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461" r:id="rId3"/>
    <p:sldId id="417" r:id="rId4"/>
    <p:sldId id="418" r:id="rId5"/>
    <p:sldId id="419" r:id="rId6"/>
    <p:sldId id="420" r:id="rId7"/>
    <p:sldId id="300" r:id="rId8"/>
    <p:sldId id="435" r:id="rId9"/>
    <p:sldId id="434" r:id="rId10"/>
    <p:sldId id="433" r:id="rId11"/>
    <p:sldId id="443" r:id="rId12"/>
    <p:sldId id="422" r:id="rId13"/>
    <p:sldId id="427" r:id="rId14"/>
    <p:sldId id="426" r:id="rId15"/>
    <p:sldId id="430" r:id="rId16"/>
    <p:sldId id="429" r:id="rId17"/>
    <p:sldId id="428" r:id="rId18"/>
    <p:sldId id="424" r:id="rId19"/>
    <p:sldId id="376" r:id="rId20"/>
    <p:sldId id="447" r:id="rId21"/>
    <p:sldId id="460" r:id="rId22"/>
    <p:sldId id="367" r:id="rId23"/>
    <p:sldId id="469" r:id="rId24"/>
    <p:sldId id="470" r:id="rId25"/>
    <p:sldId id="369" r:id="rId26"/>
    <p:sldId id="370" r:id="rId27"/>
    <p:sldId id="408" r:id="rId28"/>
    <p:sldId id="371" r:id="rId29"/>
    <p:sldId id="436" r:id="rId30"/>
    <p:sldId id="437" r:id="rId31"/>
    <p:sldId id="439" r:id="rId32"/>
    <p:sldId id="441" r:id="rId33"/>
    <p:sldId id="372" r:id="rId34"/>
    <p:sldId id="373" r:id="rId35"/>
    <p:sldId id="442" r:id="rId36"/>
    <p:sldId id="446" r:id="rId37"/>
    <p:sldId id="390" r:id="rId38"/>
    <p:sldId id="454" r:id="rId39"/>
    <p:sldId id="336" r:id="rId40"/>
    <p:sldId id="456" r:id="rId41"/>
    <p:sldId id="463" r:id="rId42"/>
    <p:sldId id="457" r:id="rId43"/>
    <p:sldId id="386" r:id="rId44"/>
    <p:sldId id="459" r:id="rId45"/>
    <p:sldId id="381" r:id="rId46"/>
    <p:sldId id="382" r:id="rId47"/>
    <p:sldId id="383" r:id="rId48"/>
    <p:sldId id="458" r:id="rId49"/>
    <p:sldId id="399" r:id="rId50"/>
    <p:sldId id="414" r:id="rId51"/>
    <p:sldId id="462" r:id="rId52"/>
    <p:sldId id="452" r:id="rId53"/>
    <p:sldId id="453" r:id="rId54"/>
    <p:sldId id="301" r:id="rId55"/>
    <p:sldId id="407" r:id="rId56"/>
    <p:sldId id="409" r:id="rId57"/>
    <p:sldId id="335" r:id="rId58"/>
    <p:sldId id="374" r:id="rId59"/>
    <p:sldId id="349" r:id="rId60"/>
    <p:sldId id="350" r:id="rId61"/>
    <p:sldId id="464" r:id="rId62"/>
    <p:sldId id="353" r:id="rId63"/>
    <p:sldId id="351" r:id="rId64"/>
    <p:sldId id="448" r:id="rId65"/>
    <p:sldId id="451" r:id="rId66"/>
    <p:sldId id="450" r:id="rId67"/>
    <p:sldId id="449" r:id="rId68"/>
    <p:sldId id="356" r:id="rId69"/>
    <p:sldId id="465" r:id="rId70"/>
    <p:sldId id="362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4CC2C3"/>
    <a:srgbClr val="EC6D71"/>
    <a:srgbClr val="812C12"/>
    <a:srgbClr val="8F3A15"/>
    <a:srgbClr val="B94C1B"/>
    <a:srgbClr val="793F39"/>
    <a:srgbClr val="83D7A2"/>
    <a:srgbClr val="ED837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7" autoAdjust="0"/>
    <p:restoredTop sz="86152" autoAdjust="0"/>
  </p:normalViewPr>
  <p:slideViewPr>
    <p:cSldViewPr snapToGrid="0" snapToObjects="1">
      <p:cViewPr>
        <p:scale>
          <a:sx n="100" d="100"/>
          <a:sy n="100" d="100"/>
        </p:scale>
        <p:origin x="-1472" y="-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32"/>
    </p:cViewPr>
  </p:sorterViewPr>
  <p:notesViewPr>
    <p:cSldViewPr snapToGrid="0" snapToObjects="1">
      <p:cViewPr varScale="1">
        <p:scale>
          <a:sx n="93" d="100"/>
          <a:sy n="93" d="100"/>
        </p:scale>
        <p:origin x="-36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9AAB1-1337-7F4B-B965-D7F395EE7E07}" type="datetimeFigureOut">
              <a:rPr lang="en-US" smtClean="0"/>
              <a:pPr/>
              <a:t>8/8/13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6707C-FB11-4E47-9B2A-99C9BBC003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509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77167-376C-1E4D-B58F-6EF617A63CF7}" type="datetimeFigureOut">
              <a:rPr lang="en-US" smtClean="0"/>
              <a:pPr/>
              <a:t>8/8/13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F525A-4001-374A-809B-79B14A0A59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4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…if you can run it to completion.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1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It’s not obvious, but 2. is a totally harmless</a:t>
            </a:r>
            <a:r>
              <a:rPr lang="en-US" baseline="0" dirty="0" smtClean="0"/>
              <a:t> relaxation.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Note to self: To create these .</a:t>
            </a:r>
            <a:r>
              <a:rPr lang="en-US" dirty="0" err="1" smtClean="0"/>
              <a:t>png</a:t>
            </a:r>
            <a:r>
              <a:rPr lang="en-US" baseline="0" dirty="0" smtClean="0"/>
              <a:t> images, export from Preview with 1000 pixels/inch.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orange surface is just a plot of some </a:t>
            </a:r>
            <a:r>
              <a:rPr lang="en-US" baseline="0" dirty="0" err="1" smtClean="0"/>
              <a:t>x</a:t>
            </a:r>
            <a:r>
              <a:rPr lang="en-US" baseline="0" dirty="0" smtClean="0"/>
              <a:t>*</a:t>
            </a:r>
            <a:r>
              <a:rPr lang="en-US" baseline="0" dirty="0" err="1" smtClean="0"/>
              <a:t>y</a:t>
            </a:r>
            <a:r>
              <a:rPr lang="en-US" baseline="0" dirty="0" smtClean="0"/>
              <a:t>, and we happen to call them </a:t>
            </a:r>
            <a:r>
              <a:rPr lang="en-US" dirty="0" err="1" smtClean="0"/>
              <a:t>theta_m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f_m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</a:t>
            </a:r>
            <a:r>
              <a:rPr lang="en-US" baseline="0" dirty="0" smtClean="0"/>
              <a:t> out that this provides a terrible bound in the middle.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</a:t>
            </a:r>
            <a:r>
              <a:rPr lang="en-US" baseline="0" dirty="0" smtClean="0"/>
              <a:t> out that this provides a terrible bound in the middle.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</a:t>
            </a:r>
            <a:r>
              <a:rPr lang="en-US" baseline="0" dirty="0" smtClean="0"/>
              <a:t> out that this provides a terrible bound in the middle.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just going to explain</a:t>
            </a:r>
            <a:r>
              <a:rPr lang="en-US" baseline="0" dirty="0" smtClean="0"/>
              <a:t> these in English…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0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Projecting back to the feasible region ensures that the</a:t>
            </a:r>
            <a:r>
              <a:rPr lang="en-US" baseline="0" dirty="0" smtClean="0"/>
              <a:t> likelihood is valid. How do we do this? The model parameters might sum to slightly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67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Quadratic because </a:t>
            </a:r>
            <a:r>
              <a:rPr lang="en-US" dirty="0" err="1" smtClean="0"/>
              <a:t>theta_m</a:t>
            </a:r>
            <a:r>
              <a:rPr lang="en-US" dirty="0" smtClean="0"/>
              <a:t> and </a:t>
            </a:r>
            <a:r>
              <a:rPr lang="en-US" dirty="0" err="1" smtClean="0"/>
              <a:t>f_m</a:t>
            </a:r>
            <a:r>
              <a:rPr lang="en-US" dirty="0" smtClean="0"/>
              <a:t> are both variables.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“Alternating</a:t>
            </a:r>
            <a:r>
              <a:rPr lang="en-US" baseline="0" dirty="0" smtClean="0"/>
              <a:t> Optimization”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1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long</a:t>
            </a:r>
            <a:r>
              <a:rPr lang="en-US" baseline="0" dirty="0" smtClean="0"/>
              <a:t> term, far reaching goals…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0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…if you can run it to completion.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F525A-4001-374A-809B-79B14A0A59D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A482-2E43-FB4D-B81A-FFDFDA14BD3F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8E0A-B1BC-874E-B8FD-B8A748F57D2E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B169-6AB4-464A-80A3-077A6B01DC52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A48E-DD59-3F4C-ABC4-526AB9D6E440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06713"/>
            <a:ext cx="7772400" cy="1362075"/>
          </a:xfrm>
        </p:spPr>
        <p:txBody>
          <a:bodyPr anchor="b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256088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D96D-3608-7844-9581-7F43BB2C9812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A530E-5BFA-4F47-9E43-95A7709EE9C5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BF7E7-556D-8246-8E08-98468018069A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3453-57D3-874E-AA09-604919B87B33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21328-4F6C-2A4E-B70B-A85A99F23B27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627E3-297E-C04E-9FC0-10D4DAA55679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B908-A89C-7340-9C8C-81CB2A75D0D6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C9DBB-9099-6945-8787-E76C987FF849}" type="datetime1">
              <a:rPr lang="en-US" smtClean="0"/>
              <a:pPr/>
              <a:t>8/8/13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24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52906"/>
            <a:ext cx="9144000" cy="20509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-8775"/>
            <a:ext cx="9144000" cy="17734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521" y="6547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368E4E-27FB-D74A-BCD2-C7F2A1B6DD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0.emf"/><Relationship Id="rId5" Type="http://schemas.openxmlformats.org/officeDocument/2006/relationships/image" Target="../media/image25.emf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0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0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0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5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35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err="1" smtClean="0"/>
              <a:t>Nonconvex</a:t>
            </a:r>
            <a:r>
              <a:rPr lang="en-US" dirty="0" smtClean="0"/>
              <a:t> Global Optimization for Latent Variable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89300"/>
            <a:ext cx="7772400" cy="1752600"/>
          </a:xfrm>
        </p:spPr>
        <p:txBody>
          <a:bodyPr/>
          <a:lstStyle/>
          <a:p>
            <a:r>
              <a:rPr lang="en-US" dirty="0" smtClean="0"/>
              <a:t>Matthew R. Gormley and Jason Eisner</a:t>
            </a:r>
          </a:p>
          <a:p>
            <a:r>
              <a:rPr lang="en-US" dirty="0" smtClean="0"/>
              <a:t>August 5, 2013</a:t>
            </a:r>
          </a:p>
          <a:p>
            <a:r>
              <a:rPr lang="en-US" dirty="0" smtClean="0"/>
              <a:t>ACL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Johns_Hopkins_University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1096"/>
            <a:ext cx="4209112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Viterbi Objective as</a:t>
            </a:r>
            <a:br>
              <a:rPr lang="en-US" dirty="0" smtClean="0"/>
            </a:br>
            <a:r>
              <a:rPr lang="en-US" dirty="0" smtClean="0"/>
              <a:t>a Quadratic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5183" y="3892675"/>
            <a:ext cx="41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Sum-to-one constraints on model parameters.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5182" y="5575415"/>
            <a:ext cx="399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constraints.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4675533" y="4006975"/>
            <a:ext cx="353486" cy="7078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4675534" y="4830989"/>
            <a:ext cx="353485" cy="5030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4675533" y="5486400"/>
            <a:ext cx="353486" cy="46372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5182" y="602649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Feature counts must be integers.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4675534" y="6077126"/>
            <a:ext cx="353486" cy="30489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3045" y="483098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Parameters must be log-probabilities.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35" y="3243212"/>
            <a:ext cx="3668646" cy="31484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33" y="1565776"/>
            <a:ext cx="3995064" cy="10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Viterbi Objective as</a:t>
            </a:r>
            <a:br>
              <a:rPr lang="en-US" dirty="0" smtClean="0"/>
            </a:br>
            <a:r>
              <a:rPr lang="en-US" dirty="0" smtClean="0"/>
              <a:t>a Quadratic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35" y="3243212"/>
            <a:ext cx="3668646" cy="3148465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Properties</a:t>
            </a:r>
          </a:p>
          <a:p>
            <a:pPr lvl="1"/>
            <a:r>
              <a:rPr lang="en-US" dirty="0" err="1" smtClean="0"/>
              <a:t>Nonconvex</a:t>
            </a:r>
            <a:endParaRPr lang="en-US" dirty="0" smtClean="0"/>
          </a:p>
          <a:p>
            <a:pPr lvl="1"/>
            <a:r>
              <a:rPr lang="en-US" dirty="0" smtClean="0"/>
              <a:t>NP Hard to solve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Cohen &amp; Smith, 2010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Differs from the soft EM objective which marginalizes over</a:t>
            </a:r>
          </a:p>
          <a:p>
            <a:r>
              <a:rPr lang="en-US" dirty="0" err="1" smtClean="0"/>
              <a:t>Spitkovsky</a:t>
            </a:r>
            <a:r>
              <a:rPr lang="en-US" dirty="0" smtClean="0"/>
              <a:t> </a:t>
            </a:r>
            <a:r>
              <a:rPr lang="en-US" dirty="0"/>
              <a:t>et al. (2009) show hard (Viterbi) EM </a:t>
            </a:r>
            <a:r>
              <a:rPr lang="en-US" dirty="0" smtClean="0"/>
              <a:t>sometimes outperforms </a:t>
            </a:r>
            <a:r>
              <a:rPr lang="en-US" dirty="0"/>
              <a:t>soft EM.</a:t>
            </a:r>
            <a:endParaRPr lang="en-US" sz="3200" dirty="0"/>
          </a:p>
          <a:p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3778250"/>
            <a:ext cx="279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27767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E-step: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M-step: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Viterbi EM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65" y="2338300"/>
            <a:ext cx="2110635" cy="9001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65" y="4072399"/>
            <a:ext cx="2110635" cy="9001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206500" y="2882900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11300" y="4731299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9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199" y="1600200"/>
            <a:ext cx="831850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E-step: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					(Viterbi decoding)</a:t>
            </a:r>
          </a:p>
          <a:p>
            <a:pPr marL="0" indent="0">
              <a:buNone/>
            </a:pPr>
            <a:r>
              <a:rPr lang="en-US" dirty="0" smtClean="0"/>
              <a:t>						</a:t>
            </a:r>
          </a:p>
          <a:p>
            <a:pPr marL="0" indent="0">
              <a:buNone/>
            </a:pPr>
            <a:r>
              <a:rPr lang="en-US" dirty="0" smtClean="0"/>
              <a:t>M-step:</a:t>
            </a:r>
          </a:p>
          <a:p>
            <a:pPr marL="0" indent="0">
              <a:buNone/>
            </a:pPr>
            <a:r>
              <a:rPr lang="en-US" dirty="0">
                <a:solidFill>
                  <a:srgbClr val="3C7483"/>
                </a:solidFill>
              </a:rPr>
              <a:t>	</a:t>
            </a:r>
            <a:r>
              <a:rPr lang="en-US" dirty="0" smtClean="0">
                <a:solidFill>
                  <a:srgbClr val="3C7483"/>
                </a:solidFill>
              </a:rPr>
              <a:t>						(Supervised learning)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Viterbi EM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2338300"/>
            <a:ext cx="2110635" cy="9001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4072399"/>
            <a:ext cx="2110635" cy="9001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206500" y="2882900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11300" y="4731299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nconvex-surface-zoo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55" y="1962237"/>
            <a:ext cx="5664200" cy="43942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27767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E-step: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M-step: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Viterbi EM</a:t>
            </a:r>
            <a:endParaRPr lang="en-US" dirty="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084858" y="5855553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2338300"/>
            <a:ext cx="2110635" cy="9001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4072399"/>
            <a:ext cx="2110635" cy="9001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206500" y="2882900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11300" y="4731299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nconvex-surface-zoo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55" y="1962237"/>
            <a:ext cx="5664200" cy="43942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27767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E-step: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M-step: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Viterbi EM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1"/>
            <a:endCxn id="11" idx="5"/>
          </p:cNvCxnSpPr>
          <p:nvPr/>
        </p:nvCxnSpPr>
        <p:spPr>
          <a:xfrm flipH="1" flipV="1">
            <a:off x="5778994" y="5302201"/>
            <a:ext cx="323569" cy="5707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>
            <a:spLocks noChangeAspect="1"/>
          </p:cNvSpPr>
          <p:nvPr/>
        </p:nvSpPr>
        <p:spPr>
          <a:xfrm>
            <a:off x="6084858" y="5855553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675802" y="5200737"/>
            <a:ext cx="120897" cy="118872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2338300"/>
            <a:ext cx="2110635" cy="9001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4072399"/>
            <a:ext cx="2110635" cy="9001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206500" y="2882900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11300" y="4731299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nconvex-surface-zoo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55" y="1962237"/>
            <a:ext cx="5664200" cy="43942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27767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E-step: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M-step: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Viterbi EM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1"/>
            <a:endCxn id="11" idx="5"/>
          </p:cNvCxnSpPr>
          <p:nvPr/>
        </p:nvCxnSpPr>
        <p:spPr>
          <a:xfrm flipH="1" flipV="1">
            <a:off x="5778994" y="5302201"/>
            <a:ext cx="323569" cy="5707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>
            <a:spLocks noChangeAspect="1"/>
          </p:cNvSpPr>
          <p:nvPr/>
        </p:nvSpPr>
        <p:spPr>
          <a:xfrm>
            <a:off x="6084858" y="5855553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675802" y="5200737"/>
            <a:ext cx="120897" cy="118872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021358" y="4471253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1" idx="7"/>
            <a:endCxn id="20" idx="3"/>
          </p:cNvCxnSpPr>
          <p:nvPr/>
        </p:nvCxnSpPr>
        <p:spPr>
          <a:xfrm flipV="1">
            <a:off x="5778994" y="4572717"/>
            <a:ext cx="260069" cy="6454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2338300"/>
            <a:ext cx="2110635" cy="9001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4072399"/>
            <a:ext cx="2110635" cy="9001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206500" y="2882900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11300" y="4731299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9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nconvex-surface-zoom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55" y="1962237"/>
            <a:ext cx="5664200" cy="43942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27767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E-step: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M-step: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Viterbi EM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5558248" y="3068752"/>
            <a:ext cx="1173212" cy="2905673"/>
            <a:chOff x="4385036" y="2835074"/>
            <a:chExt cx="1173212" cy="2905673"/>
          </a:xfrm>
        </p:grpSpPr>
        <p:cxnSp>
          <p:nvCxnSpPr>
            <p:cNvPr id="9" name="Straight Arrow Connector 8"/>
            <p:cNvCxnSpPr>
              <a:stCxn id="10" idx="1"/>
              <a:endCxn id="11" idx="5"/>
            </p:cNvCxnSpPr>
            <p:nvPr/>
          </p:nvCxnSpPr>
          <p:spPr>
            <a:xfrm flipH="1" flipV="1">
              <a:off x="4605782" y="5068523"/>
              <a:ext cx="323569" cy="57076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4911646" y="5621875"/>
              <a:ext cx="120897" cy="1188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502590" y="4967059"/>
              <a:ext cx="120897" cy="11887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848146" y="4237575"/>
              <a:ext cx="120897" cy="1188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>
              <a:stCxn id="11" idx="7"/>
              <a:endCxn id="20" idx="3"/>
            </p:cNvCxnSpPr>
            <p:nvPr/>
          </p:nvCxnSpPr>
          <p:spPr>
            <a:xfrm flipV="1">
              <a:off x="4605782" y="4339039"/>
              <a:ext cx="260069" cy="64542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4385036" y="3813397"/>
              <a:ext cx="120897" cy="1188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0" idx="1"/>
              <a:endCxn id="26" idx="5"/>
            </p:cNvCxnSpPr>
            <p:nvPr/>
          </p:nvCxnSpPr>
          <p:spPr>
            <a:xfrm flipH="1" flipV="1">
              <a:off x="4488228" y="3914861"/>
              <a:ext cx="377623" cy="340122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4868902" y="3068752"/>
              <a:ext cx="120897" cy="1188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6" idx="7"/>
              <a:endCxn id="31" idx="3"/>
            </p:cNvCxnSpPr>
            <p:nvPr/>
          </p:nvCxnSpPr>
          <p:spPr>
            <a:xfrm flipV="1">
              <a:off x="4488228" y="3170216"/>
              <a:ext cx="398379" cy="66058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5127546" y="3128188"/>
              <a:ext cx="120897" cy="1188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>
              <a:stCxn id="31" idx="6"/>
              <a:endCxn id="34" idx="3"/>
            </p:cNvCxnSpPr>
            <p:nvPr/>
          </p:nvCxnSpPr>
          <p:spPr>
            <a:xfrm>
              <a:off x="4989799" y="3128188"/>
              <a:ext cx="155452" cy="10146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5437351" y="2835074"/>
              <a:ext cx="120897" cy="11887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34" idx="7"/>
              <a:endCxn id="41" idx="3"/>
            </p:cNvCxnSpPr>
            <p:nvPr/>
          </p:nvCxnSpPr>
          <p:spPr>
            <a:xfrm flipV="1">
              <a:off x="5230738" y="2936538"/>
              <a:ext cx="224318" cy="2090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2338300"/>
            <a:ext cx="2110635" cy="9001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4072399"/>
            <a:ext cx="2110635" cy="9001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206500" y="2882900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511300" y="4731299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18</a:t>
            </a:fld>
            <a:endParaRPr lang="en-US"/>
          </a:p>
        </p:txBody>
      </p:sp>
      <p:cxnSp>
        <p:nvCxnSpPr>
          <p:cNvPr id="9" name="Straight Arrow Connector 8"/>
          <p:cNvCxnSpPr>
            <a:stCxn id="10" idx="1"/>
            <a:endCxn id="11" idx="5"/>
          </p:cNvCxnSpPr>
          <p:nvPr/>
        </p:nvCxnSpPr>
        <p:spPr>
          <a:xfrm rot="16200000" flipV="1">
            <a:off x="4506056" y="4679546"/>
            <a:ext cx="485416" cy="323569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>
            <a:spLocks noChangeAspect="1"/>
          </p:cNvSpPr>
          <p:nvPr/>
        </p:nvSpPr>
        <p:spPr>
          <a:xfrm>
            <a:off x="4892843" y="5066631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483787" y="4497159"/>
            <a:ext cx="120897" cy="11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Viterbi EM</a:t>
            </a:r>
            <a:endParaRPr lang="en-US" dirty="0"/>
          </a:p>
        </p:txBody>
      </p:sp>
      <p:pic>
        <p:nvPicPr>
          <p:cNvPr id="2" name="Picture 1" descr="nonconvex-surface-zoom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43" y="2015808"/>
            <a:ext cx="5664200" cy="43942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160288" y="3950475"/>
            <a:ext cx="428010" cy="1018378"/>
            <a:chOff x="4385033" y="2835074"/>
            <a:chExt cx="1255018" cy="2986107"/>
          </a:xfrm>
        </p:grpSpPr>
        <p:cxnSp>
          <p:nvCxnSpPr>
            <p:cNvPr id="28" name="Straight Arrow Connector 27"/>
            <p:cNvCxnSpPr>
              <a:stCxn id="29" idx="1"/>
              <a:endCxn id="30" idx="5"/>
            </p:cNvCxnSpPr>
            <p:nvPr/>
          </p:nvCxnSpPr>
          <p:spPr>
            <a:xfrm flipH="1" flipV="1">
              <a:off x="4675604" y="5137176"/>
              <a:ext cx="265726" cy="513886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4911645" y="5621875"/>
              <a:ext cx="202704" cy="199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4502586" y="4967058"/>
              <a:ext cx="202704" cy="19930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4848144" y="4237575"/>
              <a:ext cx="202704" cy="199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30" idx="7"/>
              <a:endCxn id="31" idx="3"/>
            </p:cNvCxnSpPr>
            <p:nvPr/>
          </p:nvCxnSpPr>
          <p:spPr>
            <a:xfrm flipV="1">
              <a:off x="4675604" y="4407693"/>
              <a:ext cx="202226" cy="588552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4385033" y="3813397"/>
              <a:ext cx="202704" cy="199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>
              <a:stCxn id="31" idx="1"/>
              <a:endCxn id="33" idx="5"/>
            </p:cNvCxnSpPr>
            <p:nvPr/>
          </p:nvCxnSpPr>
          <p:spPr>
            <a:xfrm flipH="1" flipV="1">
              <a:off x="4558051" y="3983515"/>
              <a:ext cx="319779" cy="283246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868899" y="3068751"/>
              <a:ext cx="202704" cy="199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33" idx="7"/>
              <a:endCxn id="35" idx="3"/>
            </p:cNvCxnSpPr>
            <p:nvPr/>
          </p:nvCxnSpPr>
          <p:spPr>
            <a:xfrm flipV="1">
              <a:off x="4558051" y="3238870"/>
              <a:ext cx="340533" cy="603715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5127544" y="3128187"/>
              <a:ext cx="202704" cy="199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>
              <a:stCxn id="35" idx="6"/>
              <a:endCxn id="37" idx="3"/>
            </p:cNvCxnSpPr>
            <p:nvPr/>
          </p:nvCxnSpPr>
          <p:spPr>
            <a:xfrm>
              <a:off x="5071603" y="3168406"/>
              <a:ext cx="85627" cy="129900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5437347" y="2835074"/>
              <a:ext cx="202704" cy="199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>
              <a:stCxn id="37" idx="7"/>
              <a:endCxn id="39" idx="3"/>
            </p:cNvCxnSpPr>
            <p:nvPr/>
          </p:nvCxnSpPr>
          <p:spPr>
            <a:xfrm flipV="1">
              <a:off x="5300562" y="3005193"/>
              <a:ext cx="166471" cy="152182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27767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E-step: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M-step: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2338300"/>
            <a:ext cx="2110635" cy="9001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65" y="4072399"/>
            <a:ext cx="2110635" cy="90012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206500" y="2882900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11300" y="4731299"/>
            <a:ext cx="317500" cy="35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Learn more </a:t>
            </a:r>
            <a:r>
              <a:rPr lang="en-US" dirty="0" smtClean="0"/>
              <a:t>about these commonplace </a:t>
            </a:r>
            <a:r>
              <a:rPr lang="en-US" dirty="0" err="1" smtClean="0"/>
              <a:t>nonconvex</a:t>
            </a:r>
            <a:r>
              <a:rPr lang="en-US" dirty="0" smtClean="0"/>
              <a:t> likelihood objectives</a:t>
            </a:r>
          </a:p>
          <a:p>
            <a:endParaRPr lang="en-US" dirty="0" smtClean="0"/>
          </a:p>
          <a:p>
            <a:r>
              <a:rPr lang="en-US" dirty="0" smtClean="0"/>
              <a:t>Go </a:t>
            </a:r>
            <a:r>
              <a:rPr lang="en-US" b="1" dirty="0" smtClean="0"/>
              <a:t>beyond local-search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Develop a search method capable of finding a </a:t>
            </a:r>
            <a:r>
              <a:rPr lang="en-US" b="1" dirty="0" smtClean="0"/>
              <a:t>provably </a:t>
            </a:r>
            <a:r>
              <a:rPr lang="en-US" b="1" dirty="0" err="1" smtClean="0"/>
              <a:t>ε</a:t>
            </a:r>
            <a:r>
              <a:rPr lang="en-US" b="1" dirty="0" smtClean="0"/>
              <a:t>-optimal solution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nonconvex-surfac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218" y="302187"/>
            <a:ext cx="2784418" cy="131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Problem: </a:t>
            </a:r>
            <a:r>
              <a:rPr lang="en-US" dirty="0" err="1" smtClean="0"/>
              <a:t>Nonconvexity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Problem: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Nonconvexity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Our Approach: Global Search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Branch-and-Bound Ingredients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Tightening the Relaxation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Projections &amp; Constraints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Approach: </a:t>
            </a:r>
            <a:r>
              <a:rPr lang="en-US" dirty="0" err="1" smtClean="0"/>
              <a:t>GLObal</a:t>
            </a:r>
            <a:r>
              <a:rPr lang="en-US" dirty="0" smtClean="0"/>
              <a:t> Search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80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/>
              <a:t>Goal:</a:t>
            </a:r>
            <a:r>
              <a:rPr lang="en-US" sz="2800" dirty="0" smtClean="0"/>
              <a:t> optimize over the blue surface.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80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/>
              <a:t>Goal:</a:t>
            </a:r>
            <a:r>
              <a:rPr lang="en-US" sz="2800" dirty="0" smtClean="0"/>
              <a:t> optimize over the blue surface.</a:t>
            </a:r>
            <a:endParaRPr lang="en-US" sz="2800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892843" y="4672931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483787" y="4103459"/>
            <a:ext cx="120897" cy="11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610100" y="4178300"/>
            <a:ext cx="495300" cy="495300"/>
          </a:xfrm>
          <a:custGeom>
            <a:avLst/>
            <a:gdLst>
              <a:gd name="connsiteX0" fmla="*/ 355600 w 495300"/>
              <a:gd name="connsiteY0" fmla="*/ 495300 h 495300"/>
              <a:gd name="connsiteX1" fmla="*/ 495300 w 495300"/>
              <a:gd name="connsiteY1" fmla="*/ 292100 h 495300"/>
              <a:gd name="connsiteX2" fmla="*/ 266700 w 495300"/>
              <a:gd name="connsiteY2" fmla="*/ 241300 h 495300"/>
              <a:gd name="connsiteX3" fmla="*/ 139700 w 495300"/>
              <a:gd name="connsiteY3" fmla="*/ 0 h 495300"/>
              <a:gd name="connsiteX4" fmla="*/ 0 w 495300"/>
              <a:gd name="connsiteY4" fmla="*/ 0 h 495300"/>
              <a:gd name="connsiteX5" fmla="*/ 0 w 495300"/>
              <a:gd name="connsiteY5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300" h="495300">
                <a:moveTo>
                  <a:pt x="355600" y="495300"/>
                </a:moveTo>
                <a:lnTo>
                  <a:pt x="495300" y="292100"/>
                </a:lnTo>
                <a:lnTo>
                  <a:pt x="266700" y="241300"/>
                </a:lnTo>
                <a:lnTo>
                  <a:pt x="13970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Relaxation</a:t>
            </a:r>
            <a:r>
              <a:rPr lang="en-US" dirty="0" smtClean="0"/>
              <a:t>: provides an upper bound on the surface. </a:t>
            </a:r>
            <a:endParaRPr lang="en-US" dirty="0"/>
          </a:p>
        </p:txBody>
      </p:sp>
      <p:grpSp>
        <p:nvGrpSpPr>
          <p:cNvPr id="3" name="Group 12"/>
          <p:cNvGrpSpPr/>
          <p:nvPr/>
        </p:nvGrpSpPr>
        <p:grpSpPr>
          <a:xfrm>
            <a:off x="2060951" y="2199101"/>
            <a:ext cx="4827320" cy="2281697"/>
            <a:chOff x="2060951" y="2199101"/>
            <a:chExt cx="4827320" cy="2281697"/>
          </a:xfrm>
        </p:grpSpPr>
        <p:sp>
          <p:nvSpPr>
            <p:cNvPr id="10" name="Rectangle 9"/>
            <p:cNvSpPr/>
            <p:nvPr/>
          </p:nvSpPr>
          <p:spPr>
            <a:xfrm>
              <a:off x="4119639" y="3283166"/>
              <a:ext cx="2768632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342418" lon="1242099" rev="2233424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568423" y="2199101"/>
              <a:ext cx="3822696" cy="1930658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916461" lon="3516610" rev="388326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60951" y="2415919"/>
              <a:ext cx="2946629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7871912" lon="15041414" rev="1891881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73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Branching: </a:t>
            </a:r>
            <a:r>
              <a:rPr lang="en-US" dirty="0" smtClean="0"/>
              <a:t>partitions the search space into subspaces, and enables tighter relaxations.</a:t>
            </a:r>
            <a:endParaRPr lang="en-US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08172" y="4127840"/>
            <a:ext cx="128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X</a:t>
            </a:r>
            <a:r>
              <a:rPr lang="en-US" sz="2200" b="1" baseline="-25000" dirty="0" smtClean="0"/>
              <a:t>1</a:t>
            </a:r>
            <a:r>
              <a:rPr lang="en-US" sz="2200" b="1" dirty="0" smtClean="0"/>
              <a:t> ≤ 0.0</a:t>
            </a:r>
            <a:endParaRPr lang="en-US" sz="2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25443" y="4915292"/>
            <a:ext cx="128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X</a:t>
            </a:r>
            <a:r>
              <a:rPr lang="en-US" sz="2200" b="1" baseline="-25000" dirty="0" smtClean="0"/>
              <a:t>1</a:t>
            </a:r>
            <a:r>
              <a:rPr lang="en-US" sz="2200" b="1" dirty="0" smtClean="0"/>
              <a:t> ≥ 0.0</a:t>
            </a:r>
            <a:endParaRPr lang="en-US" sz="2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Branching: </a:t>
            </a:r>
            <a:r>
              <a:rPr lang="en-US" dirty="0" smtClean="0"/>
              <a:t>partitions the search space into subspaces, and enables tighter relaxations.</a:t>
            </a:r>
            <a:endParaRPr lang="en-US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08172" y="4127840"/>
            <a:ext cx="128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X</a:t>
            </a:r>
            <a:r>
              <a:rPr lang="en-US" sz="2200" b="1" baseline="-25000" dirty="0" smtClean="0"/>
              <a:t>1</a:t>
            </a:r>
            <a:r>
              <a:rPr lang="en-US" sz="2200" b="1" dirty="0" smtClean="0"/>
              <a:t> ≤ 0.0</a:t>
            </a:r>
            <a:endParaRPr lang="en-US" sz="2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25443" y="4915292"/>
            <a:ext cx="128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X</a:t>
            </a:r>
            <a:r>
              <a:rPr lang="en-US" sz="2200" b="1" baseline="-25000" dirty="0" smtClean="0"/>
              <a:t>1</a:t>
            </a:r>
            <a:r>
              <a:rPr lang="en-US" sz="2200" b="1" dirty="0" smtClean="0"/>
              <a:t> ≥ 0.0</a:t>
            </a:r>
            <a:endParaRPr lang="en-US" sz="2200" b="1" dirty="0"/>
          </a:p>
        </p:txBody>
      </p:sp>
      <p:grpSp>
        <p:nvGrpSpPr>
          <p:cNvPr id="3" name="Group 12"/>
          <p:cNvGrpSpPr/>
          <p:nvPr/>
        </p:nvGrpSpPr>
        <p:grpSpPr>
          <a:xfrm>
            <a:off x="3336007" y="3148593"/>
            <a:ext cx="3822696" cy="1548672"/>
            <a:chOff x="2072823" y="2591427"/>
            <a:chExt cx="3822696" cy="1548672"/>
          </a:xfrm>
        </p:grpSpPr>
        <p:sp>
          <p:nvSpPr>
            <p:cNvPr id="10" name="Rectangle 9"/>
            <p:cNvSpPr/>
            <p:nvPr/>
          </p:nvSpPr>
          <p:spPr>
            <a:xfrm>
              <a:off x="3025200" y="2942467"/>
              <a:ext cx="2643177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208630" lon="21549218" rev="1398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72823" y="2808231"/>
              <a:ext cx="3822696" cy="588495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916461" lon="3516610" rev="388326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02251" y="2591427"/>
              <a:ext cx="2946629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7871912" lon="15041414" rev="1891881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52525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Branching: </a:t>
            </a:r>
            <a:r>
              <a:rPr lang="en-US" dirty="0" smtClean="0"/>
              <a:t>partitions the search space into subspaces, and enables tighter relaxations.</a:t>
            </a:r>
            <a:endParaRPr lang="en-US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08172" y="4127840"/>
            <a:ext cx="128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X</a:t>
            </a:r>
            <a:r>
              <a:rPr lang="en-US" sz="2200" b="1" baseline="-25000" dirty="0" smtClean="0"/>
              <a:t>1</a:t>
            </a:r>
            <a:r>
              <a:rPr lang="en-US" sz="2200" b="1" dirty="0" smtClean="0"/>
              <a:t> ≤ 0.0</a:t>
            </a:r>
            <a:endParaRPr lang="en-US" sz="2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25443" y="4915292"/>
            <a:ext cx="1281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X</a:t>
            </a:r>
            <a:r>
              <a:rPr lang="en-US" sz="2200" b="1" baseline="-25000" dirty="0" smtClean="0"/>
              <a:t>1</a:t>
            </a:r>
            <a:r>
              <a:rPr lang="en-US" sz="2200" b="1" dirty="0" smtClean="0"/>
              <a:t> ≥ 0.0</a:t>
            </a:r>
            <a:endParaRPr lang="en-US" sz="2200" b="1" dirty="0"/>
          </a:p>
        </p:txBody>
      </p:sp>
      <p:grpSp>
        <p:nvGrpSpPr>
          <p:cNvPr id="3" name="Group 12"/>
          <p:cNvGrpSpPr/>
          <p:nvPr/>
        </p:nvGrpSpPr>
        <p:grpSpPr>
          <a:xfrm rot="60000">
            <a:off x="1939556" y="2659723"/>
            <a:ext cx="4260176" cy="1548672"/>
            <a:chOff x="2072823" y="2591427"/>
            <a:chExt cx="3822696" cy="1548672"/>
          </a:xfrm>
        </p:grpSpPr>
        <p:sp>
          <p:nvSpPr>
            <p:cNvPr id="10" name="Rectangle 9"/>
            <p:cNvSpPr/>
            <p:nvPr/>
          </p:nvSpPr>
          <p:spPr>
            <a:xfrm>
              <a:off x="3025200" y="2942467"/>
              <a:ext cx="2643177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208630" lon="21549218" rev="1398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72823" y="2808231"/>
              <a:ext cx="3822696" cy="588495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916461" lon="3516610" rev="388326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02251" y="2591427"/>
              <a:ext cx="2946629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7871912" lon="15041414" rev="1891881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36007" y="3148593"/>
            <a:ext cx="3822696" cy="1548672"/>
            <a:chOff x="2072823" y="2591427"/>
            <a:chExt cx="3822696" cy="1548672"/>
          </a:xfrm>
        </p:grpSpPr>
        <p:sp>
          <p:nvSpPr>
            <p:cNvPr id="14" name="Rectangle 13"/>
            <p:cNvSpPr/>
            <p:nvPr/>
          </p:nvSpPr>
          <p:spPr>
            <a:xfrm>
              <a:off x="3025200" y="2942467"/>
              <a:ext cx="2643177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208630" lon="21549218" rev="1398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72823" y="2808231"/>
              <a:ext cx="3822696" cy="588495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916461" lon="3516610" rev="388326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02251" y="2591427"/>
              <a:ext cx="2946629" cy="11976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7871912" lon="15041414" rev="18918813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3" name="Group 16"/>
          <p:cNvGrpSpPr/>
          <p:nvPr/>
        </p:nvGrpSpPr>
        <p:grpSpPr>
          <a:xfrm>
            <a:off x="3119560" y="2316741"/>
            <a:ext cx="2937590" cy="1415694"/>
            <a:chOff x="1391513" y="2193641"/>
            <a:chExt cx="5445676" cy="2575824"/>
          </a:xfrm>
        </p:grpSpPr>
        <p:sp>
          <p:nvSpPr>
            <p:cNvPr id="13" name="Isosceles Triangle 12"/>
            <p:cNvSpPr/>
            <p:nvPr/>
          </p:nvSpPr>
          <p:spPr>
            <a:xfrm>
              <a:off x="3535807" y="2852967"/>
              <a:ext cx="3301382" cy="1916498"/>
            </a:xfrm>
            <a:prstGeom prst="triangle">
              <a:avLst>
                <a:gd name="adj" fmla="val 24569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20881862">
              <a:off x="1391513" y="3196568"/>
              <a:ext cx="4048991" cy="1476634"/>
            </a:xfrm>
            <a:prstGeom prst="triangle">
              <a:avLst>
                <a:gd name="adj" fmla="val 5426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715317" y="2193641"/>
              <a:ext cx="3734567" cy="2575824"/>
            </a:xfrm>
            <a:prstGeom prst="triangle">
              <a:avLst>
                <a:gd name="adj" fmla="val 5365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7" lon="5906888" rev="5333999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839423" y="2471011"/>
              <a:ext cx="2766865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6345" y="3277324"/>
            <a:ext cx="3571985" cy="138350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5"/>
          <p:cNvSpPr>
            <a:spLocks noGrp="1"/>
          </p:cNvSpPr>
          <p:nvPr>
            <p:ph idx="1"/>
          </p:nvPr>
        </p:nvSpPr>
        <p:spPr>
          <a:xfrm>
            <a:off x="457200" y="1452525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</a:t>
            </a:r>
            <a:r>
              <a:rPr lang="en-US" b="1" dirty="0" smtClean="0"/>
              <a:t>max</a:t>
            </a:r>
            <a:r>
              <a:rPr lang="en-US" dirty="0" smtClean="0"/>
              <a:t> of all relaxed solutions for each of the partitions is a </a:t>
            </a:r>
            <a:r>
              <a:rPr lang="en-US" b="1" dirty="0" smtClean="0"/>
              <a:t>global upper bound</a:t>
            </a:r>
            <a:r>
              <a:rPr lang="en-US" dirty="0"/>
              <a:t>.</a:t>
            </a:r>
            <a:r>
              <a:rPr lang="en-US" dirty="0" smtClean="0"/>
              <a:t>  </a:t>
            </a:r>
            <a:endParaRPr lang="en-US" b="1" dirty="0"/>
          </a:p>
        </p:txBody>
      </p:sp>
      <p:grpSp>
        <p:nvGrpSpPr>
          <p:cNvPr id="18" name="Group 16"/>
          <p:cNvGrpSpPr/>
          <p:nvPr/>
        </p:nvGrpSpPr>
        <p:grpSpPr>
          <a:xfrm>
            <a:off x="3550343" y="3589857"/>
            <a:ext cx="2536776" cy="1427284"/>
            <a:chOff x="2259890" y="2154640"/>
            <a:chExt cx="4702647" cy="2596914"/>
          </a:xfrm>
        </p:grpSpPr>
        <p:sp>
          <p:nvSpPr>
            <p:cNvPr id="19" name="Isosceles Triangle 18"/>
            <p:cNvSpPr/>
            <p:nvPr/>
          </p:nvSpPr>
          <p:spPr>
            <a:xfrm>
              <a:off x="3554061" y="2835055"/>
              <a:ext cx="3301380" cy="1916499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2259890" y="2810328"/>
              <a:ext cx="3511986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3513683" y="2193641"/>
              <a:ext cx="3448854" cy="2115645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8" lon="5906886" rev="4734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2551428" y="2154640"/>
              <a:ext cx="2766863" cy="1927839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16"/>
          <p:cNvGrpSpPr/>
          <p:nvPr/>
        </p:nvGrpSpPr>
        <p:grpSpPr>
          <a:xfrm>
            <a:off x="4701323" y="2928845"/>
            <a:ext cx="2937590" cy="1415694"/>
            <a:chOff x="1391513" y="2193641"/>
            <a:chExt cx="5445676" cy="2575824"/>
          </a:xfrm>
        </p:grpSpPr>
        <p:sp>
          <p:nvSpPr>
            <p:cNvPr id="32" name="Isosceles Triangle 31"/>
            <p:cNvSpPr/>
            <p:nvPr/>
          </p:nvSpPr>
          <p:spPr>
            <a:xfrm>
              <a:off x="3535808" y="2852967"/>
              <a:ext cx="3301381" cy="1916498"/>
            </a:xfrm>
            <a:prstGeom prst="triangle">
              <a:avLst>
                <a:gd name="adj" fmla="val 24569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20881862">
              <a:off x="1391513" y="3196568"/>
              <a:ext cx="4048991" cy="1476634"/>
            </a:xfrm>
            <a:prstGeom prst="triangle">
              <a:avLst>
                <a:gd name="adj" fmla="val 5426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2715317" y="2193641"/>
              <a:ext cx="3734567" cy="2575824"/>
            </a:xfrm>
            <a:prstGeom prst="triangle">
              <a:avLst>
                <a:gd name="adj" fmla="val 5365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7" lon="5906888" rev="5333999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1839423" y="2471011"/>
              <a:ext cx="2766865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16"/>
          <p:cNvGrpSpPr/>
          <p:nvPr/>
        </p:nvGrpSpPr>
        <p:grpSpPr>
          <a:xfrm>
            <a:off x="1991190" y="2993105"/>
            <a:ext cx="2536776" cy="1427284"/>
            <a:chOff x="2259890" y="2154640"/>
            <a:chExt cx="4702647" cy="2596914"/>
          </a:xfrm>
        </p:grpSpPr>
        <p:sp>
          <p:nvSpPr>
            <p:cNvPr id="38" name="Isosceles Triangle 37"/>
            <p:cNvSpPr/>
            <p:nvPr/>
          </p:nvSpPr>
          <p:spPr>
            <a:xfrm>
              <a:off x="3554061" y="2835055"/>
              <a:ext cx="3301380" cy="1916499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2259890" y="2810328"/>
              <a:ext cx="3511986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3513683" y="2193641"/>
              <a:ext cx="3448854" cy="2115645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8" lon="5906886" rev="4734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2551428" y="2154640"/>
              <a:ext cx="2766863" cy="1927839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/>
          <p:cNvSpPr>
            <a:spLocks noChangeAspect="1"/>
          </p:cNvSpPr>
          <p:nvPr/>
        </p:nvSpPr>
        <p:spPr>
          <a:xfrm>
            <a:off x="4446033" y="2908364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6026670" y="3606898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783626" y="4132486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3202181" y="3522924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>
            <a:stCxn id="9" idx="2"/>
            <a:endCxn id="42" idx="2"/>
          </p:cNvCxnSpPr>
          <p:nvPr/>
        </p:nvCxnSpPr>
        <p:spPr>
          <a:xfrm rot="16200000" flipH="1">
            <a:off x="2558930" y="1080697"/>
            <a:ext cx="999300" cy="2774905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93800" y="1498600"/>
            <a:ext cx="954656" cy="4699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We can </a:t>
            </a:r>
            <a:r>
              <a:rPr lang="en-US" b="1" dirty="0" smtClean="0"/>
              <a:t>project</a:t>
            </a:r>
            <a:r>
              <a:rPr lang="en-US" dirty="0" smtClean="0"/>
              <a:t> a relaxed solution onto the feasible region.</a:t>
            </a:r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3119560" y="2316741"/>
            <a:ext cx="2937590" cy="1415694"/>
            <a:chOff x="1391513" y="2193641"/>
            <a:chExt cx="5445676" cy="2575824"/>
          </a:xfrm>
        </p:grpSpPr>
        <p:sp>
          <p:nvSpPr>
            <p:cNvPr id="13" name="Isosceles Triangle 12"/>
            <p:cNvSpPr/>
            <p:nvPr/>
          </p:nvSpPr>
          <p:spPr>
            <a:xfrm>
              <a:off x="3535808" y="2852967"/>
              <a:ext cx="3301381" cy="1916498"/>
            </a:xfrm>
            <a:prstGeom prst="triangle">
              <a:avLst>
                <a:gd name="adj" fmla="val 24569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20881862">
              <a:off x="1391513" y="3196568"/>
              <a:ext cx="4048991" cy="1476634"/>
            </a:xfrm>
            <a:prstGeom prst="triangle">
              <a:avLst>
                <a:gd name="adj" fmla="val 5426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715317" y="2193641"/>
              <a:ext cx="3734567" cy="2575824"/>
            </a:xfrm>
            <a:prstGeom prst="triangle">
              <a:avLst>
                <a:gd name="adj" fmla="val 5365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7" lon="5906888" rev="5333999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839423" y="2471011"/>
              <a:ext cx="2766865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6345" y="3277324"/>
            <a:ext cx="3571985" cy="138350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4458733" y="2908364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270300" y="3121551"/>
            <a:ext cx="120897" cy="11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22" idx="4"/>
            <a:endCxn id="23" idx="6"/>
          </p:cNvCxnSpPr>
          <p:nvPr/>
        </p:nvCxnSpPr>
        <p:spPr>
          <a:xfrm flipH="1">
            <a:off x="4391197" y="3027236"/>
            <a:ext cx="127985" cy="15375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Viterbi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8800"/>
            <a:ext cx="8229600" cy="17573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Find the model parameters       that best explain the features       of the data</a:t>
            </a:r>
            <a:endParaRPr lang="en-US" dirty="0"/>
          </a:p>
          <a:p>
            <a:r>
              <a:rPr lang="en-US" dirty="0" smtClean="0"/>
              <a:t>Features are unknown because we don’t see the latent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10" y="1282699"/>
            <a:ext cx="6163490" cy="262854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4273550"/>
            <a:ext cx="292100" cy="457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4756150"/>
            <a:ext cx="279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3" name="Group 16"/>
          <p:cNvGrpSpPr/>
          <p:nvPr/>
        </p:nvGrpSpPr>
        <p:grpSpPr>
          <a:xfrm>
            <a:off x="3119560" y="2316741"/>
            <a:ext cx="2937590" cy="1415694"/>
            <a:chOff x="1391513" y="2193641"/>
            <a:chExt cx="5445676" cy="2575824"/>
          </a:xfrm>
        </p:grpSpPr>
        <p:sp>
          <p:nvSpPr>
            <p:cNvPr id="13" name="Isosceles Triangle 12"/>
            <p:cNvSpPr/>
            <p:nvPr/>
          </p:nvSpPr>
          <p:spPr>
            <a:xfrm>
              <a:off x="3535807" y="2852967"/>
              <a:ext cx="3301382" cy="1916498"/>
            </a:xfrm>
            <a:prstGeom prst="triangle">
              <a:avLst>
                <a:gd name="adj" fmla="val 24569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20881862">
              <a:off x="1391513" y="3196568"/>
              <a:ext cx="4048991" cy="1476634"/>
            </a:xfrm>
            <a:prstGeom prst="triangle">
              <a:avLst>
                <a:gd name="adj" fmla="val 5426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2715317" y="2193641"/>
              <a:ext cx="3734567" cy="2575824"/>
            </a:xfrm>
            <a:prstGeom prst="triangle">
              <a:avLst>
                <a:gd name="adj" fmla="val 5365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7" lon="5906888" rev="5333999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839423" y="2471011"/>
              <a:ext cx="2766865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6345" y="3277324"/>
            <a:ext cx="3571985" cy="138350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5"/>
          <p:cNvSpPr>
            <a:spLocks noGrp="1"/>
          </p:cNvSpPr>
          <p:nvPr>
            <p:ph idx="1"/>
          </p:nvPr>
        </p:nvSpPr>
        <p:spPr>
          <a:xfrm>
            <a:off x="457200" y="1300125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incumbent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</a:t>
            </a:r>
            <a:r>
              <a:rPr lang="en-US" b="1" dirty="0" err="1" smtClean="0"/>
              <a:t>ε</a:t>
            </a:r>
            <a:r>
              <a:rPr lang="en-US" b="1" dirty="0" smtClean="0"/>
              <a:t>-optimal </a:t>
            </a:r>
            <a:r>
              <a:rPr lang="en-US" dirty="0" smtClean="0"/>
              <a:t>if the relative difference between the </a:t>
            </a:r>
            <a:r>
              <a:rPr lang="en-US" b="1" dirty="0" smtClean="0">
                <a:solidFill>
                  <a:srgbClr val="0000FF"/>
                </a:solidFill>
              </a:rPr>
              <a:t>global upper bound </a:t>
            </a:r>
            <a:r>
              <a:rPr lang="en-US" dirty="0" smtClean="0"/>
              <a:t>and the </a:t>
            </a:r>
            <a:r>
              <a:rPr lang="en-US" b="1" dirty="0" smtClean="0">
                <a:solidFill>
                  <a:srgbClr val="FF0000"/>
                </a:solidFill>
              </a:rPr>
              <a:t>incumbent score</a:t>
            </a:r>
            <a:r>
              <a:rPr lang="en-US" dirty="0" smtClean="0"/>
              <a:t> is less than </a:t>
            </a:r>
            <a:r>
              <a:rPr lang="en-US" b="1" dirty="0" err="1" smtClean="0"/>
              <a:t>ε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18" name="Group 16"/>
          <p:cNvGrpSpPr/>
          <p:nvPr/>
        </p:nvGrpSpPr>
        <p:grpSpPr>
          <a:xfrm>
            <a:off x="3550343" y="3589857"/>
            <a:ext cx="2536776" cy="1427284"/>
            <a:chOff x="2259890" y="2154640"/>
            <a:chExt cx="4702647" cy="2596914"/>
          </a:xfrm>
        </p:grpSpPr>
        <p:sp>
          <p:nvSpPr>
            <p:cNvPr id="19" name="Isosceles Triangle 18"/>
            <p:cNvSpPr/>
            <p:nvPr/>
          </p:nvSpPr>
          <p:spPr>
            <a:xfrm>
              <a:off x="3554061" y="2835055"/>
              <a:ext cx="3301380" cy="1916499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2259890" y="2810328"/>
              <a:ext cx="3511986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3513683" y="2193641"/>
              <a:ext cx="3448854" cy="2115645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8" lon="5906886" rev="4734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>
              <a:off x="2551428" y="2154640"/>
              <a:ext cx="2766863" cy="1927839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16"/>
          <p:cNvGrpSpPr/>
          <p:nvPr/>
        </p:nvGrpSpPr>
        <p:grpSpPr>
          <a:xfrm>
            <a:off x="4701323" y="2928845"/>
            <a:ext cx="2937590" cy="1415694"/>
            <a:chOff x="1391513" y="2193641"/>
            <a:chExt cx="5445676" cy="2575824"/>
          </a:xfrm>
        </p:grpSpPr>
        <p:sp>
          <p:nvSpPr>
            <p:cNvPr id="32" name="Isosceles Triangle 31"/>
            <p:cNvSpPr/>
            <p:nvPr/>
          </p:nvSpPr>
          <p:spPr>
            <a:xfrm>
              <a:off x="3535808" y="2852967"/>
              <a:ext cx="3301381" cy="1916498"/>
            </a:xfrm>
            <a:prstGeom prst="triangle">
              <a:avLst>
                <a:gd name="adj" fmla="val 24569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20881862">
              <a:off x="1391513" y="3196568"/>
              <a:ext cx="4048991" cy="1476634"/>
            </a:xfrm>
            <a:prstGeom prst="triangle">
              <a:avLst>
                <a:gd name="adj" fmla="val 5426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2715317" y="2193641"/>
              <a:ext cx="3734567" cy="2575824"/>
            </a:xfrm>
            <a:prstGeom prst="triangle">
              <a:avLst>
                <a:gd name="adj" fmla="val 53653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7" lon="5906888" rev="5333999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1839423" y="2471011"/>
              <a:ext cx="2766865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16"/>
          <p:cNvGrpSpPr/>
          <p:nvPr/>
        </p:nvGrpSpPr>
        <p:grpSpPr>
          <a:xfrm>
            <a:off x="1991190" y="2993105"/>
            <a:ext cx="2536776" cy="1427284"/>
            <a:chOff x="2259890" y="2154640"/>
            <a:chExt cx="4702647" cy="2596914"/>
          </a:xfrm>
        </p:grpSpPr>
        <p:sp>
          <p:nvSpPr>
            <p:cNvPr id="38" name="Isosceles Triangle 37"/>
            <p:cNvSpPr/>
            <p:nvPr/>
          </p:nvSpPr>
          <p:spPr>
            <a:xfrm>
              <a:off x="3554061" y="2835055"/>
              <a:ext cx="3301380" cy="1916499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2259890" y="2810328"/>
              <a:ext cx="3511986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3513683" y="2193641"/>
              <a:ext cx="3448854" cy="2115645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8" lon="5906886" rev="4734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2551428" y="2154640"/>
              <a:ext cx="2766863" cy="1927839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/>
          <p:cNvSpPr>
            <a:spLocks noChangeAspect="1"/>
          </p:cNvSpPr>
          <p:nvPr/>
        </p:nvSpPr>
        <p:spPr>
          <a:xfrm>
            <a:off x="4458733" y="2933764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270300" y="3121551"/>
            <a:ext cx="120897" cy="11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endCxn id="29" idx="6"/>
          </p:cNvCxnSpPr>
          <p:nvPr/>
        </p:nvCxnSpPr>
        <p:spPr>
          <a:xfrm rot="5400000">
            <a:off x="4391015" y="3052819"/>
            <a:ext cx="128351" cy="127985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35306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How much should we subdivide?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144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BRANCH-AND-BOUND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033839"/>
            <a:ext cx="8229600" cy="2513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Method for </a:t>
            </a:r>
            <a:r>
              <a:rPr lang="en-US" b="1" dirty="0" smtClean="0"/>
              <a:t>recursively subdividing </a:t>
            </a:r>
            <a:r>
              <a:rPr lang="en-US" dirty="0" smtClean="0"/>
              <a:t>the search space</a:t>
            </a:r>
          </a:p>
          <a:p>
            <a:r>
              <a:rPr lang="en-US" b="1" dirty="0" smtClean="0"/>
              <a:t>Subspace order </a:t>
            </a:r>
            <a:r>
              <a:rPr lang="en-US" dirty="0" smtClean="0"/>
              <a:t>can be determined heuristically </a:t>
            </a:r>
            <a:br>
              <a:rPr lang="en-US" dirty="0" smtClean="0"/>
            </a:br>
            <a:r>
              <a:rPr lang="en-US" dirty="0" smtClean="0"/>
              <a:t>(e.g. best-first search with depth-first plunging)</a:t>
            </a:r>
          </a:p>
          <a:p>
            <a:r>
              <a:rPr lang="en-US" b="1" dirty="0" smtClean="0"/>
              <a:t>Prunes</a:t>
            </a:r>
            <a:r>
              <a:rPr lang="en-US" dirty="0" smtClean="0"/>
              <a:t> subspaces that can’t yield better solutions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0"/>
            <a:ext cx="8229600" cy="353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mtClean="0"/>
              <a:t>How much should we subdivide?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If the </a:t>
            </a:r>
            <a:r>
              <a:rPr lang="en-US" b="1" dirty="0" smtClean="0">
                <a:solidFill>
                  <a:srgbClr val="0000FF"/>
                </a:solidFill>
              </a:rPr>
              <a:t>subspace upper bound </a:t>
            </a:r>
            <a:r>
              <a:rPr lang="en-US" dirty="0" smtClean="0"/>
              <a:t>is worse than the </a:t>
            </a:r>
            <a:r>
              <a:rPr lang="en-US" b="1" dirty="0" smtClean="0">
                <a:solidFill>
                  <a:srgbClr val="FF0000"/>
                </a:solidFill>
              </a:rPr>
              <a:t>current incumbent</a:t>
            </a:r>
            <a:r>
              <a:rPr lang="en-US" dirty="0" smtClean="0"/>
              <a:t>, we can </a:t>
            </a:r>
            <a:r>
              <a:rPr lang="en-US" b="1" dirty="0" smtClean="0"/>
              <a:t>prune </a:t>
            </a:r>
            <a:r>
              <a:rPr lang="en-US" dirty="0" smtClean="0"/>
              <a:t>that subspace.</a:t>
            </a:r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3550343" y="3589857"/>
            <a:ext cx="2536776" cy="1427284"/>
            <a:chOff x="2259890" y="2154640"/>
            <a:chExt cx="4702647" cy="2596914"/>
          </a:xfrm>
        </p:grpSpPr>
        <p:sp>
          <p:nvSpPr>
            <p:cNvPr id="13" name="Isosceles Triangle 12"/>
            <p:cNvSpPr/>
            <p:nvPr/>
          </p:nvSpPr>
          <p:spPr>
            <a:xfrm>
              <a:off x="3554061" y="2835055"/>
              <a:ext cx="3301380" cy="1916499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2259890" y="2810328"/>
              <a:ext cx="3511986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3513683" y="2193641"/>
              <a:ext cx="3448854" cy="2115645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8" lon="5906886" rev="4734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551428" y="2154640"/>
              <a:ext cx="2766863" cy="1927839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6345" y="3277324"/>
            <a:ext cx="3571985" cy="138350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4745428" y="4091371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4270300" y="3121551"/>
            <a:ext cx="120897" cy="11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nconvex-surfac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If the </a:t>
            </a:r>
            <a:r>
              <a:rPr lang="en-US" b="1" dirty="0">
                <a:solidFill>
                  <a:srgbClr val="0000FF"/>
                </a:solidFill>
              </a:rPr>
              <a:t>subspace upper bound </a:t>
            </a:r>
            <a:r>
              <a:rPr lang="en-US" dirty="0" smtClean="0"/>
              <a:t>is worse than the </a:t>
            </a:r>
            <a:r>
              <a:rPr lang="en-US" b="1" dirty="0" smtClean="0">
                <a:solidFill>
                  <a:srgbClr val="FF0000"/>
                </a:solidFill>
              </a:rPr>
              <a:t>current incumbent</a:t>
            </a:r>
            <a:r>
              <a:rPr lang="en-US" dirty="0" smtClean="0"/>
              <a:t>, we can </a:t>
            </a:r>
            <a:r>
              <a:rPr lang="en-US" b="1" dirty="0" smtClean="0"/>
              <a:t>prune </a:t>
            </a:r>
            <a:r>
              <a:rPr lang="en-US" dirty="0" smtClean="0"/>
              <a:t>that subspace.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6345" y="3277324"/>
            <a:ext cx="3571985" cy="138350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674040" y="3322687"/>
            <a:ext cx="1984436" cy="255155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scene3d>
            <a:camera prst="orthographicFront">
              <a:rot lat="18837493" lon="3328797" rev="17530531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270300" y="3121551"/>
            <a:ext cx="120897" cy="11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Limitations: </a:t>
            </a:r>
            <a:br>
              <a:rPr lang="en-US" dirty="0" smtClean="0"/>
            </a:br>
            <a:r>
              <a:rPr lang="en-US" sz="3300" dirty="0" smtClean="0"/>
              <a:t>Branch-and-Bound for the Viterbi Objective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Viterbi Objective</a:t>
            </a:r>
          </a:p>
          <a:p>
            <a:pPr lvl="1"/>
            <a:r>
              <a:rPr lang="en-US" dirty="0" err="1"/>
              <a:t>Nonconvex</a:t>
            </a:r>
            <a:endParaRPr lang="en-US" dirty="0"/>
          </a:p>
          <a:p>
            <a:pPr lvl="1"/>
            <a:r>
              <a:rPr lang="en-US" dirty="0"/>
              <a:t>NP Hard to solve </a:t>
            </a:r>
            <a:br>
              <a:rPr lang="en-US" dirty="0"/>
            </a:br>
            <a:r>
              <a:rPr lang="en-US" dirty="0"/>
              <a:t>(Cohen &amp; Smith, 2010</a:t>
            </a:r>
            <a:r>
              <a:rPr lang="en-US" dirty="0" smtClean="0"/>
              <a:t>)</a:t>
            </a:r>
          </a:p>
          <a:p>
            <a:r>
              <a:rPr lang="en-US" dirty="0"/>
              <a:t>Branch-and-bound</a:t>
            </a:r>
          </a:p>
          <a:p>
            <a:pPr lvl="1"/>
            <a:r>
              <a:rPr lang="en-US" dirty="0"/>
              <a:t>Kind of tricky to get it right… </a:t>
            </a:r>
          </a:p>
          <a:p>
            <a:pPr lvl="1"/>
            <a:r>
              <a:rPr lang="en-US" dirty="0"/>
              <a:t>Curse of dimensionality kicks in quickly</a:t>
            </a:r>
          </a:p>
          <a:p>
            <a:pPr lvl="2"/>
            <a:r>
              <a:rPr lang="en-US" dirty="0" err="1"/>
              <a:t>Nonconvex</a:t>
            </a:r>
            <a:r>
              <a:rPr lang="en-US" dirty="0"/>
              <a:t> quadratic optimization by LP-based branch-and-bound usually fails with more than 80 variables (</a:t>
            </a:r>
            <a:r>
              <a:rPr lang="en-US" dirty="0" err="1"/>
              <a:t>Burer</a:t>
            </a:r>
            <a:r>
              <a:rPr lang="en-US" dirty="0"/>
              <a:t> and </a:t>
            </a:r>
            <a:r>
              <a:rPr lang="en-US" dirty="0" err="1"/>
              <a:t>Vandenbussche</a:t>
            </a:r>
            <a:r>
              <a:rPr lang="en-US" dirty="0"/>
              <a:t>, 2009)</a:t>
            </a:r>
          </a:p>
          <a:p>
            <a:pPr lvl="2"/>
            <a:r>
              <a:rPr lang="en-US" dirty="0"/>
              <a:t>Our smallest (toy) problems have hundreds of </a:t>
            </a:r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Preview of Experiments</a:t>
            </a:r>
          </a:p>
          <a:p>
            <a:pPr lvl="1"/>
            <a:r>
              <a:rPr lang="en-US" dirty="0"/>
              <a:t>We solve 5 </a:t>
            </a:r>
            <a:r>
              <a:rPr lang="en-US" dirty="0" smtClean="0"/>
              <a:t>sentences, but </a:t>
            </a:r>
            <a:r>
              <a:rPr lang="en-US" dirty="0"/>
              <a:t>on 200 sentences, we couldn’t run to completion</a:t>
            </a:r>
          </a:p>
          <a:p>
            <a:pPr lvl="1"/>
            <a:r>
              <a:rPr lang="en-US" dirty="0"/>
              <a:t>Our (hybrid) global search framework incorporates local search</a:t>
            </a:r>
          </a:p>
          <a:p>
            <a:pPr lvl="1"/>
            <a:r>
              <a:rPr lang="en-US" dirty="0"/>
              <a:t>This hybrid approach sometimes finds higher likelihood (and higher accuracy) solutions than pure local 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2" y="2906713"/>
            <a:ext cx="8116887" cy="1362075"/>
          </a:xfrm>
        </p:spPr>
        <p:txBody>
          <a:bodyPr/>
          <a:lstStyle/>
          <a:p>
            <a:r>
              <a:rPr lang="en-US" dirty="0" smtClean="0"/>
              <a:t>Branch-and-Bound Ingredients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Mathematical Program</a:t>
            </a:r>
          </a:p>
          <a:p>
            <a:pPr lvl="1"/>
            <a:r>
              <a:rPr lang="en-US" dirty="0" smtClean="0"/>
              <a:t>Relaxation</a:t>
            </a:r>
          </a:p>
          <a:p>
            <a:pPr lvl="1"/>
            <a:r>
              <a:rPr lang="en-US" dirty="0" smtClean="0"/>
              <a:t>Projection</a:t>
            </a:r>
          </a:p>
          <a:p>
            <a:pPr lvl="1"/>
            <a:r>
              <a:rPr lang="en-US" dirty="0" smtClean="0"/>
              <a:t>(Branch-and-Bound Search Heuristics)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9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Relaxations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separate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Relax the </a:t>
            </a:r>
            <a:r>
              <a:rPr lang="en-US" b="1" dirty="0" smtClean="0"/>
              <a:t>nonlinear </a:t>
            </a:r>
            <a:r>
              <a:rPr lang="en-US" dirty="0" smtClean="0"/>
              <a:t>sum-to-one constraints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Relax the </a:t>
            </a:r>
            <a:r>
              <a:rPr lang="en-US" b="1" dirty="0" smtClean="0"/>
              <a:t>integer </a:t>
            </a:r>
            <a:r>
              <a:rPr lang="en-US" dirty="0" smtClean="0"/>
              <a:t>constraints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“Relax” the </a:t>
            </a:r>
            <a:r>
              <a:rPr lang="en-US" b="1" dirty="0" smtClean="0"/>
              <a:t>quadratic </a:t>
            </a:r>
            <a:r>
              <a:rPr lang="en-US" dirty="0" smtClean="0"/>
              <a:t>objective</a:t>
            </a:r>
          </a:p>
          <a:p>
            <a:pPr marL="338138" indent="-338138"/>
            <a:r>
              <a:rPr lang="en-US" dirty="0" smtClean="0"/>
              <a:t>Resulting relaxation will be an LP</a:t>
            </a:r>
          </a:p>
          <a:p>
            <a:pPr marL="338138" indent="-338138"/>
            <a:r>
              <a:rPr lang="en-US" dirty="0" smtClean="0"/>
              <a:t>Solve the relaxation with the Simplex Algorithm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5183" y="3892675"/>
            <a:ext cx="41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Sum-to-one constraints on model parameters.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4675533" y="4006975"/>
            <a:ext cx="353486" cy="7078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4675534" y="4830989"/>
            <a:ext cx="353485" cy="5030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4675533" y="5486400"/>
            <a:ext cx="353486" cy="46372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5182" y="602649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Feature counts must be integers.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4675534" y="6077126"/>
            <a:ext cx="353486" cy="30489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3045" y="483098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Parameters must be log-probabilities.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35" y="3243212"/>
            <a:ext cx="3668646" cy="31484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33" y="1565776"/>
            <a:ext cx="3995064" cy="10123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14484" y="5604645"/>
            <a:ext cx="1678085" cy="646336"/>
            <a:chOff x="914400" y="17297385"/>
            <a:chExt cx="2423050" cy="933268"/>
          </a:xfrm>
        </p:grpSpPr>
        <p:sp>
          <p:nvSpPr>
            <p:cNvPr id="20" name="Oval 19"/>
            <p:cNvSpPr/>
            <p:nvPr/>
          </p:nvSpPr>
          <p:spPr>
            <a:xfrm>
              <a:off x="1402805" y="174952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747635" y="174937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88605" y="174825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33435" y="174810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61705" y="174825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106535" y="174810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urved Connector 32"/>
            <p:cNvCxnSpPr>
              <a:stCxn id="29" idx="0"/>
              <a:endCxn id="27" idx="0"/>
            </p:cNvCxnSpPr>
            <p:nvPr/>
          </p:nvCxnSpPr>
          <p:spPr>
            <a:xfrm rot="16200000" flipH="1" flipV="1">
              <a:off x="2027996" y="17317691"/>
              <a:ext cx="11164" cy="340970"/>
            </a:xfrm>
            <a:prstGeom prst="curvedConnector3">
              <a:avLst>
                <a:gd name="adj1" fmla="val -204765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29" idx="0"/>
              <a:endCxn id="31" idx="0"/>
            </p:cNvCxnSpPr>
            <p:nvPr/>
          </p:nvCxnSpPr>
          <p:spPr>
            <a:xfrm rot="5400000" flipH="1" flipV="1">
              <a:off x="2540613" y="17146044"/>
              <a:ext cx="1588" cy="673100"/>
            </a:xfrm>
            <a:prstGeom prst="curvedConnector3">
              <a:avLst>
                <a:gd name="adj1" fmla="val 29590680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>
              <a:stCxn id="31" idx="0"/>
              <a:endCxn id="30" idx="0"/>
            </p:cNvCxnSpPr>
            <p:nvPr/>
          </p:nvCxnSpPr>
          <p:spPr>
            <a:xfrm rot="16200000" flipV="1">
              <a:off x="2712260" y="17317691"/>
              <a:ext cx="1536" cy="328270"/>
            </a:xfrm>
            <a:prstGeom prst="curvedConnector3">
              <a:avLst>
                <a:gd name="adj1" fmla="val 149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27" idx="0"/>
              <a:endCxn id="20" idx="0"/>
            </p:cNvCxnSpPr>
            <p:nvPr/>
          </p:nvCxnSpPr>
          <p:spPr>
            <a:xfrm rot="16200000" flipH="1" flipV="1">
              <a:off x="1689910" y="17322111"/>
              <a:ext cx="1536" cy="344830"/>
            </a:xfrm>
            <a:prstGeom prst="curvedConnector3">
              <a:avLst>
                <a:gd name="adj1" fmla="val -148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31" idx="0"/>
              <a:endCxn id="32" idx="0"/>
            </p:cNvCxnSpPr>
            <p:nvPr/>
          </p:nvCxnSpPr>
          <p:spPr>
            <a:xfrm rot="5400000" flipH="1" flipV="1">
              <a:off x="3048810" y="17309411"/>
              <a:ext cx="1536" cy="344830"/>
            </a:xfrm>
            <a:prstGeom prst="curvedConnector3">
              <a:avLst>
                <a:gd name="adj1" fmla="val 149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45" idx="0"/>
              <a:endCxn id="29" idx="0"/>
            </p:cNvCxnSpPr>
            <p:nvPr/>
          </p:nvCxnSpPr>
          <p:spPr>
            <a:xfrm rot="16200000" flipH="1">
              <a:off x="1552355" y="16830879"/>
              <a:ext cx="185202" cy="1118213"/>
            </a:xfrm>
            <a:prstGeom prst="curvedConnector3">
              <a:avLst>
                <a:gd name="adj1" fmla="val -178229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914400" y="17297392"/>
              <a:ext cx="342901" cy="933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$</a:t>
              </a:r>
              <a:endParaRPr lang="en-US" b="1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55182" y="5525979"/>
            <a:ext cx="399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Tree constraints.</a:t>
            </a:r>
            <a:endParaRPr lang="en-US" sz="2000" dirty="0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Relaxing the Sum-to-one Constraints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0" y="1409562"/>
            <a:ext cx="9144000" cy="2508512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4849104"/>
            <a:ext cx="9144000" cy="1698291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57200" y="3918074"/>
            <a:ext cx="8510081" cy="931031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5141623" y="2768558"/>
            <a:ext cx="3127487" cy="2658575"/>
            <a:chOff x="5042846" y="2768558"/>
            <a:chExt cx="3127487" cy="2658575"/>
          </a:xfrm>
        </p:grpSpPr>
        <p:sp>
          <p:nvSpPr>
            <p:cNvPr id="33" name="Oval 32"/>
            <p:cNvSpPr/>
            <p:nvPr/>
          </p:nvSpPr>
          <p:spPr>
            <a:xfrm>
              <a:off x="5201630" y="2929431"/>
              <a:ext cx="2528437" cy="238047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42846" y="2768558"/>
              <a:ext cx="1332555" cy="26585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93179" y="4036357"/>
              <a:ext cx="2777154" cy="13907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um-to-one-curv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9457" y="2768558"/>
              <a:ext cx="1864126" cy="139543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723098" y="3232676"/>
              <a:ext cx="528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θ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80026" y="4110798"/>
              <a:ext cx="528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θ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</p:grpSp>
      <p:pic>
        <p:nvPicPr>
          <p:cNvPr id="74" name="Picture 73" descr="plot-sum-to-one-relaxation-2d.pdf"/>
          <p:cNvPicPr>
            <a:picLocks noChangeAspect="1"/>
          </p:cNvPicPr>
          <p:nvPr/>
        </p:nvPicPr>
        <p:blipFill>
          <a:blip r:embed="rId4"/>
          <a:srcRect l="23133" r="5783" b="35660"/>
          <a:stretch>
            <a:fillRect/>
          </a:stretch>
        </p:blipFill>
        <p:spPr>
          <a:xfrm>
            <a:off x="5870337" y="4741179"/>
            <a:ext cx="2247907" cy="1732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Relaxing the Sum-to-one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1417638"/>
            <a:ext cx="8229600" cy="1070888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2640925"/>
            <a:ext cx="8229600" cy="1883823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0" y="4663573"/>
            <a:ext cx="8229600" cy="1883823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199" y="1417638"/>
            <a:ext cx="324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1. Original nonlinear constraint: 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199" y="2640925"/>
            <a:ext cx="259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2. Nonlinear relaxation: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199" y="4663573"/>
            <a:ext cx="2300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3. Linear relaxation: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25912" y="972191"/>
            <a:ext cx="387343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Example plots of two parameter case:</a:t>
            </a:r>
          </a:p>
        </p:txBody>
      </p:sp>
      <p:pic>
        <p:nvPicPr>
          <p:cNvPr id="20" name="Picture 19" descr="sum-to-one-constraint.pdf"/>
          <p:cNvPicPr>
            <a:picLocks noChangeAspect="1"/>
          </p:cNvPicPr>
          <p:nvPr/>
        </p:nvPicPr>
        <p:blipFill>
          <a:blip r:embed="rId5"/>
          <a:srcRect t="49846"/>
          <a:stretch>
            <a:fillRect/>
          </a:stretch>
        </p:blipFill>
        <p:spPr>
          <a:xfrm>
            <a:off x="684000" y="3148010"/>
            <a:ext cx="2670432" cy="888347"/>
          </a:xfrm>
          <a:prstGeom prst="rect">
            <a:avLst/>
          </a:prstGeom>
        </p:spPr>
      </p:pic>
      <p:pic>
        <p:nvPicPr>
          <p:cNvPr id="22" name="Picture 21" descr="sum-to-one-constraint.pdf"/>
          <p:cNvPicPr>
            <a:picLocks noChangeAspect="1"/>
          </p:cNvPicPr>
          <p:nvPr/>
        </p:nvPicPr>
        <p:blipFill>
          <a:blip r:embed="rId5"/>
          <a:srcRect b="49846"/>
          <a:stretch>
            <a:fillRect/>
          </a:stretch>
        </p:blipFill>
        <p:spPr>
          <a:xfrm>
            <a:off x="684000" y="1627413"/>
            <a:ext cx="2670432" cy="888326"/>
          </a:xfrm>
          <a:prstGeom prst="rect">
            <a:avLst/>
          </a:prstGeom>
        </p:spPr>
      </p:pic>
      <p:pic>
        <p:nvPicPr>
          <p:cNvPr id="23" name="Picture 22" descr="eq-sum-to-one-linear-constraint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69" y="5091833"/>
            <a:ext cx="4891630" cy="1026972"/>
          </a:xfrm>
          <a:prstGeom prst="rect">
            <a:avLst/>
          </a:prstGeom>
        </p:spPr>
      </p:pic>
      <p:pic>
        <p:nvPicPr>
          <p:cNvPr id="28" name="Picture 27" descr="sum-to-one-curv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891" y="1484310"/>
            <a:ext cx="1033258" cy="77346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152594" y="1694637"/>
            <a:ext cx="528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θ</a:t>
            </a:r>
            <a:r>
              <a:rPr lang="en-US" sz="1200" baseline="-25000" dirty="0" smtClean="0"/>
              <a:t>1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6868364" y="2220791"/>
            <a:ext cx="528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θ</a:t>
            </a:r>
            <a:r>
              <a:rPr lang="en-US" sz="1200" baseline="-25000" dirty="0" smtClean="0"/>
              <a:t>2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lded Corner 46"/>
          <p:cNvSpPr/>
          <p:nvPr/>
        </p:nvSpPr>
        <p:spPr>
          <a:xfrm>
            <a:off x="3514552" y="5067165"/>
            <a:ext cx="2498549" cy="1181235"/>
          </a:xfrm>
          <a:prstGeom prst="foldedCorner">
            <a:avLst/>
          </a:prstGeom>
          <a:solidFill>
            <a:srgbClr val="AAC8AD"/>
          </a:solidFill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8" name="Folded Corner 47"/>
          <p:cNvSpPr/>
          <p:nvPr/>
        </p:nvSpPr>
        <p:spPr>
          <a:xfrm>
            <a:off x="558801" y="5067165"/>
            <a:ext cx="2498549" cy="1181235"/>
          </a:xfrm>
          <a:prstGeom prst="foldedCorner">
            <a:avLst/>
          </a:prstGeom>
          <a:solidFill>
            <a:srgbClr val="ED8376"/>
          </a:solidFill>
          <a:ln>
            <a:solidFill>
              <a:srgbClr val="793F39"/>
            </a:solidFill>
          </a:ln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49" name="Folded Corner 48"/>
          <p:cNvSpPr/>
          <p:nvPr/>
        </p:nvSpPr>
        <p:spPr>
          <a:xfrm>
            <a:off x="6305303" y="5067165"/>
            <a:ext cx="2483097" cy="1181235"/>
          </a:xfrm>
          <a:prstGeom prst="foldedCorne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Viterbi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8800"/>
            <a:ext cx="8229600" cy="175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Example: Unsupervised POS Tagging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10" y="1282699"/>
            <a:ext cx="6163490" cy="262854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68743"/>
              </p:ext>
            </p:extLst>
          </p:nvPr>
        </p:nvGraphicFramePr>
        <p:xfrm>
          <a:off x="573253" y="5207000"/>
          <a:ext cx="2498550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942"/>
                <a:gridCol w="730509"/>
                <a:gridCol w="483260"/>
                <a:gridCol w="651839"/>
              </a:tblGrid>
              <a:tr h="62388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NNP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VBD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DT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NNP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5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Morsi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chaired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the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FJP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56374"/>
              </p:ext>
            </p:extLst>
          </p:nvPr>
        </p:nvGraphicFramePr>
        <p:xfrm>
          <a:off x="3550076" y="5207000"/>
          <a:ext cx="2498550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6"/>
                <a:gridCol w="584407"/>
                <a:gridCol w="539453"/>
                <a:gridCol w="583004"/>
              </a:tblGrid>
              <a:tr h="66270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NNP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NNP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VBZ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NN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69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#Egypt’s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morsi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cre8s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unrest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20"/>
              </p:ext>
            </p:extLst>
          </p:nvPr>
        </p:nvGraphicFramePr>
        <p:xfrm>
          <a:off x="6321068" y="5207000"/>
          <a:ext cx="2498549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39"/>
                <a:gridCol w="224772"/>
                <a:gridCol w="561930"/>
                <a:gridCol w="550691"/>
                <a:gridCol w="623017"/>
              </a:tblGrid>
              <a:tr h="66629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NNP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: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VBN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NNP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VBD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Egypt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-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born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Proyas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directed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689612" y="5173750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42179" y="5173750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8203" y="5170978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34859" y="5170978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549293" y="5170183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92374" y="5170978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28202" y="5170181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3795" y="5170180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08748" y="5170176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730168" y="5170177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874062" y="5174546"/>
            <a:ext cx="211033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371931" y="5175749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166162" y="5175749"/>
            <a:ext cx="422065" cy="34393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cxnSp>
        <p:nvCxnSpPr>
          <p:cNvPr id="63" name="Straight Arrow Connector 62"/>
          <p:cNvCxnSpPr>
            <a:stCxn id="13" idx="4"/>
          </p:cNvCxnSpPr>
          <p:nvPr/>
        </p:nvCxnSpPr>
        <p:spPr>
          <a:xfrm>
            <a:off x="900645" y="5517682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548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183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741090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948645" y="5517682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596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31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789090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5902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3522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9872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8544990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991521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3" idx="6"/>
            <a:endCxn id="14" idx="2"/>
          </p:cNvCxnSpPr>
          <p:nvPr/>
        </p:nvCxnSpPr>
        <p:spPr>
          <a:xfrm>
            <a:off x="1111677" y="5345716"/>
            <a:ext cx="2305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4" idx="6"/>
            <a:endCxn id="15" idx="2"/>
          </p:cNvCxnSpPr>
          <p:nvPr/>
        </p:nvCxnSpPr>
        <p:spPr>
          <a:xfrm flipV="1">
            <a:off x="1764244" y="5342944"/>
            <a:ext cx="213959" cy="2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5" idx="6"/>
            <a:endCxn id="16" idx="2"/>
          </p:cNvCxnSpPr>
          <p:nvPr/>
        </p:nvCxnSpPr>
        <p:spPr>
          <a:xfrm>
            <a:off x="2400268" y="5342944"/>
            <a:ext cx="13459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22" idx="6"/>
          </p:cNvCxnSpPr>
          <p:nvPr/>
        </p:nvCxnSpPr>
        <p:spPr>
          <a:xfrm>
            <a:off x="4150267" y="5342147"/>
            <a:ext cx="2635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23" idx="6"/>
            <a:endCxn id="21" idx="2"/>
          </p:cNvCxnSpPr>
          <p:nvPr/>
        </p:nvCxnSpPr>
        <p:spPr>
          <a:xfrm>
            <a:off x="4835860" y="5342146"/>
            <a:ext cx="156514" cy="7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21" idx="6"/>
          </p:cNvCxnSpPr>
          <p:nvPr/>
        </p:nvCxnSpPr>
        <p:spPr>
          <a:xfrm>
            <a:off x="5414439" y="5342944"/>
            <a:ext cx="134854" cy="27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34" idx="6"/>
            <a:endCxn id="31" idx="2"/>
          </p:cNvCxnSpPr>
          <p:nvPr/>
        </p:nvCxnSpPr>
        <p:spPr>
          <a:xfrm flipV="1">
            <a:off x="6793996" y="5346512"/>
            <a:ext cx="80066" cy="1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7086096" y="5371912"/>
            <a:ext cx="80066" cy="12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35" idx="6"/>
            <a:endCxn id="28" idx="2"/>
          </p:cNvCxnSpPr>
          <p:nvPr/>
        </p:nvCxnSpPr>
        <p:spPr>
          <a:xfrm flipV="1">
            <a:off x="7588227" y="5342143"/>
            <a:ext cx="141941" cy="55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28" idx="6"/>
            <a:endCxn id="27" idx="2"/>
          </p:cNvCxnSpPr>
          <p:nvPr/>
        </p:nvCxnSpPr>
        <p:spPr>
          <a:xfrm flipV="1">
            <a:off x="8152233" y="5342142"/>
            <a:ext cx="15651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7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5183" y="3892675"/>
            <a:ext cx="41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Sum-to-one constraints on model parameters.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4675533" y="4006975"/>
            <a:ext cx="353486" cy="7078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4675534" y="4830989"/>
            <a:ext cx="353485" cy="5030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4675533" y="5486400"/>
            <a:ext cx="353486" cy="46372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5182" y="602649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Feature counts must be integers.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4675534" y="6077126"/>
            <a:ext cx="353486" cy="30489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3045" y="483098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Parameters must be log-probabilities.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35" y="3243212"/>
            <a:ext cx="3668646" cy="31484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33" y="1565776"/>
            <a:ext cx="3995064" cy="10123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14484" y="5604645"/>
            <a:ext cx="1678085" cy="646336"/>
            <a:chOff x="914400" y="17297385"/>
            <a:chExt cx="2423050" cy="933268"/>
          </a:xfrm>
        </p:grpSpPr>
        <p:sp>
          <p:nvSpPr>
            <p:cNvPr id="20" name="Oval 19"/>
            <p:cNvSpPr/>
            <p:nvPr/>
          </p:nvSpPr>
          <p:spPr>
            <a:xfrm>
              <a:off x="1402805" y="174952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747635" y="174937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88605" y="174825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33435" y="174810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61705" y="174825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106535" y="174810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urved Connector 32"/>
            <p:cNvCxnSpPr>
              <a:stCxn id="29" idx="0"/>
              <a:endCxn id="27" idx="0"/>
            </p:cNvCxnSpPr>
            <p:nvPr/>
          </p:nvCxnSpPr>
          <p:spPr>
            <a:xfrm rot="16200000" flipH="1" flipV="1">
              <a:off x="2027996" y="17317691"/>
              <a:ext cx="11164" cy="340970"/>
            </a:xfrm>
            <a:prstGeom prst="curvedConnector3">
              <a:avLst>
                <a:gd name="adj1" fmla="val -204765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29" idx="0"/>
              <a:endCxn id="31" idx="0"/>
            </p:cNvCxnSpPr>
            <p:nvPr/>
          </p:nvCxnSpPr>
          <p:spPr>
            <a:xfrm rot="5400000" flipH="1" flipV="1">
              <a:off x="2540613" y="17146044"/>
              <a:ext cx="1588" cy="673100"/>
            </a:xfrm>
            <a:prstGeom prst="curvedConnector3">
              <a:avLst>
                <a:gd name="adj1" fmla="val 29590680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>
              <a:stCxn id="31" idx="0"/>
              <a:endCxn id="30" idx="0"/>
            </p:cNvCxnSpPr>
            <p:nvPr/>
          </p:nvCxnSpPr>
          <p:spPr>
            <a:xfrm rot="16200000" flipV="1">
              <a:off x="2712260" y="17317691"/>
              <a:ext cx="1536" cy="328270"/>
            </a:xfrm>
            <a:prstGeom prst="curvedConnector3">
              <a:avLst>
                <a:gd name="adj1" fmla="val 149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27" idx="0"/>
              <a:endCxn id="20" idx="0"/>
            </p:cNvCxnSpPr>
            <p:nvPr/>
          </p:nvCxnSpPr>
          <p:spPr>
            <a:xfrm rot="16200000" flipH="1" flipV="1">
              <a:off x="1689910" y="17322111"/>
              <a:ext cx="1536" cy="344830"/>
            </a:xfrm>
            <a:prstGeom prst="curvedConnector3">
              <a:avLst>
                <a:gd name="adj1" fmla="val -148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31" idx="0"/>
              <a:endCxn id="32" idx="0"/>
            </p:cNvCxnSpPr>
            <p:nvPr/>
          </p:nvCxnSpPr>
          <p:spPr>
            <a:xfrm rot="5400000" flipH="1" flipV="1">
              <a:off x="3048810" y="17309411"/>
              <a:ext cx="1536" cy="344830"/>
            </a:xfrm>
            <a:prstGeom prst="curvedConnector3">
              <a:avLst>
                <a:gd name="adj1" fmla="val 149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45" idx="0"/>
              <a:endCxn id="29" idx="0"/>
            </p:cNvCxnSpPr>
            <p:nvPr/>
          </p:nvCxnSpPr>
          <p:spPr>
            <a:xfrm rot="16200000" flipH="1">
              <a:off x="1552355" y="16830879"/>
              <a:ext cx="185202" cy="1118213"/>
            </a:xfrm>
            <a:prstGeom prst="curvedConnector3">
              <a:avLst>
                <a:gd name="adj1" fmla="val -178229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914400" y="17297392"/>
              <a:ext cx="342901" cy="933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$</a:t>
              </a:r>
              <a:endParaRPr lang="en-US" b="1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55182" y="5525979"/>
            <a:ext cx="399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Tree constraints.</a:t>
            </a:r>
            <a:endParaRPr lang="en-US" sz="2000" dirty="0"/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dirty="0" smtClean="0"/>
              <a:t>“Relaxing” the Objective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1409562"/>
            <a:ext cx="9144000" cy="159582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949188" y="3983391"/>
            <a:ext cx="1377333" cy="938314"/>
          </a:xfrm>
          <a:prstGeom prst="rect">
            <a:avLst/>
          </a:prstGeom>
          <a:solidFill>
            <a:srgbClr val="CEC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5972492" y="4033786"/>
            <a:ext cx="990807" cy="763520"/>
            <a:chOff x="6640614" y="4783264"/>
            <a:chExt cx="2247907" cy="1732245"/>
          </a:xfrm>
        </p:grpSpPr>
        <p:sp>
          <p:nvSpPr>
            <p:cNvPr id="55" name="Rectangle 54"/>
            <p:cNvSpPr/>
            <p:nvPr/>
          </p:nvSpPr>
          <p:spPr>
            <a:xfrm>
              <a:off x="6640614" y="4783264"/>
              <a:ext cx="2247907" cy="1732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plot-sum-to-one-relaxation-2d.pdf"/>
            <p:cNvPicPr>
              <a:picLocks noChangeAspect="1"/>
            </p:cNvPicPr>
            <p:nvPr/>
          </p:nvPicPr>
          <p:blipFill>
            <a:blip r:embed="rId6"/>
            <a:srcRect l="23133" r="5783" b="35660"/>
            <a:stretch>
              <a:fillRect/>
            </a:stretch>
          </p:blipFill>
          <p:spPr>
            <a:xfrm>
              <a:off x="6640614" y="4783264"/>
              <a:ext cx="2247907" cy="1732245"/>
            </a:xfrm>
            <a:prstGeom prst="rect">
              <a:avLst/>
            </a:prstGeom>
          </p:spPr>
        </p:pic>
      </p:grpSp>
      <p:sp>
        <p:nvSpPr>
          <p:cNvPr id="57" name="Rectangle 56"/>
          <p:cNvSpPr/>
          <p:nvPr/>
        </p:nvSpPr>
        <p:spPr>
          <a:xfrm>
            <a:off x="-11116" y="4033786"/>
            <a:ext cx="9144000" cy="2541832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57200" y="3005389"/>
            <a:ext cx="8510081" cy="1001586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0" y="2514601"/>
            <a:ext cx="3860800" cy="1104900"/>
          </a:xfrm>
        </p:spPr>
        <p:txBody>
          <a:bodyPr/>
          <a:lstStyle/>
          <a:p>
            <a:pPr>
              <a:buFont typeface="Lucida Grande"/>
              <a:buChar char="←"/>
            </a:pPr>
            <a:r>
              <a:rPr lang="en-US" dirty="0" smtClean="0"/>
              <a:t>Corpus-wide feature counts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2006600"/>
            <a:ext cx="4470400" cy="33528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826000" y="4254500"/>
            <a:ext cx="3860800" cy="110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Char char="←"/>
            </a:pPr>
            <a:r>
              <a:rPr lang="en-US" dirty="0" smtClean="0"/>
              <a:t>Token-specific variables</a:t>
            </a:r>
          </a:p>
        </p:txBody>
      </p:sp>
    </p:spTree>
    <p:extLst>
      <p:ext uri="{BB962C8B-B14F-4D97-AF65-F5344CB8AC3E}">
        <p14:creationId xmlns:p14="http://schemas.microsoft.com/office/powerpoint/2010/main" val="22196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“Relaxing” the Objective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3" name="Group 13"/>
          <p:cNvGrpSpPr/>
          <p:nvPr/>
        </p:nvGrpSpPr>
        <p:grpSpPr>
          <a:xfrm>
            <a:off x="457199" y="1318999"/>
            <a:ext cx="4078515" cy="1070888"/>
            <a:chOff x="457199" y="2215571"/>
            <a:chExt cx="3692344" cy="1070888"/>
          </a:xfrm>
        </p:grpSpPr>
        <p:sp>
          <p:nvSpPr>
            <p:cNvPr id="10" name="Rectangle 9"/>
            <p:cNvSpPr/>
            <p:nvPr/>
          </p:nvSpPr>
          <p:spPr>
            <a:xfrm>
              <a:off x="457200" y="2215571"/>
              <a:ext cx="3692343" cy="1070888"/>
            </a:xfrm>
            <a:prstGeom prst="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199" y="2215571"/>
              <a:ext cx="3692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Original </a:t>
              </a:r>
              <a:r>
                <a:rPr lang="en-US" dirty="0" err="1" smtClean="0">
                  <a:solidFill>
                    <a:srgbClr val="000000"/>
                  </a:solidFill>
                </a:rPr>
                <a:t>nonconvex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smtClean="0">
                  <a:solidFill>
                    <a:srgbClr val="000000"/>
                  </a:solidFill>
                </a:rPr>
                <a:t>quadratic </a:t>
              </a:r>
              <a:r>
                <a:rPr lang="en-US" dirty="0" smtClean="0">
                  <a:solidFill>
                    <a:srgbClr val="000000"/>
                  </a:solidFill>
                </a:rPr>
                <a:t>objective: </a:t>
              </a:r>
            </a:p>
            <a:p>
              <a:endParaRPr lang="en-US" dirty="0"/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4535714" y="1318999"/>
            <a:ext cx="4151087" cy="1070888"/>
            <a:chOff x="4221842" y="2215571"/>
            <a:chExt cx="4151087" cy="1070888"/>
          </a:xfrm>
        </p:grpSpPr>
        <p:sp>
          <p:nvSpPr>
            <p:cNvPr id="12" name="Rectangle 11"/>
            <p:cNvSpPr/>
            <p:nvPr/>
          </p:nvSpPr>
          <p:spPr>
            <a:xfrm>
              <a:off x="4221843" y="2215571"/>
              <a:ext cx="4151086" cy="1070888"/>
            </a:xfrm>
            <a:prstGeom prst="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1842" y="2215571"/>
              <a:ext cx="3882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Each B&amp;B subspace specifies bounds:</a:t>
              </a:r>
            </a:p>
            <a:p>
              <a:endParaRPr lang="en-US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7200" y="5313363"/>
            <a:ext cx="8229599" cy="1070888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199" y="5313363"/>
            <a:ext cx="358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Relaxed convex </a:t>
            </a:r>
            <a:r>
              <a:rPr lang="en-US" b="1" dirty="0" smtClean="0">
                <a:solidFill>
                  <a:srgbClr val="000000"/>
                </a:solidFill>
              </a:rPr>
              <a:t>linear </a:t>
            </a:r>
            <a:r>
              <a:rPr lang="en-US" dirty="0" smtClean="0">
                <a:solidFill>
                  <a:srgbClr val="000000"/>
                </a:solidFill>
              </a:rPr>
              <a:t>objective: </a:t>
            </a: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57200" y="2440221"/>
            <a:ext cx="433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Concave Envelope </a:t>
            </a:r>
            <a:r>
              <a:rPr lang="en-US" dirty="0" smtClean="0"/>
              <a:t>(e.g. McCormick (1976))</a:t>
            </a:r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60535" y="3821028"/>
            <a:ext cx="195035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Example plots for a single quadratic term.</a:t>
            </a:r>
          </a:p>
        </p:txBody>
      </p:sp>
      <p:pic>
        <p:nvPicPr>
          <p:cNvPr id="18" name="Picture 17" descr="plot-objective-relax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086" y="3136032"/>
            <a:ext cx="2376715" cy="1608326"/>
          </a:xfrm>
          <a:prstGeom prst="rect">
            <a:avLst/>
          </a:prstGeom>
        </p:spPr>
      </p:pic>
      <p:pic>
        <p:nvPicPr>
          <p:cNvPr id="19" name="Picture 18" descr="plot-objective-surfa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83226"/>
            <a:ext cx="2265221" cy="1560289"/>
          </a:xfrm>
          <a:prstGeom prst="rect">
            <a:avLst/>
          </a:prstGeom>
        </p:spPr>
      </p:pic>
      <p:pic>
        <p:nvPicPr>
          <p:cNvPr id="16" name="Picture 15" descr="eq-gi-as-mp-objective-only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921" y="1627243"/>
            <a:ext cx="1919758" cy="762644"/>
          </a:xfrm>
          <a:prstGeom prst="rect">
            <a:avLst/>
          </a:prstGeom>
        </p:spPr>
      </p:pic>
      <p:pic>
        <p:nvPicPr>
          <p:cNvPr id="17" name="Picture 16" descr="eq-var-bounds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566" y="1627243"/>
            <a:ext cx="2227723" cy="762644"/>
          </a:xfrm>
          <a:prstGeom prst="rect">
            <a:avLst/>
          </a:prstGeom>
        </p:spPr>
      </p:pic>
      <p:pic>
        <p:nvPicPr>
          <p:cNvPr id="20" name="Picture 19" descr="eq-objective-relaxation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135" y="5313362"/>
            <a:ext cx="2806862" cy="1042987"/>
          </a:xfrm>
          <a:prstGeom prst="rect">
            <a:avLst/>
          </a:prstGeom>
        </p:spPr>
      </p:pic>
      <p:pic>
        <p:nvPicPr>
          <p:cNvPr id="21" name="Picture 20" descr="eq-objective-relaxation-min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7835" y="2838726"/>
            <a:ext cx="4049892" cy="70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2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5298635" y="3089680"/>
            <a:ext cx="3668646" cy="351977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Content Placeholder 30" descr="gi-as-m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42" y="3121389"/>
            <a:ext cx="3530979" cy="3394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Linear Relaxation </a:t>
            </a:r>
            <a:br>
              <a:rPr lang="en-US" dirty="0" smtClean="0"/>
            </a:br>
            <a:r>
              <a:rPr lang="en-US" dirty="0" smtClean="0"/>
              <a:t>of Viterbi QP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1213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5183" y="3892675"/>
            <a:ext cx="41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Relaxed linear sum-to-one constraints on model parameters.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1521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4675533" y="3892675"/>
            <a:ext cx="353486" cy="7078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4675534" y="4830989"/>
            <a:ext cx="353485" cy="70251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4675533" y="5721429"/>
            <a:ext cx="353486" cy="7940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gi-as-mp-vars-and-constants.pdf"/>
          <p:cNvPicPr>
            <a:picLocks noChangeAspect="1"/>
          </p:cNvPicPr>
          <p:nvPr/>
        </p:nvPicPr>
        <p:blipFill>
          <a:blip r:embed="rId3"/>
          <a:srcRect b="54720"/>
          <a:stretch>
            <a:fillRect/>
          </a:stretch>
        </p:blipFill>
        <p:spPr>
          <a:xfrm>
            <a:off x="665234" y="1555248"/>
            <a:ext cx="3694331" cy="946150"/>
          </a:xfrm>
          <a:prstGeom prst="rect">
            <a:avLst/>
          </a:prstGeom>
        </p:spPr>
      </p:pic>
      <p:pic>
        <p:nvPicPr>
          <p:cNvPr id="33" name="Picture 32" descr="gi-as-mp-vars-and-constants.pdf"/>
          <p:cNvPicPr>
            <a:picLocks noChangeAspect="1"/>
          </p:cNvPicPr>
          <p:nvPr/>
        </p:nvPicPr>
        <p:blipFill>
          <a:blip r:embed="rId3"/>
          <a:srcRect t="46080"/>
          <a:stretch>
            <a:fillRect/>
          </a:stretch>
        </p:blipFill>
        <p:spPr>
          <a:xfrm>
            <a:off x="4835545" y="1600200"/>
            <a:ext cx="3559890" cy="108568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5182" y="5867162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Each B&amp;B subspace specifies bounds.</a:t>
            </a:r>
          </a:p>
        </p:txBody>
      </p:sp>
      <p:pic>
        <p:nvPicPr>
          <p:cNvPr id="37" name="Picture 36" descr="eq-var-bound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065" y="5593706"/>
            <a:ext cx="2967063" cy="1015752"/>
          </a:xfrm>
          <a:prstGeom prst="rect">
            <a:avLst/>
          </a:prstGeom>
          <a:solidFill>
            <a:srgbClr val="CEC597"/>
          </a:solidFill>
        </p:spPr>
      </p:pic>
      <p:sp>
        <p:nvSpPr>
          <p:cNvPr id="34" name="Rectangle 33"/>
          <p:cNvSpPr/>
          <p:nvPr/>
        </p:nvSpPr>
        <p:spPr>
          <a:xfrm>
            <a:off x="6949188" y="3856391"/>
            <a:ext cx="1377333" cy="938314"/>
          </a:xfrm>
          <a:prstGeom prst="rect">
            <a:avLst/>
          </a:prstGeom>
          <a:solidFill>
            <a:srgbClr val="CEC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972492" y="3906786"/>
            <a:ext cx="990807" cy="763520"/>
            <a:chOff x="6640614" y="4783264"/>
            <a:chExt cx="2247907" cy="1732245"/>
          </a:xfrm>
        </p:grpSpPr>
        <p:sp>
          <p:nvSpPr>
            <p:cNvPr id="38" name="Rectangle 37"/>
            <p:cNvSpPr/>
            <p:nvPr/>
          </p:nvSpPr>
          <p:spPr>
            <a:xfrm>
              <a:off x="6640614" y="4783264"/>
              <a:ext cx="2247907" cy="1732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plot-sum-to-one-relaxation-2d.pdf"/>
            <p:cNvPicPr>
              <a:picLocks noChangeAspect="1"/>
            </p:cNvPicPr>
            <p:nvPr/>
          </p:nvPicPr>
          <p:blipFill>
            <a:blip r:embed="rId5"/>
            <a:srcRect l="23133" r="5783" b="35660"/>
            <a:stretch>
              <a:fillRect/>
            </a:stretch>
          </p:blipFill>
          <p:spPr>
            <a:xfrm>
              <a:off x="6640614" y="4783264"/>
              <a:ext cx="2247907" cy="1732245"/>
            </a:xfrm>
            <a:prstGeom prst="rect">
              <a:avLst/>
            </a:prstGeom>
          </p:spPr>
        </p:pic>
      </p:grpSp>
      <p:pic>
        <p:nvPicPr>
          <p:cNvPr id="42" name="Picture 41" descr="plot-objective-relaxatio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414" y="3149640"/>
            <a:ext cx="891206" cy="60308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55182" y="5016615"/>
            <a:ext cx="399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constraints.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Tightening The relaxation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Branching</a:t>
            </a:r>
          </a:p>
          <a:p>
            <a:r>
              <a:rPr lang="en-US" dirty="0" smtClean="0"/>
              <a:t>- Reformulation Linearization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lot-objective-relax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4" y="3051611"/>
            <a:ext cx="5167145" cy="3494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199" y="2467341"/>
            <a:ext cx="8229599" cy="4080055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535711" y="1286998"/>
            <a:ext cx="4151087" cy="1070888"/>
            <a:chOff x="4221842" y="2215571"/>
            <a:chExt cx="4151087" cy="1070888"/>
          </a:xfrm>
        </p:grpSpPr>
        <p:sp>
          <p:nvSpPr>
            <p:cNvPr id="12" name="Rectangle 11"/>
            <p:cNvSpPr/>
            <p:nvPr/>
          </p:nvSpPr>
          <p:spPr>
            <a:xfrm>
              <a:off x="4221843" y="2215571"/>
              <a:ext cx="4151086" cy="1070888"/>
            </a:xfrm>
            <a:prstGeom prst="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1842" y="2215571"/>
              <a:ext cx="3882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Each B&amp;B subspace specifies bounds:</a:t>
              </a:r>
            </a:p>
            <a:p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7199" y="1286998"/>
            <a:ext cx="358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Concave Envelope </a:t>
            </a:r>
            <a:br>
              <a:rPr lang="en-US" b="1" dirty="0" smtClean="0"/>
            </a:br>
            <a:r>
              <a:rPr lang="en-US" dirty="0" smtClean="0"/>
              <a:t>(e.g. McCormick (1976))</a:t>
            </a:r>
          </a:p>
          <a:p>
            <a:endParaRPr lang="en-US" dirty="0"/>
          </a:p>
        </p:txBody>
      </p:sp>
      <p:pic>
        <p:nvPicPr>
          <p:cNvPr id="16" name="Picture 15" descr="eq-var-bound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566" y="1601587"/>
            <a:ext cx="2227723" cy="7626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2" y="2467341"/>
            <a:ext cx="4981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Tightness of relaxation improves with </a:t>
            </a:r>
            <a:r>
              <a:rPr lang="en-US" b="1" dirty="0" smtClean="0">
                <a:solidFill>
                  <a:srgbClr val="000000"/>
                </a:solidFill>
              </a:rPr>
              <a:t>branching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60" y="4564515"/>
            <a:ext cx="410940" cy="236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lot-objective-relax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443" y="3051611"/>
            <a:ext cx="4916926" cy="3494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199" y="2467341"/>
            <a:ext cx="8229599" cy="4080055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535711" y="1286998"/>
            <a:ext cx="4151087" cy="1070888"/>
            <a:chOff x="4221842" y="2215571"/>
            <a:chExt cx="4151087" cy="1070888"/>
          </a:xfrm>
        </p:grpSpPr>
        <p:sp>
          <p:nvSpPr>
            <p:cNvPr id="12" name="Rectangle 11"/>
            <p:cNvSpPr/>
            <p:nvPr/>
          </p:nvSpPr>
          <p:spPr>
            <a:xfrm>
              <a:off x="4221843" y="2215571"/>
              <a:ext cx="4151086" cy="1070888"/>
            </a:xfrm>
            <a:prstGeom prst="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1842" y="2215571"/>
              <a:ext cx="3882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Each B&amp;B subspace specifies bounds:</a:t>
              </a:r>
            </a:p>
            <a:p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7199" y="1286998"/>
            <a:ext cx="358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Concave Envelope </a:t>
            </a:r>
            <a:br>
              <a:rPr lang="en-US" b="1" dirty="0" smtClean="0"/>
            </a:br>
            <a:r>
              <a:rPr lang="en-US" dirty="0" smtClean="0"/>
              <a:t>(e.g. McCormick (1976))</a:t>
            </a:r>
          </a:p>
          <a:p>
            <a:endParaRPr lang="en-US" dirty="0"/>
          </a:p>
        </p:txBody>
      </p:sp>
      <p:pic>
        <p:nvPicPr>
          <p:cNvPr id="16" name="Picture 15" descr="eq-var-bound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566" y="1601587"/>
            <a:ext cx="2227723" cy="7626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2" y="2467341"/>
            <a:ext cx="4981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Tightness of relaxation improves with </a:t>
            </a:r>
            <a:r>
              <a:rPr lang="en-US" b="1" dirty="0" smtClean="0">
                <a:solidFill>
                  <a:srgbClr val="000000"/>
                </a:solidFill>
              </a:rPr>
              <a:t>branching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60" y="4564515"/>
            <a:ext cx="410940" cy="236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plot-objective-relax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443" y="3064483"/>
            <a:ext cx="4916926" cy="3468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199" y="2467341"/>
            <a:ext cx="8229599" cy="4080055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535711" y="1286998"/>
            <a:ext cx="4151087" cy="1070888"/>
            <a:chOff x="4221842" y="2215571"/>
            <a:chExt cx="4151087" cy="1070888"/>
          </a:xfrm>
        </p:grpSpPr>
        <p:sp>
          <p:nvSpPr>
            <p:cNvPr id="12" name="Rectangle 11"/>
            <p:cNvSpPr/>
            <p:nvPr/>
          </p:nvSpPr>
          <p:spPr>
            <a:xfrm>
              <a:off x="4221843" y="2215571"/>
              <a:ext cx="4151086" cy="1070888"/>
            </a:xfrm>
            <a:prstGeom prst="rect">
              <a:avLst/>
            </a:prstGeom>
            <a:noFill/>
            <a:ln w="317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21842" y="2215571"/>
              <a:ext cx="38825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Each B&amp;B subspace specifies bounds:</a:t>
              </a:r>
            </a:p>
            <a:p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7199" y="1286998"/>
            <a:ext cx="358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Concave Envelope </a:t>
            </a:r>
            <a:br>
              <a:rPr lang="en-US" b="1" dirty="0" smtClean="0"/>
            </a:br>
            <a:r>
              <a:rPr lang="en-US" dirty="0" smtClean="0"/>
              <a:t>(e.g. McCormick (1976))</a:t>
            </a:r>
          </a:p>
          <a:p>
            <a:endParaRPr lang="en-US" dirty="0"/>
          </a:p>
        </p:txBody>
      </p:sp>
      <p:pic>
        <p:nvPicPr>
          <p:cNvPr id="16" name="Picture 15" descr="eq-var-bounds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566" y="1601587"/>
            <a:ext cx="2227723" cy="7626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2" y="2467341"/>
            <a:ext cx="4981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Tightness of relaxation improves with </a:t>
            </a:r>
            <a:r>
              <a:rPr lang="en-US" b="1" dirty="0" smtClean="0">
                <a:solidFill>
                  <a:srgbClr val="000000"/>
                </a:solidFill>
              </a:rPr>
              <a:t>branching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60" y="4564515"/>
            <a:ext cx="410940" cy="236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“Relaxing” the Objective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198" y="1286998"/>
            <a:ext cx="453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Reformulation Linearization Technique (RLT)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Sherali</a:t>
            </a:r>
            <a:r>
              <a:rPr lang="en-US" dirty="0" smtClean="0"/>
              <a:t> &amp; Adams, 1990)</a:t>
            </a:r>
          </a:p>
          <a:p>
            <a:endParaRPr lang="en-US" dirty="0"/>
          </a:p>
        </p:txBody>
      </p:sp>
      <p:pic>
        <p:nvPicPr>
          <p:cNvPr id="11" name="Picture 10" descr="eq-quadratic-progr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129" y="1384167"/>
            <a:ext cx="1606447" cy="96896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2386606"/>
            <a:ext cx="4354689" cy="373955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Rewrite </a:t>
            </a:r>
            <a:r>
              <a:rPr lang="en-US" dirty="0" smtClean="0"/>
              <a:t>step:</a:t>
            </a:r>
          </a:p>
          <a:p>
            <a:pPr marL="747713" lvl="1" indent="-296863"/>
            <a:r>
              <a:rPr lang="en-US" dirty="0" smtClean="0"/>
              <a:t>Replace all quadratic terms with auxiliary variables.</a:t>
            </a:r>
          </a:p>
          <a:p>
            <a:pPr marL="747713" lvl="1" indent="-296863"/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Reformulation </a:t>
            </a:r>
            <a:r>
              <a:rPr lang="en-US" dirty="0" smtClean="0"/>
              <a:t>step:</a:t>
            </a:r>
          </a:p>
          <a:p>
            <a:pPr lvl="1"/>
            <a:r>
              <a:rPr lang="en-US" dirty="0" smtClean="0"/>
              <a:t>Add all possible products of the linear constraints.</a:t>
            </a:r>
          </a:p>
          <a:p>
            <a:pPr lvl="1"/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Linearization </a:t>
            </a:r>
            <a:r>
              <a:rPr lang="en-US" dirty="0" smtClean="0"/>
              <a:t>step:</a:t>
            </a:r>
          </a:p>
          <a:p>
            <a:pPr lvl="1"/>
            <a:r>
              <a:rPr lang="en-US" dirty="0" smtClean="0"/>
              <a:t>Remove quadratic constraints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eq-rlt-text.pdf"/>
          <p:cNvPicPr>
            <a:picLocks noChangeAspect="1"/>
          </p:cNvPicPr>
          <p:nvPr/>
        </p:nvPicPr>
        <p:blipFill>
          <a:blip r:embed="rId3"/>
          <a:srcRect t="29793" r="46442" b="49655"/>
          <a:stretch>
            <a:fillRect/>
          </a:stretch>
        </p:blipFill>
        <p:spPr>
          <a:xfrm>
            <a:off x="1266381" y="4465167"/>
            <a:ext cx="2604435" cy="627365"/>
          </a:xfrm>
          <a:prstGeom prst="rect">
            <a:avLst/>
          </a:prstGeom>
        </p:spPr>
      </p:pic>
      <p:pic>
        <p:nvPicPr>
          <p:cNvPr id="9" name="Picture 8" descr="eq-rlt-text.pdf"/>
          <p:cNvPicPr>
            <a:picLocks noChangeAspect="1"/>
          </p:cNvPicPr>
          <p:nvPr/>
        </p:nvPicPr>
        <p:blipFill>
          <a:blip r:embed="rId3"/>
          <a:srcRect l="18701" t="84414" r="57351"/>
          <a:stretch>
            <a:fillRect/>
          </a:stretch>
        </p:blipFill>
        <p:spPr>
          <a:xfrm>
            <a:off x="1215941" y="5610549"/>
            <a:ext cx="1321368" cy="5398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11889" y="1384167"/>
            <a:ext cx="4160226" cy="1002439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1889" y="1384167"/>
            <a:ext cx="142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Original QP:</a:t>
            </a:r>
          </a:p>
          <a:p>
            <a:endParaRPr lang="en-US" dirty="0"/>
          </a:p>
        </p:txBody>
      </p:sp>
      <p:pic>
        <p:nvPicPr>
          <p:cNvPr id="12" name="Picture 11" descr="eq-rlt-text.pdf"/>
          <p:cNvPicPr>
            <a:picLocks noChangeAspect="1"/>
          </p:cNvPicPr>
          <p:nvPr/>
        </p:nvPicPr>
        <p:blipFill>
          <a:blip r:embed="rId3"/>
          <a:srcRect l="18701" t="84414" r="57351"/>
          <a:stretch>
            <a:fillRect/>
          </a:stretch>
        </p:blipFill>
        <p:spPr>
          <a:xfrm>
            <a:off x="1266381" y="3258596"/>
            <a:ext cx="1321368" cy="53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630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“Relaxing” the Objective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198" y="1286998"/>
            <a:ext cx="453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Reformulation Linearization Technique (RLT)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Sherali</a:t>
            </a:r>
            <a:r>
              <a:rPr lang="en-US" dirty="0" smtClean="0"/>
              <a:t> &amp; Adams, 1990)</a:t>
            </a:r>
          </a:p>
          <a:p>
            <a:endParaRPr lang="en-US" dirty="0"/>
          </a:p>
        </p:txBody>
      </p:sp>
      <p:pic>
        <p:nvPicPr>
          <p:cNvPr id="11" name="Picture 10" descr="eq-quadratic-progr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129" y="1384167"/>
            <a:ext cx="1606447" cy="9689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11889" y="1384167"/>
            <a:ext cx="4160226" cy="1002439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1889" y="1384167"/>
            <a:ext cx="142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Original QP: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11889" y="2558110"/>
            <a:ext cx="4160226" cy="3701176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1889" y="2558110"/>
            <a:ext cx="278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RLT LP:</a:t>
            </a:r>
          </a:p>
          <a:p>
            <a:endParaRPr lang="en-US" dirty="0"/>
          </a:p>
        </p:txBody>
      </p:sp>
      <p:pic>
        <p:nvPicPr>
          <p:cNvPr id="17" name="Picture 16" descr="eq-rlt-step2-expanded.pdf"/>
          <p:cNvPicPr>
            <a:picLocks noChangeAspect="1"/>
          </p:cNvPicPr>
          <p:nvPr/>
        </p:nvPicPr>
        <p:blipFill>
          <a:blip r:embed="rId3"/>
          <a:srcRect b="14897"/>
          <a:stretch>
            <a:fillRect/>
          </a:stretch>
        </p:blipFill>
        <p:spPr>
          <a:xfrm>
            <a:off x="4811889" y="2835502"/>
            <a:ext cx="4160226" cy="2836323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2004786"/>
            <a:ext cx="4354689" cy="4254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Theoretical Properties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concave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envelope is a formed by a subset of the RLT constraints.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original linear constraints are fully enforced by the resulting RLT constraints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Sherali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Tuncbilek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1995).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reformulation step can be applied repeatedly to produce polynomial constraints of higher degree. 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∈ {0,1}</a:t>
            </a:r>
            <a:r>
              <a:rPr kumimoji="0" lang="en-US" sz="28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degree-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RLT constraints will restrict to the convex hull of the feasible region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Sherali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Adams, 1990).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Trade-off: tightness vs. size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Viterbi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8800"/>
            <a:ext cx="8229600" cy="175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Example: Unsupervised Dependency Parsing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10" y="1282699"/>
            <a:ext cx="6163490" cy="2628547"/>
          </a:xfrm>
          <a:prstGeom prst="rect">
            <a:avLst/>
          </a:prstGeom>
        </p:spPr>
      </p:pic>
      <p:sp>
        <p:nvSpPr>
          <p:cNvPr id="89" name="Folded Corner 88"/>
          <p:cNvSpPr/>
          <p:nvPr/>
        </p:nvSpPr>
        <p:spPr>
          <a:xfrm>
            <a:off x="3514552" y="5067165"/>
            <a:ext cx="2498549" cy="1181235"/>
          </a:xfrm>
          <a:prstGeom prst="foldedCorner">
            <a:avLst/>
          </a:prstGeom>
          <a:solidFill>
            <a:srgbClr val="AAC8AD"/>
          </a:solidFill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0" name="Folded Corner 89"/>
          <p:cNvSpPr/>
          <p:nvPr/>
        </p:nvSpPr>
        <p:spPr>
          <a:xfrm>
            <a:off x="558801" y="5067165"/>
            <a:ext cx="2498549" cy="1181235"/>
          </a:xfrm>
          <a:prstGeom prst="foldedCorner">
            <a:avLst/>
          </a:prstGeom>
          <a:solidFill>
            <a:srgbClr val="ED8376"/>
          </a:solidFill>
          <a:ln>
            <a:solidFill>
              <a:srgbClr val="793F39"/>
            </a:solidFill>
          </a:ln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91" name="Folded Corner 90"/>
          <p:cNvSpPr/>
          <p:nvPr/>
        </p:nvSpPr>
        <p:spPr>
          <a:xfrm>
            <a:off x="6305303" y="5067165"/>
            <a:ext cx="2483097" cy="1181235"/>
          </a:xfrm>
          <a:prstGeom prst="foldedCorne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92" name="Table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751024"/>
              </p:ext>
            </p:extLst>
          </p:nvPr>
        </p:nvGraphicFramePr>
        <p:xfrm>
          <a:off x="573253" y="5207000"/>
          <a:ext cx="2498550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942"/>
                <a:gridCol w="730509"/>
                <a:gridCol w="483260"/>
                <a:gridCol w="651839"/>
              </a:tblGrid>
              <a:tr h="62388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5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Morsi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chaired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the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FJP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3" name="Table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21004"/>
              </p:ext>
            </p:extLst>
          </p:nvPr>
        </p:nvGraphicFramePr>
        <p:xfrm>
          <a:off x="3550076" y="5207000"/>
          <a:ext cx="2498550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6"/>
                <a:gridCol w="584407"/>
                <a:gridCol w="539453"/>
                <a:gridCol w="583004"/>
              </a:tblGrid>
              <a:tr h="662709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69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#Egypt’s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morsi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cre8s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unrest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88993"/>
              </p:ext>
            </p:extLst>
          </p:nvPr>
        </p:nvGraphicFramePr>
        <p:xfrm>
          <a:off x="6321068" y="5207000"/>
          <a:ext cx="2498549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39"/>
                <a:gridCol w="224772"/>
                <a:gridCol w="561930"/>
                <a:gridCol w="550691"/>
                <a:gridCol w="623017"/>
              </a:tblGrid>
              <a:tr h="666296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Egypt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-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born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Proyas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directed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0238" y="5250953"/>
            <a:ext cx="8283679" cy="47926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7" name="Shape 63"/>
          <p:cNvCxnSpPr/>
          <p:nvPr/>
        </p:nvCxnSpPr>
        <p:spPr>
          <a:xfrm rot="5400000" flipH="1" flipV="1">
            <a:off x="1230033" y="5412603"/>
            <a:ext cx="1588" cy="652567"/>
          </a:xfrm>
          <a:prstGeom prst="curvedConnector3">
            <a:avLst>
              <a:gd name="adj1" fmla="val 14395466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hape 63"/>
          <p:cNvCxnSpPr/>
          <p:nvPr/>
        </p:nvCxnSpPr>
        <p:spPr>
          <a:xfrm rot="5400000" flipH="1" flipV="1">
            <a:off x="2151271" y="5141160"/>
            <a:ext cx="2772" cy="1192680"/>
          </a:xfrm>
          <a:prstGeom prst="curvedConnector3">
            <a:avLst>
              <a:gd name="adj1" fmla="val 14427922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hape 63"/>
          <p:cNvCxnSpPr/>
          <p:nvPr/>
        </p:nvCxnSpPr>
        <p:spPr>
          <a:xfrm rot="5400000" flipH="1" flipV="1">
            <a:off x="2470669" y="5457786"/>
            <a:ext cx="1588" cy="556656"/>
          </a:xfrm>
          <a:prstGeom prst="curvedConnector3">
            <a:avLst>
              <a:gd name="adj1" fmla="val 14395466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hape 63"/>
          <p:cNvCxnSpPr/>
          <p:nvPr/>
        </p:nvCxnSpPr>
        <p:spPr>
          <a:xfrm rot="16200000" flipH="1" flipV="1">
            <a:off x="5484574" y="5457256"/>
            <a:ext cx="795" cy="556919"/>
          </a:xfrm>
          <a:prstGeom prst="curvedConnector3">
            <a:avLst>
              <a:gd name="adj1" fmla="val -28754717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hape 63"/>
          <p:cNvCxnSpPr/>
          <p:nvPr/>
        </p:nvCxnSpPr>
        <p:spPr>
          <a:xfrm rot="16200000" flipV="1">
            <a:off x="4916824" y="5446425"/>
            <a:ext cx="798" cy="578579"/>
          </a:xfrm>
          <a:prstGeom prst="curvedConnector3">
            <a:avLst>
              <a:gd name="adj1" fmla="val 28746617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hape 63"/>
          <p:cNvCxnSpPr/>
          <p:nvPr/>
        </p:nvCxnSpPr>
        <p:spPr>
          <a:xfrm rot="5400000" flipH="1" flipV="1">
            <a:off x="4285136" y="5392521"/>
            <a:ext cx="1" cy="685593"/>
          </a:xfrm>
          <a:prstGeom prst="curvedConnector3">
            <a:avLst>
              <a:gd name="adj1" fmla="val 22860100000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hape 63"/>
          <p:cNvCxnSpPr/>
          <p:nvPr/>
        </p:nvCxnSpPr>
        <p:spPr>
          <a:xfrm rot="16200000" flipH="1" flipV="1">
            <a:off x="8233595" y="5446022"/>
            <a:ext cx="1" cy="578580"/>
          </a:xfrm>
          <a:prstGeom prst="curvedConnector3">
            <a:avLst>
              <a:gd name="adj1" fmla="val -22860000000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hape 63"/>
          <p:cNvCxnSpPr/>
          <p:nvPr/>
        </p:nvCxnSpPr>
        <p:spPr>
          <a:xfrm rot="16200000" flipH="1">
            <a:off x="7662301" y="5453308"/>
            <a:ext cx="3" cy="564006"/>
          </a:xfrm>
          <a:prstGeom prst="curvedConnector3">
            <a:avLst>
              <a:gd name="adj1" fmla="val -7620000000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hape 63"/>
          <p:cNvCxnSpPr/>
          <p:nvPr/>
        </p:nvCxnSpPr>
        <p:spPr>
          <a:xfrm rot="16200000" flipH="1">
            <a:off x="7174540" y="5535125"/>
            <a:ext cx="13903" cy="397616"/>
          </a:xfrm>
          <a:prstGeom prst="curvedConnector3">
            <a:avLst>
              <a:gd name="adj1" fmla="val -1644249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hape 63"/>
          <p:cNvCxnSpPr/>
          <p:nvPr/>
        </p:nvCxnSpPr>
        <p:spPr>
          <a:xfrm rot="16200000" flipV="1">
            <a:off x="6983185" y="5343769"/>
            <a:ext cx="1588" cy="794231"/>
          </a:xfrm>
          <a:prstGeom prst="curvedConnector3">
            <a:avLst>
              <a:gd name="adj1" fmla="val 24303023"/>
            </a:avLst>
          </a:prstGeom>
          <a:ln w="12700" cap="flat" cmpd="sng" algn="ctr">
            <a:solidFill>
              <a:srgbClr val="000000"/>
            </a:solidFill>
            <a:prstDash val="lgDash"/>
            <a:round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904543" y="5067165"/>
            <a:ext cx="7782257" cy="674514"/>
            <a:chOff x="796625" y="2996135"/>
            <a:chExt cx="7782257" cy="674514"/>
          </a:xfrm>
        </p:grpSpPr>
        <p:sp>
          <p:nvSpPr>
            <p:cNvPr id="37" name="TextBox 36"/>
            <p:cNvSpPr txBox="1"/>
            <p:nvPr/>
          </p:nvSpPr>
          <p:spPr>
            <a:xfrm>
              <a:off x="796625" y="3179923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-2.3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73941" y="2996135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-0.5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61211" y="3278921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-1.6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50293" y="3169945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-1.6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61674" y="3158211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-0.9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48511" y="3159089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-2.3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26675" y="2996135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-2.3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27108" y="3137467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-0.5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40421" y="3148807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-1.2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94238" y="3301317"/>
              <a:ext cx="651774" cy="369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-2.3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9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“Relaxing” the Objective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198" y="1286998"/>
            <a:ext cx="4532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Reformulation Linearization Technique (RLT)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Sherali</a:t>
            </a:r>
            <a:r>
              <a:rPr lang="en-US" dirty="0" smtClean="0"/>
              <a:t> &amp; Adams, 1990)</a:t>
            </a:r>
          </a:p>
          <a:p>
            <a:endParaRPr lang="en-US" dirty="0"/>
          </a:p>
        </p:txBody>
      </p:sp>
      <p:pic>
        <p:nvPicPr>
          <p:cNvPr id="11" name="Picture 10" descr="eq-quadratic-progr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129" y="1384167"/>
            <a:ext cx="1606447" cy="9689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11889" y="1384167"/>
            <a:ext cx="4160226" cy="1002439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1889" y="1384167"/>
            <a:ext cx="142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Original QP: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11889" y="2558110"/>
            <a:ext cx="4160226" cy="3701176"/>
          </a:xfrm>
          <a:prstGeom prst="rect">
            <a:avLst/>
          </a:prstGeom>
          <a:noFill/>
          <a:ln w="317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11889" y="2558110"/>
            <a:ext cx="278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RLT LP:</a:t>
            </a:r>
          </a:p>
          <a:p>
            <a:endParaRPr lang="en-US" dirty="0"/>
          </a:p>
        </p:txBody>
      </p:sp>
      <p:pic>
        <p:nvPicPr>
          <p:cNvPr id="17" name="Picture 16" descr="eq-rlt-step2-expanded.pdf"/>
          <p:cNvPicPr>
            <a:picLocks noChangeAspect="1"/>
          </p:cNvPicPr>
          <p:nvPr/>
        </p:nvPicPr>
        <p:blipFill>
          <a:blip r:embed="rId3"/>
          <a:srcRect b="14897"/>
          <a:stretch>
            <a:fillRect/>
          </a:stretch>
        </p:blipFill>
        <p:spPr>
          <a:xfrm>
            <a:off x="4811889" y="2835502"/>
            <a:ext cx="4160226" cy="2836323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2004786"/>
            <a:ext cx="4354689" cy="4254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Theoretical Properties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concave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envelope is a formed by a subset of the RLT constraints.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original linear constraints are fully enforced by the resulting RLT constraints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Sherali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Tuncbilek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1995).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reformulation step can be applied repeatedly to produce polynomial constraints of higher degree. 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∈ {0,1}</a:t>
            </a:r>
            <a:r>
              <a:rPr kumimoji="0" lang="en-US" sz="28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degree-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RLT constraints will restrict to the convex hull of the feasible region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Sherali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Adams, 1990).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Trade-off: tightness vs. size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3049" y="3759067"/>
            <a:ext cx="3795151" cy="1803533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PROJECTions</a:t>
            </a:r>
            <a:r>
              <a:rPr lang="en-US" dirty="0" smtClean="0"/>
              <a:t> and Constraints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Viterbi Objective as</a:t>
            </a:r>
            <a:br>
              <a:rPr lang="en-US" dirty="0" smtClean="0"/>
            </a:br>
            <a:r>
              <a:rPr lang="en-US" dirty="0" smtClean="0"/>
              <a:t>a Quadratic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5183" y="3892675"/>
            <a:ext cx="41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Sum-to-one constraints on model parameters.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55182" y="5575415"/>
            <a:ext cx="399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constraints.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4675533" y="4006975"/>
            <a:ext cx="353486" cy="7078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4675534" y="4830989"/>
            <a:ext cx="353485" cy="5030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4675533" y="5486400"/>
            <a:ext cx="353486" cy="46372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5182" y="602649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Feature counts must be integers.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4675534" y="6077126"/>
            <a:ext cx="353486" cy="30489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3045" y="483098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Parameters must be log-probabilities.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35" y="3243212"/>
            <a:ext cx="3668646" cy="31484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33" y="1565776"/>
            <a:ext cx="3995064" cy="10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2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Grammar Induction as</a:t>
            </a:r>
            <a:br>
              <a:rPr lang="en-US" dirty="0" smtClean="0"/>
            </a:br>
            <a:r>
              <a:rPr lang="en-US" dirty="0" smtClean="0"/>
              <a:t>a Quadratic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5183" y="3892675"/>
            <a:ext cx="41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Sum-to-one constraints on model parameters.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4675533" y="4006975"/>
            <a:ext cx="353486" cy="7078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4675534" y="4830989"/>
            <a:ext cx="353485" cy="5030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Brace 24"/>
          <p:cNvSpPr/>
          <p:nvPr/>
        </p:nvSpPr>
        <p:spPr>
          <a:xfrm>
            <a:off x="4675533" y="5486400"/>
            <a:ext cx="353486" cy="46372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55182" y="602649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Feature counts must be integers.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>
            <a:off x="4675534" y="6077126"/>
            <a:ext cx="353486" cy="30489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3045" y="483098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Parameters must be log-probabilities.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35" y="3243212"/>
            <a:ext cx="3668646" cy="31484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33" y="1565776"/>
            <a:ext cx="3995064" cy="10123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14484" y="5604645"/>
            <a:ext cx="1678085" cy="646336"/>
            <a:chOff x="914400" y="17297385"/>
            <a:chExt cx="2423050" cy="933268"/>
          </a:xfrm>
        </p:grpSpPr>
        <p:sp>
          <p:nvSpPr>
            <p:cNvPr id="20" name="Oval 19"/>
            <p:cNvSpPr/>
            <p:nvPr/>
          </p:nvSpPr>
          <p:spPr>
            <a:xfrm>
              <a:off x="1402805" y="174952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747635" y="174937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88605" y="174825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33435" y="174810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61705" y="17482594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106535" y="17481058"/>
              <a:ext cx="230915" cy="23090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urved Connector 32"/>
            <p:cNvCxnSpPr>
              <a:stCxn id="29" idx="0"/>
              <a:endCxn id="27" idx="0"/>
            </p:cNvCxnSpPr>
            <p:nvPr/>
          </p:nvCxnSpPr>
          <p:spPr>
            <a:xfrm rot="16200000" flipH="1" flipV="1">
              <a:off x="2027996" y="17317691"/>
              <a:ext cx="11164" cy="340970"/>
            </a:xfrm>
            <a:prstGeom prst="curvedConnector3">
              <a:avLst>
                <a:gd name="adj1" fmla="val -204765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29" idx="0"/>
              <a:endCxn id="31" idx="0"/>
            </p:cNvCxnSpPr>
            <p:nvPr/>
          </p:nvCxnSpPr>
          <p:spPr>
            <a:xfrm rot="5400000" flipH="1" flipV="1">
              <a:off x="2540613" y="17146044"/>
              <a:ext cx="1588" cy="673100"/>
            </a:xfrm>
            <a:prstGeom prst="curvedConnector3">
              <a:avLst>
                <a:gd name="adj1" fmla="val 29590680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>
              <a:stCxn id="31" idx="0"/>
              <a:endCxn id="30" idx="0"/>
            </p:cNvCxnSpPr>
            <p:nvPr/>
          </p:nvCxnSpPr>
          <p:spPr>
            <a:xfrm rot="16200000" flipV="1">
              <a:off x="2712260" y="17317691"/>
              <a:ext cx="1536" cy="328270"/>
            </a:xfrm>
            <a:prstGeom prst="curvedConnector3">
              <a:avLst>
                <a:gd name="adj1" fmla="val 149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27" idx="0"/>
              <a:endCxn id="20" idx="0"/>
            </p:cNvCxnSpPr>
            <p:nvPr/>
          </p:nvCxnSpPr>
          <p:spPr>
            <a:xfrm rot="16200000" flipH="1" flipV="1">
              <a:off x="1689910" y="17322111"/>
              <a:ext cx="1536" cy="344830"/>
            </a:xfrm>
            <a:prstGeom prst="curvedConnector3">
              <a:avLst>
                <a:gd name="adj1" fmla="val -148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>
              <a:stCxn id="31" idx="0"/>
              <a:endCxn id="32" idx="0"/>
            </p:cNvCxnSpPr>
            <p:nvPr/>
          </p:nvCxnSpPr>
          <p:spPr>
            <a:xfrm rot="5400000" flipH="1" flipV="1">
              <a:off x="3048810" y="17309411"/>
              <a:ext cx="1536" cy="344830"/>
            </a:xfrm>
            <a:prstGeom prst="curvedConnector3">
              <a:avLst>
                <a:gd name="adj1" fmla="val 14982813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45" idx="0"/>
              <a:endCxn id="29" idx="0"/>
            </p:cNvCxnSpPr>
            <p:nvPr/>
          </p:nvCxnSpPr>
          <p:spPr>
            <a:xfrm rot="16200000" flipH="1">
              <a:off x="1552355" y="16830879"/>
              <a:ext cx="185202" cy="1118213"/>
            </a:xfrm>
            <a:prstGeom prst="curvedConnector3">
              <a:avLst>
                <a:gd name="adj1" fmla="val -178229"/>
              </a:avLst>
            </a:prstGeom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914400" y="17297392"/>
              <a:ext cx="342901" cy="933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$</a:t>
              </a:r>
              <a:endParaRPr lang="en-US" b="1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55182" y="5525979"/>
            <a:ext cx="399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Tree constraints.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46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Dependency Tree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74875"/>
            <a:ext cx="4038600" cy="3951288"/>
          </a:xfrm>
        </p:spPr>
        <p:txBody>
          <a:bodyPr/>
          <a:lstStyle/>
          <a:p>
            <a:r>
              <a:rPr lang="en-US" sz="2400" dirty="0" smtClean="0"/>
              <a:t>Edges form a </a:t>
            </a:r>
            <a:r>
              <a:rPr lang="en-US" sz="2400" b="1" dirty="0" smtClean="0"/>
              <a:t>spanning tree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Spanning tree is </a:t>
            </a:r>
            <a:r>
              <a:rPr lang="en-US" sz="2400" b="1" dirty="0" smtClean="0"/>
              <a:t>projective</a:t>
            </a:r>
            <a:endParaRPr lang="en-US" sz="240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2174875"/>
            <a:ext cx="4038600" cy="39512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Valid </a:t>
            </a:r>
            <a:r>
              <a:rPr lang="en-US" sz="2400" b="1" dirty="0" smtClean="0"/>
              <a:t>feature counts </a:t>
            </a:r>
            <a:r>
              <a:rPr lang="en-US" sz="2400" dirty="0" smtClean="0"/>
              <a:t>for the Dependency Model with Valence (DMV)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86575" y="1212544"/>
            <a:ext cx="1560193" cy="96233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63500" dist="63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eq-gi-as-mp-flo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82" y="2694361"/>
            <a:ext cx="2870200" cy="1714500"/>
          </a:xfrm>
          <a:prstGeom prst="rect">
            <a:avLst/>
          </a:prstGeom>
        </p:spPr>
      </p:pic>
      <p:pic>
        <p:nvPicPr>
          <p:cNvPr id="8" name="Picture 7" descr="eq-gi-as-mp-projectivity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82" y="4955690"/>
            <a:ext cx="2870200" cy="698500"/>
          </a:xfrm>
          <a:prstGeom prst="rect">
            <a:avLst/>
          </a:prstGeom>
        </p:spPr>
      </p:pic>
      <p:pic>
        <p:nvPicPr>
          <p:cNvPr id="15" name="Picture 14" descr="eq-gi-as-mp-dmv-rootchild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568" y="3341756"/>
            <a:ext cx="2870200" cy="1473200"/>
          </a:xfrm>
          <a:prstGeom prst="rect">
            <a:avLst/>
          </a:prstGeom>
        </p:spPr>
      </p:pic>
      <p:pic>
        <p:nvPicPr>
          <p:cNvPr id="16" name="Picture 15" descr="eq-gi-as-mp-dmv-decision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568" y="4801716"/>
            <a:ext cx="2870200" cy="1803400"/>
          </a:xfrm>
          <a:prstGeom prst="rect">
            <a:avLst/>
          </a:prstGeom>
        </p:spPr>
      </p:pic>
      <p:pic>
        <p:nvPicPr>
          <p:cNvPr id="14" name="Content Placeholder 30" descr="gi-as-mp.pdf"/>
          <p:cNvPicPr>
            <a:picLocks noChangeAspect="1"/>
          </p:cNvPicPr>
          <p:nvPr/>
        </p:nvPicPr>
        <p:blipFill>
          <a:blip r:embed="rId7"/>
          <a:srcRect l="11163" t="46452" r="44651" b="26129"/>
          <a:stretch>
            <a:fillRect/>
          </a:stretch>
        </p:blipFill>
        <p:spPr>
          <a:xfrm>
            <a:off x="3843282" y="1244253"/>
            <a:ext cx="1560193" cy="930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We solve the </a:t>
            </a:r>
            <a:r>
              <a:rPr lang="en-US" b="1" dirty="0" smtClean="0"/>
              <a:t>relaxation </a:t>
            </a:r>
            <a:r>
              <a:rPr lang="en-US" dirty="0" smtClean="0"/>
              <a:t>using the Simplex algorithm.</a:t>
            </a:r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3518593" y="3583507"/>
            <a:ext cx="2536776" cy="1427284"/>
            <a:chOff x="2259890" y="2154640"/>
            <a:chExt cx="4702647" cy="2596914"/>
          </a:xfrm>
        </p:grpSpPr>
        <p:sp>
          <p:nvSpPr>
            <p:cNvPr id="13" name="Isosceles Triangle 12"/>
            <p:cNvSpPr/>
            <p:nvPr/>
          </p:nvSpPr>
          <p:spPr>
            <a:xfrm>
              <a:off x="3554061" y="2835055"/>
              <a:ext cx="3301380" cy="1916499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2259890" y="2810328"/>
              <a:ext cx="3511986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3513683" y="2193641"/>
              <a:ext cx="3448854" cy="2115645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8" lon="5906886" rev="4734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551428" y="2154640"/>
              <a:ext cx="2766863" cy="1927839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6345" y="3277324"/>
            <a:ext cx="3571985" cy="138350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4745428" y="4091371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nonconvex-su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8" y="1802641"/>
            <a:ext cx="9144000" cy="4323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Background: </a:t>
            </a:r>
            <a:r>
              <a:rPr lang="en-US" dirty="0" err="1" smtClean="0"/>
              <a:t>Nonconvex</a:t>
            </a:r>
            <a:r>
              <a:rPr lang="en-US" dirty="0" smtClean="0"/>
              <a:t> Global Optimization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We can </a:t>
            </a:r>
            <a:r>
              <a:rPr lang="en-US" b="1" dirty="0" smtClean="0"/>
              <a:t>project</a:t>
            </a:r>
            <a:r>
              <a:rPr lang="en-US" dirty="0" smtClean="0"/>
              <a:t> a relaxed solution onto the feasible region.</a:t>
            </a:r>
            <a:endParaRPr lang="en-US" dirty="0"/>
          </a:p>
        </p:txBody>
      </p:sp>
      <p:grpSp>
        <p:nvGrpSpPr>
          <p:cNvPr id="3" name="Group 16"/>
          <p:cNvGrpSpPr/>
          <p:nvPr/>
        </p:nvGrpSpPr>
        <p:grpSpPr>
          <a:xfrm>
            <a:off x="3518593" y="3583507"/>
            <a:ext cx="2536776" cy="1427284"/>
            <a:chOff x="2259890" y="2154640"/>
            <a:chExt cx="4702647" cy="2596914"/>
          </a:xfrm>
        </p:grpSpPr>
        <p:sp>
          <p:nvSpPr>
            <p:cNvPr id="13" name="Isosceles Triangle 12"/>
            <p:cNvSpPr/>
            <p:nvPr/>
          </p:nvSpPr>
          <p:spPr>
            <a:xfrm>
              <a:off x="3554061" y="2835055"/>
              <a:ext cx="3301380" cy="1916499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627332" lon="1823042" rev="2346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2259890" y="2810328"/>
              <a:ext cx="3511986" cy="1927837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20724817" lon="2749522" rev="18745983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3513683" y="2193641"/>
              <a:ext cx="3448854" cy="2115645"/>
            </a:xfrm>
            <a:prstGeom prst="triangle">
              <a:avLst/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3495048" lon="5906886" rev="4734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551428" y="2154640"/>
              <a:ext cx="2766863" cy="1927839"/>
            </a:xfrm>
            <a:prstGeom prst="triangle">
              <a:avLst>
                <a:gd name="adj" fmla="val 48386"/>
              </a:avLst>
            </a:prstGeom>
            <a:solidFill>
              <a:srgbClr val="FF0000">
                <a:alpha val="59000"/>
              </a:srgbClr>
            </a:solidFill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scene3d>
              <a:camera prst="orthographicFront">
                <a:rot lat="18126000" lon="15240000" rev="1810800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039023" y="3141241"/>
            <a:ext cx="3571986" cy="149691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6345" y="3277324"/>
            <a:ext cx="3571985" cy="138350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4745428" y="4091371"/>
            <a:ext cx="120897" cy="11887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835310" y="4508501"/>
            <a:ext cx="120897" cy="1188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22" idx="4"/>
            <a:endCxn id="23" idx="0"/>
          </p:cNvCxnSpPr>
          <p:nvPr/>
        </p:nvCxnSpPr>
        <p:spPr>
          <a:xfrm rot="16200000" flipH="1">
            <a:off x="4701689" y="4314431"/>
            <a:ext cx="298258" cy="89882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00FF"/>
                </a:gs>
                <a:gs pos="100000">
                  <a:srgbClr val="FF0000"/>
                </a:gs>
              </a:gsLst>
              <a:lin ang="0" scaled="1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7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Model parameters</a:t>
            </a:r>
          </a:p>
          <a:p>
            <a:pPr lvl="1"/>
            <a:r>
              <a:rPr lang="en-US" i="1" dirty="0" smtClean="0">
                <a:solidFill>
                  <a:schemeClr val="accent3">
                    <a:lumMod val="75000"/>
                  </a:schemeClr>
                </a:solidFill>
              </a:rPr>
              <a:t>In relaxed solution</a:t>
            </a:r>
            <a:r>
              <a:rPr lang="en-US" dirty="0" smtClean="0">
                <a:solidFill>
                  <a:srgbClr val="66A7B9"/>
                </a:solidFill>
              </a:rPr>
              <a:t>:</a:t>
            </a:r>
            <a:r>
              <a:rPr lang="en-US" dirty="0" smtClean="0"/>
              <a:t> might sum to ≥ 1.0.</a:t>
            </a:r>
          </a:p>
          <a:p>
            <a:pPr lvl="1"/>
            <a:r>
              <a:rPr lang="en-US" i="1" dirty="0" smtClean="0">
                <a:solidFill>
                  <a:srgbClr val="66A7B9"/>
                </a:solidFill>
              </a:rPr>
              <a:t>Approaches</a:t>
            </a:r>
            <a:r>
              <a:rPr lang="en-US" dirty="0" smtClean="0">
                <a:solidFill>
                  <a:srgbClr val="66A7B9"/>
                </a:solidFill>
              </a:rPr>
              <a:t>:</a:t>
            </a:r>
          </a:p>
          <a:p>
            <a:pPr lvl="2"/>
            <a:r>
              <a:rPr lang="en-US" dirty="0" smtClean="0"/>
              <a:t>Normalize the parameters.</a:t>
            </a:r>
          </a:p>
          <a:p>
            <a:pPr lvl="2"/>
            <a:r>
              <a:rPr lang="en-US" dirty="0" smtClean="0"/>
              <a:t>Find the point on the simplex that has minimum Euclidean distance (Chen &amp; Ye, 2011)</a:t>
            </a:r>
          </a:p>
          <a:p>
            <a:r>
              <a:rPr lang="en-US" dirty="0" smtClean="0"/>
              <a:t>Parses</a:t>
            </a:r>
          </a:p>
          <a:p>
            <a:pPr lvl="1"/>
            <a:r>
              <a:rPr lang="en-US" i="1" dirty="0" smtClean="0">
                <a:solidFill>
                  <a:srgbClr val="66A7B9"/>
                </a:solidFill>
              </a:rPr>
              <a:t>In relaxed solution</a:t>
            </a:r>
            <a:r>
              <a:rPr lang="en-US" dirty="0" smtClean="0">
                <a:solidFill>
                  <a:srgbClr val="66A7B9"/>
                </a:solidFill>
              </a:rPr>
              <a:t>:</a:t>
            </a:r>
            <a:r>
              <a:rPr lang="en-US" dirty="0" smtClean="0"/>
              <a:t> might have fractional edges.</a:t>
            </a:r>
          </a:p>
          <a:p>
            <a:pPr lvl="1"/>
            <a:r>
              <a:rPr lang="en-US" i="1" dirty="0" smtClean="0">
                <a:solidFill>
                  <a:srgbClr val="66A7B9"/>
                </a:solidFill>
              </a:rPr>
              <a:t>Approach</a:t>
            </a:r>
            <a:r>
              <a:rPr lang="en-US" dirty="0" smtClean="0">
                <a:solidFill>
                  <a:srgbClr val="66A7B9"/>
                </a:solidFill>
              </a:rPr>
              <a:t>:</a:t>
            </a:r>
            <a:r>
              <a:rPr lang="en-US" dirty="0" smtClean="0"/>
              <a:t> Run a dynamic programming parser where the edge weights are given by the relaxed parse (Martins et al., 2009).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Linguistic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Constraints allow us to incorporate our </a:t>
            </a:r>
            <a:r>
              <a:rPr lang="en-US" b="1" dirty="0" smtClean="0">
                <a:solidFill>
                  <a:srgbClr val="3C7483"/>
                </a:solidFill>
              </a:rPr>
              <a:t>linguistic knowledge </a:t>
            </a:r>
            <a:r>
              <a:rPr lang="en-US" dirty="0" smtClean="0"/>
              <a:t>declaratively.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Dependencies are </a:t>
            </a:r>
            <a:r>
              <a:rPr lang="en-US" b="1" dirty="0" smtClean="0"/>
              <a:t>mostly short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(Eisner &amp; Smith, 2010).</a:t>
            </a:r>
          </a:p>
          <a:p>
            <a:pPr lvl="1"/>
            <a:r>
              <a:rPr lang="en-US" dirty="0" smtClean="0"/>
              <a:t>Arcs do not often cross </a:t>
            </a:r>
            <a:r>
              <a:rPr lang="en-US" b="1" dirty="0" smtClean="0"/>
              <a:t>punctuation </a:t>
            </a:r>
            <a:r>
              <a:rPr lang="en-US" dirty="0" smtClean="0"/>
              <a:t>boundaries (</a:t>
            </a:r>
            <a:r>
              <a:rPr lang="en-US" dirty="0" err="1" smtClean="0"/>
              <a:t>Spitkovsky</a:t>
            </a:r>
            <a:r>
              <a:rPr lang="en-US" dirty="0" smtClean="0"/>
              <a:t> et al., 2012).</a:t>
            </a:r>
          </a:p>
          <a:p>
            <a:pPr lvl="1"/>
            <a:r>
              <a:rPr lang="en-US" dirty="0" smtClean="0"/>
              <a:t>Most arc tokens are from the set </a:t>
            </a:r>
            <a:r>
              <a:rPr lang="en-US" sz="3200" i="1" dirty="0" err="1" smtClean="0">
                <a:latin typeface="Times New Roman"/>
                <a:cs typeface="Times New Roman"/>
              </a:rPr>
              <a:t>ε</a:t>
            </a:r>
            <a:r>
              <a:rPr lang="en-US" dirty="0" smtClean="0"/>
              <a:t> of “shiny” </a:t>
            </a:r>
            <a:br>
              <a:rPr lang="en-US" dirty="0" smtClean="0"/>
            </a:br>
            <a:r>
              <a:rPr lang="en-US" dirty="0" smtClean="0"/>
              <a:t>arc types.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Naseem</a:t>
            </a:r>
            <a:r>
              <a:rPr lang="en-US" dirty="0" smtClean="0"/>
              <a:t> et al., 2010).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 descr="naseem-etal-tabl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407" y="5040491"/>
            <a:ext cx="3009412" cy="1549400"/>
          </a:xfrm>
          <a:prstGeom prst="rect">
            <a:avLst/>
          </a:prstGeom>
        </p:spPr>
      </p:pic>
      <p:pic>
        <p:nvPicPr>
          <p:cNvPr id="6" name="Picture 5" descr="eq-posterior-constrai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57" y="5705996"/>
            <a:ext cx="2735531" cy="992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373288" y="2227560"/>
            <a:ext cx="3557978" cy="1666123"/>
            <a:chOff x="744630" y="3839396"/>
            <a:chExt cx="3991048" cy="1868920"/>
          </a:xfrm>
        </p:grpSpPr>
        <p:sp>
          <p:nvSpPr>
            <p:cNvPr id="8" name="Rectangle 7"/>
            <p:cNvSpPr/>
            <p:nvPr/>
          </p:nvSpPr>
          <p:spPr>
            <a:xfrm>
              <a:off x="744630" y="3839396"/>
              <a:ext cx="3991048" cy="1868920"/>
            </a:xfrm>
            <a:prstGeom prst="rect">
              <a:avLst/>
            </a:prstGeom>
            <a:solidFill>
              <a:schemeClr val="accent6">
                <a:tint val="50000"/>
              </a:schemeClr>
            </a:solidFill>
            <a:ln>
              <a:noFill/>
            </a:ln>
            <a:effectLst>
              <a:outerShdw blurRad="190500" dist="190500" dir="2700000" rotWithShape="0">
                <a:srgbClr val="000000">
                  <a:alpha val="45000"/>
                </a:srgb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gi-as-mp-vars-and-constants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22416" y="3900863"/>
              <a:ext cx="3854193" cy="1709197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5385009" y="3992132"/>
            <a:ext cx="3546258" cy="261732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Relaxed Viterbi EM with </a:t>
            </a:r>
            <a:br>
              <a:rPr lang="en-US" dirty="0" smtClean="0"/>
            </a:br>
            <a:r>
              <a:rPr lang="en-US" dirty="0" smtClean="0"/>
              <a:t>Linguistic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73196"/>
            <a:ext cx="4751065" cy="2220487"/>
          </a:xfrm>
          <a:ln>
            <a:solidFill>
              <a:schemeClr val="accent4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Use the standard </a:t>
            </a:r>
            <a:r>
              <a:rPr lang="en-US" b="1" dirty="0" smtClean="0"/>
              <a:t>M-step</a:t>
            </a:r>
            <a:r>
              <a:rPr lang="en-US" dirty="0" smtClean="0"/>
              <a:t>. </a:t>
            </a:r>
          </a:p>
          <a:p>
            <a:r>
              <a:rPr lang="en-US" dirty="0" smtClean="0"/>
              <a:t>Modify the </a:t>
            </a:r>
            <a:r>
              <a:rPr lang="en-US" b="1" dirty="0" smtClean="0"/>
              <a:t>E-step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Add linguistic constraints to the MILP parsing problem.</a:t>
            </a:r>
          </a:p>
          <a:p>
            <a:pPr lvl="1"/>
            <a:r>
              <a:rPr lang="en-US" dirty="0" smtClean="0"/>
              <a:t>Solve the LP relaxation by removing integer constraints.</a:t>
            </a:r>
          </a:p>
          <a:p>
            <a:pPr lvl="1"/>
            <a:r>
              <a:rPr lang="en-US" dirty="0" smtClean="0"/>
              <a:t>Project the relaxed solution to the feasible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59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648948" y="4097782"/>
            <a:ext cx="3054423" cy="2527480"/>
            <a:chOff x="5307690" y="3598683"/>
            <a:chExt cx="3054423" cy="2527480"/>
          </a:xfrm>
          <a:noFill/>
        </p:grpSpPr>
        <p:pic>
          <p:nvPicPr>
            <p:cNvPr id="5" name="Content Placeholder 30" descr="gi-as-mp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7690" y="3598683"/>
              <a:ext cx="3054423" cy="1745384"/>
            </a:xfrm>
            <a:prstGeom prst="rect">
              <a:avLst/>
            </a:prstGeom>
            <a:grpFill/>
          </p:spPr>
        </p:pic>
        <p:pic>
          <p:nvPicPr>
            <p:cNvPr id="11" name="Picture 10" descr="eq-posterior-constraint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8546" y="5344067"/>
              <a:ext cx="2155107" cy="782096"/>
            </a:xfrm>
            <a:prstGeom prst="rect">
              <a:avLst/>
            </a:prstGeom>
            <a:grpFill/>
          </p:spPr>
        </p:pic>
      </p:grpSp>
      <p:sp>
        <p:nvSpPr>
          <p:cNvPr id="15" name="TextBox 14"/>
          <p:cNvSpPr txBox="1"/>
          <p:nvPr/>
        </p:nvSpPr>
        <p:spPr>
          <a:xfrm>
            <a:off x="2779032" y="4097782"/>
            <a:ext cx="2291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Linear </a:t>
            </a:r>
            <a:r>
              <a:rPr lang="en-US" sz="1600" dirty="0" err="1" smtClean="0"/>
              <a:t>Viterbi</a:t>
            </a:r>
            <a:r>
              <a:rPr lang="en-US" sz="1600" dirty="0" smtClean="0"/>
              <a:t> objective.</a:t>
            </a:r>
            <a:endParaRPr lang="en-US" sz="16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3050139" y="4841359"/>
            <a:ext cx="973117" cy="246227"/>
            <a:chOff x="3050139" y="4841359"/>
            <a:chExt cx="973117" cy="246227"/>
          </a:xfrm>
        </p:grpSpPr>
        <p:sp>
          <p:nvSpPr>
            <p:cNvPr id="17" name="Oval 16"/>
            <p:cNvSpPr/>
            <p:nvPr/>
          </p:nvSpPr>
          <p:spPr>
            <a:xfrm>
              <a:off x="3246287" y="4920844"/>
              <a:ext cx="92737" cy="927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384773" y="4920227"/>
              <a:ext cx="92737" cy="927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521709" y="4915744"/>
              <a:ext cx="92737" cy="927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660196" y="4915117"/>
              <a:ext cx="92737" cy="927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792032" y="4915744"/>
              <a:ext cx="92737" cy="927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930519" y="4915127"/>
              <a:ext cx="92737" cy="9273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urved Connector 22"/>
            <p:cNvCxnSpPr>
              <a:stCxn id="19" idx="0"/>
              <a:endCxn id="18" idx="0"/>
            </p:cNvCxnSpPr>
            <p:nvPr/>
          </p:nvCxnSpPr>
          <p:spPr>
            <a:xfrm rot="16200000" flipH="1" flipV="1">
              <a:off x="3497368" y="4849517"/>
              <a:ext cx="4484" cy="136936"/>
            </a:xfrm>
            <a:prstGeom prst="curvedConnector3">
              <a:avLst>
                <a:gd name="adj1" fmla="val -2047653"/>
              </a:avLst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>
              <a:stCxn id="19" idx="0"/>
              <a:endCxn id="21" idx="0"/>
            </p:cNvCxnSpPr>
            <p:nvPr/>
          </p:nvCxnSpPr>
          <p:spPr>
            <a:xfrm rot="5400000" flipH="1" flipV="1">
              <a:off x="3703240" y="4780582"/>
              <a:ext cx="638" cy="270323"/>
            </a:xfrm>
            <a:prstGeom prst="curvedConnector3">
              <a:avLst>
                <a:gd name="adj1" fmla="val 29590680"/>
              </a:avLst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0"/>
              <a:endCxn id="20" idx="0"/>
            </p:cNvCxnSpPr>
            <p:nvPr/>
          </p:nvCxnSpPr>
          <p:spPr>
            <a:xfrm rot="16200000" flipV="1">
              <a:off x="3772175" y="4849517"/>
              <a:ext cx="617" cy="131836"/>
            </a:xfrm>
            <a:prstGeom prst="curvedConnector3">
              <a:avLst>
                <a:gd name="adj1" fmla="val 14982813"/>
              </a:avLst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18" idx="0"/>
              <a:endCxn id="17" idx="0"/>
            </p:cNvCxnSpPr>
            <p:nvPr/>
          </p:nvCxnSpPr>
          <p:spPr>
            <a:xfrm rot="16200000" flipH="1" flipV="1">
              <a:off x="3361590" y="4851292"/>
              <a:ext cx="617" cy="138487"/>
            </a:xfrm>
            <a:prstGeom prst="curvedConnector3">
              <a:avLst>
                <a:gd name="adj1" fmla="val -14882813"/>
              </a:avLst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>
              <a:stCxn id="21" idx="0"/>
              <a:endCxn id="22" idx="0"/>
            </p:cNvCxnSpPr>
            <p:nvPr/>
          </p:nvCxnSpPr>
          <p:spPr>
            <a:xfrm rot="5400000" flipH="1" flipV="1">
              <a:off x="3907336" y="4846192"/>
              <a:ext cx="617" cy="138487"/>
            </a:xfrm>
            <a:prstGeom prst="curvedConnector3">
              <a:avLst>
                <a:gd name="adj1" fmla="val 14982813"/>
              </a:avLst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>
              <a:stCxn id="29" idx="0"/>
              <a:endCxn id="19" idx="0"/>
            </p:cNvCxnSpPr>
            <p:nvPr/>
          </p:nvCxnSpPr>
          <p:spPr>
            <a:xfrm rot="16200000" flipH="1">
              <a:off x="3306346" y="4654007"/>
              <a:ext cx="74379" cy="449083"/>
            </a:xfrm>
            <a:prstGeom prst="curvedConnector3">
              <a:avLst>
                <a:gd name="adj1" fmla="val -307345"/>
              </a:avLst>
            </a:prstGeom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050139" y="4841365"/>
              <a:ext cx="1377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$</a:t>
              </a:r>
              <a:endParaRPr lang="en-US" sz="1000" b="1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779032" y="4920844"/>
            <a:ext cx="1941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Tree constraints.</a:t>
            </a:r>
            <a:endParaRPr lang="en-US" sz="1600" dirty="0"/>
          </a:p>
        </p:txBody>
      </p:sp>
      <p:sp>
        <p:nvSpPr>
          <p:cNvPr id="31" name="Left Brace 30"/>
          <p:cNvSpPr/>
          <p:nvPr/>
        </p:nvSpPr>
        <p:spPr>
          <a:xfrm>
            <a:off x="4893691" y="4065782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/>
          <p:cNvSpPr/>
          <p:nvPr/>
        </p:nvSpPr>
        <p:spPr>
          <a:xfrm>
            <a:off x="4893692" y="4841365"/>
            <a:ext cx="353485" cy="52162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779032" y="5504612"/>
            <a:ext cx="2147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Integer feature counts.</a:t>
            </a:r>
            <a:endParaRPr lang="en-US" sz="1600" dirty="0"/>
          </a:p>
        </p:txBody>
      </p:sp>
      <p:sp>
        <p:nvSpPr>
          <p:cNvPr id="34" name="Left Brace 33"/>
          <p:cNvSpPr/>
          <p:nvPr/>
        </p:nvSpPr>
        <p:spPr>
          <a:xfrm>
            <a:off x="4893692" y="5538270"/>
            <a:ext cx="353486" cy="30489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4893692" y="6044585"/>
            <a:ext cx="353486" cy="40436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779032" y="6071011"/>
            <a:ext cx="2147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Linguistic constraints.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lded Corner 46"/>
          <p:cNvSpPr/>
          <p:nvPr/>
        </p:nvSpPr>
        <p:spPr>
          <a:xfrm>
            <a:off x="3514552" y="4343401"/>
            <a:ext cx="2498549" cy="1904999"/>
          </a:xfrm>
          <a:prstGeom prst="foldedCorner">
            <a:avLst/>
          </a:prstGeom>
          <a:solidFill>
            <a:srgbClr val="AAC8AD"/>
          </a:solidFill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8" name="Folded Corner 47"/>
          <p:cNvSpPr/>
          <p:nvPr/>
        </p:nvSpPr>
        <p:spPr>
          <a:xfrm>
            <a:off x="558801" y="4343401"/>
            <a:ext cx="2498549" cy="1905000"/>
          </a:xfrm>
          <a:prstGeom prst="foldedCorner">
            <a:avLst/>
          </a:prstGeom>
          <a:solidFill>
            <a:srgbClr val="ED8376"/>
          </a:solidFill>
          <a:ln>
            <a:solidFill>
              <a:srgbClr val="793F39"/>
            </a:solidFill>
          </a:ln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49" name="Folded Corner 48"/>
          <p:cNvSpPr/>
          <p:nvPr/>
        </p:nvSpPr>
        <p:spPr>
          <a:xfrm>
            <a:off x="6305303" y="4343401"/>
            <a:ext cx="2483097" cy="1904999"/>
          </a:xfrm>
          <a:prstGeom prst="foldedCorne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52400" dist="152400" dir="234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Viterbi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70300"/>
            <a:ext cx="8229600" cy="2455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Example: Topic Modeling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10" y="1282699"/>
            <a:ext cx="6163490" cy="2628547"/>
          </a:xfrm>
          <a:prstGeom prst="rect">
            <a:avLst/>
          </a:prstGeom>
        </p:spPr>
      </p:pic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42759"/>
              </p:ext>
            </p:extLst>
          </p:nvPr>
        </p:nvGraphicFramePr>
        <p:xfrm>
          <a:off x="573253" y="5207000"/>
          <a:ext cx="2498550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942"/>
                <a:gridCol w="730509"/>
                <a:gridCol w="483260"/>
                <a:gridCol w="651839"/>
              </a:tblGrid>
              <a:tr h="62388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 smtClean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5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Morsi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chaired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the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FJP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94379"/>
              </p:ext>
            </p:extLst>
          </p:nvPr>
        </p:nvGraphicFramePr>
        <p:xfrm>
          <a:off x="3550076" y="5207000"/>
          <a:ext cx="2498550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6"/>
                <a:gridCol w="584407"/>
                <a:gridCol w="539453"/>
                <a:gridCol w="583004"/>
              </a:tblGrid>
              <a:tr h="662709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691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#Egypt’s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morsi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cre8s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unrest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161425"/>
              </p:ext>
            </p:extLst>
          </p:nvPr>
        </p:nvGraphicFramePr>
        <p:xfrm>
          <a:off x="6321068" y="5207000"/>
          <a:ext cx="2498549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39"/>
                <a:gridCol w="224772"/>
                <a:gridCol w="561930"/>
                <a:gridCol w="550691"/>
                <a:gridCol w="623017"/>
              </a:tblGrid>
              <a:tr h="666296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00"/>
                        </a:solidFill>
                        <a:latin typeface="Times"/>
                        <a:cs typeface="Time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1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Egypt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-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born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latin typeface="Times"/>
                          <a:cs typeface="Times"/>
                        </a:rPr>
                        <a:t>Proyas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Times"/>
                          <a:cs typeface="Times"/>
                        </a:rPr>
                        <a:t>directed</a:t>
                      </a:r>
                      <a:endParaRPr lang="en-US" sz="1400" b="0" dirty="0">
                        <a:latin typeface="Times"/>
                        <a:cs typeface="Time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592526" y="4583930"/>
            <a:ext cx="109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θ</a:t>
            </a:r>
            <a:r>
              <a:rPr lang="en-US" sz="2200" baseline="-25000" dirty="0" smtClean="0"/>
              <a:t>1</a:t>
            </a:r>
            <a:r>
              <a:rPr lang="en-US" sz="2200" dirty="0" smtClean="0"/>
              <a:t>=</a:t>
            </a:r>
            <a:endParaRPr lang="en-US" sz="2200" dirty="0"/>
          </a:p>
        </p:txBody>
      </p:sp>
      <p:cxnSp>
        <p:nvCxnSpPr>
          <p:cNvPr id="55" name="Straight Arrow Connector 54"/>
          <p:cNvCxnSpPr/>
          <p:nvPr/>
        </p:nvCxnSpPr>
        <p:spPr>
          <a:xfrm rot="5400000" flipH="1" flipV="1">
            <a:off x="878267" y="4729980"/>
            <a:ext cx="7747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1265617" y="5104630"/>
            <a:ext cx="14097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1312182" y="4545831"/>
            <a:ext cx="155448" cy="558800"/>
          </a:xfrm>
          <a:prstGeom prst="rect">
            <a:avLst/>
          </a:prstGeom>
          <a:solidFill>
            <a:srgbClr val="660066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926015" y="4669480"/>
            <a:ext cx="155448" cy="422451"/>
          </a:xfrm>
          <a:prstGeom prst="rect">
            <a:avLst/>
          </a:prstGeom>
          <a:solidFill>
            <a:srgbClr val="0080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511146" y="5034131"/>
            <a:ext cx="155448" cy="66265"/>
          </a:xfrm>
          <a:prstGeom prst="rect">
            <a:avLst/>
          </a:prstGeom>
          <a:solidFill>
            <a:schemeClr val="tx2"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710108" y="4974865"/>
            <a:ext cx="155448" cy="123942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357812" y="5017199"/>
            <a:ext cx="155448" cy="66265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124974" y="4966399"/>
            <a:ext cx="155448" cy="123942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3716727" y="4566997"/>
            <a:ext cx="109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θ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=</a:t>
            </a:r>
            <a:endParaRPr lang="en-US" sz="2200" dirty="0"/>
          </a:p>
        </p:txBody>
      </p:sp>
      <p:cxnSp>
        <p:nvCxnSpPr>
          <p:cNvPr id="80" name="Straight Arrow Connector 79"/>
          <p:cNvCxnSpPr/>
          <p:nvPr/>
        </p:nvCxnSpPr>
        <p:spPr>
          <a:xfrm rot="5400000" flipH="1" flipV="1">
            <a:off x="4002468" y="4713047"/>
            <a:ext cx="7747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389818" y="5087697"/>
            <a:ext cx="14097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436383" y="4983332"/>
            <a:ext cx="143934" cy="104366"/>
          </a:xfrm>
          <a:prstGeom prst="rect">
            <a:avLst/>
          </a:prstGeom>
          <a:solidFill>
            <a:srgbClr val="660066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5050215" y="4983332"/>
            <a:ext cx="165101" cy="91666"/>
          </a:xfrm>
          <a:prstGeom prst="rect">
            <a:avLst/>
          </a:prstGeom>
          <a:solidFill>
            <a:srgbClr val="0080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635347" y="5042599"/>
            <a:ext cx="148170" cy="45719"/>
          </a:xfrm>
          <a:prstGeom prst="rect">
            <a:avLst/>
          </a:prstGeom>
          <a:solidFill>
            <a:schemeClr val="tx2"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4834309" y="4407599"/>
            <a:ext cx="143942" cy="674275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482013" y="5000266"/>
            <a:ext cx="155448" cy="66265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249175" y="4949466"/>
            <a:ext cx="155448" cy="123942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637727" y="4558530"/>
            <a:ext cx="109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θ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=</a:t>
            </a:r>
            <a:endParaRPr lang="en-US" sz="2200" dirty="0"/>
          </a:p>
        </p:txBody>
      </p:sp>
      <p:cxnSp>
        <p:nvCxnSpPr>
          <p:cNvPr id="93" name="Straight Arrow Connector 92"/>
          <p:cNvCxnSpPr/>
          <p:nvPr/>
        </p:nvCxnSpPr>
        <p:spPr>
          <a:xfrm rot="5400000" flipH="1" flipV="1">
            <a:off x="6923468" y="4704580"/>
            <a:ext cx="7747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7310818" y="5079230"/>
            <a:ext cx="1409700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7357383" y="4974865"/>
            <a:ext cx="143934" cy="104366"/>
          </a:xfrm>
          <a:prstGeom prst="rect">
            <a:avLst/>
          </a:prstGeom>
          <a:solidFill>
            <a:srgbClr val="660066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7971215" y="4974865"/>
            <a:ext cx="165101" cy="91666"/>
          </a:xfrm>
          <a:prstGeom prst="rect">
            <a:avLst/>
          </a:prstGeom>
          <a:solidFill>
            <a:srgbClr val="0080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7556347" y="5034132"/>
            <a:ext cx="148170" cy="45719"/>
          </a:xfrm>
          <a:prstGeom prst="rect">
            <a:avLst/>
          </a:prstGeom>
          <a:solidFill>
            <a:schemeClr val="tx2"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7755308" y="4940999"/>
            <a:ext cx="160876" cy="132408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8403013" y="4991799"/>
            <a:ext cx="155448" cy="66265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170175" y="4433000"/>
            <a:ext cx="160875" cy="631942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9612" y="5173750"/>
            <a:ext cx="422065" cy="343932"/>
          </a:xfrm>
          <a:prstGeom prst="ellipse">
            <a:avLst/>
          </a:prstGeom>
          <a:solidFill>
            <a:srgbClr val="660066">
              <a:alpha val="52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  <a:latin typeface="Times"/>
              <a:cs typeface="Time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42179" y="5173750"/>
            <a:ext cx="422065" cy="343932"/>
          </a:xfrm>
          <a:prstGeom prst="ellipse">
            <a:avLst/>
          </a:prstGeom>
          <a:solidFill>
            <a:schemeClr val="bg1">
              <a:lumMod val="50000"/>
              <a:alpha val="49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78203" y="5170978"/>
            <a:ext cx="422065" cy="343932"/>
          </a:xfrm>
          <a:prstGeom prst="ellipse">
            <a:avLst/>
          </a:prstGeom>
          <a:solidFill>
            <a:srgbClr val="008000">
              <a:alpha val="50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34859" y="5170978"/>
            <a:ext cx="422065" cy="343932"/>
          </a:xfrm>
          <a:prstGeom prst="ellipse">
            <a:avLst/>
          </a:prstGeom>
          <a:solidFill>
            <a:srgbClr val="660066">
              <a:alpha val="59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549293" y="5170183"/>
            <a:ext cx="422065" cy="343932"/>
          </a:xfrm>
          <a:prstGeom prst="ellipse">
            <a:avLst/>
          </a:prstGeom>
          <a:solidFill>
            <a:srgbClr val="660066">
              <a:alpha val="58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92374" y="5170978"/>
            <a:ext cx="422065" cy="343932"/>
          </a:xfrm>
          <a:prstGeom prst="ellipse">
            <a:avLst/>
          </a:prstGeom>
          <a:solidFill>
            <a:srgbClr val="FFFF00">
              <a:alpha val="53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728202" y="5170181"/>
            <a:ext cx="422065" cy="343932"/>
          </a:xfrm>
          <a:prstGeom prst="ellipse">
            <a:avLst/>
          </a:prstGeom>
          <a:solidFill>
            <a:srgbClr val="FF0000">
              <a:alpha val="52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3795" y="5170180"/>
            <a:ext cx="422065" cy="343932"/>
          </a:xfrm>
          <a:prstGeom prst="ellipse">
            <a:avLst/>
          </a:prstGeom>
          <a:solidFill>
            <a:srgbClr val="FF0000">
              <a:alpha val="56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08748" y="5170176"/>
            <a:ext cx="422065" cy="343932"/>
          </a:xfrm>
          <a:prstGeom prst="ellipse">
            <a:avLst/>
          </a:prstGeom>
          <a:solidFill>
            <a:srgbClr val="0000FF">
              <a:alpha val="53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730168" y="5170177"/>
            <a:ext cx="422065" cy="343932"/>
          </a:xfrm>
          <a:prstGeom prst="ellipse">
            <a:avLst/>
          </a:prstGeom>
          <a:solidFill>
            <a:srgbClr val="0000FF">
              <a:alpha val="58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874062" y="5174546"/>
            <a:ext cx="211033" cy="343932"/>
          </a:xfrm>
          <a:prstGeom prst="ellipse">
            <a:avLst/>
          </a:prstGeom>
          <a:solidFill>
            <a:srgbClr val="008000">
              <a:alpha val="58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371931" y="5175749"/>
            <a:ext cx="422065" cy="343932"/>
          </a:xfrm>
          <a:prstGeom prst="ellipse">
            <a:avLst/>
          </a:prstGeom>
          <a:solidFill>
            <a:srgbClr val="0000FF">
              <a:alpha val="59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166162" y="5175749"/>
            <a:ext cx="422065" cy="343932"/>
          </a:xfrm>
          <a:prstGeom prst="ellipse">
            <a:avLst/>
          </a:prstGeom>
          <a:solidFill>
            <a:srgbClr val="FF0000">
              <a:alpha val="62000"/>
            </a:srgb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cxnSp>
        <p:nvCxnSpPr>
          <p:cNvPr id="63" name="Straight Arrow Connector 62"/>
          <p:cNvCxnSpPr>
            <a:stCxn id="13" idx="4"/>
          </p:cNvCxnSpPr>
          <p:nvPr/>
        </p:nvCxnSpPr>
        <p:spPr>
          <a:xfrm>
            <a:off x="900645" y="5517682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548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183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2741090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948645" y="5517682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596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313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789090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5902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3522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987245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8544990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991521" y="5519681"/>
            <a:ext cx="0" cy="3116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1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Convex objective functions</a:t>
            </a:r>
          </a:p>
          <a:p>
            <a:pPr lvl="1"/>
            <a:r>
              <a:rPr lang="en-US" dirty="0" err="1" smtClean="0"/>
              <a:t>Gimpel</a:t>
            </a:r>
            <a:r>
              <a:rPr lang="en-US" dirty="0" smtClean="0"/>
              <a:t> and Smith (2012): </a:t>
            </a:r>
          </a:p>
          <a:p>
            <a:pPr lvl="2"/>
            <a:r>
              <a:rPr lang="en-US" dirty="0" smtClean="0"/>
              <a:t>concave model for unsupervised dependency parsing, using IBM Model 1 to align a sentence with itself</a:t>
            </a:r>
          </a:p>
          <a:p>
            <a:pPr lvl="2"/>
            <a:r>
              <a:rPr lang="en-US" dirty="0" err="1" smtClean="0"/>
              <a:t>initializer</a:t>
            </a:r>
            <a:r>
              <a:rPr lang="en-US" dirty="0" smtClean="0"/>
              <a:t> for EM</a:t>
            </a:r>
          </a:p>
          <a:p>
            <a:pPr lvl="1"/>
            <a:r>
              <a:rPr lang="en-US" dirty="0" smtClean="0"/>
              <a:t>Wang et al. (2008):</a:t>
            </a:r>
          </a:p>
          <a:p>
            <a:pPr lvl="2"/>
            <a:r>
              <a:rPr lang="en-US" dirty="0" smtClean="0"/>
              <a:t>combined unsupervised least squares loss and a supervised large margin loss</a:t>
            </a:r>
          </a:p>
          <a:p>
            <a:pPr lvl="2"/>
            <a:r>
              <a:rPr lang="en-US" dirty="0" smtClean="0"/>
              <a:t>semi-supervised setting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ILP Dependency Parsing</a:t>
            </a:r>
          </a:p>
          <a:p>
            <a:pPr lvl="1"/>
            <a:r>
              <a:rPr lang="en-US" dirty="0" smtClean="0"/>
              <a:t>Supervised approaches</a:t>
            </a:r>
          </a:p>
          <a:p>
            <a:pPr lvl="2"/>
            <a:r>
              <a:rPr lang="en-US" dirty="0" smtClean="0"/>
              <a:t>Riedel and Clarke (2006)</a:t>
            </a:r>
          </a:p>
          <a:p>
            <a:pPr lvl="2"/>
            <a:r>
              <a:rPr lang="en-US" dirty="0" smtClean="0"/>
              <a:t>Martins et al. (2009)</a:t>
            </a:r>
          </a:p>
          <a:p>
            <a:pPr lvl="2"/>
            <a:r>
              <a:rPr lang="en-US" dirty="0" smtClean="0"/>
              <a:t>Riedel et al. (2012)</a:t>
            </a:r>
          </a:p>
          <a:p>
            <a:pPr lvl="1"/>
            <a:r>
              <a:rPr lang="en-US" dirty="0" smtClean="0"/>
              <a:t>Inspired our unsupervised formulation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Spectral learning</a:t>
            </a:r>
          </a:p>
          <a:p>
            <a:pPr lvl="1"/>
            <a:r>
              <a:rPr lang="en-US" dirty="0" smtClean="0"/>
              <a:t>Does not maximize the non-convex likelihood function</a:t>
            </a:r>
          </a:p>
          <a:p>
            <a:pPr lvl="1"/>
            <a:r>
              <a:rPr lang="en-US" dirty="0" smtClean="0"/>
              <a:t>Instead, optimizes a different convex function which gives the same estimate in the infinite data limit</a:t>
            </a:r>
          </a:p>
          <a:p>
            <a:pPr lvl="1"/>
            <a:r>
              <a:rPr lang="en-US" dirty="0" smtClean="0"/>
              <a:t>Works for </a:t>
            </a:r>
            <a:r>
              <a:rPr lang="en-US" dirty="0" err="1" smtClean="0"/>
              <a:t>HMMs</a:t>
            </a:r>
            <a:r>
              <a:rPr lang="en-US" dirty="0" smtClean="0"/>
              <a:t>, but </a:t>
            </a:r>
            <a:r>
              <a:rPr lang="en-US" b="1" dirty="0" smtClean="0"/>
              <a:t>not for trees </a:t>
            </a:r>
            <a:r>
              <a:rPr lang="en-US" dirty="0" smtClean="0"/>
              <a:t>if you don’t already know the structure</a:t>
            </a:r>
          </a:p>
          <a:p>
            <a:pPr lvl="1"/>
            <a:r>
              <a:rPr lang="en-US" dirty="0" smtClean="0"/>
              <a:t>Cohen et al. (2012):</a:t>
            </a:r>
          </a:p>
          <a:p>
            <a:pPr lvl="2"/>
            <a:r>
              <a:rPr lang="en-US" dirty="0" smtClean="0"/>
              <a:t>supervised latent variable </a:t>
            </a:r>
            <a:r>
              <a:rPr lang="en-US" dirty="0" err="1" smtClean="0"/>
              <a:t>PCFGs</a:t>
            </a:r>
            <a:endParaRPr lang="en-US" dirty="0" smtClean="0"/>
          </a:p>
          <a:p>
            <a:pPr lvl="1"/>
            <a:r>
              <a:rPr lang="en-US" dirty="0" err="1" smtClean="0"/>
              <a:t>Luque</a:t>
            </a:r>
            <a:r>
              <a:rPr lang="en-US" dirty="0" smtClean="0"/>
              <a:t> et al. (2012)</a:t>
            </a:r>
          </a:p>
          <a:p>
            <a:pPr lvl="2"/>
            <a:r>
              <a:rPr lang="en-US" dirty="0" smtClean="0"/>
              <a:t>supervised hidden-state dependency grammars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Branch-and-bound</a:t>
            </a:r>
          </a:p>
          <a:p>
            <a:pPr lvl="1"/>
            <a:r>
              <a:rPr lang="en-US" dirty="0" err="1" smtClean="0"/>
              <a:t>Chapellle</a:t>
            </a:r>
            <a:r>
              <a:rPr lang="en-US" dirty="0" smtClean="0"/>
              <a:t> et al. (2007) applied branch-and-bound to semi-supervised SVM training, with a relaxation derived from the dual.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Setup: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Task: Unsupervised Dependency Parsing</a:t>
            </a:r>
          </a:p>
          <a:p>
            <a:r>
              <a:rPr lang="en-US" dirty="0" smtClean="0"/>
              <a:t>Toy Synthetic Data:</a:t>
            </a:r>
          </a:p>
          <a:p>
            <a:pPr lvl="1"/>
            <a:r>
              <a:rPr lang="en-US" dirty="0" smtClean="0"/>
              <a:t>Generated from a synthetic DMV over three POS tags (Verb, Noun, Adjective)</a:t>
            </a:r>
          </a:p>
          <a:p>
            <a:pPr lvl="1"/>
            <a:r>
              <a:rPr lang="en-US" dirty="0" smtClean="0"/>
              <a:t>Parameters chosen to favor short sentences with English word order</a:t>
            </a:r>
          </a:p>
          <a:p>
            <a:r>
              <a:rPr lang="en-US" dirty="0" smtClean="0"/>
              <a:t>Real Data:</a:t>
            </a:r>
          </a:p>
          <a:p>
            <a:pPr lvl="1"/>
            <a:r>
              <a:rPr lang="en-US" dirty="0" smtClean="0"/>
              <a:t>200 random sentences of no more than 10 tokens from the WSJ portion of the Penn Treebank</a:t>
            </a:r>
          </a:p>
          <a:p>
            <a:pPr lvl="1"/>
            <a:r>
              <a:rPr lang="en-US" dirty="0" smtClean="0"/>
              <a:t>Universal set of 12 tags (</a:t>
            </a:r>
            <a:r>
              <a:rPr lang="en-US" dirty="0" err="1" smtClean="0"/>
              <a:t>Petrov</a:t>
            </a:r>
            <a:r>
              <a:rPr lang="en-US" dirty="0" smtClean="0"/>
              <a:t> et al., 2012) plus a tag for auxiliaries, ignoring punctuation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Methods:</a:t>
            </a:r>
          </a:p>
          <a:p>
            <a:pPr lvl="1"/>
            <a:r>
              <a:rPr lang="en-US" dirty="0" smtClean="0"/>
              <a:t>Branch-and-bound with various RLT relaxations</a:t>
            </a:r>
          </a:p>
          <a:p>
            <a:pPr lvl="1"/>
            <a:r>
              <a:rPr lang="en-US" dirty="0" smtClean="0"/>
              <a:t>Viterbi EM with random restarts</a:t>
            </a:r>
          </a:p>
          <a:p>
            <a:r>
              <a:rPr lang="en-US" dirty="0" smtClean="0"/>
              <a:t>We consider each search method with/without linguistic constraints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/>
          <a:lstStyle/>
          <a:p>
            <a:r>
              <a:rPr lang="en-US" dirty="0" smtClean="0"/>
              <a:t>Experiments: Takeaways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900" y="899495"/>
            <a:ext cx="44846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83149" y="899495"/>
            <a:ext cx="44592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900" y="3797303"/>
            <a:ext cx="44846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3149" y="3797303"/>
            <a:ext cx="44592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Content Placeholder 6"/>
          <p:cNvSpPr>
            <a:spLocks noGrp="1"/>
          </p:cNvSpPr>
          <p:nvPr>
            <p:ph idx="1"/>
          </p:nvPr>
        </p:nvSpPr>
        <p:spPr>
          <a:xfrm>
            <a:off x="88899" y="899494"/>
            <a:ext cx="4494249" cy="1745795"/>
          </a:xfrm>
        </p:spPr>
        <p:txBody>
          <a:bodyPr>
            <a:normAutofit/>
          </a:bodyPr>
          <a:lstStyle/>
          <a:p>
            <a:r>
              <a:rPr lang="en-US" sz="2000" dirty="0"/>
              <a:t>RLT produces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very tight relaxations</a:t>
            </a:r>
            <a:r>
              <a:rPr lang="en-US" sz="2000" b="1" dirty="0" smtClean="0"/>
              <a:t>.</a:t>
            </a:r>
            <a:endParaRPr lang="en-US" sz="2000" dirty="0" smtClean="0"/>
          </a:p>
          <a:p>
            <a:r>
              <a:rPr lang="en-US" sz="2000" dirty="0" smtClean="0"/>
              <a:t>Size of </a:t>
            </a:r>
            <a:r>
              <a:rPr lang="en-US" sz="2000" b="1" dirty="0" smtClean="0">
                <a:solidFill>
                  <a:srgbClr val="3C7483"/>
                </a:solidFill>
              </a:rPr>
              <a:t>RLT relaxation grows </a:t>
            </a:r>
            <a:r>
              <a:rPr lang="en-US" sz="2000" b="1" dirty="0" err="1" smtClean="0">
                <a:solidFill>
                  <a:srgbClr val="3C7483"/>
                </a:solidFill>
              </a:rPr>
              <a:t>quadratically</a:t>
            </a:r>
            <a:r>
              <a:rPr lang="en-US" sz="2000" b="1" dirty="0" smtClean="0">
                <a:solidFill>
                  <a:srgbClr val="3C7483"/>
                </a:solidFill>
              </a:rPr>
              <a:t> </a:t>
            </a:r>
            <a:r>
              <a:rPr lang="en-US" sz="2000" dirty="0" smtClean="0"/>
              <a:t>with the length of the corpus.</a:t>
            </a:r>
          </a:p>
        </p:txBody>
      </p:sp>
      <p:pic>
        <p:nvPicPr>
          <p:cNvPr id="24" name="Picture 23" descr="results.data.alt-three.5.5.relaxBoundAlon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100" y="2518289"/>
            <a:ext cx="2157599" cy="10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/>
          <a:lstStyle/>
          <a:p>
            <a:r>
              <a:rPr lang="en-US" dirty="0" smtClean="0"/>
              <a:t>Experiments: Takeaways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/>
          <a:stretch/>
        </p:blipFill>
        <p:spPr>
          <a:xfrm>
            <a:off x="6009057" y="2313271"/>
            <a:ext cx="1964927" cy="1488722"/>
          </a:xfrm>
          <a:prstGeom prst="rect">
            <a:avLst/>
          </a:prstGeom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4548151" y="895350"/>
            <a:ext cx="4494249" cy="1847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3C7483"/>
                </a:solidFill>
              </a:rPr>
              <a:t>Random samples </a:t>
            </a:r>
            <a:r>
              <a:rPr lang="en-US" dirty="0"/>
              <a:t>and random projections can help</a:t>
            </a:r>
            <a:r>
              <a:rPr lang="en-US" dirty="0" smtClean="0"/>
              <a:t>!</a:t>
            </a:r>
          </a:p>
          <a:p>
            <a:r>
              <a:rPr lang="en-US" dirty="0" smtClean="0"/>
              <a:t>Toy problem (5 synthetic sentences) </a:t>
            </a:r>
            <a:r>
              <a:rPr lang="en-US" b="1" dirty="0" smtClean="0">
                <a:solidFill>
                  <a:srgbClr val="3C7483"/>
                </a:solidFill>
              </a:rPr>
              <a:t>solved to completion </a:t>
            </a:r>
            <a:r>
              <a:rPr lang="en-US" dirty="0" smtClean="0"/>
              <a:t>(</a:t>
            </a:r>
            <a:r>
              <a:rPr lang="en-US" dirty="0" err="1" smtClean="0"/>
              <a:t>ε</a:t>
            </a:r>
            <a:r>
              <a:rPr lang="en-US" dirty="0" smtClean="0"/>
              <a:t> = 0.1). </a:t>
            </a:r>
          </a:p>
          <a:p>
            <a:r>
              <a:rPr lang="en-US" dirty="0" smtClean="0"/>
              <a:t>Tradeoff between relaxation size and speed.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88900" y="899495"/>
            <a:ext cx="44846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83149" y="899495"/>
            <a:ext cx="44592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900" y="3797303"/>
            <a:ext cx="44846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3149" y="3797303"/>
            <a:ext cx="44592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88899" y="899494"/>
            <a:ext cx="4494249" cy="1745795"/>
          </a:xfrm>
        </p:spPr>
        <p:txBody>
          <a:bodyPr>
            <a:normAutofit/>
          </a:bodyPr>
          <a:lstStyle/>
          <a:p>
            <a:r>
              <a:rPr lang="en-US" sz="2000" dirty="0"/>
              <a:t>RLT produces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very tight relaxations</a:t>
            </a:r>
            <a:r>
              <a:rPr lang="en-US" sz="2000" b="1" dirty="0" smtClean="0"/>
              <a:t>.</a:t>
            </a:r>
            <a:endParaRPr lang="en-US" sz="2000" dirty="0" smtClean="0"/>
          </a:p>
          <a:p>
            <a:r>
              <a:rPr lang="en-US" sz="2000" dirty="0" smtClean="0"/>
              <a:t>Size of </a:t>
            </a:r>
            <a:r>
              <a:rPr lang="en-US" sz="2000" b="1" dirty="0" smtClean="0">
                <a:solidFill>
                  <a:srgbClr val="3C7483"/>
                </a:solidFill>
              </a:rPr>
              <a:t>RLT relaxation grows </a:t>
            </a:r>
            <a:r>
              <a:rPr lang="en-US" sz="2000" b="1" dirty="0" err="1" smtClean="0">
                <a:solidFill>
                  <a:srgbClr val="3C7483"/>
                </a:solidFill>
              </a:rPr>
              <a:t>quadratically</a:t>
            </a:r>
            <a:r>
              <a:rPr lang="en-US" sz="2000" b="1" dirty="0" smtClean="0">
                <a:solidFill>
                  <a:srgbClr val="3C7483"/>
                </a:solidFill>
              </a:rPr>
              <a:t> </a:t>
            </a:r>
            <a:r>
              <a:rPr lang="en-US" sz="2000" dirty="0" smtClean="0"/>
              <a:t>with the length of the corpus.</a:t>
            </a:r>
          </a:p>
        </p:txBody>
      </p:sp>
      <p:pic>
        <p:nvPicPr>
          <p:cNvPr id="14" name="Picture 13" descr="results.data.alt-three.5.5.relaxBoundAlon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100" y="2518289"/>
            <a:ext cx="2157599" cy="10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1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/>
          <a:lstStyle/>
          <a:p>
            <a:r>
              <a:rPr lang="en-US" dirty="0" smtClean="0"/>
              <a:t>Experiments: Takeaways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/>
          <a:stretch/>
        </p:blipFill>
        <p:spPr>
          <a:xfrm>
            <a:off x="6009057" y="2313271"/>
            <a:ext cx="1964927" cy="1488722"/>
          </a:xfrm>
          <a:prstGeom prst="rect">
            <a:avLst/>
          </a:prstGeom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4548151" y="895350"/>
            <a:ext cx="4494249" cy="1847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3C7483"/>
                </a:solidFill>
              </a:rPr>
              <a:t>Random samples </a:t>
            </a:r>
            <a:r>
              <a:rPr lang="en-US" dirty="0"/>
              <a:t>and random projections can help</a:t>
            </a:r>
            <a:r>
              <a:rPr lang="en-US" dirty="0" smtClean="0"/>
              <a:t>!</a:t>
            </a:r>
          </a:p>
          <a:p>
            <a:r>
              <a:rPr lang="en-US" dirty="0" smtClean="0"/>
              <a:t>Toy problem (5 synthetic sentences) </a:t>
            </a:r>
            <a:r>
              <a:rPr lang="en-US" b="1" dirty="0" smtClean="0">
                <a:solidFill>
                  <a:srgbClr val="3C7483"/>
                </a:solidFill>
              </a:rPr>
              <a:t>solved to completion </a:t>
            </a:r>
            <a:r>
              <a:rPr lang="en-US" dirty="0" smtClean="0"/>
              <a:t>(</a:t>
            </a:r>
            <a:r>
              <a:rPr lang="en-US" dirty="0" err="1" smtClean="0"/>
              <a:t>ε</a:t>
            </a:r>
            <a:r>
              <a:rPr lang="en-US" dirty="0" smtClean="0"/>
              <a:t> = 0.1). </a:t>
            </a:r>
          </a:p>
          <a:p>
            <a:r>
              <a:rPr lang="en-US" dirty="0" smtClean="0"/>
              <a:t>Tradeoff between relaxation size and speed.</a:t>
            </a:r>
            <a:endParaRPr lang="en-US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88900" y="3827393"/>
            <a:ext cx="2362200" cy="2720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 200 WSJ sentences, global search </a:t>
            </a:r>
            <a:r>
              <a:rPr lang="en-US" b="1" dirty="0" smtClean="0">
                <a:solidFill>
                  <a:srgbClr val="3C7483"/>
                </a:solidFill>
              </a:rPr>
              <a:t>sometimes finds higher likelihood solutions</a:t>
            </a:r>
            <a:r>
              <a:rPr lang="en-US" dirty="0" smtClean="0">
                <a:solidFill>
                  <a:srgbClr val="3C7483"/>
                </a:solidFill>
              </a:rPr>
              <a:t> </a:t>
            </a:r>
            <a:r>
              <a:rPr lang="en-US" dirty="0" smtClean="0"/>
              <a:t>than local search in the same amount of time.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4449692"/>
            <a:ext cx="2097051" cy="15762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8900" y="899495"/>
            <a:ext cx="44846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83149" y="899495"/>
            <a:ext cx="44592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900" y="3797303"/>
            <a:ext cx="44846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3149" y="3797303"/>
            <a:ext cx="44592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ontent Placeholder 6"/>
          <p:cNvSpPr>
            <a:spLocks noGrp="1"/>
          </p:cNvSpPr>
          <p:nvPr>
            <p:ph idx="1"/>
          </p:nvPr>
        </p:nvSpPr>
        <p:spPr>
          <a:xfrm>
            <a:off x="88899" y="899494"/>
            <a:ext cx="4494249" cy="1745795"/>
          </a:xfrm>
        </p:spPr>
        <p:txBody>
          <a:bodyPr>
            <a:normAutofit/>
          </a:bodyPr>
          <a:lstStyle/>
          <a:p>
            <a:r>
              <a:rPr lang="en-US" sz="2000" dirty="0"/>
              <a:t>RLT produces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very tight relaxations</a:t>
            </a:r>
            <a:r>
              <a:rPr lang="en-US" sz="2000" b="1" dirty="0" smtClean="0"/>
              <a:t>.</a:t>
            </a:r>
            <a:endParaRPr lang="en-US" sz="2000" dirty="0" smtClean="0"/>
          </a:p>
          <a:p>
            <a:r>
              <a:rPr lang="en-US" sz="2000" dirty="0" smtClean="0"/>
              <a:t>Size of </a:t>
            </a:r>
            <a:r>
              <a:rPr lang="en-US" sz="2000" b="1" dirty="0" smtClean="0">
                <a:solidFill>
                  <a:srgbClr val="3C7483"/>
                </a:solidFill>
              </a:rPr>
              <a:t>RLT relaxation grows </a:t>
            </a:r>
            <a:r>
              <a:rPr lang="en-US" sz="2000" b="1" dirty="0" err="1" smtClean="0">
                <a:solidFill>
                  <a:srgbClr val="3C7483"/>
                </a:solidFill>
              </a:rPr>
              <a:t>quadratically</a:t>
            </a:r>
            <a:r>
              <a:rPr lang="en-US" sz="2000" b="1" dirty="0" smtClean="0">
                <a:solidFill>
                  <a:srgbClr val="3C7483"/>
                </a:solidFill>
              </a:rPr>
              <a:t> </a:t>
            </a:r>
            <a:r>
              <a:rPr lang="en-US" sz="2000" dirty="0" smtClean="0"/>
              <a:t>with the length of the corpus.</a:t>
            </a:r>
          </a:p>
        </p:txBody>
      </p:sp>
      <p:pic>
        <p:nvPicPr>
          <p:cNvPr id="16" name="Picture 15" descr="results.data.alt-three.5.5.relaxBoundAlon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100" y="2518289"/>
            <a:ext cx="2157599" cy="10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8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4462"/>
            <a:ext cx="8229600" cy="1143000"/>
          </a:xfrm>
        </p:spPr>
        <p:txBody>
          <a:bodyPr/>
          <a:lstStyle/>
          <a:p>
            <a:r>
              <a:rPr lang="en-US" dirty="0" smtClean="0"/>
              <a:t>Experiments: Takeaways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8899" y="899494"/>
            <a:ext cx="4494249" cy="1745795"/>
          </a:xfrm>
        </p:spPr>
        <p:txBody>
          <a:bodyPr>
            <a:normAutofit/>
          </a:bodyPr>
          <a:lstStyle/>
          <a:p>
            <a:r>
              <a:rPr lang="en-US" sz="2000" dirty="0"/>
              <a:t>RLT produces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very tight relaxations</a:t>
            </a:r>
            <a:r>
              <a:rPr lang="en-US" sz="2000" b="1" dirty="0" smtClean="0"/>
              <a:t>.</a:t>
            </a:r>
            <a:endParaRPr lang="en-US" sz="2000" dirty="0" smtClean="0"/>
          </a:p>
          <a:p>
            <a:r>
              <a:rPr lang="en-US" sz="2000" dirty="0" smtClean="0"/>
              <a:t>Size of </a:t>
            </a:r>
            <a:r>
              <a:rPr lang="en-US" sz="2000" b="1" dirty="0" smtClean="0">
                <a:solidFill>
                  <a:srgbClr val="3C7483"/>
                </a:solidFill>
              </a:rPr>
              <a:t>RLT relaxation grows </a:t>
            </a:r>
            <a:r>
              <a:rPr lang="en-US" sz="2000" b="1" dirty="0" err="1" smtClean="0">
                <a:solidFill>
                  <a:srgbClr val="3C7483"/>
                </a:solidFill>
              </a:rPr>
              <a:t>quadratically</a:t>
            </a:r>
            <a:r>
              <a:rPr lang="en-US" sz="2000" b="1" dirty="0" smtClean="0">
                <a:solidFill>
                  <a:srgbClr val="3C7483"/>
                </a:solidFill>
              </a:rPr>
              <a:t> </a:t>
            </a:r>
            <a:r>
              <a:rPr lang="en-US" sz="2000" dirty="0" smtClean="0"/>
              <a:t>with the length of the corpus.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8" name="Picture 7" descr="results.data.alt-three.5.5.relaxBoundAlon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100" y="2518289"/>
            <a:ext cx="2157599" cy="1045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/>
          <a:stretch/>
        </p:blipFill>
        <p:spPr>
          <a:xfrm>
            <a:off x="6009057" y="2313271"/>
            <a:ext cx="1964927" cy="1488722"/>
          </a:xfrm>
          <a:prstGeom prst="rect">
            <a:avLst/>
          </a:prstGeom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4548151" y="895350"/>
            <a:ext cx="4494249" cy="1847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3C7483"/>
                </a:solidFill>
              </a:rPr>
              <a:t>Random samples </a:t>
            </a:r>
            <a:r>
              <a:rPr lang="en-US" dirty="0"/>
              <a:t>and random projections can help</a:t>
            </a:r>
            <a:r>
              <a:rPr lang="en-US" dirty="0" smtClean="0"/>
              <a:t>!</a:t>
            </a:r>
          </a:p>
          <a:p>
            <a:r>
              <a:rPr lang="en-US" dirty="0" smtClean="0"/>
              <a:t>Toy problem (5 synthetic sentences) </a:t>
            </a:r>
            <a:r>
              <a:rPr lang="en-US" b="1" dirty="0" smtClean="0">
                <a:solidFill>
                  <a:srgbClr val="3C7483"/>
                </a:solidFill>
              </a:rPr>
              <a:t>solved to completion </a:t>
            </a:r>
            <a:r>
              <a:rPr lang="en-US" dirty="0" smtClean="0"/>
              <a:t>(</a:t>
            </a:r>
            <a:r>
              <a:rPr lang="en-US" dirty="0" err="1" smtClean="0"/>
              <a:t>ε</a:t>
            </a:r>
            <a:r>
              <a:rPr lang="en-US" dirty="0" smtClean="0"/>
              <a:t> = 0.1). </a:t>
            </a:r>
          </a:p>
          <a:p>
            <a:r>
              <a:rPr lang="en-US" dirty="0" smtClean="0"/>
              <a:t>Tradeoff between relaxation size and speed.</a:t>
            </a:r>
            <a:endParaRPr lang="en-US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88900" y="3827393"/>
            <a:ext cx="2362200" cy="2720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 200 WSJ sentences, global search </a:t>
            </a:r>
            <a:r>
              <a:rPr lang="en-US" b="1" dirty="0" smtClean="0">
                <a:solidFill>
                  <a:srgbClr val="3C7483"/>
                </a:solidFill>
              </a:rPr>
              <a:t>sometimes finds higher likelihood solutions</a:t>
            </a:r>
            <a:r>
              <a:rPr lang="en-US" dirty="0" smtClean="0">
                <a:solidFill>
                  <a:srgbClr val="3C7483"/>
                </a:solidFill>
              </a:rPr>
              <a:t> </a:t>
            </a:r>
            <a:r>
              <a:rPr lang="en-US" dirty="0" smtClean="0"/>
              <a:t>than local search in the same amount of time.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4449692"/>
            <a:ext cx="2097051" cy="1576215"/>
          </a:xfrm>
          <a:prstGeom prst="rect">
            <a:avLst/>
          </a:prstGeom>
        </p:spPr>
      </p:pic>
      <p:sp>
        <p:nvSpPr>
          <p:cNvPr id="15" name="Content Placeholder 6"/>
          <p:cNvSpPr txBox="1">
            <a:spLocks/>
          </p:cNvSpPr>
          <p:nvPr/>
        </p:nvSpPr>
        <p:spPr>
          <a:xfrm>
            <a:off x="4583149" y="3827393"/>
            <a:ext cx="2408372" cy="272000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With linguistic constraints, global search </a:t>
            </a:r>
            <a:r>
              <a:rPr lang="en-US" b="1" dirty="0" smtClean="0">
                <a:solidFill>
                  <a:srgbClr val="3C7483"/>
                </a:solidFill>
              </a:rPr>
              <a:t>sometimes finds higher accuracy solutions </a:t>
            </a:r>
            <a:r>
              <a:rPr lang="en-US" dirty="0" smtClean="0"/>
              <a:t>than local search in the same amount of time.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21" y="4342423"/>
            <a:ext cx="2050879" cy="152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8900" y="899495"/>
            <a:ext cx="44846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83149" y="899495"/>
            <a:ext cx="4459251" cy="289780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900" y="3797303"/>
            <a:ext cx="44846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83149" y="3797303"/>
            <a:ext cx="4459251" cy="275009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Contributions</a:t>
            </a:r>
          </a:p>
          <a:p>
            <a:pPr lvl="1"/>
            <a:r>
              <a:rPr lang="en-US" dirty="0" smtClean="0"/>
              <a:t>Formulation of the Viterbi objective as a </a:t>
            </a:r>
            <a:r>
              <a:rPr lang="en-US" b="1" dirty="0" smtClean="0"/>
              <a:t>mathematical program</a:t>
            </a:r>
            <a:r>
              <a:rPr lang="en-US" dirty="0" smtClean="0"/>
              <a:t>.</a:t>
            </a:r>
          </a:p>
          <a:p>
            <a:pPr lvl="1"/>
            <a:r>
              <a:rPr lang="en-US" b="1" dirty="0" smtClean="0"/>
              <a:t>Global optimization framework </a:t>
            </a:r>
            <a:r>
              <a:rPr lang="en-US" dirty="0" smtClean="0"/>
              <a:t>for </a:t>
            </a:r>
            <a:r>
              <a:rPr lang="en-US" dirty="0" err="1" smtClean="0"/>
              <a:t>nonconvex</a:t>
            </a:r>
            <a:r>
              <a:rPr lang="en-US" dirty="0" smtClean="0"/>
              <a:t> likelihood function of a latent variable model.</a:t>
            </a:r>
          </a:p>
          <a:p>
            <a:pPr lvl="1"/>
            <a:r>
              <a:rPr lang="en-US" dirty="0" smtClean="0"/>
              <a:t>Novel </a:t>
            </a:r>
            <a:r>
              <a:rPr lang="en-US" b="1" dirty="0" smtClean="0"/>
              <a:t>posterior constrained Viterbi EM </a:t>
            </a:r>
            <a:r>
              <a:rPr lang="en-US" dirty="0" smtClean="0"/>
              <a:t>baseline.</a:t>
            </a:r>
          </a:p>
          <a:p>
            <a:pPr lvl="1"/>
            <a:r>
              <a:rPr lang="en-US" dirty="0" smtClean="0"/>
              <a:t>Applied to grammar induction.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of tighter relaxations</a:t>
            </a:r>
          </a:p>
          <a:p>
            <a:pPr lvl="1"/>
            <a:r>
              <a:rPr lang="en-US" dirty="0" err="1" smtClean="0"/>
              <a:t>Lagrangian</a:t>
            </a:r>
            <a:r>
              <a:rPr lang="en-US" dirty="0" smtClean="0"/>
              <a:t> relaxation / </a:t>
            </a:r>
            <a:r>
              <a:rPr lang="en-US" dirty="0" err="1" smtClean="0"/>
              <a:t>Dantzig</a:t>
            </a:r>
            <a:r>
              <a:rPr lang="en-US" dirty="0" smtClean="0"/>
              <a:t>-Wolfe decomposition</a:t>
            </a:r>
          </a:p>
          <a:p>
            <a:pPr lvl="1"/>
            <a:r>
              <a:rPr lang="en-US" dirty="0" err="1" smtClean="0"/>
              <a:t>Semidefinite</a:t>
            </a:r>
            <a:r>
              <a:rPr lang="en-US" dirty="0" smtClean="0"/>
              <a:t> relaxations</a:t>
            </a:r>
          </a:p>
          <a:p>
            <a:r>
              <a:rPr lang="en-US" dirty="0" smtClean="0"/>
              <a:t>Better B&amp;B search heuristics</a:t>
            </a:r>
          </a:p>
          <a:p>
            <a:r>
              <a:rPr lang="en-US" dirty="0" smtClean="0"/>
              <a:t>Apply to soft EM objective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2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Viterbi Objective as </a:t>
            </a:r>
            <a:br>
              <a:rPr lang="en-US" dirty="0" smtClean="0"/>
            </a:br>
            <a:r>
              <a:rPr lang="en-US" dirty="0" smtClean="0"/>
              <a:t>a Quadratic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635" y="3151882"/>
            <a:ext cx="2150290" cy="917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0200" y="6121400"/>
            <a:ext cx="596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slides available </a:t>
            </a:r>
            <a:r>
              <a:rPr lang="en-US" dirty="0"/>
              <a:t>here: http://</a:t>
            </a:r>
            <a:r>
              <a:rPr lang="en-US" dirty="0" err="1"/>
              <a:t>www.cs.jhu.edu</a:t>
            </a:r>
            <a:r>
              <a:rPr lang="en-US" dirty="0"/>
              <a:t>/~</a:t>
            </a:r>
            <a:r>
              <a:rPr lang="en-US" dirty="0" err="1"/>
              <a:t>mrg</a:t>
            </a:r>
            <a:r>
              <a:rPr lang="en-US" dirty="0"/>
              <a:t>/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Viterbi Objective as </a:t>
            </a:r>
            <a:br>
              <a:rPr lang="en-US" dirty="0" smtClean="0"/>
            </a:br>
            <a:r>
              <a:rPr lang="en-US" dirty="0" smtClean="0"/>
              <a:t>a Quadratic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b="75947"/>
          <a:stretch/>
        </p:blipFill>
        <p:spPr>
          <a:xfrm>
            <a:off x="5298635" y="3243213"/>
            <a:ext cx="3668646" cy="7572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5298635" y="3089680"/>
            <a:ext cx="3668646" cy="3447871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Viterbi Objective as </a:t>
            </a:r>
            <a:br>
              <a:rPr lang="en-US" dirty="0" smtClean="0"/>
            </a:br>
            <a:r>
              <a:rPr lang="en-US" dirty="0" smtClean="0"/>
              <a:t>a Quadratic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8E4E-27FB-D74A-BCD2-C7F2A1B6DD4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5183" y="3235690"/>
            <a:ext cx="412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Viterbi</a:t>
            </a:r>
            <a:r>
              <a:rPr lang="en-US" sz="2000" dirty="0" smtClean="0"/>
              <a:t> EM objective in log space.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5183" y="3892675"/>
            <a:ext cx="412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Sum-to-one constraints on model parameters.</a:t>
            </a:r>
            <a:endParaRPr lang="en-US" sz="2000" dirty="0"/>
          </a:p>
        </p:txBody>
      </p:sp>
      <p:sp>
        <p:nvSpPr>
          <p:cNvPr id="22" name="Left Brace 21"/>
          <p:cNvSpPr/>
          <p:nvPr/>
        </p:nvSpPr>
        <p:spPr>
          <a:xfrm>
            <a:off x="4675533" y="3228359"/>
            <a:ext cx="353486" cy="5074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4675533" y="4006975"/>
            <a:ext cx="353486" cy="70788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>
            <a:off x="4675534" y="4830989"/>
            <a:ext cx="353485" cy="50301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0965" y="1565776"/>
            <a:ext cx="8567370" cy="1120110"/>
          </a:xfrm>
          <a:prstGeom prst="rect">
            <a:avLst/>
          </a:prstGeom>
          <a:solidFill>
            <a:schemeClr val="accent6">
              <a:tint val="50000"/>
            </a:schemeClr>
          </a:solidFill>
          <a:ln>
            <a:noFill/>
          </a:ln>
          <a:effectLst>
            <a:outerShdw blurRad="190500" dist="190500" dir="27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73045" y="4830989"/>
            <a:ext cx="412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Parameters must be log-probabilities.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b="29963"/>
          <a:stretch/>
        </p:blipFill>
        <p:spPr>
          <a:xfrm>
            <a:off x="5298635" y="3243213"/>
            <a:ext cx="3668646" cy="22050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00200"/>
            <a:ext cx="4158512" cy="812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33" y="1565776"/>
            <a:ext cx="3995064" cy="10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523D2C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5C307A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18195</TotalTime>
  <Words>2398</Words>
  <Application>Microsoft Macintosh PowerPoint</Application>
  <PresentationFormat>On-screen Show (4:3)</PresentationFormat>
  <Paragraphs>540</Paragraphs>
  <Slides>70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Nonconvex Global Optimization for Latent Variable Models</vt:lpstr>
      <vt:lpstr>The Problem: Nonconvexity</vt:lpstr>
      <vt:lpstr>The Viterbi Objective</vt:lpstr>
      <vt:lpstr>The Viterbi Objective</vt:lpstr>
      <vt:lpstr>The Viterbi Objective</vt:lpstr>
      <vt:lpstr>The Viterbi Objective</vt:lpstr>
      <vt:lpstr>Viterbi Objective as  a Quadratic Program</vt:lpstr>
      <vt:lpstr>Viterbi Objective as  a Quadratic Program</vt:lpstr>
      <vt:lpstr>Viterbi Objective as  a Quadratic Program</vt:lpstr>
      <vt:lpstr>Viterbi Objective as a Quadratic Program</vt:lpstr>
      <vt:lpstr>Viterbi Objective as a Quadratic Program</vt:lpstr>
      <vt:lpstr>Viterbi EM</vt:lpstr>
      <vt:lpstr>Viterbi EM</vt:lpstr>
      <vt:lpstr>Viterbi EM</vt:lpstr>
      <vt:lpstr>Viterbi EM</vt:lpstr>
      <vt:lpstr>Viterbi EM</vt:lpstr>
      <vt:lpstr>Viterbi EM</vt:lpstr>
      <vt:lpstr>Viterbi EM</vt:lpstr>
      <vt:lpstr>Our Goals</vt:lpstr>
      <vt:lpstr>Overview</vt:lpstr>
      <vt:lpstr>Our Approach: GLObal Search</vt:lpstr>
      <vt:lpstr>Background: Nonconvex Global Optimization</vt:lpstr>
      <vt:lpstr>Background: Nonconvex Global Optimization</vt:lpstr>
      <vt:lpstr>Background: Nonconvex Global Optimization</vt:lpstr>
      <vt:lpstr>Background: Nonconvex Global Optimization</vt:lpstr>
      <vt:lpstr>Background: Nonconvex Global Optimization</vt:lpstr>
      <vt:lpstr>Background: Nonconvex Global Optimization</vt:lpstr>
      <vt:lpstr>Background: Nonconvex Global Optimization</vt:lpstr>
      <vt:lpstr>Background: Nonconvex Global Optimization</vt:lpstr>
      <vt:lpstr>Background: Nonconvex Global Optimization</vt:lpstr>
      <vt:lpstr>PowerPoint Presentation</vt:lpstr>
      <vt:lpstr>BRANCH-AND-BOUND</vt:lpstr>
      <vt:lpstr>Background: Nonconvex Global Optimization</vt:lpstr>
      <vt:lpstr>Background: Nonconvex Global Optimization</vt:lpstr>
      <vt:lpstr>Limitations:  Branch-and-Bound for the Viterbi Objective</vt:lpstr>
      <vt:lpstr>Branch-and-Bound Ingredients</vt:lpstr>
      <vt:lpstr>Relaxations</vt:lpstr>
      <vt:lpstr>Relaxing the Sum-to-one Constraints</vt:lpstr>
      <vt:lpstr>Relaxing the Sum-to-one Constraints</vt:lpstr>
      <vt:lpstr>“Relaxing” the Objective</vt:lpstr>
      <vt:lpstr>Definitions</vt:lpstr>
      <vt:lpstr>“Relaxing” the Objective</vt:lpstr>
      <vt:lpstr>Linear Relaxation  of Viterbi QP</vt:lpstr>
      <vt:lpstr>Tightening The relaxation</vt:lpstr>
      <vt:lpstr>Branching</vt:lpstr>
      <vt:lpstr>Branching</vt:lpstr>
      <vt:lpstr>Branching</vt:lpstr>
      <vt:lpstr>“Relaxing” the Objective</vt:lpstr>
      <vt:lpstr>“Relaxing” the Objective</vt:lpstr>
      <vt:lpstr>“Relaxing” the Objective</vt:lpstr>
      <vt:lpstr>PROJECTions and Constraints</vt:lpstr>
      <vt:lpstr>Viterbi Objective as a Quadratic Program</vt:lpstr>
      <vt:lpstr>Grammar Induction as a Quadratic Program</vt:lpstr>
      <vt:lpstr>Dependency Tree Constraints</vt:lpstr>
      <vt:lpstr>Background: Nonconvex Global Optimization</vt:lpstr>
      <vt:lpstr>Background: Nonconvex Global Optimization</vt:lpstr>
      <vt:lpstr>Projections</vt:lpstr>
      <vt:lpstr>Linguistic Constraints</vt:lpstr>
      <vt:lpstr>Relaxed Viterbi EM with  Linguistic Constraints</vt:lpstr>
      <vt:lpstr>Related Work</vt:lpstr>
      <vt:lpstr>Experiments</vt:lpstr>
      <vt:lpstr>Experimental Setup: Datasets</vt:lpstr>
      <vt:lpstr>Experimental Setup</vt:lpstr>
      <vt:lpstr>Experiments: Takeaways</vt:lpstr>
      <vt:lpstr>Experiments: Takeaways</vt:lpstr>
      <vt:lpstr>Experiments: Takeaways</vt:lpstr>
      <vt:lpstr>Experiments: Takeaways</vt:lpstr>
      <vt:lpstr>Summary</vt:lpstr>
      <vt:lpstr>Future Work</vt:lpstr>
      <vt:lpstr>Thank you!  Questions?</vt:lpstr>
    </vt:vector>
  </TitlesOfParts>
  <Company>HLTCOE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Induction and  Low-resource Information Extraction</dc:title>
  <dc:creator>Matt Gormley</dc:creator>
  <cp:lastModifiedBy>Matt Gormley</cp:lastModifiedBy>
  <cp:revision>255</cp:revision>
  <dcterms:created xsi:type="dcterms:W3CDTF">2013-05-07T01:59:47Z</dcterms:created>
  <dcterms:modified xsi:type="dcterms:W3CDTF">2013-08-08T07:40:56Z</dcterms:modified>
</cp:coreProperties>
</file>