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753" r:id="rId2"/>
    <p:sldMasterId id="2147483846" r:id="rId3"/>
    <p:sldMasterId id="2147483991" r:id="rId4"/>
    <p:sldMasterId id="2147484006" r:id="rId5"/>
    <p:sldMasterId id="2147484017" r:id="rId6"/>
    <p:sldMasterId id="2147484032" r:id="rId7"/>
    <p:sldMasterId id="2147484074" r:id="rId8"/>
    <p:sldMasterId id="2147484133" r:id="rId9"/>
    <p:sldMasterId id="2147484141" r:id="rId10"/>
    <p:sldMasterId id="2147484647" r:id="rId11"/>
    <p:sldMasterId id="2147484650" r:id="rId12"/>
  </p:sldMasterIdLst>
  <p:notesMasterIdLst>
    <p:notesMasterId r:id="rId151"/>
  </p:notesMasterIdLst>
  <p:handoutMasterIdLst>
    <p:handoutMasterId r:id="rId152"/>
  </p:handoutMasterIdLst>
  <p:sldIdLst>
    <p:sldId id="2508" r:id="rId13"/>
    <p:sldId id="2509" r:id="rId14"/>
    <p:sldId id="2510" r:id="rId15"/>
    <p:sldId id="1614" r:id="rId16"/>
    <p:sldId id="1615" r:id="rId17"/>
    <p:sldId id="1616" r:id="rId18"/>
    <p:sldId id="1617" r:id="rId19"/>
    <p:sldId id="1618" r:id="rId20"/>
    <p:sldId id="1631" r:id="rId21"/>
    <p:sldId id="1619" r:id="rId22"/>
    <p:sldId id="1620" r:id="rId23"/>
    <p:sldId id="1621" r:id="rId24"/>
    <p:sldId id="1622" r:id="rId25"/>
    <p:sldId id="1623" r:id="rId26"/>
    <p:sldId id="1658" r:id="rId27"/>
    <p:sldId id="1659" r:id="rId28"/>
    <p:sldId id="1660" r:id="rId29"/>
    <p:sldId id="1628" r:id="rId30"/>
    <p:sldId id="2255" r:id="rId31"/>
    <p:sldId id="1629" r:id="rId32"/>
    <p:sldId id="2249" r:id="rId33"/>
    <p:sldId id="2250" r:id="rId34"/>
    <p:sldId id="2251" r:id="rId35"/>
    <p:sldId id="2257" r:id="rId36"/>
    <p:sldId id="2260" r:id="rId37"/>
    <p:sldId id="2261" r:id="rId38"/>
    <p:sldId id="2262" r:id="rId39"/>
    <p:sldId id="2263" r:id="rId40"/>
    <p:sldId id="2264" r:id="rId41"/>
    <p:sldId id="2265" r:id="rId42"/>
    <p:sldId id="2266" r:id="rId43"/>
    <p:sldId id="2267" r:id="rId44"/>
    <p:sldId id="2268" r:id="rId45"/>
    <p:sldId id="2269" r:id="rId46"/>
    <p:sldId id="2603" r:id="rId47"/>
    <p:sldId id="2604" r:id="rId48"/>
    <p:sldId id="2270" r:id="rId49"/>
    <p:sldId id="2271" r:id="rId50"/>
    <p:sldId id="2272" r:id="rId51"/>
    <p:sldId id="2273" r:id="rId52"/>
    <p:sldId id="2274" r:id="rId53"/>
    <p:sldId id="2286" r:id="rId54"/>
    <p:sldId id="2275" r:id="rId55"/>
    <p:sldId id="2277" r:id="rId56"/>
    <p:sldId id="2276" r:id="rId57"/>
    <p:sldId id="2278" r:id="rId58"/>
    <p:sldId id="2279" r:id="rId59"/>
    <p:sldId id="2280" r:id="rId60"/>
    <p:sldId id="2281" r:id="rId61"/>
    <p:sldId id="2282" r:id="rId62"/>
    <p:sldId id="2283" r:id="rId63"/>
    <p:sldId id="2511" r:id="rId64"/>
    <p:sldId id="2284" r:id="rId65"/>
    <p:sldId id="2285" r:id="rId66"/>
    <p:sldId id="2512" r:id="rId67"/>
    <p:sldId id="2513" r:id="rId68"/>
    <p:sldId id="2514" r:id="rId69"/>
    <p:sldId id="2515" r:id="rId70"/>
    <p:sldId id="2516" r:id="rId71"/>
    <p:sldId id="2517" r:id="rId72"/>
    <p:sldId id="2518" r:id="rId73"/>
    <p:sldId id="2519" r:id="rId74"/>
    <p:sldId id="2520" r:id="rId75"/>
    <p:sldId id="2521" r:id="rId76"/>
    <p:sldId id="2522" r:id="rId77"/>
    <p:sldId id="2523" r:id="rId78"/>
    <p:sldId id="2524" r:id="rId79"/>
    <p:sldId id="2525" r:id="rId80"/>
    <p:sldId id="2526" r:id="rId81"/>
    <p:sldId id="2527" r:id="rId82"/>
    <p:sldId id="2528" r:id="rId83"/>
    <p:sldId id="2529" r:id="rId84"/>
    <p:sldId id="2531" r:id="rId85"/>
    <p:sldId id="2532" r:id="rId86"/>
    <p:sldId id="2533" r:id="rId87"/>
    <p:sldId id="2534" r:id="rId88"/>
    <p:sldId id="2536" r:id="rId89"/>
    <p:sldId id="2537" r:id="rId90"/>
    <p:sldId id="2538" r:id="rId91"/>
    <p:sldId id="2539" r:id="rId92"/>
    <p:sldId id="2540" r:id="rId93"/>
    <p:sldId id="2541" r:id="rId94"/>
    <p:sldId id="2542" r:id="rId95"/>
    <p:sldId id="2543" r:id="rId96"/>
    <p:sldId id="2544" r:id="rId97"/>
    <p:sldId id="2547" r:id="rId98"/>
    <p:sldId id="2548" r:id="rId99"/>
    <p:sldId id="2549" r:id="rId100"/>
    <p:sldId id="2550" r:id="rId101"/>
    <p:sldId id="2551" r:id="rId102"/>
    <p:sldId id="2552" r:id="rId103"/>
    <p:sldId id="2553" r:id="rId104"/>
    <p:sldId id="2554" r:id="rId105"/>
    <p:sldId id="2555" r:id="rId106"/>
    <p:sldId id="2556" r:id="rId107"/>
    <p:sldId id="2557" r:id="rId108"/>
    <p:sldId id="2558" r:id="rId109"/>
    <p:sldId id="2559" r:id="rId110"/>
    <p:sldId id="2560" r:id="rId111"/>
    <p:sldId id="2561" r:id="rId112"/>
    <p:sldId id="2562" r:id="rId113"/>
    <p:sldId id="2563" r:id="rId114"/>
    <p:sldId id="2564" r:id="rId115"/>
    <p:sldId id="2565" r:id="rId116"/>
    <p:sldId id="2566" r:id="rId117"/>
    <p:sldId id="2567" r:id="rId118"/>
    <p:sldId id="2568" r:id="rId119"/>
    <p:sldId id="2569" r:id="rId120"/>
    <p:sldId id="2570" r:id="rId121"/>
    <p:sldId id="2571" r:id="rId122"/>
    <p:sldId id="2574" r:id="rId123"/>
    <p:sldId id="2575" r:id="rId124"/>
    <p:sldId id="2576" r:id="rId125"/>
    <p:sldId id="2577" r:id="rId126"/>
    <p:sldId id="2578" r:id="rId127"/>
    <p:sldId id="2579" r:id="rId128"/>
    <p:sldId id="2580" r:id="rId129"/>
    <p:sldId id="2581" r:id="rId130"/>
    <p:sldId id="2582" r:id="rId131"/>
    <p:sldId id="2583" r:id="rId132"/>
    <p:sldId id="2584" r:id="rId133"/>
    <p:sldId id="2585" r:id="rId134"/>
    <p:sldId id="2586" r:id="rId135"/>
    <p:sldId id="2587" r:id="rId136"/>
    <p:sldId id="2588" r:id="rId137"/>
    <p:sldId id="2589" r:id="rId138"/>
    <p:sldId id="2590" r:id="rId139"/>
    <p:sldId id="2591" r:id="rId140"/>
    <p:sldId id="2592" r:id="rId141"/>
    <p:sldId id="2593" r:id="rId142"/>
    <p:sldId id="2595" r:id="rId143"/>
    <p:sldId id="2596" r:id="rId144"/>
    <p:sldId id="2597" r:id="rId145"/>
    <p:sldId id="2598" r:id="rId146"/>
    <p:sldId id="2599" r:id="rId147"/>
    <p:sldId id="2600" r:id="rId148"/>
    <p:sldId id="2601" r:id="rId149"/>
    <p:sldId id="2602" r:id="rId150"/>
  </p:sldIdLst>
  <p:sldSz cx="9144000" cy="6858000" type="screen4x3"/>
  <p:notesSz cx="6858000" cy="9144000"/>
  <p:defaultTextStyle>
    <a:defPPr>
      <a:defRPr lang="en-US"/>
    </a:defPPr>
    <a:lvl1pPr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1pPr>
    <a:lvl2pPr marL="4572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2pPr>
    <a:lvl3pPr marL="9144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3pPr>
    <a:lvl4pPr marL="13716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4pPr>
    <a:lvl5pPr marL="1828800" algn="ctr" rtl="0" eaLnBrk="0" fontAlgn="base" hangingPunct="0">
      <a:spcBef>
        <a:spcPct val="20000"/>
      </a:spcBef>
      <a:spcAft>
        <a:spcPct val="0"/>
      </a:spcAft>
      <a:buClr>
        <a:schemeClr val="accent1"/>
      </a:buClr>
      <a:buSzPct val="65000"/>
      <a:buFont typeface="Wingdings" panose="05000000000000000000" pitchFamily="2" charset="2"/>
      <a:defRPr sz="2000" kern="1200">
        <a:solidFill>
          <a:schemeClr val="tx1"/>
        </a:solidFill>
        <a:latin typeface="Candara" panose="020E0502030303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Candara" panose="020E0502030303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6699FF"/>
    <a:srgbClr val="FF0000"/>
    <a:srgbClr val="F2B800"/>
    <a:srgbClr val="FFFFCC"/>
    <a:srgbClr val="F5FDA5"/>
    <a:srgbClr val="F6FDB5"/>
    <a:srgbClr val="F4FDA1"/>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02" autoAdjust="0"/>
    <p:restoredTop sz="73913" autoAdjust="0"/>
  </p:normalViewPr>
  <p:slideViewPr>
    <p:cSldViewPr>
      <p:cViewPr varScale="1">
        <p:scale>
          <a:sx n="60" d="100"/>
          <a:sy n="60" d="100"/>
        </p:scale>
        <p:origin x="160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426"/>
    </p:cViewPr>
  </p:sorterViewPr>
  <p:notesViewPr>
    <p:cSldViewPr>
      <p:cViewPr varScale="1">
        <p:scale>
          <a:sx n="46" d="100"/>
          <a:sy n="46" d="100"/>
        </p:scale>
        <p:origin x="-111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viewProps" Target="view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handoutMaster" Target="handoutMasters/handoutMaster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2201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0">
                <a:latin typeface="Arial" charset="0"/>
                <a:cs typeface="Arial" charset="0"/>
              </a:defRPr>
            </a:lvl1pPr>
          </a:lstStyle>
          <a:p>
            <a:pPr>
              <a:defRPr/>
            </a:pPr>
            <a:endParaRPr lang="en-US"/>
          </a:p>
        </p:txBody>
      </p:sp>
      <p:sp>
        <p:nvSpPr>
          <p:cNvPr id="2201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2201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Arial" panose="020B0604020202020204" pitchFamily="34" charset="0"/>
              </a:defRPr>
            </a:lvl1pPr>
          </a:lstStyle>
          <a:p>
            <a:fld id="{45AB4626-0415-4123-9689-58254A891DE0}" type="slidenum">
              <a:rPr lang="en-US"/>
              <a:pPr/>
              <a:t>‹#›</a:t>
            </a:fld>
            <a:endParaRPr lang="en-US"/>
          </a:p>
        </p:txBody>
      </p:sp>
    </p:spTree>
    <p:extLst>
      <p:ext uri="{BB962C8B-B14F-4D97-AF65-F5344CB8AC3E}">
        <p14:creationId xmlns:p14="http://schemas.microsoft.com/office/powerpoint/2010/main" val="2264251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1200" b="0">
                <a:latin typeface="Arial" charset="0"/>
                <a:cs typeface="Arial" charset="0"/>
              </a:defRPr>
            </a:lvl1pPr>
          </a:lstStyle>
          <a:p>
            <a:pPr>
              <a:defRPr/>
            </a:pPr>
            <a:endParaRPr lang="en-US"/>
          </a:p>
        </p:txBody>
      </p:sp>
      <p:sp>
        <p:nvSpPr>
          <p:cNvPr id="901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SzTx/>
              <a:buFontTx/>
              <a:buNone/>
              <a:defRPr sz="1200" b="0">
                <a:latin typeface="Arial" charset="0"/>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Arial" panose="020B0604020202020204" pitchFamily="34" charset="0"/>
              </a:defRPr>
            </a:lvl1pPr>
          </a:lstStyle>
          <a:p>
            <a:fld id="{A6ED4C61-6FE7-4387-B566-CF3FB2CD79D7}" type="slidenum">
              <a:rPr lang="en-US"/>
              <a:pPr/>
              <a:t>‹#›</a:t>
            </a:fld>
            <a:endParaRPr lang="en-US"/>
          </a:p>
        </p:txBody>
      </p:sp>
    </p:spTree>
    <p:extLst>
      <p:ext uri="{BB962C8B-B14F-4D97-AF65-F5344CB8AC3E}">
        <p14:creationId xmlns:p14="http://schemas.microsoft.com/office/powerpoint/2010/main" val="29964699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E10D55-F781-4D67-BB44-27DD231A7512}"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Good afternoon!  This is a short talk with a lot of slides, so I have to do about 6 slides per minute.  Seatbelts on!</a:t>
            </a:r>
          </a:p>
          <a:p>
            <a:pPr eaLnBrk="1" hangingPunct="1"/>
            <a:r>
              <a:rPr lang="en-US" dirty="0">
                <a:latin typeface="Arial" panose="020B0604020202020204" pitchFamily="34" charset="0"/>
                <a:cs typeface="Arial" panose="020B0604020202020204" pitchFamily="34" charset="0"/>
              </a:rPr>
              <a:t>But I hope it at least intrigues you enough to read a series of papers in which we try to get computers to form linguistic theories.</a:t>
            </a:r>
          </a:p>
          <a:p>
            <a:pPr eaLnBrk="1" hangingPunct="1"/>
            <a:r>
              <a:rPr lang="en-US" dirty="0">
                <a:latin typeface="Arial" panose="020B0604020202020204" pitchFamily="34" charset="0"/>
                <a:cs typeface="Arial" panose="020B0604020202020204" pitchFamily="34" charset="0"/>
              </a:rPr>
              <a:t>Some of this work came out in the last couple of years, and some of it as early as 2011, but I’m not sure the linguistics community is aware of it.</a:t>
            </a:r>
          </a:p>
          <a:p>
            <a:pPr eaLnBrk="1" hangingPunct="1"/>
            <a:endParaRPr lang="en-US" dirty="0">
              <a:latin typeface="Arial" panose="020B0604020202020204" pitchFamily="34" charset="0"/>
              <a:cs typeface="Arial" panose="020B0604020202020204" pitchFamily="34" charset="0"/>
            </a:endParaRPr>
          </a:p>
          <a:p>
            <a:pPr eaLnBrk="1" hangingPunct="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25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phonology exercise</a:t>
            </a:r>
            <a:r>
              <a:rPr lang="en-US" baseline="0" dirty="0"/>
              <a:t> is exactly the same,</a:t>
            </a:r>
          </a:p>
          <a:p>
            <a:r>
              <a:rPr lang="en-US" baseline="0" dirty="0"/>
              <a:t>except that instead of modeling the observed data with latent </a:t>
            </a:r>
            <a:r>
              <a:rPr lang="en-US" i="1" baseline="0" dirty="0"/>
              <a:t>vectors</a:t>
            </a:r>
            <a:r>
              <a:rPr lang="en-US" baseline="0" dirty="0"/>
              <a:t>, </a:t>
            </a:r>
          </a:p>
          <a:p>
            <a:r>
              <a:rPr lang="en-US" baseline="0" dirty="0"/>
              <a:t>we’ll use latent </a:t>
            </a:r>
            <a:r>
              <a:rPr lang="en-US" i="1" baseline="0" dirty="0"/>
              <a:t>strings</a:t>
            </a:r>
            <a:r>
              <a:rPr lang="en-US" baseline="0" dirty="0"/>
              <a:t>.</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10</a:t>
            </a:fld>
            <a:endParaRPr lang="en-US"/>
          </a:p>
        </p:txBody>
      </p:sp>
    </p:spTree>
    <p:extLst>
      <p:ext uri="{BB962C8B-B14F-4D97-AF65-F5344CB8AC3E}">
        <p14:creationId xmlns:p14="http://schemas.microsoft.com/office/powerpoint/2010/main" val="1400865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we’ll combine them not by inner</a:t>
            </a:r>
            <a:r>
              <a:rPr lang="en-US" baseline="0" dirty="0"/>
              <a:t> product, but by concatenation.</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11</a:t>
            </a:fld>
            <a:endParaRPr lang="en-US"/>
          </a:p>
        </p:txBody>
      </p:sp>
    </p:spTree>
    <p:extLst>
      <p:ext uri="{BB962C8B-B14F-4D97-AF65-F5344CB8AC3E}">
        <p14:creationId xmlns:p14="http://schemas.microsoft.com/office/powerpoint/2010/main" val="358866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a:t>
            </a:r>
            <a:r>
              <a:rPr lang="en-US" baseline="0" dirty="0"/>
              <a:t>o each purple string is a concatenation of a latent blue stem and a latent red suffix.</a:t>
            </a:r>
            <a:endParaRPr lang="en-US" dirty="0"/>
          </a:p>
        </p:txBody>
      </p:sp>
    </p:spTree>
    <p:extLst>
      <p:ext uri="{BB962C8B-B14F-4D97-AF65-F5344CB8AC3E}">
        <p14:creationId xmlns:p14="http://schemas.microsoft.com/office/powerpoint/2010/main" val="763260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do more concatenation</a:t>
            </a:r>
            <a:r>
              <a:rPr lang="en-US" baseline="0" dirty="0"/>
              <a:t> to predict new strings.</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13</a:t>
            </a:fld>
            <a:endParaRPr lang="en-US"/>
          </a:p>
        </p:txBody>
      </p:sp>
    </p:spTree>
    <p:extLst>
      <p:ext uri="{BB962C8B-B14F-4D97-AF65-F5344CB8AC3E}">
        <p14:creationId xmlns:p14="http://schemas.microsoft.com/office/powerpoint/2010/main" val="285414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predicting these latent strings isn’t as easy as it looks,</a:t>
            </a:r>
          </a:p>
          <a:p>
            <a:r>
              <a:rPr lang="en-US" dirty="0"/>
              <a:t>because real languages don’t always</a:t>
            </a:r>
            <a:r>
              <a:rPr lang="en-US" baseline="0" dirty="0"/>
              <a:t> </a:t>
            </a:r>
            <a:r>
              <a:rPr lang="en-US" dirty="0"/>
              <a:t>concatenate</a:t>
            </a:r>
            <a:r>
              <a:rPr lang="en-US" baseline="0" dirty="0"/>
              <a:t> perfectly.</a:t>
            </a:r>
          </a:p>
          <a:p>
            <a:r>
              <a:rPr lang="en-US" baseline="0" dirty="0"/>
              <a:t>There are systematic changes, and irregular changes.</a:t>
            </a:r>
          </a:p>
        </p:txBody>
      </p:sp>
      <p:sp>
        <p:nvSpPr>
          <p:cNvPr id="4" name="Slide Number Placeholder 3"/>
          <p:cNvSpPr>
            <a:spLocks noGrp="1"/>
          </p:cNvSpPr>
          <p:nvPr>
            <p:ph type="sldNum" sz="quarter" idx="10"/>
          </p:nvPr>
        </p:nvSpPr>
        <p:spPr/>
        <p:txBody>
          <a:bodyPr/>
          <a:lstStyle/>
          <a:p>
            <a:fld id="{A6ED4C61-6FE7-4387-B566-CF3FB2CD79D7}" type="slidenum">
              <a:rPr lang="en-US" smtClean="0"/>
              <a:pPr/>
              <a:t>15</a:t>
            </a:fld>
            <a:endParaRPr lang="en-US"/>
          </a:p>
        </p:txBody>
      </p:sp>
    </p:spTree>
    <p:extLst>
      <p:ext uri="{BB962C8B-B14F-4D97-AF65-F5344CB8AC3E}">
        <p14:creationId xmlns:p14="http://schemas.microsoft.com/office/powerpoint/2010/main" val="2696130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a:t>
            </a:r>
            <a:r>
              <a:rPr lang="en-US" baseline="0" dirty="0"/>
              <a:t> throw in some other verbs, we see that it’s not perfect concatenation.</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16</a:t>
            </a:fld>
            <a:endParaRPr lang="en-US"/>
          </a:p>
        </p:txBody>
      </p:sp>
    </p:spTree>
    <p:extLst>
      <p:ext uri="{BB962C8B-B14F-4D97-AF65-F5344CB8AC3E}">
        <p14:creationId xmlns:p14="http://schemas.microsoft.com/office/powerpoint/2010/main" val="3459165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6" name="Shape 6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 sz="1200" b="0" i="0" u="none" strike="noStrike" cap="none" baseline="0" dirty="0">
                <a:solidFill>
                  <a:schemeClr val="dk1"/>
                </a:solidFill>
                <a:latin typeface="Calibri"/>
                <a:ea typeface="Calibri"/>
                <a:cs typeface="Calibri"/>
                <a:sym typeface="Calibri"/>
              </a:rPr>
              <a:t>This is a Bayesian network: Each ellipse is a random variable and we show a possible value, which was chosen given the values of its parents.  These variables are stochastic, this one happens to be deterministic, this one is stochastic again.</a:t>
            </a:r>
          </a:p>
        </p:txBody>
      </p:sp>
      <p:sp>
        <p:nvSpPr>
          <p:cNvPr id="677" name="Shape 6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18</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105055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6" name="Shape 6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What the chair did was resign, or really “</a:t>
            </a:r>
            <a:r>
              <a:rPr lang="en-US" sz="1200" b="0" i="0" u="none" strike="noStrike" cap="none" baseline="0" dirty="0" err="1">
                <a:solidFill>
                  <a:schemeClr val="dk1"/>
                </a:solidFill>
                <a:latin typeface="Calibri"/>
                <a:ea typeface="Calibri"/>
                <a:cs typeface="Calibri"/>
                <a:sym typeface="Calibri"/>
              </a:rPr>
              <a:t>rizajgn</a:t>
            </a:r>
            <a:r>
              <a:rPr lang="en-US" sz="1200" b="0" i="0" u="none" strike="noStrike" cap="none" baseline="0" dirty="0">
                <a:solidFill>
                  <a:schemeClr val="dk1"/>
                </a:solidFill>
                <a:latin typeface="Calibri"/>
                <a:ea typeface="Calibri"/>
                <a:cs typeface="Calibri"/>
                <a:sym typeface="Calibri"/>
              </a:rPr>
              <a:t>” – we know it’s got a g because when we turn that into a noun using this suffix, we get resignation.  But why </a:t>
            </a:r>
            <a:r>
              <a:rPr lang="en-US" sz="1200" b="0" i="0" u="none" strike="noStrike" cap="none" baseline="0" dirty="0" err="1">
                <a:solidFill>
                  <a:schemeClr val="dk1"/>
                </a:solidFill>
                <a:latin typeface="Calibri"/>
                <a:ea typeface="Calibri"/>
                <a:cs typeface="Calibri"/>
                <a:sym typeface="Calibri"/>
              </a:rPr>
              <a:t>resig</a:t>
            </a:r>
            <a:r>
              <a:rPr lang="en-US" sz="1200" b="0" i="0" u="none" strike="noStrike" cap="none" baseline="0" dirty="0">
                <a:solidFill>
                  <a:schemeClr val="dk1"/>
                </a:solidFill>
                <a:latin typeface="Calibri"/>
                <a:ea typeface="Calibri"/>
                <a:cs typeface="Calibri"/>
                <a:sym typeface="Calibri"/>
              </a:rPr>
              <a:t>-nation, and not </a:t>
            </a:r>
            <a:r>
              <a:rPr lang="en-US" sz="1200" b="0" i="0" u="none" strike="noStrike" cap="none" baseline="0" dirty="0" err="1">
                <a:solidFill>
                  <a:schemeClr val="dk1"/>
                </a:solidFill>
                <a:latin typeface="Calibri"/>
                <a:ea typeface="Calibri"/>
                <a:cs typeface="Calibri"/>
                <a:sym typeface="Calibri"/>
              </a:rPr>
              <a:t>rizaig</a:t>
            </a:r>
            <a:r>
              <a:rPr lang="en-US" sz="1200" b="0" i="0" u="none" strike="noStrike" cap="none" baseline="0" dirty="0">
                <a:solidFill>
                  <a:schemeClr val="dk1"/>
                </a:solidFill>
                <a:latin typeface="Calibri"/>
                <a:ea typeface="Calibri"/>
                <a:cs typeface="Calibri"/>
                <a:sym typeface="Calibri"/>
              </a:rPr>
              <a:t>-nation?  Well, the phonology places the stress on the third syllable and then some vowels reduce.  When we say just “resign”, the phonology drops the “g” because “resign” has an ending that is too hard to pronounce according to the values of English.</a:t>
            </a:r>
            <a:endParaRPr lang="en" sz="1200" b="0" i="0" u="none" strike="noStrike" cap="none" baseline="0" dirty="0">
              <a:solidFill>
                <a:schemeClr val="dk1"/>
              </a:solidFill>
              <a:latin typeface="Calibri"/>
              <a:ea typeface="Calibri"/>
              <a:cs typeface="Calibri"/>
              <a:sym typeface="Calibri"/>
            </a:endParaRPr>
          </a:p>
        </p:txBody>
      </p:sp>
      <p:sp>
        <p:nvSpPr>
          <p:cNvPr id="677" name="Shape 6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eaLnBrk="1" fontAlgn="auto" hangingPunct="1">
              <a:spcBef>
                <a:spcPts val="0"/>
              </a:spcBef>
              <a:spcAft>
                <a:spcPts val="0"/>
              </a:spcAft>
              <a:buClrTx/>
              <a:buSzPct val="25000"/>
              <a:buFontTx/>
              <a:buNone/>
            </a:pPr>
            <a:fld id="{00000000-1234-1234-1234-123412341234}" type="slidenum">
              <a:rPr lang="en" sz="1200" kern="0">
                <a:solidFill>
                  <a:srgbClr val="000000"/>
                </a:solidFill>
                <a:latin typeface="Calibri"/>
                <a:ea typeface="Calibri"/>
                <a:cs typeface="Calibri"/>
                <a:sym typeface="Calibri"/>
                <a:rtl val="0"/>
              </a:rPr>
              <a:pPr algn="r" eaLnBrk="1" fontAlgn="auto" hangingPunct="1">
                <a:spcBef>
                  <a:spcPts val="0"/>
                </a:spcBef>
                <a:spcAft>
                  <a:spcPts val="0"/>
                </a:spcAft>
                <a:buClrTx/>
                <a:buSzPct val="25000"/>
                <a:buFontTx/>
                <a:buNone/>
              </a:pPr>
              <a:t>19</a:t>
            </a:fld>
            <a:endParaRPr lang="en" sz="1200" kern="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4029980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Let’s</a:t>
            </a:r>
            <a:r>
              <a:rPr lang="en-US" baseline="0" dirty="0"/>
              <a:t> see how we build a graphical model.</a:t>
            </a:r>
          </a:p>
          <a:p>
            <a:r>
              <a:rPr lang="en-US" baseline="0" dirty="0"/>
              <a:t>Here’s a little bit of our table.</a:t>
            </a:r>
          </a:p>
          <a:p>
            <a:r>
              <a:rPr lang="en-US" baseline="0" dirty="0"/>
              <a:t>These 4 latent morphemes – 2 blue stems and 2 red suffixes – are random variables that we need to reconstruct.  We will </a:t>
            </a:r>
            <a:r>
              <a:rPr lang="en-US" i="1" baseline="0" dirty="0"/>
              <a:t>never</a:t>
            </a:r>
            <a:r>
              <a:rPr lang="en-US" i="0" baseline="0" dirty="0"/>
              <a:t> observe them.  </a:t>
            </a:r>
          </a:p>
          <a:p>
            <a:r>
              <a:rPr lang="en-US" i="0" baseline="0" dirty="0"/>
              <a:t>What we observe is the purple surface words.</a:t>
            </a:r>
            <a:endParaRPr lang="en-US" baseline="0" dirty="0"/>
          </a:p>
          <a:p>
            <a:r>
              <a:rPr lang="en-US" baseline="0" dirty="0"/>
              <a:t>We assume that the language creates those words by deterministically concatenating blue and red morphemes, but we’ll never observe those underlying words.  </a:t>
            </a:r>
            <a:r>
              <a:rPr lang="en-US" i="0" baseline="0" dirty="0"/>
              <a:t>They go through phonology first, so at best we observe these purple pronunciations.</a:t>
            </a:r>
          </a:p>
          <a:p>
            <a:endParaRPr lang="en-US" dirty="0"/>
          </a:p>
        </p:txBody>
      </p:sp>
    </p:spTree>
    <p:extLst>
      <p:ext uri="{BB962C8B-B14F-4D97-AF65-F5344CB8AC3E}">
        <p14:creationId xmlns:p14="http://schemas.microsoft.com/office/powerpoint/2010/main" val="3922113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use the EM algorithm, just like training an HMM.</a:t>
            </a:r>
          </a:p>
          <a:p>
            <a:r>
              <a:rPr lang="en-US" dirty="0"/>
              <a:t>Given some observed words, the E step uses our current model to guess where they came from.</a:t>
            </a:r>
            <a:r>
              <a:rPr lang="en-US" baseline="0" dirty="0"/>
              <a:t>  That’s the inference problem.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84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We’d like to model production, comprehension, and learning.  And if we can model the production, then thanks to the Reverend Bayes, comprehension and learning turn into well-defined statistical problems.  Those of us in ACL who are linguistically inclined like to keep at least the bones of the classical linguistic representations, which are quite well-motivated.  But we also place probability distributions over them to allow comprehension and learning, and lately we’ve been injecting neural nets to try to fit the data more closely.  So, Jacob talked about semantics, Chris talked about syntax, I’ll talk about phonology.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[Might also be interested in diachronic modeling – how did current languages actually evolve, and does language change explain why they look the way they do (Coral’s talk)?]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From the ACL community, those of us who are linguistically inclined</a:t>
            </a:r>
          </a:p>
          <a:p>
            <a:r>
              <a:rPr lang="en-US" dirty="0">
                <a:latin typeface="Arial" panose="020B0604020202020204" pitchFamily="34" charset="0"/>
                <a:cs typeface="Arial" panose="020B0604020202020204" pitchFamily="34" charset="0"/>
              </a:rPr>
              <a:t>like to draw on representations posited by linguists, and we want</a:t>
            </a:r>
          </a:p>
          <a:p>
            <a:r>
              <a:rPr lang="en-US" dirty="0">
                <a:latin typeface="Arial" panose="020B0604020202020204" pitchFamily="34" charset="0"/>
                <a:cs typeface="Arial" panose="020B0604020202020204" pitchFamily="34" charset="0"/>
              </a:rPr>
              <a:t>to get probability distributions over those representations,</a:t>
            </a:r>
          </a:p>
          <a:p>
            <a:r>
              <a:rPr lang="en-US" dirty="0">
                <a:latin typeface="Arial" panose="020B0604020202020204" pitchFamily="34" charset="0"/>
                <a:cs typeface="Arial" panose="020B0604020202020204" pitchFamily="34" charset="0"/>
              </a:rPr>
              <a:t>and priors over those distributions.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I've always tried to take linguistic ideas seriously -- at least the</a:t>
            </a:r>
          </a:p>
          <a:p>
            <a:r>
              <a:rPr lang="en-US" dirty="0">
                <a:latin typeface="Arial" panose="020B0604020202020204" pitchFamily="34" charset="0"/>
                <a:cs typeface="Arial" panose="020B0604020202020204" pitchFamily="34" charset="0"/>
              </a:rPr>
              <a:t>representational bones, if not the fine-grained theory-internal stuff</a:t>
            </a:r>
          </a:p>
          <a:p>
            <a:r>
              <a:rPr lang="en-US" dirty="0">
                <a:latin typeface="Arial" panose="020B0604020202020204" pitchFamily="34" charset="0"/>
                <a:cs typeface="Arial" panose="020B0604020202020204" pitchFamily="34" charset="0"/>
              </a:rPr>
              <a:t>that argues about the most elegant way to describe a pattern.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have the same kinds of curiosity about the structure of the</a:t>
            </a:r>
          </a:p>
          <a:p>
            <a:r>
              <a:rPr lang="en-US" dirty="0">
                <a:latin typeface="Arial" panose="020B0604020202020204" pitchFamily="34" charset="0"/>
                <a:cs typeface="Arial" panose="020B0604020202020204" pitchFamily="34" charset="0"/>
              </a:rPr>
              <a:t>language apparatus, and over the past 25 years we have developed</a:t>
            </a:r>
          </a:p>
          <a:p>
            <a:r>
              <a:rPr lang="en-US" dirty="0">
                <a:latin typeface="Arial" panose="020B0604020202020204" pitchFamily="34" charset="0"/>
                <a:cs typeface="Arial" panose="020B0604020202020204" pitchFamily="34" charset="0"/>
              </a:rPr>
              <a:t>various distributions and algorithms that can be used to</a:t>
            </a:r>
          </a:p>
          <a:p>
            <a:r>
              <a:rPr lang="en-US" dirty="0">
                <a:latin typeface="Arial" panose="020B0604020202020204" pitchFamily="34" charset="0"/>
                <a:cs typeface="Arial" panose="020B0604020202020204" pitchFamily="34" charset="0"/>
              </a:rPr>
              <a:t>operationalize linguistic ideas.  And you've already seen that</a:t>
            </a:r>
          </a:p>
          <a:p>
            <a:r>
              <a:rPr lang="en-US" dirty="0">
                <a:latin typeface="Arial" panose="020B0604020202020204" pitchFamily="34" charset="0"/>
                <a:cs typeface="Arial" panose="020B0604020202020204" pitchFamily="34" charset="0"/>
              </a:rPr>
              <a:t>in some previous talks.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Jacob talked about semantics, Chris talked about syntax, I'm</a:t>
            </a:r>
          </a:p>
          <a:p>
            <a:r>
              <a:rPr lang="en-US" dirty="0">
                <a:latin typeface="Arial" panose="020B0604020202020204" pitchFamily="34" charset="0"/>
                <a:cs typeface="Arial" panose="020B0604020202020204" pitchFamily="34" charset="0"/>
              </a:rPr>
              <a:t>going to talk about phonology.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should consider this talk to be a teaser about a line of work in</a:t>
            </a:r>
          </a:p>
          <a:p>
            <a:r>
              <a:rPr lang="en-US" dirty="0">
                <a:latin typeface="Arial" panose="020B0604020202020204" pitchFamily="34" charset="0"/>
                <a:cs typeface="Arial" panose="020B0604020202020204" pitchFamily="34" charset="0"/>
              </a:rPr>
              <a:t>my group over the last few years, involving Markus Dreyer and Ryan</a:t>
            </a:r>
          </a:p>
          <a:p>
            <a:r>
              <a:rPr lang="en-US" dirty="0" err="1">
                <a:latin typeface="Arial" panose="020B0604020202020204" pitchFamily="34" charset="0"/>
                <a:cs typeface="Arial" panose="020B0604020202020204" pitchFamily="34" charset="0"/>
              </a:rPr>
              <a:t>Cotterell</a:t>
            </a:r>
            <a:r>
              <a:rPr lang="en-US" dirty="0">
                <a:latin typeface="Arial" panose="020B0604020202020204" pitchFamily="34" charset="0"/>
                <a:cs typeface="Arial" panose="020B0604020202020204" pitchFamily="34" charset="0"/>
              </a:rPr>
              <a:t>, and also Jason Smith and </a:t>
            </a:r>
            <a:r>
              <a:rPr lang="en-US" dirty="0" err="1">
                <a:latin typeface="Arial" panose="020B0604020202020204" pitchFamily="34" charset="0"/>
                <a:cs typeface="Arial" panose="020B0604020202020204" pitchFamily="34" charset="0"/>
              </a:rPr>
              <a:t>Nanyun</a:t>
            </a:r>
            <a:r>
              <a:rPr lang="en-US" dirty="0">
                <a:latin typeface="Arial" panose="020B0604020202020204" pitchFamily="34" charset="0"/>
                <a:cs typeface="Arial" panose="020B0604020202020204" pitchFamily="34" charset="0"/>
              </a:rPr>
              <a:t> Peng.  It's really nice to</a:t>
            </a:r>
          </a:p>
          <a:p>
            <a:r>
              <a:rPr lang="en-US" dirty="0">
                <a:latin typeface="Arial" panose="020B0604020202020204" pitchFamily="34" charset="0"/>
                <a:cs typeface="Arial" panose="020B0604020202020204" pitchFamily="34" charset="0"/>
              </a:rPr>
              <a:t>get to talk to this audience about these methods.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904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1533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the edit process is easy</a:t>
            </a:r>
            <a:r>
              <a:rPr lang="en-US" baseline="0" dirty="0"/>
              <a:t> if we have supervised data,</a:t>
            </a:r>
          </a:p>
          <a:p>
            <a:r>
              <a:rPr lang="en-US" baseline="0" dirty="0"/>
              <a:t>and the E step basically gives us those data.</a:t>
            </a:r>
          </a:p>
          <a:p>
            <a:r>
              <a:rPr lang="en-US" baseline="0" dirty="0"/>
              <a:t>So if the E step thinks that </a:t>
            </a:r>
            <a:r>
              <a:rPr lang="en-US" baseline="0" dirty="0" err="1"/>
              <a:t>riz’ajnz</a:t>
            </a:r>
            <a:r>
              <a:rPr lang="en-US" baseline="0" dirty="0"/>
              <a:t> comes from </a:t>
            </a:r>
            <a:r>
              <a:rPr lang="en-US" baseline="0" dirty="0" err="1"/>
              <a:t>rizajgns</a:t>
            </a:r>
            <a:r>
              <a:rPr lang="en-US" baseline="0" dirty="0"/>
              <a:t> because of global inference - that g was needed for resignation – then the M step sees that a g was deleted in this context, and will try to set the parameters to make such a deletion probable.</a:t>
            </a:r>
          </a:p>
          <a:p>
            <a:endParaRPr lang="en-US" baseline="0" dirty="0"/>
          </a:p>
          <a:p>
            <a:r>
              <a:rPr lang="en-US" baseline="0" dirty="0"/>
              <a:t>BTW, phonologists were studying the M step 20 years ago.  People like Bruce </a:t>
            </a:r>
            <a:r>
              <a:rPr lang="en-US" baseline="0" dirty="0" err="1"/>
              <a:t>Tesar</a:t>
            </a:r>
            <a:r>
              <a:rPr lang="en-US" baseline="0" dirty="0"/>
              <a:t>, Paul </a:t>
            </a:r>
            <a:r>
              <a:rPr lang="en-US" baseline="0" dirty="0" err="1"/>
              <a:t>Smolensky</a:t>
            </a:r>
            <a:r>
              <a:rPr lang="en-US" baseline="0" dirty="0"/>
              <a:t>, Paul </a:t>
            </a:r>
            <a:r>
              <a:rPr lang="en-US" baseline="0" dirty="0" err="1"/>
              <a:t>Boersma</a:t>
            </a:r>
            <a:r>
              <a:rPr lang="en-US" baseline="0" dirty="0"/>
              <a:t> were working hard to automatically learn weights on phonological models that would transform the red-blue concatenation into something purple.  But they assumed they knew the red and blue strings.  What’s new here is that we have an E step that can infer them.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7489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316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900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ran our learner</a:t>
            </a:r>
            <a:r>
              <a:rPr lang="en-US" baseline="0" dirty="0"/>
              <a:t> on 7 languages.</a:t>
            </a:r>
          </a:p>
          <a:p>
            <a:r>
              <a:rPr lang="en-US" baseline="0" dirty="0"/>
              <a:t>While developing the learner, we didn’t look at most of these languages.</a:t>
            </a:r>
          </a:p>
          <a:p>
            <a:r>
              <a:rPr lang="en-US" baseline="0" dirty="0"/>
              <a:t>You’ll note that these experiments are on tiny data and small data.</a:t>
            </a:r>
          </a:p>
          <a:p>
            <a:r>
              <a:rPr lang="en-US" baseline="0" dirty="0"/>
              <a:t>Tiny data shows that we can generalize appropriately, like human linguists, when we see all of the relevant info.</a:t>
            </a:r>
          </a:p>
          <a:p>
            <a:r>
              <a:rPr lang="en-US" baseline="0" dirty="0"/>
              <a:t>These experiments at the bottom are somewhat more realistic – there’s some scaling up here, and the data aren’t as easy, and more forms are missing, in a realistic way.  </a:t>
            </a:r>
          </a:p>
          <a:p>
            <a:r>
              <a:rPr lang="en-US" baseline="0" dirty="0"/>
              <a:t>From a graphical model standpoint, these are actually big inference problems.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14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2190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124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Complementary</a:t>
            </a:r>
            <a:r>
              <a:rPr lang="en-US" baseline="0" dirty="0"/>
              <a:t> Metrics – make the point (highlight in yellow)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90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Complementary</a:t>
            </a:r>
            <a:r>
              <a:rPr lang="en-US" baseline="0" dirty="0"/>
              <a:t> Metrics – make the point (highlight in yellow)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7574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Complementary</a:t>
            </a:r>
            <a:r>
              <a:rPr lang="en-US" baseline="0" dirty="0"/>
              <a:t> Metrics – make the point (highlight in yellow)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155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been a lot of work on recovering the constraint ranking ... much less work on getting back the URs, although </a:t>
            </a:r>
            <a:r>
              <a:rPr lang="en-US" dirty="0" err="1"/>
              <a:t>Gaja</a:t>
            </a:r>
            <a:r>
              <a:rPr lang="en-US" dirty="0"/>
              <a:t> among others has done so.</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4252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Complementary</a:t>
            </a:r>
            <a:r>
              <a:rPr lang="en-US" baseline="0" dirty="0"/>
              <a:t> Metrics – make the point (highlight in yellow)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6135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Talk about prediction power: we’re evaluating on language learners: how it is able to learn, rather than how it learned. We generalized to new languages that never seen in the training.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1837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Talk about prediction power: we’re evaluating on language learners: how it is able to learn, rather than how it learned. We generalized to new languages that never seen in the training.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8208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489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4817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Oracle was able to see the gold stem URs (but not affixes)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747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line says when we train enough, the predicted form is correct &gt; 90% of the time.</a:t>
            </a:r>
          </a:p>
          <a:p>
            <a:r>
              <a:rPr lang="en-US" dirty="0"/>
              <a:t>Third line says when it’s wrong, it’s only wrong by 1-2 characters.</a:t>
            </a:r>
          </a:p>
          <a:p>
            <a:r>
              <a:rPr lang="en-US" dirty="0"/>
              <a:t>Second line says that the correct form generally gets most of the probability: if </a:t>
            </a:r>
            <a:r>
              <a:rPr lang="en-US" dirty="0" err="1"/>
              <a:t>xent</a:t>
            </a:r>
            <a:r>
              <a:rPr lang="en-US" dirty="0"/>
              <a:t> &lt; 1 bit, then correct form has </a:t>
            </a:r>
            <a:r>
              <a:rPr lang="en-US" dirty="0" err="1"/>
              <a:t>prob</a:t>
            </a:r>
            <a:r>
              <a:rPr lang="en-US" dirty="0"/>
              <a:t> &gt; ½.</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9540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“damn” and “damnation”. N might not be in the underlying form because maybe we don’t observe “damnation”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9305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what is the phonological process that modifies a word’s form?</a:t>
            </a:r>
          </a:p>
          <a:p>
            <a:r>
              <a:rPr lang="en-US" dirty="0"/>
              <a:t>Well, it</a:t>
            </a:r>
            <a:r>
              <a:rPr lang="en-US" baseline="0" dirty="0"/>
              <a:t> depends on the language.</a:t>
            </a:r>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42</a:t>
            </a:fld>
            <a:endParaRPr lang="en-US"/>
          </a:p>
        </p:txBody>
      </p:sp>
    </p:spTree>
    <p:extLst>
      <p:ext uri="{BB962C8B-B14F-4D97-AF65-F5344CB8AC3E}">
        <p14:creationId xmlns:p14="http://schemas.microsoft.com/office/powerpoint/2010/main" val="1657060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9313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exercise you might do in a first-year phonology course:</a:t>
            </a:r>
          </a:p>
          <a:p>
            <a:r>
              <a:rPr lang="en-US" dirty="0"/>
              <a:t>complete this little</a:t>
            </a:r>
            <a:r>
              <a:rPr lang="en-US" baseline="0" dirty="0"/>
              <a:t> table.  It shows several English verbs, and several forms of each verb.</a:t>
            </a:r>
          </a:p>
          <a:p>
            <a:r>
              <a:rPr lang="en-US" baseline="0" dirty="0"/>
              <a:t>talk, talks, talked, talked; thank, thanks, thanked, thanked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Your job is to predict the missing entries.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4</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686607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E step tries to reconstruct the URs under the current estimate of the phonology.</a:t>
            </a:r>
          </a:p>
          <a:p>
            <a:r>
              <a:rPr lang="en-US" baseline="0" dirty="0"/>
              <a:t>In principle, you could solve this by brute force enumeration of all possibilities.</a:t>
            </a:r>
          </a:p>
          <a:p>
            <a:r>
              <a:rPr lang="en-US" baseline="0" dirty="0"/>
              <a:t>At least if you limit to finitely many possibilities by limiting the length of the URs.  If you don’t do that, the E step is actually undecidable – fun fact.</a:t>
            </a:r>
          </a:p>
          <a:p>
            <a:endParaRPr lang="en-US" baseline="0" dirty="0"/>
          </a:p>
          <a:p>
            <a:r>
              <a:rPr lang="en-US" baseline="0" dirty="0"/>
              <a:t>MCMC is a pretty general approach to inference in probabilistic models.</a:t>
            </a:r>
          </a:p>
          <a:p>
            <a:r>
              <a:rPr lang="en-US" baseline="0" dirty="0"/>
              <a:t>MCMC randomly walks around the space of reconstructions, saying “here’s my current guess for this UR, so what’s a compatible guess for that UR?”</a:t>
            </a:r>
          </a:p>
          <a:p>
            <a:r>
              <a:rPr lang="en-US" baseline="0" dirty="0"/>
              <a:t>But for some models, you can get lock-in, where there’s only one compatible guess.</a:t>
            </a:r>
          </a:p>
          <a:p>
            <a:r>
              <a:rPr lang="en-US" baseline="0" dirty="0"/>
              <a:t>That’s because we assumed that concatenation is deterministic.</a:t>
            </a:r>
          </a:p>
          <a:p>
            <a:endParaRPr lang="en-US" baseline="0" dirty="0"/>
          </a:p>
          <a:p>
            <a:r>
              <a:rPr lang="en-US" baseline="0" dirty="0"/>
              <a:t>We’ve only worked out the other methods under the assumption that p(SR | UR) is a finite-state machine so that we can exactly invert it, getting either the distribution over URs or at least the 1-best UR.</a:t>
            </a:r>
          </a:p>
          <a:p>
            <a:r>
              <a:rPr lang="en-US" baseline="0" dirty="0"/>
              <a:t>But under that assumption, the other methods can be faster or more exact.   </a:t>
            </a:r>
          </a:p>
          <a:p>
            <a:r>
              <a:rPr lang="en-US" baseline="0" dirty="0"/>
              <a:t>BP and EP don’t just say “Here’s my current guess” for each UR: they say “Here’s my current estimate of the posterior distribution over all infinitely many possibilities for this UR.”  This allows guessing the posterior distribution for related URs, in a way that considers the </a:t>
            </a:r>
            <a:r>
              <a:rPr lang="en-US" i="1" baseline="0" dirty="0"/>
              <a:t>expected</a:t>
            </a:r>
            <a:r>
              <a:rPr lang="en-US" baseline="0" dirty="0"/>
              <a:t> compatibility with this UR.</a:t>
            </a:r>
          </a:p>
          <a:p>
            <a:r>
              <a:rPr lang="en-US" baseline="0" dirty="0"/>
              <a:t>DD isn’t just an approximation: it actually gives back the single best configuration of all URs.  I did say that was undecidable, so DD isn’t guaranteed to terminate.</a:t>
            </a:r>
          </a:p>
          <a:p>
            <a:r>
              <a:rPr lang="en-US" baseline="0" dirty="0"/>
              <a:t>But we find that it does in practice.   Since it really finds the best configuration, it allows exact Viterbi EM, which actually gave us our highest results.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2955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graphical model framework is more flexible than trying to work with matrices.</a:t>
            </a:r>
          </a:p>
          <a:p>
            <a:r>
              <a:rPr lang="en-US" dirty="0"/>
              <a:t>A rating comes from 1</a:t>
            </a:r>
            <a:r>
              <a:rPr lang="en-US" baseline="0" dirty="0"/>
              <a:t> user times 1 movie.</a:t>
            </a:r>
          </a:p>
          <a:p>
            <a:r>
              <a:rPr lang="en-US" baseline="0" dirty="0"/>
              <a:t>But a word doesn’t always come from exactly 2 morphemes.   It depends on the word.</a:t>
            </a:r>
            <a:endParaRPr lang="en-US" dirty="0"/>
          </a:p>
          <a:p>
            <a:r>
              <a:rPr lang="en-US" dirty="0"/>
              <a:t>So instead</a:t>
            </a:r>
            <a:r>
              <a:rPr lang="en-US" baseline="0" dirty="0"/>
              <a:t> of concatenating two morphemes – one row and one column – we’ll sometimes concatenate only one, or three, as in the German word </a:t>
            </a:r>
            <a:r>
              <a:rPr lang="en-US" baseline="0" dirty="0" err="1"/>
              <a:t>geliebt</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538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way, I’ve been saying concatenation, but for</a:t>
            </a:r>
            <a:r>
              <a:rPr lang="en-US" baseline="0" dirty="0"/>
              <a:t> you Hebrew and Arabic speakers in the audience, I do know that there are other ways of combining morphemes, and we an indeed handle </a:t>
            </a:r>
            <a:r>
              <a:rPr lang="en-US" baseline="0" dirty="0" err="1"/>
              <a:t>templatic</a:t>
            </a:r>
            <a:r>
              <a:rPr lang="en-US" baseline="0" dirty="0"/>
              <a:t> morphology in our framework.  We’re working on this now.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0269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“resignation” is a SR that might or might not be observed – if not, we can reconstruct it from “resignations.”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4920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804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91EBD3-C39C-A744-A44F-A5876F2FF7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25845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D4C61-6FE7-4387-B566-CF3FB2CD79D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966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observe that formally speaking, this is </a:t>
            </a:r>
            <a:r>
              <a:rPr lang="en-US" i="1" dirty="0"/>
              <a:t>exactly the same problem</a:t>
            </a:r>
            <a:r>
              <a:rPr lang="en-US" i="0" dirty="0"/>
              <a:t> as another ML problem.  Some users rated</a:t>
            </a:r>
            <a:r>
              <a:rPr lang="en-US" i="0" baseline="0" dirty="0"/>
              <a:t> some movies, and you want to predict how they would rate other movies.</a:t>
            </a:r>
            <a:endParaRPr lang="en-US" i="0" dirty="0"/>
          </a:p>
          <a:p>
            <a:endParaRPr lang="en-US" dirty="0"/>
          </a:p>
        </p:txBody>
      </p:sp>
      <p:sp>
        <p:nvSpPr>
          <p:cNvPr id="4" name="Slide Number Placeholder 3"/>
          <p:cNvSpPr>
            <a:spLocks noGrp="1"/>
          </p:cNvSpPr>
          <p:nvPr>
            <p:ph type="sldNum" sz="quarter" idx="10"/>
          </p:nvPr>
        </p:nvSpPr>
        <p:spPr/>
        <p:txBody>
          <a:bodyPr/>
          <a:lstStyle/>
          <a:p>
            <a:fld id="{A6ED4C61-6FE7-4387-B566-CF3FB2CD79D7}" type="slidenum">
              <a:rPr lang="en-US" smtClean="0"/>
              <a:pPr/>
              <a:t>5</a:t>
            </a:fld>
            <a:endParaRPr lang="en-US"/>
          </a:p>
        </p:txBody>
      </p:sp>
    </p:spTree>
    <p:extLst>
      <p:ext uri="{BB962C8B-B14F-4D97-AF65-F5344CB8AC3E}">
        <p14:creationId xmlns:p14="http://schemas.microsoft.com/office/powerpoint/2010/main" val="409421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way to solve this is to assign each user, and each movie, a latent vector in 3-space so that the user’s rating of a movie, when it’s known, is predicted by the inner product of their vectors.  A blue row vector times a red column vector gives a purple rating.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6</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309763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can take</a:t>
            </a:r>
            <a:r>
              <a:rPr lang="en-US" baseline="0" dirty="0"/>
              <a:t> more inner products to predict the held-out ratings.</a:t>
            </a:r>
          </a:p>
          <a:p>
            <a:r>
              <a:rPr lang="en-US" baseline="0" dirty="0"/>
              <a:t>Notice that all we’re doing is approximating the original ratings by the</a:t>
            </a:r>
          </a:p>
          <a:p>
            <a:r>
              <a:rPr lang="en-US" baseline="0" dirty="0"/>
              <a:t>entries of a rank-3 matrix – the product of this m x 3 blue matrix with this 3 x n red matrix is an m x n, rank-3 matrix.</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7</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3155749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Here’s a graphical model representation.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It accounts for the difference between the observed data and the prediction with Gaussian noise, which allows for a bit of wiggle room.</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8</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246891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lgn="l" eaLnBrk="1" fontAlgn="auto" hangingPunct="1">
              <a:spcBef>
                <a:spcPts val="0"/>
              </a:spcBef>
              <a:spcAft>
                <a:spcPts val="0"/>
              </a:spcAft>
              <a:buClrTx/>
              <a:buSzTx/>
              <a:buFontTx/>
              <a:buNone/>
            </a:pPr>
            <a:fld id="{6591EBD3-C39C-A744-A44F-A5876F2FF7BE}" type="slidenum">
              <a:rPr lang="en-US" sz="1400" kern="0" smtClean="0">
                <a:solidFill>
                  <a:prstClr val="black"/>
                </a:solidFill>
                <a:latin typeface="Arial"/>
                <a:cs typeface="Arial"/>
                <a:sym typeface="Arial"/>
                <a:rtl val="0"/>
              </a:rPr>
              <a:pPr algn="l" eaLnBrk="1" fontAlgn="auto" hangingPunct="1">
                <a:spcBef>
                  <a:spcPts val="0"/>
                </a:spcBef>
                <a:spcAft>
                  <a:spcPts val="0"/>
                </a:spcAft>
                <a:buClrTx/>
                <a:buSzTx/>
                <a:buFontTx/>
                <a:buNone/>
              </a:pPr>
              <a:t>9</a:t>
            </a:fld>
            <a:endParaRPr lang="en-US" sz="1400" kern="0">
              <a:solidFill>
                <a:prstClr val="black"/>
              </a:solidFill>
              <a:latin typeface="Arial"/>
              <a:cs typeface="Arial"/>
              <a:sym typeface="Arial"/>
              <a:rtl val="0"/>
            </a:endParaRPr>
          </a:p>
        </p:txBody>
      </p:sp>
    </p:spTree>
    <p:extLst>
      <p:ext uri="{BB962C8B-B14F-4D97-AF65-F5344CB8AC3E}">
        <p14:creationId xmlns:p14="http://schemas.microsoft.com/office/powerpoint/2010/main" val="58394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754CADD7-A6D5-444A-B8D3-BDEFB42E01B9}" type="slidenum">
              <a:rPr lang="en-US"/>
              <a:pPr/>
              <a:t>‹#›</a:t>
            </a:fld>
            <a:endParaRPr lang="en-US"/>
          </a:p>
        </p:txBody>
      </p:sp>
    </p:spTree>
    <p:extLst>
      <p:ext uri="{BB962C8B-B14F-4D97-AF65-F5344CB8AC3E}">
        <p14:creationId xmlns:p14="http://schemas.microsoft.com/office/powerpoint/2010/main" val="254552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21BD3FB-7DB6-45E5-9808-A0F76C374919}" type="slidenum">
              <a:rPr lang="en-US"/>
              <a:pPr/>
              <a:t>‹#›</a:t>
            </a:fld>
            <a:endParaRPr lang="en-US"/>
          </a:p>
        </p:txBody>
      </p:sp>
    </p:spTree>
    <p:extLst>
      <p:ext uri="{BB962C8B-B14F-4D97-AF65-F5344CB8AC3E}">
        <p14:creationId xmlns:p14="http://schemas.microsoft.com/office/powerpoint/2010/main" val="18291059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9F38DC5-FE67-2F46-A04F-22B36F0D423A}" type="datetime1">
              <a:rPr lang="en-US" smtClean="0">
                <a:solidFill>
                  <a:prstClr val="black">
                    <a:tint val="75000"/>
                  </a:prstClr>
                </a:solidFill>
              </a:rPr>
              <a:pPr>
                <a:defRPr/>
              </a:pPr>
              <a:t>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52084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21E03E5-7B02-914F-82BA-A0A9A8DEABA1}" type="datetime1">
              <a:rPr lang="en-US" smtClean="0">
                <a:solidFill>
                  <a:prstClr val="black">
                    <a:tint val="75000"/>
                  </a:prstClr>
                </a:solidFill>
              </a:rPr>
              <a:pPr>
                <a:defRPr/>
              </a:pPr>
              <a:t>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004798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3257747-FB65-8341-AEC7-C939EA9FA57B}" type="datetime1">
              <a:rPr lang="en-US" smtClean="0">
                <a:solidFill>
                  <a:prstClr val="black">
                    <a:tint val="75000"/>
                  </a:prstClr>
                </a:solidFill>
              </a:rPr>
              <a:pPr>
                <a:defRPr/>
              </a:pPr>
              <a:t>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49486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5F30030-497C-0149-A35A-3554152081C0}" type="datetime1">
              <a:rPr lang="en-US" smtClean="0">
                <a:solidFill>
                  <a:prstClr val="black">
                    <a:tint val="75000"/>
                  </a:prstClr>
                </a:solidFill>
              </a:rPr>
              <a:pPr>
                <a:defRPr/>
              </a:pPr>
              <a:t>1/6/2018</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876831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F34EE31E-208D-F749-8631-22DA1AAF3A6B}" type="datetime1">
              <a:rPr lang="en-US" smtClean="0">
                <a:solidFill>
                  <a:prstClr val="black">
                    <a:tint val="75000"/>
                  </a:prstClr>
                </a:solidFill>
              </a:rPr>
              <a:pPr>
                <a:defRPr/>
              </a:pPr>
              <a:t>1/6/2018</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7160691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BB720DD-8E3F-564F-965B-237A0FD293E2}" type="datetime1">
              <a:rPr lang="en-US" smtClean="0">
                <a:solidFill>
                  <a:prstClr val="black">
                    <a:tint val="75000"/>
                  </a:prstClr>
                </a:solidFill>
              </a:rPr>
              <a:pPr>
                <a:defRPr/>
              </a:pPr>
              <a:t>1/6/2018</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640038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pPr/>
              <a:t>‹#›</a:t>
            </a:fld>
            <a:endParaRPr lang="en-US"/>
          </a:p>
        </p:txBody>
      </p:sp>
    </p:spTree>
    <p:extLst>
      <p:ext uri="{BB962C8B-B14F-4D97-AF65-F5344CB8AC3E}">
        <p14:creationId xmlns:p14="http://schemas.microsoft.com/office/powerpoint/2010/main" val="3222062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pPr/>
              <a:t>‹#›</a:t>
            </a:fld>
            <a:endParaRPr lang="en-US"/>
          </a:p>
        </p:txBody>
      </p:sp>
    </p:spTree>
    <p:extLst>
      <p:ext uri="{BB962C8B-B14F-4D97-AF65-F5344CB8AC3E}">
        <p14:creationId xmlns:p14="http://schemas.microsoft.com/office/powerpoint/2010/main" val="1875133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fld id="{6EC554E5-02A7-4068-8EA1-CFE525199EFF}" type="slidenum">
              <a:rPr lang="en-US"/>
              <a:pPr/>
              <a:t>‹#›</a:t>
            </a:fld>
            <a:endParaRPr lang="en-US"/>
          </a:p>
        </p:txBody>
      </p:sp>
    </p:spTree>
    <p:extLst>
      <p:ext uri="{BB962C8B-B14F-4D97-AF65-F5344CB8AC3E}">
        <p14:creationId xmlns:p14="http://schemas.microsoft.com/office/powerpoint/2010/main" val="3020802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6D5C2368-BBC5-4402-9C52-0A90EF4F6547}" type="slidenum">
              <a:rPr lang="en-US"/>
              <a:pPr/>
              <a:t>‹#›</a:t>
            </a:fld>
            <a:endParaRPr lang="en-US"/>
          </a:p>
        </p:txBody>
      </p:sp>
    </p:spTree>
    <p:extLst>
      <p:ext uri="{BB962C8B-B14F-4D97-AF65-F5344CB8AC3E}">
        <p14:creationId xmlns:p14="http://schemas.microsoft.com/office/powerpoint/2010/main" val="4064163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14DB400-0B2D-41F9-85CF-B1DBA7E33D1B}" type="slidenum">
              <a:rPr lang="en-US"/>
              <a:pPr/>
              <a:t>‹#›</a:t>
            </a:fld>
            <a:endParaRPr lang="en-US"/>
          </a:p>
        </p:txBody>
      </p:sp>
    </p:spTree>
    <p:extLst>
      <p:ext uri="{BB962C8B-B14F-4D97-AF65-F5344CB8AC3E}">
        <p14:creationId xmlns:p14="http://schemas.microsoft.com/office/powerpoint/2010/main" val="24915619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32250393-3B77-408D-871B-C8ADE574CD9D}" type="slidenum">
              <a:rPr lang="en-US"/>
              <a:pPr/>
              <a:t>‹#›</a:t>
            </a:fld>
            <a:endParaRPr lang="en-US"/>
          </a:p>
        </p:txBody>
      </p:sp>
    </p:spTree>
    <p:extLst>
      <p:ext uri="{BB962C8B-B14F-4D97-AF65-F5344CB8AC3E}">
        <p14:creationId xmlns:p14="http://schemas.microsoft.com/office/powerpoint/2010/main" val="4524573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A36D03B0-62B3-42AD-8360-4324BCAFB3BB}" type="slidenum">
              <a:rPr lang="en-US"/>
              <a:pPr/>
              <a:t>‹#›</a:t>
            </a:fld>
            <a:endParaRPr lang="en-US"/>
          </a:p>
        </p:txBody>
      </p:sp>
    </p:spTree>
    <p:extLst>
      <p:ext uri="{BB962C8B-B14F-4D97-AF65-F5344CB8AC3E}">
        <p14:creationId xmlns:p14="http://schemas.microsoft.com/office/powerpoint/2010/main" val="38827895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fld id="{DAABAF99-58B4-4DCF-9A37-36A8B5AE8749}" type="slidenum">
              <a:rPr lang="en-US"/>
              <a:pPr/>
              <a:t>‹#›</a:t>
            </a:fld>
            <a:endParaRPr lang="en-US"/>
          </a:p>
        </p:txBody>
      </p:sp>
    </p:spTree>
    <p:extLst>
      <p:ext uri="{BB962C8B-B14F-4D97-AF65-F5344CB8AC3E}">
        <p14:creationId xmlns:p14="http://schemas.microsoft.com/office/powerpoint/2010/main" val="10293955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D0D62AC9-537A-4F25-B674-DA99DCA088A6}" type="slidenum">
              <a:rPr lang="en-US"/>
              <a:pPr/>
              <a:t>‹#›</a:t>
            </a:fld>
            <a:endParaRPr lang="en-US"/>
          </a:p>
        </p:txBody>
      </p:sp>
    </p:spTree>
    <p:extLst>
      <p:ext uri="{BB962C8B-B14F-4D97-AF65-F5344CB8AC3E}">
        <p14:creationId xmlns:p14="http://schemas.microsoft.com/office/powerpoint/2010/main" val="33200201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3E68F94E-6537-4D56-AEE5-9E06BA3C6283}" type="slidenum">
              <a:rPr lang="en-US"/>
              <a:pPr/>
              <a:t>‹#›</a:t>
            </a:fld>
            <a:endParaRPr lang="en-US"/>
          </a:p>
        </p:txBody>
      </p:sp>
    </p:spTree>
    <p:extLst>
      <p:ext uri="{BB962C8B-B14F-4D97-AF65-F5344CB8AC3E}">
        <p14:creationId xmlns:p14="http://schemas.microsoft.com/office/powerpoint/2010/main" val="33226162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E9924C6-06DE-4409-8C5F-6C1CC4A5812B}" type="slidenum">
              <a:rPr lang="en-US"/>
              <a:pPr/>
              <a:t>‹#›</a:t>
            </a:fld>
            <a:endParaRPr lang="en-US"/>
          </a:p>
        </p:txBody>
      </p:sp>
    </p:spTree>
    <p:extLst>
      <p:ext uri="{BB962C8B-B14F-4D97-AF65-F5344CB8AC3E}">
        <p14:creationId xmlns:p14="http://schemas.microsoft.com/office/powerpoint/2010/main" val="3418340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A2B5BB96-1F41-4EFE-8D73-C54159E98AE9}" type="slidenum">
              <a:rPr lang="en-US"/>
              <a:pPr/>
              <a:t>‹#›</a:t>
            </a:fld>
            <a:endParaRPr lang="en-US"/>
          </a:p>
        </p:txBody>
      </p:sp>
    </p:spTree>
    <p:extLst>
      <p:ext uri="{BB962C8B-B14F-4D97-AF65-F5344CB8AC3E}">
        <p14:creationId xmlns:p14="http://schemas.microsoft.com/office/powerpoint/2010/main" val="1513099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E73B753D-AAB0-40BD-86F5-1618FFFF458C}" type="slidenum">
              <a:rPr lang="en-US"/>
              <a:pPr/>
              <a:t>‹#›</a:t>
            </a:fld>
            <a:endParaRPr lang="en-US"/>
          </a:p>
        </p:txBody>
      </p:sp>
    </p:spTree>
    <p:extLst>
      <p:ext uri="{BB962C8B-B14F-4D97-AF65-F5344CB8AC3E}">
        <p14:creationId xmlns:p14="http://schemas.microsoft.com/office/powerpoint/2010/main" val="40096805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4B2BBC67-7CC9-4710-9E87-26784272E6E2}" type="slidenum">
              <a:rPr lang="en-US"/>
              <a:pPr/>
              <a:t>‹#›</a:t>
            </a:fld>
            <a:endParaRPr lang="en-US"/>
          </a:p>
        </p:txBody>
      </p:sp>
    </p:spTree>
    <p:extLst>
      <p:ext uri="{BB962C8B-B14F-4D97-AF65-F5344CB8AC3E}">
        <p14:creationId xmlns:p14="http://schemas.microsoft.com/office/powerpoint/2010/main" val="2183019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Slide Number Placeholder 3"/>
          <p:cNvSpPr>
            <a:spLocks noGrp="1"/>
          </p:cNvSpPr>
          <p:nvPr>
            <p:ph type="sldNum" sz="quarter" idx="10"/>
          </p:nvPr>
        </p:nvSpPr>
        <p:spPr>
          <a:xfrm>
            <a:off x="8001000" y="6396038"/>
            <a:ext cx="685800" cy="457200"/>
          </a:xfrm>
        </p:spPr>
        <p:txBody>
          <a:bodyPr/>
          <a:lstStyle>
            <a:lvl1pPr>
              <a:defRPr/>
            </a:lvl1pPr>
          </a:lstStyle>
          <a:p>
            <a:fld id="{A6ECC480-1555-475B-B9DD-FD8AF3E7F978}" type="slidenum">
              <a:rPr lang="en-US"/>
              <a:pPr/>
              <a:t>‹#›</a:t>
            </a:fld>
            <a:endParaRPr lang="en-US"/>
          </a:p>
        </p:txBody>
      </p:sp>
    </p:spTree>
    <p:extLst>
      <p:ext uri="{BB962C8B-B14F-4D97-AF65-F5344CB8AC3E}">
        <p14:creationId xmlns:p14="http://schemas.microsoft.com/office/powerpoint/2010/main" val="863068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fld id="{1A340250-65DF-E048-81AB-AB7257A4D743}" type="datetimeFigureOut">
              <a:rPr lang="en-US" smtClean="0">
                <a:solidFill>
                  <a:prstClr val="black">
                    <a:tint val="75000"/>
                  </a:prstClr>
                </a:solidFill>
              </a:rPr>
              <a:pPr>
                <a:defRPr/>
              </a:pPr>
              <a:t>1/6/2018</a:t>
            </a:fld>
            <a:endParaRPr lang="en-US">
              <a:solidFill>
                <a:prstClr val="black">
                  <a:tint val="75000"/>
                </a:prstClr>
              </a:solidFill>
            </a:endParaRPr>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62018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47E556D-A821-4DAE-9CAC-7BD247083393}" type="slidenum">
              <a:rPr lang="en-US"/>
              <a:pPr/>
              <a:t>‹#›</a:t>
            </a:fld>
            <a:endParaRPr lang="en-US"/>
          </a:p>
        </p:txBody>
      </p:sp>
    </p:spTree>
    <p:extLst>
      <p:ext uri="{BB962C8B-B14F-4D97-AF65-F5344CB8AC3E}">
        <p14:creationId xmlns:p14="http://schemas.microsoft.com/office/powerpoint/2010/main" val="2522615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D4C17364-0634-49BC-B889-8BDCFDCF8746}" type="slidenum">
              <a:rPr lang="en-US"/>
              <a:pPr/>
              <a:t>‹#›</a:t>
            </a:fld>
            <a:endParaRPr lang="en-US"/>
          </a:p>
        </p:txBody>
      </p:sp>
    </p:spTree>
    <p:extLst>
      <p:ext uri="{BB962C8B-B14F-4D97-AF65-F5344CB8AC3E}">
        <p14:creationId xmlns:p14="http://schemas.microsoft.com/office/powerpoint/2010/main" val="2419583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4EDC886E-EAA9-4128-B2D1-0C75905814D5}" type="slidenum">
              <a:rPr lang="en-US"/>
              <a:pPr/>
              <a:t>‹#›</a:t>
            </a:fld>
            <a:endParaRPr lang="en-US"/>
          </a:p>
        </p:txBody>
      </p:sp>
    </p:spTree>
    <p:extLst>
      <p:ext uri="{BB962C8B-B14F-4D97-AF65-F5344CB8AC3E}">
        <p14:creationId xmlns:p14="http://schemas.microsoft.com/office/powerpoint/2010/main" val="2678991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E92851A-615A-44C2-ACAF-ABFA2B68E9F4}" type="slidenum">
              <a:rPr lang="en-US"/>
              <a:pPr/>
              <a:t>‹#›</a:t>
            </a:fld>
            <a:endParaRPr lang="en-US"/>
          </a:p>
        </p:txBody>
      </p:sp>
    </p:spTree>
    <p:extLst>
      <p:ext uri="{BB962C8B-B14F-4D97-AF65-F5344CB8AC3E}">
        <p14:creationId xmlns:p14="http://schemas.microsoft.com/office/powerpoint/2010/main" val="1615264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F30E7C87-4528-45A1-BD4C-11CD34899943}" type="slidenum">
              <a:rPr lang="en-US"/>
              <a:pPr/>
              <a:t>‹#›</a:t>
            </a:fld>
            <a:endParaRPr lang="en-US"/>
          </a:p>
        </p:txBody>
      </p:sp>
    </p:spTree>
    <p:extLst>
      <p:ext uri="{BB962C8B-B14F-4D97-AF65-F5344CB8AC3E}">
        <p14:creationId xmlns:p14="http://schemas.microsoft.com/office/powerpoint/2010/main" val="244976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4B689AD3-EA13-43A2-852B-428070A6CA9A}" type="slidenum">
              <a:rPr lang="en-US"/>
              <a:pPr/>
              <a:t>‹#›</a:t>
            </a:fld>
            <a:endParaRPr lang="en-US"/>
          </a:p>
        </p:txBody>
      </p:sp>
    </p:spTree>
    <p:extLst>
      <p:ext uri="{BB962C8B-B14F-4D97-AF65-F5344CB8AC3E}">
        <p14:creationId xmlns:p14="http://schemas.microsoft.com/office/powerpoint/2010/main" val="1556404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1A35EC1-B1B4-4FA8-B2AD-670C5F0CF62D}" type="slidenum">
              <a:rPr lang="en-US"/>
              <a:pPr/>
              <a:t>‹#›</a:t>
            </a:fld>
            <a:endParaRPr lang="en-US"/>
          </a:p>
        </p:txBody>
      </p:sp>
    </p:spTree>
    <p:extLst>
      <p:ext uri="{BB962C8B-B14F-4D97-AF65-F5344CB8AC3E}">
        <p14:creationId xmlns:p14="http://schemas.microsoft.com/office/powerpoint/2010/main" val="41275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D1EB0454-F661-482D-BEAE-77A8D74A1F14}" type="slidenum">
              <a:rPr lang="en-US"/>
              <a:pPr/>
              <a:t>‹#›</a:t>
            </a:fld>
            <a:endParaRPr lang="en-US"/>
          </a:p>
        </p:txBody>
      </p:sp>
    </p:spTree>
    <p:extLst>
      <p:ext uri="{BB962C8B-B14F-4D97-AF65-F5344CB8AC3E}">
        <p14:creationId xmlns:p14="http://schemas.microsoft.com/office/powerpoint/2010/main" val="3003470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7BD538FE-3F3F-4A89-A88D-68CE6C1D1C6B}" type="slidenum">
              <a:rPr lang="en-US"/>
              <a:pPr/>
              <a:t>‹#›</a:t>
            </a:fld>
            <a:endParaRPr lang="en-US"/>
          </a:p>
        </p:txBody>
      </p:sp>
    </p:spTree>
    <p:extLst>
      <p:ext uri="{BB962C8B-B14F-4D97-AF65-F5344CB8AC3E}">
        <p14:creationId xmlns:p14="http://schemas.microsoft.com/office/powerpoint/2010/main" val="2266503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D301FB52-EE0D-44B3-BBDD-279C7549F8E4}" type="slidenum">
              <a:rPr lang="en-US"/>
              <a:pPr/>
              <a:t>‹#›</a:t>
            </a:fld>
            <a:endParaRPr lang="en-US"/>
          </a:p>
        </p:txBody>
      </p:sp>
    </p:spTree>
    <p:extLst>
      <p:ext uri="{BB962C8B-B14F-4D97-AF65-F5344CB8AC3E}">
        <p14:creationId xmlns:p14="http://schemas.microsoft.com/office/powerpoint/2010/main" val="3396563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D9046D8-7A92-4FCB-8CC4-40C02B63E12E}" type="slidenum">
              <a:rPr lang="en-US"/>
              <a:pPr/>
              <a:t>‹#›</a:t>
            </a:fld>
            <a:endParaRPr lang="en-US"/>
          </a:p>
        </p:txBody>
      </p:sp>
    </p:spTree>
    <p:extLst>
      <p:ext uri="{BB962C8B-B14F-4D97-AF65-F5344CB8AC3E}">
        <p14:creationId xmlns:p14="http://schemas.microsoft.com/office/powerpoint/2010/main" val="4087454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BFBCAF2-F846-4304-B727-7D86768239D9}" type="slidenum">
              <a:rPr lang="en-US"/>
              <a:pPr/>
              <a:t>‹#›</a:t>
            </a:fld>
            <a:endParaRPr lang="en-US"/>
          </a:p>
        </p:txBody>
      </p:sp>
    </p:spTree>
    <p:extLst>
      <p:ext uri="{BB962C8B-B14F-4D97-AF65-F5344CB8AC3E}">
        <p14:creationId xmlns:p14="http://schemas.microsoft.com/office/powerpoint/2010/main" val="3700092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pPr/>
              <a:t>‹#›</a:t>
            </a:fld>
            <a:endParaRPr lang="en-US"/>
          </a:p>
        </p:txBody>
      </p:sp>
    </p:spTree>
    <p:extLst>
      <p:ext uri="{BB962C8B-B14F-4D97-AF65-F5344CB8AC3E}">
        <p14:creationId xmlns:p14="http://schemas.microsoft.com/office/powerpoint/2010/main" val="324328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pPr/>
              <a:t>‹#›</a:t>
            </a:fld>
            <a:endParaRPr lang="en-US"/>
          </a:p>
        </p:txBody>
      </p:sp>
    </p:spTree>
    <p:extLst>
      <p:ext uri="{BB962C8B-B14F-4D97-AF65-F5344CB8AC3E}">
        <p14:creationId xmlns:p14="http://schemas.microsoft.com/office/powerpoint/2010/main" val="335994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2687495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286121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162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964017D8-25AA-403E-8CD6-09F9A0A99735}" type="slidenum">
              <a:rPr lang="en-US"/>
              <a:pPr/>
              <a:t>‹#›</a:t>
            </a:fld>
            <a:endParaRPr lang="en-US"/>
          </a:p>
        </p:txBody>
      </p:sp>
    </p:spTree>
    <p:extLst>
      <p:ext uri="{BB962C8B-B14F-4D97-AF65-F5344CB8AC3E}">
        <p14:creationId xmlns:p14="http://schemas.microsoft.com/office/powerpoint/2010/main" val="1773918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167450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28638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541061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286078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66388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241852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234057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73474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593627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58959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3C9242E7-2554-422E-B1C1-417DD327DFB2}" type="slidenum">
              <a:rPr lang="en-US"/>
              <a:pPr/>
              <a:t>‹#›</a:t>
            </a:fld>
            <a:endParaRPr lang="en-US"/>
          </a:p>
        </p:txBody>
      </p:sp>
    </p:spTree>
    <p:extLst>
      <p:ext uri="{BB962C8B-B14F-4D97-AF65-F5344CB8AC3E}">
        <p14:creationId xmlns:p14="http://schemas.microsoft.com/office/powerpoint/2010/main" val="351181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697263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270788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893873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804600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59580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81195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186096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05171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297026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45822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738A897-A668-470B-BFEC-E7F252AA38F4}" type="slidenum">
              <a:rPr lang="en-US"/>
              <a:pPr/>
              <a:t>‹#›</a:t>
            </a:fld>
            <a:endParaRPr lang="en-US"/>
          </a:p>
        </p:txBody>
      </p:sp>
    </p:spTree>
    <p:extLst>
      <p:ext uri="{BB962C8B-B14F-4D97-AF65-F5344CB8AC3E}">
        <p14:creationId xmlns:p14="http://schemas.microsoft.com/office/powerpoint/2010/main" val="3291187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3060348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1243271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043904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0139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431238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09568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602990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94380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41921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3236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B610AC97-D399-4DEC-A06D-2D4A1956D760}" type="slidenum">
              <a:rPr lang="en-US"/>
              <a:pPr/>
              <a:t>‹#›</a:t>
            </a:fld>
            <a:endParaRPr lang="en-US"/>
          </a:p>
        </p:txBody>
      </p:sp>
    </p:spTree>
    <p:extLst>
      <p:ext uri="{BB962C8B-B14F-4D97-AF65-F5344CB8AC3E}">
        <p14:creationId xmlns:p14="http://schemas.microsoft.com/office/powerpoint/2010/main" val="2871765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71099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7176271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53376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6482840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296335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1" y="2867800"/>
            <a:ext cx="8520599" cy="11224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88900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311701" y="1536633"/>
            <a:ext cx="85205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33933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1" y="593367"/>
            <a:ext cx="85205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98698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1" y="740801"/>
            <a:ext cx="2807999" cy="10075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1" y="1852800"/>
            <a:ext cx="2807999" cy="42392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0" name="Shape 30"/>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5360940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600200"/>
            <a:ext cx="6367800" cy="5454400"/>
          </a:xfrm>
          <a:prstGeom prst="rect">
            <a:avLst/>
          </a:prstGeom>
        </p:spPr>
        <p:txBody>
          <a:bodyPr lIns="91425" tIns="91425" rIns="91425" bIns="91425" anchor="ctr" anchorCtr="0"/>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6156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D46D94E-5029-4D3C-BD45-99C0389A0384}" type="slidenum">
              <a:rPr lang="en-US"/>
              <a:pPr/>
              <a:t>‹#›</a:t>
            </a:fld>
            <a:endParaRPr lang="en-US"/>
          </a:p>
        </p:txBody>
      </p:sp>
    </p:spTree>
    <p:extLst>
      <p:ext uri="{BB962C8B-B14F-4D97-AF65-F5344CB8AC3E}">
        <p14:creationId xmlns:p14="http://schemas.microsoft.com/office/powerpoint/2010/main" val="14478410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66"/>
            <a:ext cx="4572000" cy="6857999"/>
          </a:xfrm>
          <a:prstGeom prst="rect">
            <a:avLst/>
          </a:prstGeom>
          <a:solidFill>
            <a:schemeClr val="lt2"/>
          </a:solidFill>
          <a:ln>
            <a:noFill/>
          </a:ln>
        </p:spPr>
        <p:txBody>
          <a:bodyPr lIns="91425" tIns="91425" rIns="91425" bIns="91425" anchor="ctr" anchorCtr="0">
            <a:noAutofit/>
          </a:bodyPr>
          <a:lstStyle/>
          <a:p>
            <a:pPr algn="l" eaLnBrk="1" fontAlgn="auto" hangingPunct="1">
              <a:spcBef>
                <a:spcPts val="0"/>
              </a:spcBef>
              <a:spcAft>
                <a:spcPts val="0"/>
              </a:spcAft>
              <a:buClrTx/>
              <a:buSzTx/>
              <a:buFontTx/>
              <a:buNone/>
            </a:pPr>
            <a:endParaRPr sz="1400" kern="0">
              <a:solidFill>
                <a:srgbClr val="000000"/>
              </a:solidFill>
              <a:latin typeface="Arial"/>
              <a:cs typeface="Arial"/>
              <a:sym typeface="Arial"/>
              <a:rtl val="0"/>
            </a:endParaRPr>
          </a:p>
        </p:txBody>
      </p:sp>
      <p:sp>
        <p:nvSpPr>
          <p:cNvPr id="36" name="Shape 36"/>
          <p:cNvSpPr txBox="1">
            <a:spLocks noGrp="1"/>
          </p:cNvSpPr>
          <p:nvPr>
            <p:ph type="title"/>
          </p:nvPr>
        </p:nvSpPr>
        <p:spPr>
          <a:xfrm>
            <a:off x="265501" y="1644233"/>
            <a:ext cx="4045199" cy="19764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1" y="3737433"/>
            <a:ext cx="4045199" cy="16468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965434"/>
            <a:ext cx="3837000" cy="4926799"/>
          </a:xfrm>
          <a:prstGeom prst="rect">
            <a:avLst/>
          </a:prstGeom>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9" name="Shape 3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526245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382662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1" y="1474833"/>
            <a:ext cx="8520599" cy="26180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1" y="4202967"/>
            <a:ext cx="8520599" cy="17344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46" name="Shape 46"/>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629610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078270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4253848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932909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832775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212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1636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760782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E04ADC52-5691-42A6-BB57-D4D05ADA93AA}" type="slidenum">
              <a:rPr lang="en-US"/>
              <a:pPr/>
              <a:t>‹#›</a:t>
            </a:fld>
            <a:endParaRPr lang="en-US"/>
          </a:p>
        </p:txBody>
      </p:sp>
    </p:spTree>
    <p:extLst>
      <p:ext uri="{BB962C8B-B14F-4D97-AF65-F5344CB8AC3E}">
        <p14:creationId xmlns:p14="http://schemas.microsoft.com/office/powerpoint/2010/main" val="24744310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717613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813630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975954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63772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470200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218042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7871323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9076856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3087527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4" name="Rectangle 6"/>
          <p:cNvSpPr>
            <a:spLocks noGrp="1" noChangeArrowheads="1"/>
          </p:cNvSpPr>
          <p:nvPr>
            <p:ph type="sldNum" sz="quarter" idx="10"/>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5637964-D7A9-45B2-96DF-DFD2E15871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857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89B3067B-0B02-497D-82D4-611B321B17D8}" type="slidenum">
              <a:rPr lang="en-US"/>
              <a:pPr/>
              <a:t>‹#›</a:t>
            </a:fld>
            <a:endParaRPr lang="en-US"/>
          </a:p>
        </p:txBody>
      </p:sp>
    </p:spTree>
    <p:extLst>
      <p:ext uri="{BB962C8B-B14F-4D97-AF65-F5344CB8AC3E}">
        <p14:creationId xmlns:p14="http://schemas.microsoft.com/office/powerpoint/2010/main" val="961748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solidFill>
                <a:srgbClr val="000000"/>
              </a:solidFill>
              <a:latin typeface="Comic Sans MS" pitchFamily="1" charset="0"/>
              <a:cs typeface="Arial" charset="0"/>
            </a:endParaRPr>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1" charset="2"/>
              <a:buNone/>
              <a:defRPr sz="2800"/>
            </a:lvl1pPr>
          </a:lstStyle>
          <a:p>
            <a:r>
              <a:rPr lang="en-US"/>
              <a:t>Click to edit Master subtitle style</a:t>
            </a:r>
          </a:p>
        </p:txBody>
      </p:sp>
      <p:sp>
        <p:nvSpPr>
          <p:cNvPr id="6" name="Rectangle 6"/>
          <p:cNvSpPr>
            <a:spLocks noGrp="1" noChangeArrowheads="1"/>
          </p:cNvSpPr>
          <p:nvPr>
            <p:ph type="sldNum" sz="quarter" idx="10"/>
          </p:nvPr>
        </p:nvSpPr>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49DE1205-2570-481F-8800-60FB5913B5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1424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200"/>
          </a:xfrm>
          <a:prstGeom prst="rect">
            <a:avLst/>
          </a:prstGeom>
          <a:noFill/>
          <a:ln>
            <a:noFill/>
          </a:ln>
        </p:spPr>
        <p:txBody>
          <a:bodyPr lIns="91425" tIns="91425" rIns="91425" bIns="91425" anchor="ctr" anchorCtr="0"/>
          <a:lstStyle>
            <a:lvl1pPr algn="ctr" rtl="0">
              <a:spcBef>
                <a:spcPts val="0"/>
              </a:spcBef>
              <a:buClr>
                <a:schemeClr val="dk1"/>
              </a:buClr>
              <a:buFont typeface="Cambria"/>
              <a:buNone/>
              <a:defRPr sz="4400" b="0" i="0">
                <a:solidFill>
                  <a:schemeClr val="dk1"/>
                </a:solidFill>
                <a:latin typeface="Cambria"/>
                <a:ea typeface="Cambria"/>
                <a:cs typeface="Cambria"/>
                <a:sym typeface="Cambria"/>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8229600" cy="45260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sz="3200">
                <a:solidFill>
                  <a:schemeClr val="dk1"/>
                </a:solidFill>
                <a:latin typeface="Cambria"/>
                <a:ea typeface="Cambria"/>
                <a:cs typeface="Cambria"/>
                <a:sym typeface="Cambria"/>
              </a:defRPr>
            </a:lvl1pPr>
            <a:lvl2pPr marL="742950" indent="-107950" algn="l" rtl="0">
              <a:spcBef>
                <a:spcPts val="560"/>
              </a:spcBef>
              <a:buClr>
                <a:schemeClr val="dk1"/>
              </a:buClr>
              <a:buFont typeface="Arial"/>
              <a:buChar char="–"/>
              <a:defRPr sz="2800">
                <a:solidFill>
                  <a:schemeClr val="dk1"/>
                </a:solidFill>
                <a:latin typeface="Cambria"/>
                <a:ea typeface="Cambria"/>
                <a:cs typeface="Cambria"/>
                <a:sym typeface="Cambria"/>
              </a:defRPr>
            </a:lvl2pPr>
            <a:lvl3pPr marL="1143000" indent="-76200" algn="l" rtl="0">
              <a:spcBef>
                <a:spcPts val="480"/>
              </a:spcBef>
              <a:buClr>
                <a:schemeClr val="dk1"/>
              </a:buClr>
              <a:buFont typeface="Arial"/>
              <a:buChar char="•"/>
              <a:defRPr sz="2400">
                <a:solidFill>
                  <a:schemeClr val="dk1"/>
                </a:solidFill>
                <a:latin typeface="Cambria"/>
                <a:ea typeface="Cambria"/>
                <a:cs typeface="Cambria"/>
                <a:sym typeface="Cambria"/>
              </a:defRPr>
            </a:lvl3pPr>
            <a:lvl4pPr marL="1600200" indent="-101600" algn="l" rtl="0">
              <a:spcBef>
                <a:spcPts val="400"/>
              </a:spcBef>
              <a:buClr>
                <a:schemeClr val="dk1"/>
              </a:buClr>
              <a:buFont typeface="Arial"/>
              <a:buChar char="–"/>
              <a:defRPr sz="2000">
                <a:solidFill>
                  <a:schemeClr val="dk1"/>
                </a:solidFill>
                <a:latin typeface="Cambria"/>
                <a:ea typeface="Cambria"/>
                <a:cs typeface="Cambria"/>
                <a:sym typeface="Cambria"/>
              </a:defRPr>
            </a:lvl4pPr>
            <a:lvl5pPr marL="2057400" indent="-101600" algn="l" rtl="0">
              <a:spcBef>
                <a:spcPts val="400"/>
              </a:spcBef>
              <a:buClr>
                <a:schemeClr val="dk1"/>
              </a:buClr>
              <a:buFont typeface="Arial"/>
              <a:buChar char="»"/>
              <a:defRPr sz="2000">
                <a:solidFill>
                  <a:schemeClr val="dk1"/>
                </a:solidFill>
                <a:latin typeface="Cambria"/>
                <a:ea typeface="Cambria"/>
                <a:cs typeface="Cambria"/>
                <a:sym typeface="Cambria"/>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1" y="6356349"/>
            <a:ext cx="2133599" cy="365200"/>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3" name="Shape 5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888888"/>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eaLnBrk="1" fontAlgn="auto" hangingPunct="1">
              <a:spcAft>
                <a:spcPts val="0"/>
              </a:spcAft>
              <a:buClrTx/>
              <a:buSzTx/>
              <a:buFontTx/>
              <a:buNone/>
            </a:pPr>
            <a:endParaRPr kern="0">
              <a:rtl val="0"/>
            </a:endParaRPr>
          </a:p>
        </p:txBody>
      </p:sp>
      <p:sp>
        <p:nvSpPr>
          <p:cNvPr id="54" name="Shape 54"/>
          <p:cNvSpPr txBox="1">
            <a:spLocks noGrp="1"/>
          </p:cNvSpPr>
          <p:nvPr>
            <p:ph type="sldNum" idx="12"/>
          </p:nvPr>
        </p:nvSpPr>
        <p:spPr>
          <a:xfrm>
            <a:off x="6553201" y="6356349"/>
            <a:ext cx="2133599" cy="365200"/>
          </a:xfrm>
          <a:prstGeom prst="rect">
            <a:avLst/>
          </a:prstGeom>
          <a:noFill/>
          <a:ln>
            <a:noFill/>
          </a:ln>
        </p:spPr>
        <p:txBody>
          <a:bodyPr lIns="91425" tIns="45700" rIns="91425" bIns="45700" anchor="ctr" anchorCtr="0">
            <a:noAutofit/>
          </a:bodyPr>
          <a:lstStyle/>
          <a:p>
            <a:pPr algn="r">
              <a:buClr>
                <a:srgbClr val="CC9900"/>
              </a:buClr>
              <a:buSzPct val="25000"/>
            </a:pPr>
            <a:fld id="{00000000-1234-1234-1234-123412341234}" type="slidenum">
              <a:rPr lang="en" sz="1200">
                <a:solidFill>
                  <a:srgbClr val="888888"/>
                </a:solidFill>
                <a:latin typeface="Calibri"/>
                <a:ea typeface="Calibri"/>
                <a:cs typeface="Calibri"/>
                <a:sym typeface="Calibri"/>
              </a:rPr>
              <a:pPr algn="r">
                <a:buClr>
                  <a:srgbClr val="CC9900"/>
                </a:buClr>
                <a:buSzPct val="25000"/>
              </a:pPr>
              <a:t>‹#›</a:t>
            </a:fld>
            <a:endParaRPr lang="en" sz="1200">
              <a:solidFill>
                <a:srgbClr val="888888"/>
              </a:solidFill>
              <a:latin typeface="Calibri"/>
              <a:ea typeface="Calibri"/>
              <a:cs typeface="Calibri"/>
              <a:sym typeface="Calibri"/>
            </a:endParaRPr>
          </a:p>
        </p:txBody>
      </p:sp>
      <p:pic>
        <p:nvPicPr>
          <p:cNvPr id="55" name="Shape 55"/>
          <p:cNvPicPr preferRelativeResize="0"/>
          <p:nvPr/>
        </p:nvPicPr>
        <p:blipFill rotWithShape="1">
          <a:blip r:embed="rId2">
            <a:alphaModFix amt="50000"/>
          </a:blip>
          <a:srcRect/>
          <a:stretch/>
        </p:blipFill>
        <p:spPr>
          <a:xfrm>
            <a:off x="-346369" y="5941391"/>
            <a:ext cx="3110400" cy="1291599"/>
          </a:xfrm>
          <a:prstGeom prst="rect">
            <a:avLst/>
          </a:prstGeom>
          <a:noFill/>
          <a:ln>
            <a:noFill/>
          </a:ln>
        </p:spPr>
      </p:pic>
    </p:spTree>
    <p:extLst>
      <p:ext uri="{BB962C8B-B14F-4D97-AF65-F5344CB8AC3E}">
        <p14:creationId xmlns:p14="http://schemas.microsoft.com/office/powerpoint/2010/main" val="8616028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DBE82CA-8883-6845-BA83-22C64B6D27E5}" type="datetime1">
              <a:rPr lang="en-US" smtClean="0">
                <a:solidFill>
                  <a:prstClr val="black">
                    <a:tint val="75000"/>
                  </a:prstClr>
                </a:solidFill>
              </a:rPr>
              <a:pPr>
                <a:defRPr/>
              </a:pPr>
              <a:t>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22889835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29A3998-3DA4-AE49-AB96-DFFE2E15AD14}" type="datetime1">
              <a:rPr lang="en-US" smtClean="0">
                <a:solidFill>
                  <a:prstClr val="black">
                    <a:tint val="75000"/>
                  </a:prstClr>
                </a:solidFill>
              </a:rPr>
              <a:pPr>
                <a:defRPr/>
              </a:pPr>
              <a:t>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84504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66CEA81-0D2B-EB49-8F5D-501C22223700}" type="datetime1">
              <a:rPr lang="en-US" smtClean="0">
                <a:solidFill>
                  <a:prstClr val="black">
                    <a:tint val="75000"/>
                  </a:prstClr>
                </a:solidFill>
              </a:rPr>
              <a:pPr>
                <a:defRPr/>
              </a:pPr>
              <a:t>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4464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B77E99A1-510D-464D-8AEF-92AFC81A2582}" type="datetime1">
              <a:rPr lang="en-US" smtClean="0">
                <a:solidFill>
                  <a:prstClr val="black">
                    <a:tint val="75000"/>
                  </a:prstClr>
                </a:solidFill>
              </a:rPr>
              <a:pPr>
                <a:defRPr/>
              </a:pPr>
              <a:t>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9978054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C2B6414C-DC26-0F43-BC2D-78479913E67F}" type="datetime1">
              <a:rPr lang="en-US" smtClean="0">
                <a:solidFill>
                  <a:prstClr val="black">
                    <a:tint val="75000"/>
                  </a:prstClr>
                </a:solidFill>
              </a:rPr>
              <a:pPr>
                <a:defRPr/>
              </a:pPr>
              <a:t>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solidFill>
                  <a:prstClr val="black">
                    <a:tint val="75000"/>
                  </a:prstClr>
                </a:solidFill>
              </a:rPr>
              <a:pPr>
                <a:defRPr/>
              </a:pPr>
              <a:t>‹#›</a:t>
            </a:fld>
            <a:endParaRPr lang="en-US">
              <a:solidFill>
                <a:prstClr val="black">
                  <a:tint val="75000"/>
                </a:prstClr>
              </a:solidFill>
            </a:endParaRPr>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964585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466ECAF-2EB7-DB47-BEC8-FD05421B9B1C}" type="datetime1">
              <a:rPr lang="en-US" smtClean="0">
                <a:solidFill>
                  <a:prstClr val="black">
                    <a:tint val="75000"/>
                  </a:prstClr>
                </a:solidFill>
              </a:rPr>
              <a:pPr>
                <a:defRPr/>
              </a:pPr>
              <a:t>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4811211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4087AE7-F53D-6443-9007-A30B18D8B1FB}" type="datetime1">
              <a:rPr lang="en-US" smtClean="0">
                <a:solidFill>
                  <a:prstClr val="black">
                    <a:tint val="75000"/>
                  </a:prstClr>
                </a:solidFill>
              </a:rPr>
              <a:pPr>
                <a:defRPr/>
              </a:pPr>
              <a:t>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solidFill>
                  <a:prstClr val="black">
                    <a:tint val="75000"/>
                  </a:prstClr>
                </a:solidFill>
              </a:rPr>
              <a:pPr>
                <a:defRPr/>
              </a:pPr>
              <a:t>‹#›</a:t>
            </a:fld>
            <a:endParaRPr lang="en-US">
              <a:solidFill>
                <a:prstClr val="black">
                  <a:tint val="75000"/>
                </a:prstClr>
              </a:solidFill>
            </a:endParaRPr>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11589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5BBC075-8981-174F-9EEA-7C7F8C2CF44A}" type="datetime1">
              <a:rPr lang="en-US" smtClean="0">
                <a:solidFill>
                  <a:prstClr val="black">
                    <a:tint val="75000"/>
                  </a:prstClr>
                </a:solidFill>
              </a:rPr>
              <a:pPr>
                <a:defRPr/>
              </a:pPr>
              <a:t>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solidFill>
                  <a:prstClr val="black">
                    <a:tint val="75000"/>
                  </a:prstClr>
                </a:solidFill>
              </a:rPr>
              <a:pPr>
                <a:defRPr/>
              </a:pPr>
              <a:t>‹#›</a:t>
            </a:fld>
            <a:endParaRPr lang="en-US">
              <a:solidFill>
                <a:prstClr val="black">
                  <a:tint val="75000"/>
                </a:prstClr>
              </a:solidFill>
            </a:endParaRPr>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124503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10.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6.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7.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8.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874499"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mj-lt"/>
              </a:defRPr>
            </a:lvl1pPr>
          </a:lstStyle>
          <a:p>
            <a:fld id="{280A8EE3-9381-4A02-9F91-6E5406980230}" type="slidenum">
              <a:rPr lang="en-US"/>
              <a:pPr/>
              <a:t>‹#›</a:t>
            </a:fld>
            <a:endParaRPr lang="en-US"/>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pic>
        <p:nvPicPr>
          <p:cNvPr id="874503" name="Picture 7" descr="university.small.vertical.blue.500px.png"/>
          <p:cNvPicPr>
            <a:picLocks noChangeAspect="1" noChangeArrowheads="1"/>
          </p:cNvPicPr>
          <p:nvPr/>
        </p:nvPicPr>
        <p:blipFill>
          <a:blip r:embed="rId1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5908675"/>
            <a:ext cx="1905000" cy="12239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45" r:id="rId12"/>
    <p:sldLayoutId id="2147484577" r:id="rId13"/>
  </p:sldLayoutIdLst>
  <p:hf hdr="0" ftr="0" dt="0"/>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2pPr>
      <a:lvl3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3pPr>
      <a:lvl4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4pPr>
      <a:lvl5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5pPr>
      <a:lvl6pPr marL="4572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6pPr>
      <a:lvl7pPr marL="9144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7pPr>
      <a:lvl8pPr marL="13716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8pPr>
      <a:lvl9pPr marL="18288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fld id="{7950E479-8C52-7E48-8805-3CFD1B525BBB}" type="datetime1">
              <a:rPr lang="en-US" smtClean="0">
                <a:solidFill>
                  <a:prstClr val="black">
                    <a:tint val="75000"/>
                  </a:prstClr>
                </a:solidFill>
                <a:latin typeface="Calibri" charset="0"/>
              </a:rPr>
              <a:pPr defTabSz="457200" eaLnBrk="1" hangingPunct="1">
                <a:spcBef>
                  <a:spcPct val="0"/>
                </a:spcBef>
                <a:buClrTx/>
                <a:buSzTx/>
                <a:buFontTx/>
                <a:buNone/>
                <a:defRPr/>
              </a:pPr>
              <a:t>1/6/2018</a:t>
            </a:fld>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3046096000"/>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17335"/>
      </p:ext>
    </p:extLst>
  </p:cSld>
  <p:clrMap bg1="lt1" tx1="dk1" bg2="lt2" tx2="dk2" accent1="accent1" accent2="accent2" accent3="accent3" accent4="accent4" accent5="accent5" accent6="accent6" hlink="hlink" folHlink="folHlink"/>
  <p:sldLayoutIdLst>
    <p:sldLayoutId id="2147484648" r:id="rId1"/>
    <p:sldLayoutId id="2147484649" r:id="rId2"/>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Garamond" panose="02020404030301010803" pitchFamily="18" charset="0"/>
              </a:defRPr>
            </a:lvl1pPr>
          </a:lstStyle>
          <a:p>
            <a:fld id="{7A1F36BD-DEA5-420D-AB3E-02B2EE6393F9}" type="slidenum">
              <a:rPr lang="en-US"/>
              <a:pPr/>
              <a:t>‹#›</a:t>
            </a:fld>
            <a:endParaRPr lang="en-US"/>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pic>
        <p:nvPicPr>
          <p:cNvPr id="2" name="Picture 8" descr="university.small.vertical.blue.500px.png"/>
          <p:cNvPicPr>
            <a:picLocks noChangeAspect="1" noChangeArrowheads="1"/>
          </p:cNvPicPr>
          <p:nvPr/>
        </p:nvPicPr>
        <p:blipFill>
          <a:blip r:embed="rId1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5908675"/>
            <a:ext cx="1905000" cy="122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649470"/>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charset="0"/>
        </a:defRPr>
      </a:lvl2pPr>
      <a:lvl3pPr algn="l" rtl="0" eaLnBrk="0" fontAlgn="base" hangingPunct="0">
        <a:spcBef>
          <a:spcPct val="0"/>
        </a:spcBef>
        <a:spcAft>
          <a:spcPct val="0"/>
        </a:spcAft>
        <a:defRPr sz="4200">
          <a:solidFill>
            <a:schemeClr val="tx2"/>
          </a:solidFill>
          <a:latin typeface="Garamond" pitchFamily="18" charset="0"/>
          <a:cs typeface="Arial" charset="0"/>
        </a:defRPr>
      </a:lvl3pPr>
      <a:lvl4pPr algn="l" rtl="0" eaLnBrk="0" fontAlgn="base" hangingPunct="0">
        <a:spcBef>
          <a:spcPct val="0"/>
        </a:spcBef>
        <a:spcAft>
          <a:spcPct val="0"/>
        </a:spcAft>
        <a:defRPr sz="4200">
          <a:solidFill>
            <a:schemeClr val="tx2"/>
          </a:solidFill>
          <a:latin typeface="Garamond" pitchFamily="18" charset="0"/>
          <a:cs typeface="Arial" charset="0"/>
        </a:defRPr>
      </a:lvl4pPr>
      <a:lvl5pPr algn="l" rtl="0" eaLnBrk="0" fontAlgn="base" hangingPunct="0">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Candara" panose="020E0502030303020204" pitchFamily="34" charset="0"/>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Candara" panose="020E0502030303020204" pitchFamily="34" charset="0"/>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Candara" panose="020E0502030303020204" pitchFamily="34" charset="0"/>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Candara" panose="020E0502030303020204" pitchFamily="34" charset="0"/>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Candara" panose="020E0502030303020204" pitchFamily="34" charset="0"/>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9758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228600" y="6400800"/>
            <a:ext cx="762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SzTx/>
              <a:buFontTx/>
              <a:buNone/>
              <a:defRPr sz="1200">
                <a:latin typeface="+mj-lt"/>
              </a:defRPr>
            </a:lvl1pPr>
          </a:lstStyle>
          <a:p>
            <a:endParaRPr lang="en-US"/>
          </a:p>
        </p:txBody>
      </p:sp>
      <p:sp>
        <p:nvSpPr>
          <p:cNvPr id="4102" name="Rectangle 6"/>
          <p:cNvSpPr>
            <a:spLocks noGrp="1" noChangeArrowheads="1"/>
          </p:cNvSpPr>
          <p:nvPr>
            <p:ph type="sldNum" sz="quarter" idx="4"/>
          </p:nvPr>
        </p:nvSpPr>
        <p:spPr bwMode="auto">
          <a:xfrm>
            <a:off x="8001000" y="6396038"/>
            <a:ext cx="685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SzTx/>
              <a:buFontTx/>
              <a:buNone/>
              <a:defRPr sz="1200">
                <a:latin typeface="+mj-lt"/>
              </a:defRPr>
            </a:lvl1pPr>
          </a:lstStyle>
          <a:p>
            <a:fld id="{A1B4EC19-C13A-4B5F-B6EA-50645FFB5273}" type="slidenum">
              <a:rPr lang="en-US"/>
              <a:pPr/>
              <a:t>‹#›</a:t>
            </a:fld>
            <a:endParaRPr lang="en-US"/>
          </a:p>
        </p:txBody>
      </p:sp>
      <p:sp>
        <p:nvSpPr>
          <p:cNvPr id="41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1" hangingPunct="1">
              <a:spcBef>
                <a:spcPct val="0"/>
              </a:spcBef>
              <a:buClrTx/>
              <a:buSzTx/>
              <a:buFontTx/>
              <a:buNone/>
              <a:defRPr/>
            </a:pPr>
            <a:endParaRPr lang="en-US">
              <a:latin typeface="Comic Sans MS" pitchFamily="1" charset="0"/>
              <a:cs typeface="Arial" charset="0"/>
            </a:endParaRPr>
          </a:p>
        </p:txBody>
      </p:sp>
      <p:sp>
        <p:nvSpPr>
          <p:cNvPr id="41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1" hangingPunct="1">
              <a:spcBef>
                <a:spcPct val="0"/>
              </a:spcBef>
              <a:buClrTx/>
              <a:buSzTx/>
              <a:buFontTx/>
              <a:buNone/>
              <a:defRPr/>
            </a:pPr>
            <a:endParaRPr lang="en-US">
              <a:latin typeface="Comic Sans MS" pitchFamily="1" charset="0"/>
              <a:cs typeface="Arial" charset="0"/>
            </a:endParaRP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ftr="0" dt="0"/>
  <p:txStyles>
    <p:titleStyle>
      <a:lvl1pPr algn="l" rtl="0" fontAlgn="base">
        <a:spcBef>
          <a:spcPct val="0"/>
        </a:spcBef>
        <a:spcAft>
          <a:spcPct val="0"/>
        </a:spcAft>
        <a:defRPr sz="4200" kern="1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2pPr>
      <a:lvl3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3pPr>
      <a:lvl4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4pPr>
      <a:lvl5pPr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5pPr>
      <a:lvl6pPr marL="4572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6pPr>
      <a:lvl7pPr marL="9144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7pPr>
      <a:lvl8pPr marL="13716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8pPr>
      <a:lvl9pPr marL="1828800" algn="l" rtl="0" fontAlgn="base">
        <a:spcBef>
          <a:spcPct val="0"/>
        </a:spcBef>
        <a:spcAft>
          <a:spcPct val="0"/>
        </a:spcAft>
        <a:defRPr sz="4200">
          <a:solidFill>
            <a:schemeClr val="tx2"/>
          </a:solidFill>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265097"/>
      </p:ext>
    </p:extLst>
  </p:cSld>
  <p:clrMap bg1="lt1" tx1="dk1" bg2="lt2" tx2="dk2" accent1="accent1" accent2="accent2" accent3="accent3" accent4="accent4" accent5="accent5" accent6="accent6" hlink="hlink" folHlink="folHlink"/>
  <p:sldLayoutIdLst>
    <p:sldLayoutId id="2147483850" r:id="rId1"/>
    <p:sldLayoutId id="2147483847" r:id="rId2"/>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3287075874"/>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cs typeface="Arial"/>
              <a:sym typeface="Arial"/>
              <a:rtl val="0"/>
            </a:endParaRPr>
          </a:p>
        </p:txBody>
      </p:sp>
    </p:spTree>
    <p:extLst>
      <p:ext uri="{BB962C8B-B14F-4D97-AF65-F5344CB8AC3E}">
        <p14:creationId xmlns:p14="http://schemas.microsoft.com/office/powerpoint/2010/main" val="3920824689"/>
      </p:ext>
    </p:extLst>
  </p:cSld>
  <p:clrMap bg1="lt1" tx1="dk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a typeface="ＭＳ Ｐゴシック" charset="0"/>
              <a:cs typeface="ＭＳ Ｐゴシック"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a typeface="ＭＳ Ｐゴシック" charset="0"/>
              <a:cs typeface="ＭＳ Ｐゴシック"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ea typeface="ＭＳ Ｐゴシック" charset="0"/>
                <a:cs typeface="ＭＳ Ｐゴシック" charset="0"/>
                <a:sym typeface="Arial"/>
                <a:rtl val="0"/>
              </a:rPr>
              <a:pPr defTabSz="457200" eaLnBrk="1" hangingPunct="1">
                <a:spcBef>
                  <a:spcPct val="0"/>
                </a:spcBef>
                <a:buClrTx/>
                <a:buSzTx/>
                <a:buFontTx/>
                <a:buNone/>
                <a:defRPr/>
              </a:pPr>
              <a:t>‹#›</a:t>
            </a:fld>
            <a:endParaRPr lang="en-US">
              <a:solidFill>
                <a:prstClr val="black">
                  <a:tint val="75000"/>
                </a:prstClr>
              </a:solidFill>
              <a:latin typeface="Calibri" charset="0"/>
              <a:ea typeface="ＭＳ Ｐゴシック" charset="0"/>
              <a:cs typeface="ＭＳ Ｐゴシック" charset="0"/>
              <a:sym typeface="Arial"/>
              <a:rtl val="0"/>
            </a:endParaRPr>
          </a:p>
        </p:txBody>
      </p:sp>
    </p:spTree>
    <p:extLst>
      <p:ext uri="{BB962C8B-B14F-4D97-AF65-F5344CB8AC3E}">
        <p14:creationId xmlns:p14="http://schemas.microsoft.com/office/powerpoint/2010/main" val="3188276803"/>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1" y="593367"/>
            <a:ext cx="8520599" cy="7635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1" y="1536633"/>
            <a:ext cx="8520599" cy="45552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dk2"/>
              </a:buClr>
              <a:buSzPct val="100000"/>
              <a:defRPr sz="1800">
                <a:solidFill>
                  <a:schemeClr val="dk2"/>
                </a:solidFill>
              </a:defRPr>
            </a:lvl1pPr>
            <a:lvl2pPr>
              <a:lnSpc>
                <a:spcPct val="115000"/>
              </a:lnSpc>
              <a:spcBef>
                <a:spcPts val="0"/>
              </a:spcBef>
              <a:spcAft>
                <a:spcPts val="1600"/>
              </a:spcAft>
              <a:buClr>
                <a:schemeClr val="dk2"/>
              </a:buClr>
              <a:defRPr>
                <a:solidFill>
                  <a:schemeClr val="dk2"/>
                </a:solidFill>
              </a:defRPr>
            </a:lvl2pPr>
            <a:lvl3pPr>
              <a:lnSpc>
                <a:spcPct val="115000"/>
              </a:lnSpc>
              <a:spcBef>
                <a:spcPts val="0"/>
              </a:spcBef>
              <a:spcAft>
                <a:spcPts val="1600"/>
              </a:spcAft>
              <a:buClr>
                <a:schemeClr val="dk2"/>
              </a:buClr>
              <a:defRPr>
                <a:solidFill>
                  <a:schemeClr val="dk2"/>
                </a:solidFill>
              </a:defRPr>
            </a:lvl3pPr>
            <a:lvl4pPr>
              <a:lnSpc>
                <a:spcPct val="115000"/>
              </a:lnSpc>
              <a:spcBef>
                <a:spcPts val="0"/>
              </a:spcBef>
              <a:spcAft>
                <a:spcPts val="1600"/>
              </a:spcAft>
              <a:buClr>
                <a:schemeClr val="dk2"/>
              </a:buClr>
              <a:defRPr>
                <a:solidFill>
                  <a:schemeClr val="dk2"/>
                </a:solidFill>
              </a:defRPr>
            </a:lvl4pPr>
            <a:lvl5pPr>
              <a:lnSpc>
                <a:spcPct val="115000"/>
              </a:lnSpc>
              <a:spcBef>
                <a:spcPts val="0"/>
              </a:spcBef>
              <a:spcAft>
                <a:spcPts val="1600"/>
              </a:spcAft>
              <a:buClr>
                <a:schemeClr val="dk2"/>
              </a:buClr>
              <a:defRPr>
                <a:solidFill>
                  <a:schemeClr val="dk2"/>
                </a:solidFill>
              </a:defRPr>
            </a:lvl5pPr>
            <a:lvl6pPr>
              <a:lnSpc>
                <a:spcPct val="115000"/>
              </a:lnSpc>
              <a:spcBef>
                <a:spcPts val="0"/>
              </a:spcBef>
              <a:spcAft>
                <a:spcPts val="1600"/>
              </a:spcAft>
              <a:buClr>
                <a:schemeClr val="dk2"/>
              </a:buClr>
              <a:defRPr>
                <a:solidFill>
                  <a:schemeClr val="dk2"/>
                </a:solidFill>
              </a:defRPr>
            </a:lvl6pPr>
            <a:lvl7pPr>
              <a:lnSpc>
                <a:spcPct val="115000"/>
              </a:lnSpc>
              <a:spcBef>
                <a:spcPts val="0"/>
              </a:spcBef>
              <a:spcAft>
                <a:spcPts val="1600"/>
              </a:spcAft>
              <a:buClr>
                <a:schemeClr val="dk2"/>
              </a:buClr>
              <a:defRPr>
                <a:solidFill>
                  <a:schemeClr val="dk2"/>
                </a:solidFill>
              </a:defRPr>
            </a:lvl7pPr>
            <a:lvl8pPr>
              <a:lnSpc>
                <a:spcPct val="115000"/>
              </a:lnSpc>
              <a:spcBef>
                <a:spcPts val="0"/>
              </a:spcBef>
              <a:spcAft>
                <a:spcPts val="1600"/>
              </a:spcAft>
              <a:buClr>
                <a:schemeClr val="dk2"/>
              </a:buClr>
              <a:defRPr>
                <a:solidFill>
                  <a:schemeClr val="dk2"/>
                </a:solidFill>
              </a:defRPr>
            </a:lvl8pPr>
            <a:lvl9pPr>
              <a:lnSpc>
                <a:spcPct val="115000"/>
              </a:lnSpc>
              <a:spcBef>
                <a:spcPts val="0"/>
              </a:spcBef>
              <a:spcAft>
                <a:spcPts val="1600"/>
              </a:spcAft>
              <a:buClr>
                <a:schemeClr val="dk2"/>
              </a:buClr>
              <a:defRPr>
                <a:solidFill>
                  <a:schemeClr val="dk2"/>
                </a:solidFill>
              </a:defRPr>
            </a:lvl9pPr>
          </a:lstStyle>
          <a:p>
            <a:endParaRPr/>
          </a:p>
        </p:txBody>
      </p:sp>
      <p:sp>
        <p:nvSpPr>
          <p:cNvPr id="7" name="Shape 7"/>
          <p:cNvSpPr txBox="1">
            <a:spLocks noGrp="1"/>
          </p:cNvSpPr>
          <p:nvPr>
            <p:ph type="sldNum" idx="12"/>
          </p:nvPr>
        </p:nvSpPr>
        <p:spPr>
          <a:xfrm>
            <a:off x="8472458" y="6217621"/>
            <a:ext cx="548699" cy="524800"/>
          </a:xfrm>
          <a:prstGeom prst="rect">
            <a:avLst/>
          </a:prstGeom>
          <a:noFill/>
          <a:ln>
            <a:noFill/>
          </a:ln>
        </p:spPr>
        <p:txBody>
          <a:bodyPr lIns="91425" tIns="91425" rIns="91425" bIns="91425" anchor="ctr" anchorCtr="0">
            <a:noAutofit/>
          </a:bodyPr>
          <a:lstStyle/>
          <a:p>
            <a:pPr algn="r" eaLnBrk="1" fontAlgn="auto" hangingPunct="1">
              <a:spcBef>
                <a:spcPts val="0"/>
              </a:spcBef>
              <a:spcAft>
                <a:spcPts val="0"/>
              </a:spcAft>
              <a:buClrTx/>
              <a:buSzTx/>
              <a:buFontTx/>
              <a:buNone/>
            </a:pPr>
            <a:fld id="{00000000-1234-1234-1234-123412341234}" type="slidenum">
              <a:rPr lang="en" sz="1000" kern="0">
                <a:solidFill>
                  <a:srgbClr val="595959"/>
                </a:solidFill>
                <a:latin typeface="Arial"/>
                <a:cs typeface="Arial"/>
                <a:sym typeface="Arial"/>
                <a:rtl val="0"/>
              </a:rPr>
              <a:pPr algn="r" eaLnBrk="1" fontAlgn="auto" hangingPunct="1">
                <a:spcBef>
                  <a:spcPts val="0"/>
                </a:spcBef>
                <a:spcAft>
                  <a:spcPts val="0"/>
                </a:spcAft>
                <a:buClrTx/>
                <a:buSzTx/>
                <a:buFontTx/>
                <a:buNone/>
              </a:pPr>
              <a:t>‹#›</a:t>
            </a:fld>
            <a:endParaRPr lang="en" sz="1000" kern="0">
              <a:solidFill>
                <a:srgbClr val="595959"/>
              </a:solidFill>
              <a:latin typeface="Arial"/>
              <a:cs typeface="Arial"/>
              <a:sym typeface="Arial"/>
              <a:rtl val="0"/>
            </a:endParaRPr>
          </a:p>
        </p:txBody>
      </p:sp>
    </p:spTree>
    <p:extLst>
      <p:ext uri="{BB962C8B-B14F-4D97-AF65-F5344CB8AC3E}">
        <p14:creationId xmlns:p14="http://schemas.microsoft.com/office/powerpoint/2010/main" val="1257360704"/>
      </p:ext>
    </p:extLst>
  </p:cSld>
  <p:clrMap bg1="lt1" tx1="dk1" bg2="dk2"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hangingPunct="1">
              <a:spcBef>
                <a:spcPct val="0"/>
              </a:spcBef>
              <a:buClrTx/>
              <a:buSzTx/>
              <a:buFontTx/>
              <a:buNone/>
              <a:defRPr/>
            </a:pPr>
            <a:endParaRPr lang="en-US">
              <a:solidFill>
                <a:prstClr val="black">
                  <a:tint val="75000"/>
                </a:prstClr>
              </a:solidFill>
              <a:latin typeface="Calibri"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hangingPunct="1">
              <a:spcBef>
                <a:spcPct val="0"/>
              </a:spcBef>
              <a:buClrTx/>
              <a:buSzTx/>
              <a:buFontTx/>
              <a:buNone/>
              <a:defRPr/>
            </a:pPr>
            <a:fld id="{2F53020E-5E33-B446-8494-584D4EE020B3}" type="slidenum">
              <a:rPr lang="en-US" smtClean="0">
                <a:solidFill>
                  <a:prstClr val="black">
                    <a:tint val="75000"/>
                  </a:prstClr>
                </a:solidFill>
                <a:latin typeface="Calibri" charset="0"/>
              </a:rPr>
              <a:pPr defTabSz="457200" eaLnBrk="1" hangingPunct="1">
                <a:spcBef>
                  <a:spcPct val="0"/>
                </a:spcBef>
                <a:buClrTx/>
                <a:buSzTx/>
                <a:buFontTx/>
                <a:buNone/>
                <a:defRPr/>
              </a:pPr>
              <a:t>‹#›</a:t>
            </a:fld>
            <a:endParaRPr lang="en-US">
              <a:solidFill>
                <a:prstClr val="black">
                  <a:tint val="75000"/>
                </a:prstClr>
              </a:solidFill>
              <a:latin typeface="Calibri" charset="0"/>
            </a:endParaRPr>
          </a:p>
        </p:txBody>
      </p:sp>
    </p:spTree>
    <p:extLst>
      <p:ext uri="{BB962C8B-B14F-4D97-AF65-F5344CB8AC3E}">
        <p14:creationId xmlns:p14="http://schemas.microsoft.com/office/powerpoint/2010/main" val="1843939254"/>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Lst>
  <p:hf hdr="0" ftr="0" dt="0"/>
  <p:txStyles>
    <p:titleStyle>
      <a:lvl1pPr algn="ctr" defTabSz="457200" rtl="0" eaLnBrk="1" latinLnBrk="0" hangingPunct="1">
        <a:spcBef>
          <a:spcPct val="0"/>
        </a:spcBef>
        <a:buNone/>
        <a:defRPr sz="4400" b="0" i="0" kern="1200">
          <a:solidFill>
            <a:schemeClr val="tx1"/>
          </a:solidFill>
          <a:latin typeface="Cambria"/>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17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299623"/>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Lst>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 charset="0"/>
          <a:cs typeface="Arial" charset="0"/>
        </a:defRPr>
      </a:lvl2pPr>
      <a:lvl3pPr algn="l" rtl="0" eaLnBrk="0" fontAlgn="base" hangingPunct="0">
        <a:spcBef>
          <a:spcPct val="0"/>
        </a:spcBef>
        <a:spcAft>
          <a:spcPct val="0"/>
        </a:spcAft>
        <a:defRPr sz="4200">
          <a:solidFill>
            <a:schemeClr val="tx2"/>
          </a:solidFill>
          <a:latin typeface="Garamond" pitchFamily="1" charset="0"/>
          <a:cs typeface="Arial" charset="0"/>
        </a:defRPr>
      </a:lvl3pPr>
      <a:lvl4pPr algn="l" rtl="0" eaLnBrk="0" fontAlgn="base" hangingPunct="0">
        <a:spcBef>
          <a:spcPct val="0"/>
        </a:spcBef>
        <a:spcAft>
          <a:spcPct val="0"/>
        </a:spcAft>
        <a:defRPr sz="4200">
          <a:solidFill>
            <a:schemeClr val="tx2"/>
          </a:solidFill>
          <a:latin typeface="Garamond" pitchFamily="1" charset="0"/>
          <a:cs typeface="Arial" charset="0"/>
        </a:defRPr>
      </a:lvl4pPr>
      <a:lvl5pPr algn="l" rtl="0" eaLnBrk="0" fontAlgn="base" hangingPunct="0">
        <a:spcBef>
          <a:spcPct val="0"/>
        </a:spcBef>
        <a:spcAft>
          <a:spcPct val="0"/>
        </a:spcAft>
        <a:defRPr sz="4200">
          <a:solidFill>
            <a:schemeClr val="tx2"/>
          </a:solidFill>
          <a:latin typeface="Garamond" pitchFamily="1" charset="0"/>
          <a:cs typeface="Arial" charset="0"/>
        </a:defRPr>
      </a:lvl5pPr>
      <a:lvl6pPr marL="457200" algn="l" rtl="0" fontAlgn="base">
        <a:spcBef>
          <a:spcPct val="0"/>
        </a:spcBef>
        <a:spcAft>
          <a:spcPct val="0"/>
        </a:spcAft>
        <a:defRPr sz="4200">
          <a:solidFill>
            <a:schemeClr val="tx2"/>
          </a:solidFill>
          <a:latin typeface="Garamond" pitchFamily="1" charset="0"/>
          <a:cs typeface="Arial" charset="0"/>
        </a:defRPr>
      </a:lvl6pPr>
      <a:lvl7pPr marL="914400" algn="l" rtl="0" fontAlgn="base">
        <a:spcBef>
          <a:spcPct val="0"/>
        </a:spcBef>
        <a:spcAft>
          <a:spcPct val="0"/>
        </a:spcAft>
        <a:defRPr sz="4200">
          <a:solidFill>
            <a:schemeClr val="tx2"/>
          </a:solidFill>
          <a:latin typeface="Garamond" pitchFamily="1" charset="0"/>
          <a:cs typeface="Arial" charset="0"/>
        </a:defRPr>
      </a:lvl7pPr>
      <a:lvl8pPr marL="1371600" algn="l" rtl="0" fontAlgn="base">
        <a:spcBef>
          <a:spcPct val="0"/>
        </a:spcBef>
        <a:spcAft>
          <a:spcPct val="0"/>
        </a:spcAft>
        <a:defRPr sz="4200">
          <a:solidFill>
            <a:schemeClr val="tx2"/>
          </a:solidFill>
          <a:latin typeface="Garamond" pitchFamily="1" charset="0"/>
          <a:cs typeface="Arial" charset="0"/>
        </a:defRPr>
      </a:lvl8pPr>
      <a:lvl9pPr marL="1828800" algn="l" rtl="0" fontAlgn="base">
        <a:spcBef>
          <a:spcPct val="0"/>
        </a:spcBef>
        <a:spcAft>
          <a:spcPct val="0"/>
        </a:spcAft>
        <a:defRPr sz="4200">
          <a:solidFill>
            <a:schemeClr val="tx2"/>
          </a:solidFill>
          <a:latin typeface="Garamond" pitchFamily="1"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1"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93.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93.xml"/><Relationship Id="rId5" Type="http://schemas.openxmlformats.org/officeDocument/2006/relationships/image" Target="../media/image1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9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3.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openxmlformats.org/officeDocument/2006/relationships/image" Target="../media/image9.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Grp="1" noChangeArrowheads="1"/>
          </p:cNvSpPr>
          <p:nvPr/>
        </p:nvSpPr>
        <p:spPr bwMode="auto">
          <a:xfrm>
            <a:off x="6553200" y="6243638"/>
            <a:ext cx="2133600" cy="457200"/>
          </a:xfrm>
          <a:prstGeom prst="rect">
            <a:avLst/>
          </a:prstGeom>
          <a:noFill/>
          <a:ln>
            <a:miter lim="800000"/>
            <a:headEnd/>
            <a:tailEnd/>
          </a:ln>
        </p:spPr>
        <p:txBody>
          <a:bodyPr anchor="b"/>
          <a:lstStyle>
            <a:lvl1pPr>
              <a:spcBef>
                <a:spcPct val="0"/>
              </a:spcBef>
              <a:defRPr sz="1400" b="1">
                <a:solidFill>
                  <a:schemeClr val="tx1"/>
                </a:solidFill>
                <a:latin typeface="Comic Sans MS" panose="030F0702030302020204" pitchFamily="66" charset="0"/>
                <a:cs typeface="Arial" panose="020B0604020202020204" pitchFamily="34" charset="0"/>
              </a:defRPr>
            </a:lvl1pPr>
            <a:lvl2pPr marL="742950" indent="-285750">
              <a:spcBef>
                <a:spcPct val="0"/>
              </a:spcBef>
              <a:defRPr sz="1400" b="1">
                <a:solidFill>
                  <a:schemeClr val="tx1"/>
                </a:solidFill>
                <a:latin typeface="Comic Sans MS" panose="030F0702030302020204" pitchFamily="66" charset="0"/>
                <a:cs typeface="Arial" panose="020B0604020202020204" pitchFamily="34" charset="0"/>
              </a:defRPr>
            </a:lvl2pPr>
            <a:lvl3pPr marL="1143000" indent="-228600">
              <a:spcBef>
                <a:spcPct val="0"/>
              </a:spcBef>
              <a:defRPr sz="1400" b="1">
                <a:solidFill>
                  <a:schemeClr val="tx1"/>
                </a:solidFill>
                <a:latin typeface="Comic Sans MS" panose="030F0702030302020204" pitchFamily="66" charset="0"/>
                <a:cs typeface="Arial" panose="020B0604020202020204" pitchFamily="34" charset="0"/>
              </a:defRPr>
            </a:lvl3pPr>
            <a:lvl4pPr marL="1600200" indent="-228600">
              <a:spcBef>
                <a:spcPct val="0"/>
              </a:spcBef>
              <a:defRPr sz="1400" b="1">
                <a:solidFill>
                  <a:schemeClr val="tx1"/>
                </a:solidFill>
                <a:latin typeface="Comic Sans MS" panose="030F0702030302020204" pitchFamily="66" charset="0"/>
                <a:cs typeface="Arial" panose="020B0604020202020204" pitchFamily="34" charset="0"/>
              </a:defRPr>
            </a:lvl4pPr>
            <a:lvl5pPr marL="2057400" indent="-228600">
              <a:spcBef>
                <a:spcPct val="0"/>
              </a:spcBef>
              <a:defRPr sz="1400" b="1">
                <a:solidFill>
                  <a:schemeClr val="tx1"/>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400" b="1">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9097B-3E6D-4DD4-9775-2D7F828BF24E}" type="slidenum">
              <a:rPr kumimoji="0" 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9222" name="Rectangle 10"/>
          <p:cNvSpPr>
            <a:spLocks noGrp="1" noChangeArrowheads="1"/>
          </p:cNvSpPr>
          <p:nvPr>
            <p:ph type="ctrTitle"/>
          </p:nvPr>
        </p:nvSpPr>
        <p:spPr/>
        <p:txBody>
          <a:bodyPr/>
          <a:lstStyle/>
          <a:p>
            <a:pPr eaLnBrk="1" hangingPunct="1"/>
            <a:r>
              <a:rPr lang="en-US" sz="4000" dirty="0"/>
              <a:t>Probabilistically Modeling Surface Patterns Using Latent Structure</a:t>
            </a:r>
            <a:endParaRPr lang="en-US" sz="4000" b="1" dirty="0"/>
          </a:p>
        </p:txBody>
      </p:sp>
      <p:sp>
        <p:nvSpPr>
          <p:cNvPr id="9221" name="Rectangle 3"/>
          <p:cNvSpPr>
            <a:spLocks noGrp="1" noChangeArrowheads="1"/>
          </p:cNvSpPr>
          <p:nvPr>
            <p:ph type="subTitle" idx="1"/>
          </p:nvPr>
        </p:nvSpPr>
        <p:spPr>
          <a:xfrm>
            <a:off x="1828800" y="3352800"/>
            <a:ext cx="7086600" cy="1752600"/>
          </a:xfrm>
        </p:spPr>
        <p:txBody>
          <a:bodyPr/>
          <a:lstStyle/>
          <a:p>
            <a:pPr eaLnBrk="1" hangingPunct="1">
              <a:spcBef>
                <a:spcPct val="0"/>
              </a:spcBef>
              <a:buFont typeface="Wingdings" panose="05000000000000000000" pitchFamily="2" charset="2"/>
              <a:buNone/>
            </a:pPr>
            <a:r>
              <a:rPr lang="en-US" sz="3200" dirty="0" err="1">
                <a:solidFill>
                  <a:schemeClr val="tx2"/>
                </a:solidFill>
              </a:rPr>
              <a:t>SCiL</a:t>
            </a:r>
            <a:r>
              <a:rPr lang="en-US" sz="3200" dirty="0">
                <a:solidFill>
                  <a:schemeClr val="tx2"/>
                </a:solidFill>
              </a:rPr>
              <a:t> – Jan 2018 – PSS@60 session</a:t>
            </a:r>
          </a:p>
        </p:txBody>
      </p:sp>
      <p:sp>
        <p:nvSpPr>
          <p:cNvPr id="9" name="Slide Number Placeholder 8"/>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DE1205-2570-481F-8800-60FB5913B51D}" type="slidenum">
              <a:rPr kumimoji="0" 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16" name="Picture 14" descr="https://avatars3.githubusercontent.com/u/1191059?v=3&amp;s=460">
            <a:extLst>
              <a:ext uri="{FF2B5EF4-FFF2-40B4-BE49-F238E27FC236}">
                <a16:creationId xmlns:a16="http://schemas.microsoft.com/office/drawing/2014/main" id="{E1349E3C-6913-4F36-AD22-DE1B690ABC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1" r="6040"/>
          <a:stretch/>
        </p:blipFill>
        <p:spPr bwMode="auto">
          <a:xfrm>
            <a:off x="5345454" y="4126265"/>
            <a:ext cx="1045029" cy="1278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s.jhu.edu/%7Enpeng/Nanyun_profile_2.jpg">
            <a:extLst>
              <a:ext uri="{FF2B5EF4-FFF2-40B4-BE49-F238E27FC236}">
                <a16:creationId xmlns:a16="http://schemas.microsoft.com/office/drawing/2014/main" id="{994BB65F-17EC-4C59-8CD1-6D5B915E23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98" t="12673" r="38400" b="39385"/>
          <a:stretch/>
        </p:blipFill>
        <p:spPr bwMode="auto">
          <a:xfrm>
            <a:off x="6508634" y="4110617"/>
            <a:ext cx="1018902" cy="12736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Markus Dreyer">
            <a:extLst>
              <a:ext uri="{FF2B5EF4-FFF2-40B4-BE49-F238E27FC236}">
                <a16:creationId xmlns:a16="http://schemas.microsoft.com/office/drawing/2014/main" id="{A68F29B8-BFA7-441F-B079-3E78DF8070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96" r="18342"/>
          <a:stretch/>
        </p:blipFill>
        <p:spPr bwMode="auto">
          <a:xfrm>
            <a:off x="7641886" y="4119110"/>
            <a:ext cx="914400" cy="12867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15">
            <a:extLst>
              <a:ext uri="{FF2B5EF4-FFF2-40B4-BE49-F238E27FC236}">
                <a16:creationId xmlns:a16="http://schemas.microsoft.com/office/drawing/2014/main" id="{AAE275F5-F979-48D0-B382-6D9E58CF2538}"/>
              </a:ext>
            </a:extLst>
          </p:cNvPr>
          <p:cNvSpPr txBox="1">
            <a:spLocks noChangeArrowheads="1"/>
          </p:cNvSpPr>
          <p:nvPr/>
        </p:nvSpPr>
        <p:spPr bwMode="auto">
          <a:xfrm>
            <a:off x="5181600" y="5410200"/>
            <a:ext cx="1219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t>Ryan</a:t>
            </a:r>
            <a:b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br>
            <a:r>
              <a:rPr kumimoji="0" lang="en-US" sz="2200" b="0" i="0" u="none" strike="noStrike" kern="1200" cap="none" spc="0" normalizeH="0" baseline="0" noProof="0" dirty="0" err="1">
                <a:ln>
                  <a:noFill/>
                </a:ln>
                <a:solidFill>
                  <a:srgbClr val="3B812F"/>
                </a:solidFill>
                <a:effectLst/>
                <a:uLnTx/>
                <a:uFillTx/>
                <a:latin typeface="Candara" panose="020E0502030303020204" pitchFamily="34" charset="0"/>
                <a:ea typeface="+mn-ea"/>
                <a:cs typeface="Arial" panose="020B0604020202020204" pitchFamily="34" charset="0"/>
              </a:rPr>
              <a:t>Cotterell</a:t>
            </a:r>
            <a:endPar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endParaRPr>
          </a:p>
        </p:txBody>
      </p:sp>
      <p:sp>
        <p:nvSpPr>
          <p:cNvPr id="26" name="Text Box 15">
            <a:extLst>
              <a:ext uri="{FF2B5EF4-FFF2-40B4-BE49-F238E27FC236}">
                <a16:creationId xmlns:a16="http://schemas.microsoft.com/office/drawing/2014/main" id="{3168F9D5-E4D3-40F0-B08E-5BCABD4AC436}"/>
              </a:ext>
            </a:extLst>
          </p:cNvPr>
          <p:cNvSpPr txBox="1">
            <a:spLocks noChangeArrowheads="1"/>
          </p:cNvSpPr>
          <p:nvPr/>
        </p:nvSpPr>
        <p:spPr bwMode="auto">
          <a:xfrm>
            <a:off x="6345234" y="5402759"/>
            <a:ext cx="135096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200" b="0" i="0" u="none" strike="noStrike" kern="1200" cap="none" spc="0" normalizeH="0" baseline="0" noProof="0" dirty="0" err="1">
                <a:ln>
                  <a:noFill/>
                </a:ln>
                <a:solidFill>
                  <a:srgbClr val="3B812F"/>
                </a:solidFill>
                <a:effectLst/>
                <a:uLnTx/>
                <a:uFillTx/>
                <a:latin typeface="Candara" panose="020E0502030303020204" pitchFamily="34" charset="0"/>
                <a:ea typeface="+mn-ea"/>
                <a:cs typeface="Arial" panose="020B0604020202020204" pitchFamily="34" charset="0"/>
              </a:rPr>
              <a:t>Nanyun</a:t>
            </a:r>
            <a:b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t>(Violet)</a:t>
            </a:r>
            <a:b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t>Peng</a:t>
            </a:r>
          </a:p>
        </p:txBody>
      </p:sp>
      <p:sp>
        <p:nvSpPr>
          <p:cNvPr id="27" name="Text Box 15">
            <a:extLst>
              <a:ext uri="{FF2B5EF4-FFF2-40B4-BE49-F238E27FC236}">
                <a16:creationId xmlns:a16="http://schemas.microsoft.com/office/drawing/2014/main" id="{2CDE1ADC-433E-46A1-B776-E29CF24EEC30}"/>
              </a:ext>
            </a:extLst>
          </p:cNvPr>
          <p:cNvSpPr txBox="1">
            <a:spLocks noChangeArrowheads="1"/>
          </p:cNvSpPr>
          <p:nvPr/>
        </p:nvSpPr>
        <p:spPr bwMode="auto">
          <a:xfrm>
            <a:off x="7412034" y="5410200"/>
            <a:ext cx="13509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t>Markus</a:t>
            </a:r>
            <a:b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t>Dreyer</a:t>
            </a:r>
          </a:p>
        </p:txBody>
      </p:sp>
      <p:sp>
        <p:nvSpPr>
          <p:cNvPr id="28" name="Text Box 15">
            <a:extLst>
              <a:ext uri="{FF2B5EF4-FFF2-40B4-BE49-F238E27FC236}">
                <a16:creationId xmlns:a16="http://schemas.microsoft.com/office/drawing/2014/main" id="{6C5FC682-1D04-4274-A600-A03817BEEBE6}"/>
              </a:ext>
            </a:extLst>
          </p:cNvPr>
          <p:cNvSpPr txBox="1">
            <a:spLocks noChangeArrowheads="1"/>
          </p:cNvSpPr>
          <p:nvPr/>
        </p:nvSpPr>
        <p:spPr bwMode="auto">
          <a:xfrm>
            <a:off x="3179766" y="4495800"/>
            <a:ext cx="28400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3200" b="0" i="0" u="none" strike="noStrike" kern="1200" cap="none" spc="0" normalizeH="0" baseline="0" noProof="0" dirty="0">
                <a:ln>
                  <a:noFill/>
                </a:ln>
                <a:solidFill>
                  <a:srgbClr val="006633"/>
                </a:solidFill>
                <a:effectLst/>
                <a:uLnTx/>
                <a:uFillTx/>
                <a:latin typeface="Arial"/>
                <a:ea typeface="+mn-ea"/>
                <a:cs typeface="Arial"/>
              </a:rPr>
              <a:t>with</a:t>
            </a:r>
          </a:p>
        </p:txBody>
      </p:sp>
      <p:pic>
        <p:nvPicPr>
          <p:cNvPr id="29" name="Picture 11">
            <a:extLst>
              <a:ext uri="{FF2B5EF4-FFF2-40B4-BE49-F238E27FC236}">
                <a16:creationId xmlns:a16="http://schemas.microsoft.com/office/drawing/2014/main" id="{3A1993C6-A324-493D-961A-DB38C24202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02" y="4140487"/>
            <a:ext cx="9572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 Box 15">
            <a:extLst>
              <a:ext uri="{FF2B5EF4-FFF2-40B4-BE49-F238E27FC236}">
                <a16:creationId xmlns:a16="http://schemas.microsoft.com/office/drawing/2014/main" id="{9B4BE1E1-BEFB-4B3A-8E96-1DCAC7AEE23D}"/>
              </a:ext>
            </a:extLst>
          </p:cNvPr>
          <p:cNvSpPr txBox="1">
            <a:spLocks noChangeArrowheads="1"/>
          </p:cNvSpPr>
          <p:nvPr/>
        </p:nvSpPr>
        <p:spPr bwMode="auto">
          <a:xfrm>
            <a:off x="2590800" y="5410200"/>
            <a:ext cx="1219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t>Jason</a:t>
            </a:r>
            <a:b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3B812F"/>
                </a:solidFill>
                <a:effectLst/>
                <a:uLnTx/>
                <a:uFillTx/>
                <a:latin typeface="Candara" panose="020E0502030303020204" pitchFamily="34" charset="0"/>
                <a:ea typeface="+mn-ea"/>
                <a:cs typeface="Arial" panose="020B0604020202020204" pitchFamily="34" charset="0"/>
              </a:rPr>
              <a:t>Eisner</a:t>
            </a:r>
          </a:p>
        </p:txBody>
      </p:sp>
      <p:pic>
        <p:nvPicPr>
          <p:cNvPr id="31" name="Picture 14" descr="university.small.vertical.blue.500px.png">
            <a:extLst>
              <a:ext uri="{FF2B5EF4-FFF2-40B4-BE49-F238E27FC236}">
                <a16:creationId xmlns:a16="http://schemas.microsoft.com/office/drawing/2014/main" id="{45994BEF-7965-4742-9971-EB6C802439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83890"/>
            <a:ext cx="3126924" cy="20078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7EE8601-0BFF-4653-8F41-38A6D3250A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9885" y="0"/>
            <a:ext cx="2857143" cy="1171429"/>
          </a:xfrm>
          <a:prstGeom prst="rect">
            <a:avLst/>
          </a:prstGeom>
        </p:spPr>
      </p:pic>
    </p:spTree>
    <p:extLst>
      <p:ext uri="{BB962C8B-B14F-4D97-AF65-F5344CB8AC3E}">
        <p14:creationId xmlns:p14="http://schemas.microsoft.com/office/powerpoint/2010/main" val="53057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a:t>
            </a:r>
            <a:r>
              <a:rPr lang="en-US" sz="2200" dirty="0">
                <a:solidFill>
                  <a:srgbClr val="000000"/>
                </a:solidFill>
                <a:latin typeface="Calibri" charset="0"/>
                <a:ea typeface="ＭＳ Ｐゴシック" charset="0"/>
                <a:cs typeface="ＭＳ Ｐゴシック" charset="0"/>
                <a:sym typeface="Arial"/>
                <a:rtl val="0"/>
              </a:rPr>
              <a:t>]</a:t>
            </a: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tɔks</a:t>
            </a:r>
            <a:r>
              <a:rPr lang="en-US" sz="2200" dirty="0">
                <a:solidFill>
                  <a:srgbClr val="000000"/>
                </a:solidFill>
                <a:latin typeface="Calibri" charset="0"/>
                <a:ea typeface="ＭＳ Ｐゴシック" charset="0"/>
                <a:cs typeface="ＭＳ Ｐゴシック" charset="0"/>
                <a:sym typeface="Arial"/>
                <a:rtl val="0"/>
              </a:rPr>
              <a:t>]</a:t>
            </a: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tɔkt</a:t>
            </a:r>
            <a:r>
              <a:rPr lang="en-US" sz="2200" dirty="0">
                <a:solidFill>
                  <a:srgbClr val="000000"/>
                </a:solidFill>
                <a:latin typeface="Calibri" charset="0"/>
                <a:ea typeface="ＭＳ Ｐゴシック" charset="0"/>
                <a:cs typeface="ＭＳ Ｐゴシック" charset="0"/>
                <a:sym typeface="Arial"/>
                <a:rtl val="0"/>
              </a:rPr>
              <a:t>]</a:t>
            </a: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TALK</a:t>
            </a:r>
          </a:p>
        </p:txBody>
      </p:sp>
      <p:sp>
        <p:nvSpPr>
          <p:cNvPr id="47" name="TextBox 46"/>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THANK</a:t>
            </a: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HACK</a:t>
            </a: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a:solidFill>
                  <a:srgbClr val="9C0001">
                    <a:lumMod val="60000"/>
                    <a:lumOff val="40000"/>
                  </a:srgbClr>
                </a:solidFill>
                <a:latin typeface="Calibri" charset="0"/>
                <a:ea typeface="ＭＳ Ｐゴシック" charset="0"/>
                <a:cs typeface="ＭＳ Ｐゴシック" charset="0"/>
                <a:sym typeface="Arial"/>
                <a:rtl val="0"/>
              </a:rPr>
              <a:t>Sg</a:t>
            </a:r>
            <a:r>
              <a:rPr lang="en-US"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3P Pres. </a:t>
            </a:r>
            <a:r>
              <a:rPr lang="en-US" dirty="0" err="1">
                <a:solidFill>
                  <a:srgbClr val="FF2B2C"/>
                </a:solidFill>
                <a:latin typeface="Calibri" charset="0"/>
                <a:ea typeface="ＭＳ Ｐゴシック" charset="0"/>
                <a:cs typeface="ＭＳ Ｐゴシック" charset="0"/>
                <a:sym typeface="Arial"/>
                <a:rtl val="0"/>
              </a:rPr>
              <a:t>Sg</a:t>
            </a:r>
            <a:r>
              <a:rPr lang="en-US" dirty="0">
                <a:solidFill>
                  <a:srgbClr val="FF2B2C"/>
                </a:solidFill>
                <a:latin typeface="Calibri" charset="0"/>
                <a:ea typeface="ＭＳ Ｐゴシック" charset="0"/>
                <a:cs typeface="ＭＳ Ｐゴシック" charset="0"/>
                <a:sym typeface="Arial"/>
                <a:rtl val="0"/>
              </a:rPr>
              <a:t>.</a:t>
            </a: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Tense</a:t>
            </a: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Part.</a:t>
            </a: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258052"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Tenses</a:t>
            </a:r>
          </a:p>
        </p:txBody>
      </p:sp>
      <p:sp>
        <p:nvSpPr>
          <p:cNvPr id="52" name="TextBox 51"/>
          <p:cNvSpPr txBox="1"/>
          <p:nvPr/>
        </p:nvSpPr>
        <p:spPr>
          <a:xfrm rot="16200000">
            <a:off x="-279429" y="4341494"/>
            <a:ext cx="1081095"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37AAED"/>
                </a:solidFill>
                <a:latin typeface="Calibri"/>
                <a:ea typeface="ＭＳ Ｐゴシック" charset="0"/>
                <a:cs typeface="Times New Roman"/>
                <a:sym typeface="Arial"/>
                <a:rtl val="0"/>
              </a:rPr>
              <a:t>Verbs</a:t>
            </a: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tɔkt</a:t>
            </a:r>
            <a:r>
              <a:rPr lang="en-US" sz="2200" dirty="0">
                <a:solidFill>
                  <a:srgbClr val="000000"/>
                </a:solidFill>
                <a:latin typeface="Calibri" charset="0"/>
                <a:ea typeface="ＭＳ Ｐゴシック" charset="0"/>
                <a:cs typeface="ＭＳ Ｐゴシック" charset="0"/>
                <a:sym typeface="Arial"/>
                <a:rtl val="0"/>
              </a:rPr>
              <a:t>]</a:t>
            </a: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eɪŋks</a:t>
            </a:r>
            <a:r>
              <a:rPr lang="en-US" sz="2200" dirty="0">
                <a:solidFill>
                  <a:srgbClr val="000000"/>
                </a:solidFill>
                <a:latin typeface="Calibri" charset="0"/>
                <a:ea typeface="ＭＳ Ｐゴシック" charset="0"/>
                <a:cs typeface="ＭＳ Ｐゴシック" charset="0"/>
                <a:sym typeface="Arial"/>
                <a:rtl val="0"/>
              </a:rPr>
              <a:t>]</a:t>
            </a: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eɪŋkt</a:t>
            </a:r>
            <a:r>
              <a:rPr lang="en-US" sz="2200" dirty="0">
                <a:solidFill>
                  <a:srgbClr val="000000"/>
                </a:solidFill>
                <a:latin typeface="Calibri" charset="0"/>
                <a:ea typeface="ＭＳ Ｐゴシック" charset="0"/>
                <a:cs typeface="ＭＳ Ｐゴシック" charset="0"/>
                <a:sym typeface="Arial"/>
                <a:rtl val="0"/>
              </a:rPr>
              <a:t>]</a:t>
            </a: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eɪŋkt</a:t>
            </a:r>
            <a:r>
              <a:rPr lang="en-US" sz="2200" dirty="0">
                <a:solidFill>
                  <a:srgbClr val="000000"/>
                </a:solidFill>
                <a:latin typeface="Calibri" charset="0"/>
                <a:ea typeface="ＭＳ Ｐゴシック" charset="0"/>
                <a:cs typeface="ＭＳ Ｐゴシック" charset="0"/>
                <a:sym typeface="Arial"/>
                <a:rtl val="0"/>
              </a:rPr>
              <a:t>]</a:t>
            </a: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a:t>
            </a:r>
            <a:r>
              <a:rPr lang="en-US" sz="2200" dirty="0">
                <a:solidFill>
                  <a:srgbClr val="000000"/>
                </a:solidFill>
                <a:latin typeface="Calibri" charset="0"/>
                <a:ea typeface="ＭＳ Ｐゴシック" charset="0"/>
                <a:cs typeface="ＭＳ Ｐゴシック" charset="0"/>
                <a:sym typeface="Arial"/>
                <a:rtl val="0"/>
              </a:rPr>
              <a:t>]</a:t>
            </a: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hæks</a:t>
            </a:r>
            <a:r>
              <a:rPr lang="en-US" sz="2200" dirty="0">
                <a:solidFill>
                  <a:srgbClr val="000000"/>
                </a:solidFill>
                <a:latin typeface="Calibri" charset="0"/>
                <a:ea typeface="ＭＳ Ｐゴシック" charset="0"/>
                <a:cs typeface="ＭＳ Ｐゴシック" charset="0"/>
                <a:sym typeface="Arial"/>
                <a:rtl val="0"/>
              </a:rPr>
              <a:t>]</a:t>
            </a: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hækt</a:t>
            </a:r>
            <a:r>
              <a:rPr lang="en-US" sz="2200" dirty="0">
                <a:solidFill>
                  <a:srgbClr val="000000"/>
                </a:solidFill>
                <a:latin typeface="Calibri" charset="0"/>
                <a:ea typeface="ＭＳ Ｐゴシック" charset="0"/>
                <a:cs typeface="ＭＳ Ｐゴシック" charset="0"/>
                <a:sym typeface="Arial"/>
                <a:rtl val="0"/>
              </a:rPr>
              <a:t>]</a:t>
            </a: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hækt</a:t>
            </a:r>
            <a:r>
              <a:rPr lang="en-US" sz="2200" dirty="0">
                <a:solidFill>
                  <a:srgbClr val="000000"/>
                </a:solidFill>
                <a:latin typeface="Calibri" charset="0"/>
                <a:ea typeface="ＭＳ Ｐゴシック" charset="0"/>
                <a:cs typeface="ＭＳ Ｐゴシック" charset="0"/>
                <a:sym typeface="Arial"/>
                <a:rtl val="0"/>
              </a:rPr>
              <a:t>]</a:t>
            </a: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CRACK</a:t>
            </a: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SLAP</a:t>
            </a: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kɹæks</a:t>
            </a:r>
            <a:r>
              <a:rPr lang="en-US" sz="2200" dirty="0">
                <a:solidFill>
                  <a:srgbClr val="000000"/>
                </a:solidFill>
                <a:latin typeface="Calibri" charset="0"/>
                <a:ea typeface="ＭＳ Ｐゴシック" charset="0"/>
                <a:cs typeface="ＭＳ Ｐゴシック" charset="0"/>
                <a:sym typeface="Arial"/>
                <a:rtl val="0"/>
              </a:rPr>
              <a:t>]</a:t>
            </a: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kɹækt</a:t>
            </a:r>
            <a:r>
              <a:rPr lang="en-US" sz="2200" dirty="0">
                <a:solidFill>
                  <a:srgbClr val="000000"/>
                </a:solidFill>
                <a:latin typeface="Calibri" charset="0"/>
                <a:ea typeface="ＭＳ Ｐゴシック" charset="0"/>
                <a:cs typeface="ＭＳ Ｐゴシック" charset="0"/>
                <a:sym typeface="Arial"/>
                <a:rtl val="0"/>
              </a:rPr>
              <a:t>]</a:t>
            </a: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slæpt</a:t>
            </a:r>
            <a:r>
              <a:rPr lang="en-US" sz="2200" dirty="0">
                <a:solidFill>
                  <a:srgbClr val="000000"/>
                </a:solidFill>
                <a:latin typeface="Calibri" charset="0"/>
                <a:ea typeface="ＭＳ Ｐゴシック" charset="0"/>
                <a:cs typeface="ＭＳ Ｐゴシック" charset="0"/>
                <a:sym typeface="Arial"/>
                <a:rtl val="0"/>
              </a:rPr>
              <a:t>]</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10</a:t>
            </a:fld>
            <a:endParaRPr lang="en-US">
              <a:solidFill>
                <a:prstClr val="black">
                  <a:tint val="75000"/>
                </a:prstClr>
              </a:solidFill>
            </a:endParaRPr>
          </a:p>
        </p:txBody>
      </p:sp>
    </p:spTree>
    <p:extLst>
      <p:ext uri="{BB962C8B-B14F-4D97-AF65-F5344CB8AC3E}">
        <p14:creationId xmlns:p14="http://schemas.microsoft.com/office/powerpoint/2010/main" val="11351754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589329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03539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747861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677552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191369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358288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299368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644863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549943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98957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a:t>
            </a:r>
            <a:r>
              <a:rPr lang="en-US" sz="2200" dirty="0">
                <a:solidFill>
                  <a:srgbClr val="000000"/>
                </a:solidFill>
                <a:latin typeface="Calibri" charset="0"/>
                <a:ea typeface="ＭＳ Ｐゴシック" charset="0"/>
                <a:cs typeface="ＭＳ Ｐゴシック" charset="0"/>
                <a:sym typeface="Arial"/>
                <a:rtl val="0"/>
              </a:rPr>
              <a:t>]</a:t>
            </a: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tɔks</a:t>
            </a:r>
            <a:r>
              <a:rPr lang="en-US" sz="2200" dirty="0">
                <a:solidFill>
                  <a:srgbClr val="000000"/>
                </a:solidFill>
                <a:latin typeface="Calibri" charset="0"/>
                <a:ea typeface="ＭＳ Ｐゴシック" charset="0"/>
                <a:cs typeface="ＭＳ Ｐゴシック" charset="0"/>
                <a:sym typeface="Arial"/>
                <a:rtl val="0"/>
              </a:rPr>
              <a:t>]</a:t>
            </a: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tɔkt</a:t>
            </a:r>
            <a:r>
              <a:rPr lang="en-US" sz="2200" dirty="0">
                <a:solidFill>
                  <a:srgbClr val="000000"/>
                </a:solidFill>
                <a:latin typeface="Calibri" charset="0"/>
                <a:ea typeface="ＭＳ Ｐゴシック" charset="0"/>
                <a:cs typeface="ＭＳ Ｐゴシック" charset="0"/>
                <a:sym typeface="Arial"/>
                <a:rtl val="0"/>
              </a:rPr>
              <a:t>]</a:t>
            </a: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TALK</a:t>
            </a:r>
          </a:p>
        </p:txBody>
      </p:sp>
      <p:sp>
        <p:nvSpPr>
          <p:cNvPr id="47" name="TextBox 46"/>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THANK</a:t>
            </a: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HACK</a:t>
            </a: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a:solidFill>
                  <a:srgbClr val="9C0001">
                    <a:lumMod val="60000"/>
                    <a:lumOff val="40000"/>
                  </a:srgbClr>
                </a:solidFill>
                <a:latin typeface="Calibri" charset="0"/>
                <a:ea typeface="ＭＳ Ｐゴシック" charset="0"/>
                <a:cs typeface="ＭＳ Ｐゴシック" charset="0"/>
                <a:sym typeface="Arial"/>
                <a:rtl val="0"/>
              </a:rPr>
              <a:t>Sg</a:t>
            </a:r>
            <a:r>
              <a:rPr lang="en-US"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3P Pres. </a:t>
            </a:r>
            <a:r>
              <a:rPr lang="en-US" dirty="0" err="1">
                <a:solidFill>
                  <a:srgbClr val="FF2B2C"/>
                </a:solidFill>
                <a:latin typeface="Calibri" charset="0"/>
                <a:ea typeface="ＭＳ Ｐゴシック" charset="0"/>
                <a:cs typeface="ＭＳ Ｐゴシック" charset="0"/>
                <a:sym typeface="Arial"/>
                <a:rtl val="0"/>
              </a:rPr>
              <a:t>Sg</a:t>
            </a:r>
            <a:r>
              <a:rPr lang="en-US" dirty="0">
                <a:solidFill>
                  <a:srgbClr val="FF2B2C"/>
                </a:solidFill>
                <a:latin typeface="Calibri" charset="0"/>
                <a:ea typeface="ＭＳ Ｐゴシック" charset="0"/>
                <a:cs typeface="ＭＳ Ｐゴシック" charset="0"/>
                <a:sym typeface="Arial"/>
                <a:rtl val="0"/>
              </a:rPr>
              <a:t>.</a:t>
            </a: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Tense</a:t>
            </a: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Part.</a:t>
            </a: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46597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Suffixes </a:t>
            </a:r>
          </a:p>
        </p:txBody>
      </p:sp>
      <p:sp>
        <p:nvSpPr>
          <p:cNvPr id="52" name="TextBox 51"/>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37AAED"/>
                </a:solidFill>
                <a:latin typeface="Calibri"/>
                <a:ea typeface="ＭＳ Ｐゴシック" charset="0"/>
                <a:cs typeface="Times New Roman"/>
                <a:sym typeface="Arial"/>
                <a:rtl val="0"/>
              </a:rPr>
              <a:t>Stems</a:t>
            </a: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tɔkt</a:t>
            </a:r>
            <a:r>
              <a:rPr lang="en-US" sz="2200" dirty="0">
                <a:solidFill>
                  <a:srgbClr val="000000"/>
                </a:solidFill>
                <a:latin typeface="Calibri" charset="0"/>
                <a:ea typeface="ＭＳ Ｐゴシック" charset="0"/>
                <a:cs typeface="ＭＳ Ｐゴシック" charset="0"/>
                <a:sym typeface="Arial"/>
                <a:rtl val="0"/>
              </a:rPr>
              <a:t>]</a:t>
            </a: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eɪŋks</a:t>
            </a:r>
            <a:r>
              <a:rPr lang="en-US" sz="2200" dirty="0">
                <a:solidFill>
                  <a:srgbClr val="000000"/>
                </a:solidFill>
                <a:latin typeface="Calibri" charset="0"/>
                <a:ea typeface="ＭＳ Ｐゴシック" charset="0"/>
                <a:cs typeface="ＭＳ Ｐゴシック" charset="0"/>
                <a:sym typeface="Arial"/>
                <a:rtl val="0"/>
              </a:rPr>
              <a:t>]</a:t>
            </a: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eɪŋkt</a:t>
            </a:r>
            <a:r>
              <a:rPr lang="en-US" sz="2200" dirty="0">
                <a:solidFill>
                  <a:srgbClr val="000000"/>
                </a:solidFill>
                <a:latin typeface="Calibri" charset="0"/>
                <a:ea typeface="ＭＳ Ｐゴシック" charset="0"/>
                <a:cs typeface="ＭＳ Ｐゴシック" charset="0"/>
                <a:sym typeface="Arial"/>
                <a:rtl val="0"/>
              </a:rPr>
              <a:t>]</a:t>
            </a: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eɪŋkt</a:t>
            </a:r>
            <a:r>
              <a:rPr lang="en-US" sz="2200" dirty="0">
                <a:solidFill>
                  <a:srgbClr val="000000"/>
                </a:solidFill>
                <a:latin typeface="Calibri" charset="0"/>
                <a:ea typeface="ＭＳ Ｐゴシック" charset="0"/>
                <a:cs typeface="ＭＳ Ｐゴシック" charset="0"/>
                <a:sym typeface="Arial"/>
                <a:rtl val="0"/>
              </a:rPr>
              <a:t>]</a:t>
            </a: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a:t>
            </a:r>
            <a:r>
              <a:rPr lang="en-US" sz="2200" dirty="0">
                <a:solidFill>
                  <a:srgbClr val="000000"/>
                </a:solidFill>
                <a:latin typeface="Calibri" charset="0"/>
                <a:ea typeface="ＭＳ Ｐゴシック" charset="0"/>
                <a:cs typeface="ＭＳ Ｐゴシック" charset="0"/>
                <a:sym typeface="Arial"/>
                <a:rtl val="0"/>
              </a:rPr>
              <a:t>]</a:t>
            </a: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hæks</a:t>
            </a:r>
            <a:r>
              <a:rPr lang="en-US" sz="2200" dirty="0">
                <a:solidFill>
                  <a:srgbClr val="000000"/>
                </a:solidFill>
                <a:latin typeface="Calibri" charset="0"/>
                <a:ea typeface="ＭＳ Ｐゴシック" charset="0"/>
                <a:cs typeface="ＭＳ Ｐゴシック" charset="0"/>
                <a:sym typeface="Arial"/>
                <a:rtl val="0"/>
              </a:rPr>
              <a:t>]</a:t>
            </a: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hækt</a:t>
            </a:r>
            <a:r>
              <a:rPr lang="en-US" sz="2200" dirty="0">
                <a:solidFill>
                  <a:srgbClr val="000000"/>
                </a:solidFill>
                <a:latin typeface="Calibri" charset="0"/>
                <a:ea typeface="ＭＳ Ｐゴシック" charset="0"/>
                <a:cs typeface="ＭＳ Ｐゴシック" charset="0"/>
                <a:sym typeface="Arial"/>
                <a:rtl val="0"/>
              </a:rPr>
              <a:t>]</a:t>
            </a: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hækt</a:t>
            </a:r>
            <a:r>
              <a:rPr lang="en-US" sz="2200" dirty="0">
                <a:solidFill>
                  <a:srgbClr val="000000"/>
                </a:solidFill>
                <a:latin typeface="Calibri" charset="0"/>
                <a:ea typeface="ＭＳ Ｐゴシック" charset="0"/>
                <a:cs typeface="ＭＳ Ｐゴシック" charset="0"/>
                <a:sym typeface="Arial"/>
                <a:rtl val="0"/>
              </a:rPr>
              <a:t>]</a:t>
            </a: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CRACK</a:t>
            </a: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SLAP</a:t>
            </a: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kɹæks</a:t>
            </a:r>
            <a:r>
              <a:rPr lang="en-US" sz="2200" dirty="0">
                <a:solidFill>
                  <a:srgbClr val="000000"/>
                </a:solidFill>
                <a:latin typeface="Calibri" charset="0"/>
                <a:ea typeface="ＭＳ Ｐゴシック" charset="0"/>
                <a:cs typeface="ＭＳ Ｐゴシック" charset="0"/>
                <a:sym typeface="Arial"/>
                <a:rtl val="0"/>
              </a:rPr>
              <a:t>]</a:t>
            </a: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kɹækt</a:t>
            </a:r>
            <a:r>
              <a:rPr lang="en-US" sz="2200" dirty="0">
                <a:solidFill>
                  <a:srgbClr val="000000"/>
                </a:solidFill>
                <a:latin typeface="Calibri" charset="0"/>
                <a:ea typeface="ＭＳ Ｐゴシック" charset="0"/>
                <a:cs typeface="ＭＳ Ｐゴシック" charset="0"/>
                <a:sym typeface="Arial"/>
                <a:rtl val="0"/>
              </a:rPr>
              <a:t>]</a:t>
            </a: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slæpt</a:t>
            </a:r>
            <a:r>
              <a:rPr lang="en-US" sz="2200" dirty="0">
                <a:solidFill>
                  <a:srgbClr val="000000"/>
                </a:solidFill>
                <a:latin typeface="Calibri" charset="0"/>
                <a:ea typeface="ＭＳ Ｐゴシック" charset="0"/>
                <a:cs typeface="ＭＳ Ｐゴシック" charset="0"/>
                <a:sym typeface="Arial"/>
                <a:rtl val="0"/>
              </a:rPr>
              <a:t>]</a:t>
            </a: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9C0001">
                    <a:lumMod val="60000"/>
                    <a:lumOff val="40000"/>
                  </a:srgbClr>
                </a:solidFill>
                <a:latin typeface="Calibri" charset="0"/>
                <a:ea typeface="ＭＳ Ｐゴシック" charset="0"/>
                <a:cs typeface="ＭＳ Ｐゴシック" charset="0"/>
                <a:sym typeface="Arial"/>
                <a:rtl val="0"/>
              </a:rPr>
              <a:t>Ø</a:t>
            </a:r>
            <a:r>
              <a:rPr lang="en-US" sz="2200" dirty="0">
                <a:solidFill>
                  <a:srgbClr val="000000"/>
                </a:solidFill>
                <a:latin typeface="Calibri" charset="0"/>
                <a:ea typeface="ＭＳ Ｐゴシック" charset="0"/>
                <a:cs typeface="ＭＳ Ｐゴシック" charset="0"/>
                <a:sym typeface="Arial"/>
                <a:rtl val="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a:solidFill>
                  <a:srgbClr val="9C0001">
                    <a:lumMod val="60000"/>
                    <a:lumOff val="40000"/>
                  </a:srgbClr>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sym typeface="Arial"/>
                <a:rtl val="0"/>
              </a:rPr>
              <a:t>/</a:t>
            </a:r>
            <a:r>
              <a:rPr lang="en-US" sz="2200" dirty="0">
                <a:solidFill>
                  <a:srgbClr val="FF2B2C"/>
                </a:solidFill>
                <a:latin typeface="Calibri" charset="0"/>
                <a:ea typeface="ＭＳ Ｐゴシック" charset="0"/>
                <a:cs typeface="ＭＳ Ｐゴシック" charset="0"/>
                <a:sym typeface="Arial"/>
                <a:rtl val="0"/>
              </a:rPr>
              <a:t>t</a:t>
            </a:r>
            <a:r>
              <a:rPr lang="en-US" sz="2200" dirty="0">
                <a:solidFill>
                  <a:prstClr val="black"/>
                </a:solidFill>
                <a:latin typeface="Calibri" charset="0"/>
                <a:ea typeface="ＭＳ Ｐゴシック" charset="0"/>
                <a:cs typeface="ＭＳ Ｐゴシック" charset="0"/>
                <a:sym typeface="Arial"/>
                <a:rtl val="0"/>
              </a:rPr>
              <a:t>/</a:t>
            </a: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a:solidFill>
                  <a:srgbClr val="000000"/>
                </a:solidFill>
                <a:latin typeface="Calibri" charset="0"/>
                <a:ea typeface="ＭＳ Ｐゴシック" charset="0"/>
                <a:cs typeface="ＭＳ Ｐゴシック" charset="0"/>
                <a:sym typeface="Arial"/>
                <a:rtl val="0"/>
              </a:rPr>
              <a:t>/</a:t>
            </a: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a:solidFill>
                  <a:srgbClr val="000000"/>
                </a:solidFill>
                <a:latin typeface="Calibri" charset="0"/>
                <a:ea typeface="ＭＳ Ｐゴシック" charset="0"/>
                <a:cs typeface="ＭＳ Ｐゴシック" charset="0"/>
                <a:sym typeface="Arial"/>
                <a:rtl val="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kɹæk</a:t>
            </a:r>
            <a:r>
              <a:rPr lang="en-US" sz="2200" dirty="0">
                <a:solidFill>
                  <a:srgbClr val="000000"/>
                </a:solidFill>
                <a:latin typeface="Calibri" charset="0"/>
                <a:ea typeface="ＭＳ Ｐゴシック" charset="0"/>
                <a:cs typeface="ＭＳ Ｐゴシック" charset="0"/>
                <a:sym typeface="Arial"/>
                <a:rtl val="0"/>
              </a:rPr>
              <a:t>/</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11</a:t>
            </a:fld>
            <a:endParaRPr lang="en-US">
              <a:solidFill>
                <a:prstClr val="black">
                  <a:tint val="75000"/>
                </a:prstClr>
              </a:solidFill>
            </a:endParaRPr>
          </a:p>
        </p:txBody>
      </p:sp>
    </p:spTree>
    <p:extLst>
      <p:ext uri="{BB962C8B-B14F-4D97-AF65-F5344CB8AC3E}">
        <p14:creationId xmlns:p14="http://schemas.microsoft.com/office/powerpoint/2010/main" val="34623640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371315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284573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845521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88255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5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7259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5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531622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689772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95250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508701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430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a:solidFill>
                  <a:srgbClr val="000000"/>
                </a:solidFill>
                <a:latin typeface="Calibri" charset="0"/>
                <a:ea typeface="ＭＳ Ｐゴシック" charset="0"/>
                <a:cs typeface="ＭＳ Ｐゴシック" charset="0"/>
                <a:sym typeface="Arial"/>
                <a:rtl val="0"/>
              </a:rPr>
              <a:t>]</a:t>
            </a: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0C5986">
                    <a:lumMod val="60000"/>
                    <a:lumOff val="40000"/>
                  </a:srgbClr>
                </a:solidFill>
                <a:latin typeface="Calibri" charset="0"/>
                <a:ea typeface="ＭＳ Ｐゴシック" charset="0"/>
                <a:cs typeface="ＭＳ Ｐゴシック" charset="0"/>
                <a:sym typeface="Arial"/>
                <a:rtl val="0"/>
              </a:rPr>
              <a:t>tɔk</a:t>
            </a:r>
            <a:r>
              <a:rPr lang="en-US" sz="2200" dirty="0" err="1">
                <a:solidFill>
                  <a:srgbClr val="9C0001">
                    <a:lumMod val="60000"/>
                    <a:lumOff val="40000"/>
                  </a:srgbClr>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TALK</a:t>
            </a:r>
          </a:p>
        </p:txBody>
      </p:sp>
      <p:sp>
        <p:nvSpPr>
          <p:cNvPr id="47" name="TextBox 46"/>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THANK</a:t>
            </a: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HACK</a:t>
            </a: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a:solidFill>
                  <a:srgbClr val="9C0001">
                    <a:lumMod val="60000"/>
                    <a:lumOff val="40000"/>
                  </a:srgbClr>
                </a:solidFill>
                <a:latin typeface="Calibri" charset="0"/>
                <a:ea typeface="ＭＳ Ｐゴシック" charset="0"/>
                <a:cs typeface="ＭＳ Ｐゴシック" charset="0"/>
                <a:sym typeface="Arial"/>
                <a:rtl val="0"/>
              </a:rPr>
              <a:t>Sg</a:t>
            </a:r>
            <a:r>
              <a:rPr lang="en-US"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3P Pres. </a:t>
            </a:r>
            <a:r>
              <a:rPr lang="en-US" dirty="0" err="1">
                <a:solidFill>
                  <a:srgbClr val="FF2B2C"/>
                </a:solidFill>
                <a:latin typeface="Calibri" charset="0"/>
                <a:ea typeface="ＭＳ Ｐゴシック" charset="0"/>
                <a:cs typeface="ＭＳ Ｐゴシック" charset="0"/>
                <a:sym typeface="Arial"/>
                <a:rtl val="0"/>
              </a:rPr>
              <a:t>Sg</a:t>
            </a:r>
            <a:r>
              <a:rPr lang="en-US" dirty="0">
                <a:solidFill>
                  <a:srgbClr val="FF2B2C"/>
                </a:solidFill>
                <a:latin typeface="Calibri" charset="0"/>
                <a:ea typeface="ＭＳ Ｐゴシック" charset="0"/>
                <a:cs typeface="ＭＳ Ｐゴシック" charset="0"/>
                <a:sym typeface="Arial"/>
                <a:rtl val="0"/>
              </a:rPr>
              <a:t>.</a:t>
            </a: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Tense</a:t>
            </a: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Part.</a:t>
            </a: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err="1">
                <a:solidFill>
                  <a:srgbClr val="FF2B2C"/>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a:solidFill>
                  <a:srgbClr val="000000"/>
                </a:solidFill>
                <a:latin typeface="Calibri" charset="0"/>
                <a:ea typeface="ＭＳ Ｐゴシック" charset="0"/>
                <a:cs typeface="ＭＳ Ｐゴシック" charset="0"/>
                <a:sym typeface="Arial"/>
                <a:rtl val="0"/>
              </a:rPr>
              <a:t>]</a:t>
            </a: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err="1">
                <a:solidFill>
                  <a:srgbClr val="FF2B2C"/>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CRACK</a:t>
            </a: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SLAP</a:t>
            </a: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kɹæk</a:t>
            </a:r>
            <a:r>
              <a:rPr lang="en-US" sz="2200" dirty="0" err="1">
                <a:solidFill>
                  <a:srgbClr val="FF2B2C"/>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kɹæk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9C0001">
                    <a:lumMod val="60000"/>
                    <a:lumOff val="40000"/>
                  </a:srgbClr>
                </a:solidFill>
                <a:latin typeface="Calibri" charset="0"/>
                <a:ea typeface="ＭＳ Ｐゴシック" charset="0"/>
                <a:cs typeface="ＭＳ Ｐゴシック" charset="0"/>
                <a:sym typeface="Arial"/>
                <a:rtl val="0"/>
              </a:rPr>
              <a:t>Ø</a:t>
            </a:r>
            <a:r>
              <a:rPr lang="en-US" sz="2200" dirty="0">
                <a:solidFill>
                  <a:srgbClr val="000000"/>
                </a:solidFill>
                <a:latin typeface="Calibri" charset="0"/>
                <a:ea typeface="ＭＳ Ｐゴシック" charset="0"/>
                <a:cs typeface="ＭＳ Ｐゴシック" charset="0"/>
                <a:sym typeface="Arial"/>
                <a:rtl val="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a:solidFill>
                  <a:srgbClr val="9C0001">
                    <a:lumMod val="60000"/>
                    <a:lumOff val="40000"/>
                  </a:srgbClr>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sym typeface="Arial"/>
                <a:rtl val="0"/>
              </a:rPr>
              <a:t>/</a:t>
            </a:r>
            <a:r>
              <a:rPr lang="en-US" sz="2200" dirty="0">
                <a:solidFill>
                  <a:srgbClr val="FF2B2C"/>
                </a:solidFill>
                <a:latin typeface="Calibri" charset="0"/>
                <a:ea typeface="ＭＳ Ｐゴシック" charset="0"/>
                <a:cs typeface="ＭＳ Ｐゴシック" charset="0"/>
                <a:sym typeface="Arial"/>
                <a:rtl val="0"/>
              </a:rPr>
              <a:t>t</a:t>
            </a:r>
            <a:r>
              <a:rPr lang="en-US" sz="2200" dirty="0">
                <a:solidFill>
                  <a:prstClr val="black"/>
                </a:solidFill>
                <a:latin typeface="Calibri" charset="0"/>
                <a:ea typeface="ＭＳ Ｐゴシック" charset="0"/>
                <a:cs typeface="ＭＳ Ｐゴシック" charset="0"/>
                <a:sym typeface="Arial"/>
                <a:rtl val="0"/>
              </a:rPr>
              <a:t>/</a:t>
            </a: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a:solidFill>
                  <a:srgbClr val="000000"/>
                </a:solidFill>
                <a:latin typeface="Calibri" charset="0"/>
                <a:ea typeface="ＭＳ Ｐゴシック" charset="0"/>
                <a:cs typeface="ＭＳ Ｐゴシック" charset="0"/>
                <a:sym typeface="Arial"/>
                <a:rtl val="0"/>
              </a:rPr>
              <a:t>/</a:t>
            </a: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a:solidFill>
                  <a:srgbClr val="000000"/>
                </a:solidFill>
                <a:latin typeface="Calibri" charset="0"/>
                <a:ea typeface="ＭＳ Ｐゴシック" charset="0"/>
                <a:cs typeface="ＭＳ Ｐゴシック" charset="0"/>
                <a:sym typeface="Arial"/>
                <a:rtl val="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kɹæk</a:t>
            </a:r>
            <a:r>
              <a:rPr lang="en-US" sz="2200" dirty="0">
                <a:solidFill>
                  <a:srgbClr val="000000"/>
                </a:solidFill>
                <a:latin typeface="Calibri" charset="0"/>
                <a:ea typeface="ＭＳ Ｐゴシック" charset="0"/>
                <a:cs typeface="ＭＳ Ｐゴシック" charset="0"/>
                <a:sym typeface="Arial"/>
                <a:rtl val="0"/>
              </a:rPr>
              <a:t>/</a:t>
            </a:r>
          </a:p>
        </p:txBody>
      </p:sp>
      <p:sp>
        <p:nvSpPr>
          <p:cNvPr id="53" name="TextBox 52"/>
          <p:cNvSpPr txBox="1"/>
          <p:nvPr/>
        </p:nvSpPr>
        <p:spPr>
          <a:xfrm>
            <a:off x="5280504" y="1285473"/>
            <a:ext cx="146597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Suffixes </a:t>
            </a:r>
          </a:p>
        </p:txBody>
      </p:sp>
      <p:sp>
        <p:nvSpPr>
          <p:cNvPr id="54" name="TextBox 53"/>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37AAED"/>
                </a:solidFill>
                <a:latin typeface="Calibri"/>
                <a:ea typeface="ＭＳ Ｐゴシック" charset="0"/>
                <a:cs typeface="Times New Roman"/>
                <a:sym typeface="Arial"/>
                <a:rtl val="0"/>
              </a:rPr>
              <a:t>Stems</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12</a:t>
            </a:fld>
            <a:endParaRPr lang="en-US">
              <a:solidFill>
                <a:prstClr val="black">
                  <a:tint val="75000"/>
                </a:prstClr>
              </a:solidFill>
            </a:endParaRPr>
          </a:p>
        </p:txBody>
      </p:sp>
    </p:spTree>
    <p:extLst>
      <p:ext uri="{BB962C8B-B14F-4D97-AF65-F5344CB8AC3E}">
        <p14:creationId xmlns:p14="http://schemas.microsoft.com/office/powerpoint/2010/main" val="38646461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023600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387055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568879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370146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381489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495220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940924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4171411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851304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5751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a:solidFill>
                  <a:srgbClr val="000000"/>
                </a:solidFill>
                <a:latin typeface="Calibri" charset="0"/>
                <a:ea typeface="ＭＳ Ｐゴシック" charset="0"/>
                <a:cs typeface="ＭＳ Ｐゴシック" charset="0"/>
                <a:sym typeface="Arial"/>
                <a:rtl val="0"/>
              </a:rPr>
              <a:t>]</a:t>
            </a: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0C5986">
                    <a:lumMod val="60000"/>
                    <a:lumOff val="40000"/>
                  </a:srgbClr>
                </a:solidFill>
                <a:latin typeface="Calibri" charset="0"/>
                <a:ea typeface="ＭＳ Ｐゴシック" charset="0"/>
                <a:cs typeface="ＭＳ Ｐゴシック" charset="0"/>
                <a:sym typeface="Arial"/>
                <a:rtl val="0"/>
              </a:rPr>
              <a:t>tɔk</a:t>
            </a:r>
            <a:r>
              <a:rPr lang="en-US" sz="2200" dirty="0" err="1">
                <a:solidFill>
                  <a:srgbClr val="9C0001">
                    <a:lumMod val="60000"/>
                    <a:lumOff val="40000"/>
                  </a:srgbClr>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TALK</a:t>
            </a: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HACK</a:t>
            </a: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a:solidFill>
                  <a:srgbClr val="9C0001">
                    <a:lumMod val="60000"/>
                    <a:lumOff val="40000"/>
                  </a:srgbClr>
                </a:solidFill>
                <a:latin typeface="Calibri" charset="0"/>
                <a:ea typeface="ＭＳ Ｐゴシック" charset="0"/>
                <a:cs typeface="ＭＳ Ｐゴシック" charset="0"/>
                <a:sym typeface="Arial"/>
                <a:rtl val="0"/>
              </a:rPr>
              <a:t>Sg</a:t>
            </a:r>
            <a:r>
              <a:rPr lang="en-US"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3P Pres. </a:t>
            </a:r>
            <a:r>
              <a:rPr lang="en-US" dirty="0" err="1">
                <a:solidFill>
                  <a:srgbClr val="FF2B2C"/>
                </a:solidFill>
                <a:latin typeface="Calibri" charset="0"/>
                <a:ea typeface="ＭＳ Ｐゴシック" charset="0"/>
                <a:cs typeface="ＭＳ Ｐゴシック" charset="0"/>
                <a:sym typeface="Arial"/>
                <a:rtl val="0"/>
              </a:rPr>
              <a:t>Sg</a:t>
            </a:r>
            <a:r>
              <a:rPr lang="en-US" dirty="0">
                <a:solidFill>
                  <a:srgbClr val="FF2B2C"/>
                </a:solidFill>
                <a:latin typeface="Calibri" charset="0"/>
                <a:ea typeface="ＭＳ Ｐゴシック" charset="0"/>
                <a:cs typeface="ＭＳ Ｐゴシック" charset="0"/>
                <a:sym typeface="Arial"/>
                <a:rtl val="0"/>
              </a:rPr>
              <a:t>.</a:t>
            </a: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Tense</a:t>
            </a: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Part.</a:t>
            </a: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err="1">
                <a:solidFill>
                  <a:srgbClr val="FF2B2C"/>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a:solidFill>
                  <a:srgbClr val="000000"/>
                </a:solidFill>
                <a:latin typeface="Calibri" charset="0"/>
                <a:ea typeface="ＭＳ Ｐゴシック" charset="0"/>
                <a:cs typeface="ＭＳ Ｐゴシック" charset="0"/>
                <a:sym typeface="Arial"/>
                <a:rtl val="0"/>
              </a:rPr>
              <a:t>]</a:t>
            </a: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err="1">
                <a:solidFill>
                  <a:srgbClr val="FF2B2C"/>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CRACK</a:t>
            </a: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SLAP</a:t>
            </a:r>
          </a:p>
        </p:txBody>
      </p:sp>
      <p:sp>
        <p:nvSpPr>
          <p:cNvPr id="55" name="TextBox 54"/>
          <p:cNvSpPr txBox="1"/>
          <p:nvPr/>
        </p:nvSpPr>
        <p:spPr>
          <a:xfrm>
            <a:off x="3431583" y="4273497"/>
            <a:ext cx="957626"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000000"/>
                </a:solidFill>
                <a:latin typeface="Calibri" charset="0"/>
                <a:ea typeface="ＭＳ Ｐゴシック" charset="0"/>
                <a:cs typeface="ＭＳ Ｐゴシック" charset="0"/>
                <a:sym typeface="Arial"/>
                <a:rtl val="0"/>
              </a:rPr>
              <a:t>[</a:t>
            </a:r>
            <a:r>
              <a:rPr lang="en-US" sz="2200" b="1" dirty="0" err="1">
                <a:solidFill>
                  <a:srgbClr val="37AAED"/>
                </a:solidFill>
                <a:latin typeface="Calibri" charset="0"/>
                <a:ea typeface="ＭＳ Ｐゴシック" charset="0"/>
                <a:cs typeface="ＭＳ Ｐゴシック" charset="0"/>
                <a:sym typeface="Arial"/>
                <a:rtl val="0"/>
              </a:rPr>
              <a:t>kɹæk</a:t>
            </a:r>
            <a:r>
              <a:rPr lang="en-US" sz="2200" b="1" dirty="0">
                <a:solidFill>
                  <a:srgbClr val="000000"/>
                </a:solidFill>
                <a:latin typeface="Calibri" charset="0"/>
                <a:ea typeface="ＭＳ Ｐゴシック" charset="0"/>
                <a:cs typeface="ＭＳ Ｐゴシック" charset="0"/>
                <a:sym typeface="Arial"/>
                <a:rtl val="0"/>
              </a:rPr>
              <a:t>]</a:t>
            </a: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kɹæk</a:t>
            </a:r>
            <a:r>
              <a:rPr lang="en-US" sz="2200" dirty="0" err="1">
                <a:solidFill>
                  <a:srgbClr val="FF2B2C"/>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57" name="TextBox 56"/>
          <p:cNvSpPr txBox="1"/>
          <p:nvPr/>
        </p:nvSpPr>
        <p:spPr>
          <a:xfrm>
            <a:off x="6265279" y="4289182"/>
            <a:ext cx="1055435"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000000"/>
                </a:solidFill>
                <a:latin typeface="Calibri" charset="0"/>
                <a:ea typeface="ＭＳ Ｐゴシック" charset="0"/>
                <a:cs typeface="ＭＳ Ｐゴシック" charset="0"/>
                <a:sym typeface="Arial"/>
                <a:rtl val="0"/>
              </a:rPr>
              <a:t>[</a:t>
            </a:r>
            <a:r>
              <a:rPr lang="en-US" sz="2200" b="1" dirty="0" err="1">
                <a:solidFill>
                  <a:srgbClr val="37AAED"/>
                </a:solidFill>
                <a:latin typeface="Calibri" charset="0"/>
                <a:ea typeface="ＭＳ Ｐゴシック" charset="0"/>
                <a:cs typeface="ＭＳ Ｐゴシック" charset="0"/>
                <a:sym typeface="Arial"/>
                <a:rtl val="0"/>
              </a:rPr>
              <a:t>kɹæk</a:t>
            </a:r>
            <a:r>
              <a:rPr lang="en-US" sz="2200" b="1" dirty="0" err="1">
                <a:solidFill>
                  <a:srgbClr val="FF2B2C"/>
                </a:solidFill>
                <a:latin typeface="Calibri" charset="0"/>
                <a:ea typeface="ＭＳ Ｐゴシック" charset="0"/>
                <a:cs typeface="ＭＳ Ｐゴシック" charset="0"/>
                <a:sym typeface="Arial"/>
                <a:rtl val="0"/>
              </a:rPr>
              <a:t>t</a:t>
            </a:r>
            <a:r>
              <a:rPr lang="en-US" sz="2200" b="1" dirty="0">
                <a:solidFill>
                  <a:srgbClr val="000000"/>
                </a:solidFill>
                <a:latin typeface="Calibri" charset="0"/>
                <a:ea typeface="ＭＳ Ｐゴシック" charset="0"/>
                <a:cs typeface="ＭＳ Ｐゴシック" charset="0"/>
                <a:sym typeface="Arial"/>
                <a:rtl val="0"/>
              </a:rPr>
              <a:t>]</a:t>
            </a: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kɹæk</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61" name="TextBox 60"/>
          <p:cNvSpPr txBox="1"/>
          <p:nvPr/>
        </p:nvSpPr>
        <p:spPr>
          <a:xfrm>
            <a:off x="4798293" y="4634046"/>
            <a:ext cx="1032291"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000000"/>
                </a:solidFill>
                <a:latin typeface="Calibri" charset="0"/>
                <a:ea typeface="ＭＳ Ｐゴシック" charset="0"/>
                <a:cs typeface="ＭＳ Ｐゴシック" charset="0"/>
                <a:sym typeface="Arial"/>
                <a:rtl val="0"/>
              </a:rPr>
              <a:t>[</a:t>
            </a:r>
            <a:r>
              <a:rPr lang="en-US" sz="2200" b="1" dirty="0" err="1">
                <a:solidFill>
                  <a:srgbClr val="37AAED"/>
                </a:solidFill>
                <a:latin typeface="Calibri" charset="0"/>
                <a:ea typeface="ＭＳ Ｐゴシック" charset="0"/>
                <a:cs typeface="ＭＳ Ｐゴシック" charset="0"/>
                <a:sym typeface="Arial"/>
                <a:rtl val="0"/>
              </a:rPr>
              <a:t>slæp</a:t>
            </a:r>
            <a:r>
              <a:rPr lang="en-US" sz="2200" b="1" dirty="0" err="1">
                <a:solidFill>
                  <a:srgbClr val="FF2B2C"/>
                </a:solidFill>
                <a:latin typeface="Calibri" charset="0"/>
                <a:ea typeface="ＭＳ Ｐゴシック" charset="0"/>
                <a:cs typeface="ＭＳ Ｐゴシック" charset="0"/>
                <a:sym typeface="Arial"/>
                <a:rtl val="0"/>
              </a:rPr>
              <a:t>s</a:t>
            </a:r>
            <a:r>
              <a:rPr lang="en-US" sz="2200" b="1" dirty="0">
                <a:solidFill>
                  <a:srgbClr val="000000"/>
                </a:solidFill>
                <a:latin typeface="Calibri" charset="0"/>
                <a:ea typeface="ＭＳ Ｐゴシック" charset="0"/>
                <a:cs typeface="ＭＳ Ｐゴシック" charset="0"/>
                <a:sym typeface="Arial"/>
                <a:rtl val="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err="1">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sp>
        <p:nvSpPr>
          <p:cNvPr id="63" name="TextBox 62"/>
          <p:cNvSpPr txBox="1"/>
          <p:nvPr/>
        </p:nvSpPr>
        <p:spPr>
          <a:xfrm>
            <a:off x="7511568" y="4634603"/>
            <a:ext cx="1017551"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000000"/>
                </a:solidFill>
                <a:latin typeface="Calibri" charset="0"/>
                <a:ea typeface="ＭＳ Ｐゴシック" charset="0"/>
                <a:cs typeface="ＭＳ Ｐゴシック" charset="0"/>
                <a:sym typeface="Arial"/>
                <a:rtl val="0"/>
              </a:rPr>
              <a:t>[</a:t>
            </a:r>
            <a:r>
              <a:rPr lang="en-US" sz="2200" b="1" dirty="0" err="1">
                <a:solidFill>
                  <a:srgbClr val="37AAED"/>
                </a:solidFill>
                <a:latin typeface="Calibri" charset="0"/>
                <a:ea typeface="ＭＳ Ｐゴシック" charset="0"/>
                <a:cs typeface="ＭＳ Ｐゴシック" charset="0"/>
                <a:sym typeface="Arial"/>
                <a:rtl val="0"/>
              </a:rPr>
              <a:t>slæp</a:t>
            </a:r>
            <a:r>
              <a:rPr lang="en-US" sz="2200" b="1" dirty="0" err="1">
                <a:solidFill>
                  <a:srgbClr val="FF2B2C"/>
                </a:solidFill>
                <a:latin typeface="Calibri" charset="0"/>
                <a:ea typeface="ＭＳ Ｐゴシック" charset="0"/>
                <a:cs typeface="ＭＳ Ｐゴシック" charset="0"/>
                <a:sym typeface="Arial"/>
                <a:rtl val="0"/>
              </a:rPr>
              <a:t>t</a:t>
            </a:r>
            <a:r>
              <a:rPr lang="en-US" sz="2200" b="1" dirty="0">
                <a:solidFill>
                  <a:srgbClr val="000000"/>
                </a:solidFill>
                <a:latin typeface="Calibri" charset="0"/>
                <a:ea typeface="ＭＳ Ｐゴシック" charset="0"/>
                <a:cs typeface="ＭＳ Ｐゴシック" charset="0"/>
                <a:sym typeface="Arial"/>
                <a:rtl val="0"/>
              </a:rPr>
              <a:t>]</a:t>
            </a: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9C0001">
                    <a:lumMod val="60000"/>
                    <a:lumOff val="40000"/>
                  </a:srgbClr>
                </a:solidFill>
                <a:latin typeface="Calibri" charset="0"/>
                <a:ea typeface="ＭＳ Ｐゴシック" charset="0"/>
                <a:cs typeface="ＭＳ Ｐゴシック" charset="0"/>
                <a:sym typeface="Arial"/>
                <a:rtl val="0"/>
              </a:rPr>
              <a:t>Ø</a:t>
            </a:r>
            <a:r>
              <a:rPr lang="en-US" sz="2200" dirty="0">
                <a:solidFill>
                  <a:srgbClr val="000000"/>
                </a:solidFill>
                <a:latin typeface="Calibri" charset="0"/>
                <a:ea typeface="ＭＳ Ｐゴシック" charset="0"/>
                <a:cs typeface="ＭＳ Ｐゴシック" charset="0"/>
                <a:sym typeface="Arial"/>
                <a:rtl val="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a:solidFill>
                  <a:srgbClr val="9C0001">
                    <a:lumMod val="60000"/>
                    <a:lumOff val="40000"/>
                  </a:srgbClr>
                </a:solidFill>
                <a:latin typeface="Calibri" charset="0"/>
                <a:ea typeface="ＭＳ Ｐゴシック" charset="0"/>
                <a:cs typeface="ＭＳ Ｐゴシック" charset="0"/>
                <a:sym typeface="Arial"/>
                <a:rtl val="0"/>
              </a:rPr>
              <a:t>s</a:t>
            </a:r>
            <a:r>
              <a:rPr lang="en-US" sz="2200" dirty="0">
                <a:solidFill>
                  <a:srgbClr val="000000"/>
                </a:solidFill>
                <a:latin typeface="Calibri" charset="0"/>
                <a:ea typeface="ＭＳ Ｐゴシック" charset="0"/>
                <a:cs typeface="ＭＳ Ｐゴシック" charset="0"/>
                <a:sym typeface="Arial"/>
                <a:rtl val="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sym typeface="Arial"/>
                <a:rtl val="0"/>
              </a:rPr>
              <a:t>/</a:t>
            </a:r>
            <a:r>
              <a:rPr lang="en-US" sz="2200" dirty="0">
                <a:solidFill>
                  <a:srgbClr val="FF2B2C"/>
                </a:solidFill>
                <a:latin typeface="Calibri" charset="0"/>
                <a:ea typeface="ＭＳ Ｐゴシック" charset="0"/>
                <a:cs typeface="ＭＳ Ｐゴシック" charset="0"/>
                <a:sym typeface="Arial"/>
                <a:rtl val="0"/>
              </a:rPr>
              <a:t>t</a:t>
            </a:r>
            <a:r>
              <a:rPr lang="en-US" sz="2200" dirty="0">
                <a:solidFill>
                  <a:prstClr val="black"/>
                </a:solidFill>
                <a:latin typeface="Calibri" charset="0"/>
                <a:ea typeface="ＭＳ Ｐゴシック" charset="0"/>
                <a:cs typeface="ＭＳ Ｐゴシック" charset="0"/>
                <a:sym typeface="Arial"/>
                <a:rtl val="0"/>
              </a:rPr>
              <a:t>/</a:t>
            </a: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a:solidFill>
                  <a:srgbClr val="FF2B2C"/>
                </a:solidFill>
                <a:latin typeface="Calibri" charset="0"/>
                <a:ea typeface="ＭＳ Ｐゴシック" charset="0"/>
                <a:cs typeface="ＭＳ Ｐゴシック" charset="0"/>
                <a:sym typeface="Arial"/>
                <a:rtl val="0"/>
              </a:rPr>
              <a:t>t</a:t>
            </a:r>
            <a:r>
              <a:rPr lang="en-US" sz="2200" dirty="0">
                <a:solidFill>
                  <a:srgbClr val="000000"/>
                </a:solidFill>
                <a:latin typeface="Calibri" charset="0"/>
                <a:ea typeface="ＭＳ Ｐゴシック" charset="0"/>
                <a:cs typeface="ＭＳ Ｐゴシック" charset="0"/>
                <a:sym typeface="Arial"/>
                <a:rtl val="0"/>
              </a:rPr>
              <a:t>/</a:t>
            </a: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tɔk</a:t>
            </a:r>
            <a:r>
              <a:rPr lang="en-US" sz="2200" dirty="0">
                <a:solidFill>
                  <a:srgbClr val="000000"/>
                </a:solidFill>
                <a:latin typeface="Calibri" charset="0"/>
                <a:ea typeface="ＭＳ Ｐゴシック" charset="0"/>
                <a:cs typeface="ＭＳ Ｐゴシック" charset="0"/>
                <a:sym typeface="Arial"/>
                <a:rtl val="0"/>
              </a:rPr>
              <a:t>/</a:t>
            </a: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0C5986">
                    <a:lumMod val="60000"/>
                    <a:lumOff val="40000"/>
                  </a:srgbClr>
                </a:solidFill>
                <a:latin typeface="Calibri" charset="0"/>
                <a:ea typeface="ＭＳ Ｐゴシック" charset="0"/>
                <a:cs typeface="ＭＳ Ｐゴシック" charset="0"/>
                <a:sym typeface="Arial"/>
                <a:rtl val="0"/>
              </a:rPr>
              <a:t>θ</a:t>
            </a:r>
            <a:r>
              <a:rPr lang="en-US" sz="2200" dirty="0" err="1">
                <a:solidFill>
                  <a:srgbClr val="37AAED"/>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hæk</a:t>
            </a:r>
            <a:r>
              <a:rPr lang="en-US" sz="2200" dirty="0">
                <a:solidFill>
                  <a:srgbClr val="000000"/>
                </a:solidFill>
                <a:latin typeface="Calibri" charset="0"/>
                <a:ea typeface="ＭＳ Ｐゴシック" charset="0"/>
                <a:cs typeface="ＭＳ Ｐゴシック" charset="0"/>
                <a:sym typeface="Arial"/>
                <a:rtl val="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37AAED"/>
                </a:solidFill>
                <a:latin typeface="Calibri" charset="0"/>
                <a:ea typeface="ＭＳ Ｐゴシック" charset="0"/>
                <a:cs typeface="ＭＳ Ｐゴシック" charset="0"/>
                <a:sym typeface="Arial"/>
                <a:rtl val="0"/>
              </a:rPr>
              <a:t>kɹæk</a:t>
            </a:r>
            <a:r>
              <a:rPr lang="en-US" sz="2200" dirty="0">
                <a:solidFill>
                  <a:srgbClr val="000000"/>
                </a:solidFill>
                <a:latin typeface="Calibri" charset="0"/>
                <a:ea typeface="ＭＳ Ｐゴシック" charset="0"/>
                <a:cs typeface="ＭＳ Ｐゴシック" charset="0"/>
                <a:sym typeface="Arial"/>
                <a:rtl val="0"/>
              </a:rPr>
              <a:t>/</a:t>
            </a:r>
          </a:p>
        </p:txBody>
      </p:sp>
      <p:sp>
        <p:nvSpPr>
          <p:cNvPr id="53" name="TextBox 52"/>
          <p:cNvSpPr txBox="1"/>
          <p:nvPr/>
        </p:nvSpPr>
        <p:spPr>
          <a:xfrm>
            <a:off x="4700860" y="5478420"/>
            <a:ext cx="2733441" cy="707886"/>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4000" dirty="0">
                <a:solidFill>
                  <a:prstClr val="black"/>
                </a:solidFill>
                <a:latin typeface="Comic Sans MS"/>
                <a:ea typeface="ＭＳ Ｐゴシック" charset="0"/>
                <a:cs typeface="Comic Sans MS"/>
                <a:sym typeface="Arial"/>
                <a:rtl val="0"/>
              </a:rPr>
              <a:t>Prediction!</a:t>
            </a:r>
          </a:p>
        </p:txBody>
      </p:sp>
      <p:sp>
        <p:nvSpPr>
          <p:cNvPr id="54" name="TextBox 53"/>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THANK</a:t>
            </a:r>
          </a:p>
        </p:txBody>
      </p:sp>
      <p:sp>
        <p:nvSpPr>
          <p:cNvPr id="59" name="TextBox 58"/>
          <p:cNvSpPr txBox="1"/>
          <p:nvPr/>
        </p:nvSpPr>
        <p:spPr>
          <a:xfrm>
            <a:off x="5280504" y="1285473"/>
            <a:ext cx="146597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Suffixes </a:t>
            </a:r>
          </a:p>
        </p:txBody>
      </p:sp>
      <p:sp>
        <p:nvSpPr>
          <p:cNvPr id="64" name="TextBox 63"/>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37AAED"/>
                </a:solidFill>
                <a:latin typeface="Calibri"/>
                <a:ea typeface="ＭＳ Ｐゴシック" charset="0"/>
                <a:cs typeface="Times New Roman"/>
                <a:sym typeface="Arial"/>
                <a:rtl val="0"/>
              </a:rPr>
              <a:t>Stems</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13</a:t>
            </a:fld>
            <a:endParaRPr lang="en-US">
              <a:solidFill>
                <a:prstClr val="black">
                  <a:tint val="75000"/>
                </a:prstClr>
              </a:solidFill>
            </a:endParaRPr>
          </a:p>
        </p:txBody>
      </p:sp>
    </p:spTree>
    <p:extLst>
      <p:ext uri="{BB962C8B-B14F-4D97-AF65-F5344CB8AC3E}">
        <p14:creationId xmlns:p14="http://schemas.microsoft.com/office/powerpoint/2010/main" val="32589944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033727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376206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586583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645591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124564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7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652139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8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924726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3F81AB-1048-41BD-996A-7C20D612E3AC}"/>
              </a:ext>
            </a:extLst>
          </p:cNvPr>
          <p:cNvSpPr>
            <a:spLocks noGrp="1"/>
          </p:cNvSpPr>
          <p:nvPr>
            <p:ph type="title"/>
          </p:nvPr>
        </p:nvSpPr>
        <p:spPr/>
        <p:txBody>
          <a:bodyPr/>
          <a:lstStyle/>
          <a:p>
            <a:r>
              <a:rPr lang="en-US" dirty="0"/>
              <a:t>So what is still wrong with this? (#2)</a:t>
            </a:r>
          </a:p>
        </p:txBody>
      </p:sp>
      <p:sp>
        <p:nvSpPr>
          <p:cNvPr id="8" name="Content Placeholder 7">
            <a:extLst>
              <a:ext uri="{FF2B5EF4-FFF2-40B4-BE49-F238E27FC236}">
                <a16:creationId xmlns:a16="http://schemas.microsoft.com/office/drawing/2014/main" id="{F16EACF0-9212-425B-91EF-A83077D02236}"/>
              </a:ext>
            </a:extLst>
          </p:cNvPr>
          <p:cNvSpPr>
            <a:spLocks noGrp="1"/>
          </p:cNvSpPr>
          <p:nvPr>
            <p:ph idx="1"/>
          </p:nvPr>
        </p:nvSpPr>
        <p:spPr>
          <a:xfrm>
            <a:off x="152400" y="1066800"/>
            <a:ext cx="8915400" cy="4530725"/>
          </a:xfrm>
        </p:spPr>
        <p:txBody>
          <a:bodyPr/>
          <a:lstStyle/>
          <a:p>
            <a:r>
              <a:rPr lang="en-US" dirty="0"/>
              <a:t>We have to tell it which morphemes are shared among words!</a:t>
            </a:r>
          </a:p>
          <a:p>
            <a:pPr lvl="1"/>
            <a:r>
              <a:rPr lang="en-US" dirty="0"/>
              <a:t>In Dreyer &amp; Eisner (2011), we tried discovering which words were grouped into paradigms.</a:t>
            </a:r>
          </a:p>
          <a:p>
            <a:r>
              <a:rPr lang="en-US" dirty="0"/>
              <a:t>Even there, we had to tell it how many forms per paradigm.  Future work: discover morphosyntax?</a:t>
            </a:r>
          </a:p>
          <a:p>
            <a:pPr lvl="1"/>
            <a:r>
              <a:rPr lang="en-US" dirty="0"/>
              <a:t>Neural language modeling (maybe syntactic) of a latent sequence of abstract lexemes and closed-class features.</a:t>
            </a:r>
          </a:p>
          <a:p>
            <a:pPr lvl="1"/>
            <a:r>
              <a:rPr lang="en-US" dirty="0"/>
              <a:t>Passed through morphological and phonological “noisy channels” to realize observable text or phoneme </a:t>
            </a:r>
            <a:r>
              <a:rPr lang="en-US" dirty="0" err="1"/>
              <a:t>seqs</a:t>
            </a:r>
            <a:r>
              <a:rPr lang="en-US" dirty="0"/>
              <a:t>.</a:t>
            </a:r>
          </a:p>
          <a:p>
            <a:pPr lvl="1"/>
            <a:endParaRPr lang="en-US" dirty="0"/>
          </a:p>
          <a:p>
            <a:pPr marL="344487" lvl="1" indent="0">
              <a:buNone/>
            </a:pPr>
            <a:endParaRPr lang="en-US" dirty="0"/>
          </a:p>
          <a:p>
            <a:pPr marL="344487"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19B05BBD-BC66-40A0-B9FA-23D681958C9A}"/>
              </a:ext>
            </a:extLst>
          </p:cNvPr>
          <p:cNvSpPr>
            <a:spLocks noGrp="1"/>
          </p:cNvSpPr>
          <p:nvPr>
            <p:ph type="sldNum" sz="quarter" idx="10"/>
          </p:nvPr>
        </p:nvSpPr>
        <p:spPr/>
        <p:txBody>
          <a:bodyPr/>
          <a:lstStyle/>
          <a:p>
            <a:pPr>
              <a:defRPr/>
            </a:pPr>
            <a:fld id="{0E11CC8F-329F-8C41-AC6A-3ECAF67E5476}" type="slidenum">
              <a:rPr lang="en-US" smtClean="0">
                <a:solidFill>
                  <a:prstClr val="black">
                    <a:tint val="75000"/>
                  </a:prstClr>
                </a:solidFill>
              </a:rPr>
              <a:pPr>
                <a:defRPr/>
              </a:pPr>
              <a:t>137</a:t>
            </a:fld>
            <a:endParaRPr lang="en-US">
              <a:solidFill>
                <a:prstClr val="black">
                  <a:tint val="75000"/>
                </a:prstClr>
              </a:solidFill>
            </a:endParaRPr>
          </a:p>
        </p:txBody>
      </p:sp>
    </p:spTree>
    <p:extLst>
      <p:ext uri="{BB962C8B-B14F-4D97-AF65-F5344CB8AC3E}">
        <p14:creationId xmlns:p14="http://schemas.microsoft.com/office/powerpoint/2010/main" val="2037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r>
              <a:rPr lang="en-US" dirty="0"/>
              <a:t>Thank you!</a:t>
            </a:r>
          </a:p>
        </p:txBody>
      </p:sp>
      <p:pic>
        <p:nvPicPr>
          <p:cNvPr id="976899" name="Picture 3" descr="wq-iceberg-unde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76900" name="AutoShape 4"/>
          <p:cNvSpPr>
            <a:spLocks/>
          </p:cNvSpPr>
          <p:nvPr/>
        </p:nvSpPr>
        <p:spPr bwMode="auto">
          <a:xfrm>
            <a:off x="5029200" y="1066800"/>
            <a:ext cx="228600" cy="1600200"/>
          </a:xfrm>
          <a:prstGeom prst="rightBrace">
            <a:avLst>
              <a:gd name="adj1" fmla="val 58333"/>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976901" name="Text Box 5"/>
          <p:cNvSpPr txBox="1">
            <a:spLocks noChangeArrowheads="1"/>
          </p:cNvSpPr>
          <p:nvPr/>
        </p:nvSpPr>
        <p:spPr bwMode="auto">
          <a:xfrm>
            <a:off x="5308600" y="1617663"/>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6699FF"/>
                </a:solidFill>
                <a:effectLst/>
                <a:uLnTx/>
                <a:uFillTx/>
                <a:latin typeface="Comic Sans MS" panose="030F0702030302020204" pitchFamily="66" charset="0"/>
                <a:ea typeface="+mn-ea"/>
                <a:cs typeface="Arial" panose="020B0604020202020204" pitchFamily="34" charset="0"/>
              </a:rPr>
              <a:t>observed data</a:t>
            </a:r>
          </a:p>
        </p:txBody>
      </p:sp>
      <p:sp>
        <p:nvSpPr>
          <p:cNvPr id="976902" name="AutoShape 6"/>
          <p:cNvSpPr>
            <a:spLocks/>
          </p:cNvSpPr>
          <p:nvPr/>
        </p:nvSpPr>
        <p:spPr bwMode="auto">
          <a:xfrm>
            <a:off x="5022850" y="2819400"/>
            <a:ext cx="228600" cy="2819400"/>
          </a:xfrm>
          <a:prstGeom prst="rightBrace">
            <a:avLst>
              <a:gd name="adj1" fmla="val 102778"/>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976903" name="Text Box 7"/>
          <p:cNvSpPr txBox="1">
            <a:spLocks noChangeArrowheads="1"/>
          </p:cNvSpPr>
          <p:nvPr/>
        </p:nvSpPr>
        <p:spPr bwMode="auto">
          <a:xfrm>
            <a:off x="5334000" y="4029075"/>
            <a:ext cx="163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hidden data</a:t>
            </a:r>
          </a:p>
        </p:txBody>
      </p:sp>
      <p:pic>
        <p:nvPicPr>
          <p:cNvPr id="976904" name="Picture 8" descr="blurred3"/>
          <p:cNvPicPr>
            <a:picLocks noChangeAspect="1" noChangeArrowheads="1"/>
          </p:cNvPicPr>
          <p:nvPr/>
        </p:nvPicPr>
        <p:blipFill>
          <a:blip r:embed="rId4">
            <a:extLst>
              <a:ext uri="{28A0092B-C50C-407E-A947-70E740481C1C}">
                <a14:useLocalDpi xmlns:a14="http://schemas.microsoft.com/office/drawing/2010/main" val="0"/>
              </a:ext>
            </a:extLst>
          </a:blip>
          <a:srcRect t="34554"/>
          <a:stretch>
            <a:fillRect/>
          </a:stretch>
        </p:blipFill>
        <p:spPr bwMode="auto">
          <a:xfrm>
            <a:off x="10668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sp>
        <p:nvSpPr>
          <p:cNvPr id="976905" name="Rectangle 9"/>
          <p:cNvSpPr>
            <a:spLocks noChangeArrowheads="1"/>
          </p:cNvSpPr>
          <p:nvPr/>
        </p:nvSpPr>
        <p:spPr bwMode="auto">
          <a:xfrm>
            <a:off x="1905000" y="2895600"/>
            <a:ext cx="216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probability </a:t>
            </a:r>
            <a:b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br>
            <a: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distribution</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C17364-0634-49BC-B889-8BDCFDCF8746}" type="slidenum">
              <a:rPr kumimoji="0" lang="en-US" sz="1200" b="0" i="0" u="none" strike="noStrike" kern="1200" cap="none" spc="0" normalizeH="0" baseline="0" noProof="0" smtClean="0">
                <a:ln>
                  <a:noFill/>
                </a:ln>
                <a:solidFill>
                  <a:srgbClr val="000000"/>
                </a:solidFill>
                <a:effectLst/>
                <a:uLnTx/>
                <a:uFillTx/>
                <a:latin typeface="Garamond"/>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Garamond"/>
              <a:ea typeface="+mn-ea"/>
              <a:cs typeface="Arial" panose="020B0604020202020204" pitchFamily="34" charset="0"/>
            </a:endParaRPr>
          </a:p>
        </p:txBody>
      </p:sp>
    </p:spTree>
    <p:extLst>
      <p:ext uri="{BB962C8B-B14F-4D97-AF65-F5344CB8AC3E}">
        <p14:creationId xmlns:p14="http://schemas.microsoft.com/office/powerpoint/2010/main" val="2559163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905"/>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976904"/>
                                        </p:tgtEl>
                                        <p:attrNameLst>
                                          <p:attrName>style.visibility</p:attrName>
                                        </p:attrNameLst>
                                      </p:cBhvr>
                                      <p:to>
                                        <p:strVal val="visible"/>
                                      </p:to>
                                    </p:set>
                                    <p:animEffect transition="in" filter="fade">
                                      <p:cBhvr>
                                        <p:cTn id="10" dur="1000"/>
                                        <p:tgtEl>
                                          <p:spTgt spid="976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“talks” sounds like that</a:t>
            </a:r>
          </a:p>
        </p:txBody>
      </p:sp>
      <p:sp>
        <p:nvSpPr>
          <p:cNvPr id="4" name="Oval 3"/>
          <p:cNvSpPr/>
          <p:nvPr/>
        </p:nvSpPr>
        <p:spPr>
          <a:xfrm>
            <a:off x="2078163"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err="1">
                <a:solidFill>
                  <a:srgbClr val="37AAED"/>
                </a:solidFill>
                <a:sym typeface="Arial"/>
                <a:rtl val="0"/>
              </a:rPr>
              <a:t>tɔk</a:t>
            </a:r>
            <a:endParaRPr lang="en-US" sz="4500" dirty="0">
              <a:solidFill>
                <a:srgbClr val="000000"/>
              </a:solidFill>
              <a:latin typeface="Cambria"/>
              <a:cs typeface="Cambria"/>
              <a:sym typeface="Arial"/>
              <a:rtl val="0"/>
            </a:endParaRPr>
          </a:p>
        </p:txBody>
      </p:sp>
      <p:sp>
        <p:nvSpPr>
          <p:cNvPr id="5" name="Oval 4"/>
          <p:cNvSpPr/>
          <p:nvPr/>
        </p:nvSpPr>
        <p:spPr>
          <a:xfrm>
            <a:off x="5197427"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a:solidFill>
                  <a:srgbClr val="9C0001">
                    <a:lumMod val="60000"/>
                    <a:lumOff val="40000"/>
                  </a:srgbClr>
                </a:solidFill>
                <a:sym typeface="Arial"/>
                <a:rtl val="0"/>
              </a:rPr>
              <a:t>s</a:t>
            </a:r>
            <a:endParaRPr lang="en-US" sz="4500" dirty="0">
              <a:solidFill>
                <a:srgbClr val="9C0001">
                  <a:lumMod val="60000"/>
                  <a:lumOff val="40000"/>
                </a:srgbClr>
              </a:solidFill>
              <a:latin typeface="Cambria"/>
              <a:cs typeface="Cambria"/>
              <a:sym typeface="Arial"/>
              <a:rtl val="0"/>
            </a:endParaRPr>
          </a:p>
        </p:txBody>
      </p:sp>
      <p:sp>
        <p:nvSpPr>
          <p:cNvPr id="8" name="Oval 7"/>
          <p:cNvSpPr/>
          <p:nvPr/>
        </p:nvSpPr>
        <p:spPr>
          <a:xfrm>
            <a:off x="3587260" y="2880959"/>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err="1">
                <a:solidFill>
                  <a:srgbClr val="37AAED"/>
                </a:solidFill>
                <a:sym typeface="Arial"/>
                <a:rtl val="0"/>
              </a:rPr>
              <a:t>tɔk</a:t>
            </a:r>
            <a:r>
              <a:rPr lang="en-US" sz="4500" dirty="0" err="1">
                <a:solidFill>
                  <a:srgbClr val="FF2B2C"/>
                </a:solidFill>
                <a:sym typeface="Arial"/>
                <a:rtl val="0"/>
              </a:rPr>
              <a:t>s</a:t>
            </a:r>
            <a:endParaRPr lang="en-US" sz="4500" dirty="0">
              <a:solidFill>
                <a:srgbClr val="FF2B2C"/>
              </a:solidFill>
              <a:latin typeface="Cambria"/>
              <a:cs typeface="Cambria"/>
              <a:sym typeface="Arial"/>
              <a:rtl val="0"/>
            </a:endParaRPr>
          </a:p>
        </p:txBody>
      </p:sp>
      <p:cxnSp>
        <p:nvCxnSpPr>
          <p:cNvPr id="12" name="Straight Arrow Connector 11"/>
          <p:cNvCxnSpPr/>
          <p:nvPr/>
        </p:nvCxnSpPr>
        <p:spPr>
          <a:xfrm flipH="1">
            <a:off x="5101591" y="2233537"/>
            <a:ext cx="450533"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482158" y="2233537"/>
            <a:ext cx="560868"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763687" y="2233537"/>
            <a:ext cx="1538702" cy="400110"/>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dirty="0">
                <a:solidFill>
                  <a:prstClr val="black">
                    <a:lumMod val="65000"/>
                    <a:lumOff val="35000"/>
                  </a:prstClr>
                </a:solidFill>
                <a:latin typeface="Cambria"/>
                <a:ea typeface="ＭＳ Ｐゴシック" charset="0"/>
                <a:cs typeface="Cambria"/>
                <a:sym typeface="Arial"/>
                <a:rtl val="0"/>
              </a:rPr>
              <a:t>Concatenate</a:t>
            </a:r>
          </a:p>
        </p:txBody>
      </p:sp>
      <p:sp>
        <p:nvSpPr>
          <p:cNvPr id="14" name="TextBox 13"/>
          <p:cNvSpPr txBox="1"/>
          <p:nvPr/>
        </p:nvSpPr>
        <p:spPr>
          <a:xfrm>
            <a:off x="3812435" y="5774125"/>
            <a:ext cx="1622610" cy="707886"/>
          </a:xfrm>
          <a:prstGeom prst="rect">
            <a:avLst/>
          </a:prstGeom>
          <a:noFill/>
        </p:spPr>
        <p:txBody>
          <a:bodyPr wrap="none" rtlCol="0">
            <a:spAutoFit/>
          </a:bodyPr>
          <a:lstStyle/>
          <a:p>
            <a:pPr algn="l" defTabSz="457200" eaLnBrk="1" hangingPunct="1">
              <a:spcBef>
                <a:spcPct val="0"/>
              </a:spcBef>
              <a:buClrTx/>
              <a:buSzTx/>
              <a:buFontTx/>
              <a:buNone/>
            </a:pPr>
            <a:r>
              <a:rPr lang="en-US" sz="4000" dirty="0">
                <a:solidFill>
                  <a:prstClr val="black"/>
                </a:solidFill>
                <a:latin typeface="Cambria"/>
                <a:ea typeface="ＭＳ Ｐゴシック" charset="0"/>
                <a:cs typeface="Cambria"/>
                <a:sym typeface="Arial"/>
                <a:rtl val="0"/>
              </a:rPr>
              <a:t>“talks”</a:t>
            </a: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14</a:t>
            </a:fld>
            <a:endParaRPr lang="en-US">
              <a:solidFill>
                <a:prstClr val="black">
                  <a:tint val="75000"/>
                </a:prstClr>
              </a:solidFill>
            </a:endParaRPr>
          </a:p>
        </p:txBody>
      </p:sp>
    </p:spTree>
    <p:extLst>
      <p:ext uri="{BB962C8B-B14F-4D97-AF65-F5344CB8AC3E}">
        <p14:creationId xmlns:p14="http://schemas.microsoft.com/office/powerpoint/2010/main" val="8673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a:solidFill>
                  <a:prstClr val="black"/>
                </a:solidFill>
                <a:latin typeface="Calibri" charset="0"/>
                <a:ea typeface="ＭＳ Ｐゴシック" charset="0"/>
                <a:cs typeface="ＭＳ Ｐゴシック" charset="0"/>
              </a:rPr>
              <a:t>]</a:t>
            </a: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0C5986">
                    <a:lumMod val="60000"/>
                    <a:lumOff val="40000"/>
                  </a:srgbClr>
                </a:solidFill>
                <a:latin typeface="Calibri" charset="0"/>
                <a:ea typeface="ＭＳ Ｐゴシック" charset="0"/>
                <a:cs typeface="ＭＳ Ｐゴシック" charset="0"/>
              </a:rPr>
              <a:t>tɔk</a:t>
            </a:r>
            <a:r>
              <a:rPr lang="en-US" sz="2200" dirty="0" err="1">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TALK</a:t>
            </a: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HACK</a:t>
            </a: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9C0001">
                    <a:lumMod val="60000"/>
                    <a:lumOff val="40000"/>
                  </a:srgbClr>
                </a:solidFill>
                <a:latin typeface="Calibri" charset="0"/>
                <a:ea typeface="ＭＳ Ｐゴシック" charset="0"/>
                <a:cs typeface="ＭＳ Ｐゴシック" charset="0"/>
              </a:rPr>
              <a:t>1P Pres. </a:t>
            </a:r>
            <a:r>
              <a:rPr lang="en-US" dirty="0" err="1">
                <a:solidFill>
                  <a:srgbClr val="9C0001">
                    <a:lumMod val="60000"/>
                    <a:lumOff val="40000"/>
                  </a:srgbClr>
                </a:solidFill>
                <a:latin typeface="Calibri" charset="0"/>
                <a:ea typeface="ＭＳ Ｐゴシック" charset="0"/>
                <a:cs typeface="ＭＳ Ｐゴシック" charset="0"/>
              </a:rPr>
              <a:t>Sg</a:t>
            </a:r>
            <a:r>
              <a:rPr lang="en-US" dirty="0">
                <a:solidFill>
                  <a:srgbClr val="9C0001">
                    <a:lumMod val="60000"/>
                    <a:lumOff val="40000"/>
                  </a:srgbClr>
                </a:solidFill>
                <a:latin typeface="Calibri" charset="0"/>
                <a:ea typeface="ＭＳ Ｐゴシック" charset="0"/>
                <a:cs typeface="ＭＳ Ｐゴシック" charset="0"/>
              </a:rPr>
              <a:t>.</a:t>
            </a: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3P Pres. </a:t>
            </a:r>
            <a:r>
              <a:rPr lang="en-US" dirty="0" err="1">
                <a:solidFill>
                  <a:srgbClr val="FF2B2C"/>
                </a:solidFill>
                <a:latin typeface="Calibri" charset="0"/>
                <a:ea typeface="ＭＳ Ｐゴシック" charset="0"/>
                <a:cs typeface="ＭＳ Ｐゴシック" charset="0"/>
              </a:rPr>
              <a:t>Sg</a:t>
            </a:r>
            <a:r>
              <a:rPr lang="en-US" dirty="0">
                <a:solidFill>
                  <a:srgbClr val="FF2B2C"/>
                </a:solidFill>
                <a:latin typeface="Calibri" charset="0"/>
                <a:ea typeface="ＭＳ Ｐゴシック" charset="0"/>
                <a:cs typeface="ＭＳ Ｐゴシック" charset="0"/>
              </a:rPr>
              <a:t>.</a:t>
            </a: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Past Tense</a:t>
            </a: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Past Part.</a:t>
            </a: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382785"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prstClr val="black"/>
                </a:solidFill>
                <a:latin typeface="Calibri"/>
                <a:ea typeface="ＭＳ Ｐゴシック" charset="0"/>
                <a:cs typeface="Times New Roman"/>
              </a:rPr>
              <a:t>Suffixes </a:t>
            </a:r>
          </a:p>
        </p:txBody>
      </p:sp>
      <p:sp>
        <p:nvSpPr>
          <p:cNvPr id="52" name="TextBox 51"/>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prstClr val="black"/>
                </a:solidFill>
                <a:latin typeface="Calibri"/>
                <a:ea typeface="ＭＳ Ｐゴシック" charset="0"/>
                <a:cs typeface="Times New Roman"/>
              </a:rPr>
              <a:t>Stems</a:t>
            </a: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a:solidFill>
                  <a:prstClr val="black"/>
                </a:solidFill>
                <a:latin typeface="Calibri" charset="0"/>
                <a:ea typeface="ＭＳ Ｐゴシック" charset="0"/>
                <a:cs typeface="ＭＳ Ｐゴシック" charset="0"/>
              </a:rPr>
              <a:t>]</a:t>
            </a: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CRACK</a:t>
            </a: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SLAP</a:t>
            </a:r>
          </a:p>
        </p:txBody>
      </p:sp>
      <p:sp>
        <p:nvSpPr>
          <p:cNvPr id="45" name="TextBox 44"/>
          <p:cNvSpPr txBox="1"/>
          <p:nvPr/>
        </p:nvSpPr>
        <p:spPr>
          <a:xfrm>
            <a:off x="2361561" y="5050582"/>
            <a:ext cx="77427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CODE</a:t>
            </a:r>
          </a:p>
        </p:txBody>
      </p:sp>
      <p:sp>
        <p:nvSpPr>
          <p:cNvPr id="53" name="TextBox 52"/>
          <p:cNvSpPr txBox="1"/>
          <p:nvPr/>
        </p:nvSpPr>
        <p:spPr>
          <a:xfrm>
            <a:off x="2370702" y="5419914"/>
            <a:ext cx="59756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BAT</a:t>
            </a: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66" name="TextBox 65"/>
          <p:cNvSpPr txBox="1"/>
          <p:nvPr/>
        </p:nvSpPr>
        <p:spPr>
          <a:xfrm>
            <a:off x="4797421" y="5016375"/>
            <a:ext cx="105171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a:solidFill>
                  <a:srgbClr val="FF2B2C"/>
                </a:solidFill>
                <a:latin typeface="Calibri" charset="0"/>
                <a:ea typeface="ＭＳ Ｐゴシック" charset="0"/>
                <a:cs typeface="ＭＳ Ｐゴシック" charset="0"/>
              </a:rPr>
              <a:t>z</a:t>
            </a:r>
            <a:r>
              <a:rPr lang="en-US" sz="2200" dirty="0">
                <a:solidFill>
                  <a:prstClr val="black"/>
                </a:solidFill>
                <a:latin typeface="Calibri" charset="0"/>
                <a:ea typeface="ＭＳ Ｐゴシック" charset="0"/>
                <a:cs typeface="ＭＳ Ｐゴシック" charset="0"/>
              </a:rPr>
              <a:t>]</a:t>
            </a:r>
          </a:p>
        </p:txBody>
      </p:sp>
      <p:sp>
        <p:nvSpPr>
          <p:cNvPr id="67" name="TextBox 66"/>
          <p:cNvSpPr txBox="1"/>
          <p:nvPr/>
        </p:nvSpPr>
        <p:spPr>
          <a:xfrm>
            <a:off x="6263535" y="5020993"/>
            <a:ext cx="11532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a:solidFill>
                  <a:srgbClr val="FF2B2C"/>
                </a:solidFill>
                <a:latin typeface="Calibri" charset="0"/>
                <a:ea typeface="ＭＳ Ｐゴシック" charset="0"/>
                <a:cs typeface="ＭＳ Ｐゴシック" charset="0"/>
              </a:rPr>
              <a:t>ɪ</a:t>
            </a:r>
            <a:r>
              <a:rPr lang="en-US" altLang="zh-TW" sz="2200" dirty="0" err="1">
                <a:solidFill>
                  <a:srgbClr val="FF2B2C"/>
                </a:solidFill>
                <a:latin typeface="Calibri" charset="0"/>
                <a:ea typeface="ＭＳ Ｐゴシック" charset="0"/>
                <a:cs typeface="ＭＳ Ｐゴシック" charset="0"/>
              </a:rPr>
              <a:t>d</a:t>
            </a:r>
            <a:r>
              <a:rPr lang="en-US" sz="2200" dirty="0">
                <a:solidFill>
                  <a:prstClr val="black"/>
                </a:solidFill>
                <a:latin typeface="Calibri" charset="0"/>
                <a:ea typeface="ＭＳ Ｐゴシック" charset="0"/>
                <a:cs typeface="ＭＳ Ｐゴシック" charset="0"/>
              </a:rPr>
              <a:t>]</a:t>
            </a:r>
          </a:p>
        </p:txBody>
      </p:sp>
      <p:sp>
        <p:nvSpPr>
          <p:cNvPr id="70" name="TextBox 69"/>
          <p:cNvSpPr txBox="1"/>
          <p:nvPr/>
        </p:nvSpPr>
        <p:spPr>
          <a:xfrm>
            <a:off x="3428967" y="5354790"/>
            <a:ext cx="81849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73" name="TextBox 72"/>
          <p:cNvSpPr txBox="1"/>
          <p:nvPr/>
        </p:nvSpPr>
        <p:spPr>
          <a:xfrm>
            <a:off x="7509824" y="5366414"/>
            <a:ext cx="103146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err="1">
                <a:solidFill>
                  <a:srgbClr val="FF2B2C"/>
                </a:solidFill>
                <a:latin typeface="Calibri" charset="0"/>
                <a:ea typeface="ＭＳ Ｐゴシック" charset="0"/>
                <a:cs typeface="ＭＳ Ｐゴシック" charset="0"/>
              </a:rPr>
              <a:t>ɪd</a:t>
            </a:r>
            <a:r>
              <a:rPr lang="en-US" sz="2200" dirty="0">
                <a:solidFill>
                  <a:prstClr val="black"/>
                </a:solidFill>
                <a:latin typeface="Calibri" charset="0"/>
                <a:ea typeface="ＭＳ Ｐゴシック" charset="0"/>
                <a:cs typeface="ＭＳ Ｐゴシック" charset="0"/>
              </a:rPr>
              <a:t>]</a:t>
            </a: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9C0001">
                    <a:lumMod val="60000"/>
                    <a:lumOff val="40000"/>
                  </a:srgbClr>
                </a:solidFill>
                <a:latin typeface="Calibri" charset="0"/>
                <a:ea typeface="ＭＳ Ｐゴシック" charset="0"/>
                <a:cs typeface="ＭＳ Ｐゴシック" charset="0"/>
              </a:rPr>
              <a:t>Ø</a:t>
            </a:r>
            <a:r>
              <a:rPr lang="en-US" sz="2200" dirty="0">
                <a:solidFill>
                  <a:prstClr val="black"/>
                </a:solidFill>
                <a:latin typeface="Calibri" charset="0"/>
                <a:ea typeface="ＭＳ Ｐゴシック" charset="0"/>
                <a:cs typeface="ＭＳ Ｐゴシック" charset="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a:solidFill>
                  <a:prstClr val="black"/>
                </a:solidFill>
                <a:latin typeface="Calibri" charset="0"/>
                <a:ea typeface="ＭＳ Ｐゴシック" charset="0"/>
                <a:cs typeface="ＭＳ Ｐゴシック" charset="0"/>
              </a:rPr>
              <a:t>/</a:t>
            </a: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a:solidFill>
                  <a:prstClr val="black"/>
                </a:solidFill>
                <a:latin typeface="Calibri" charset="0"/>
                <a:ea typeface="ＭＳ Ｐゴシック" charset="0"/>
                <a:cs typeface="ＭＳ Ｐゴシック" charset="0"/>
              </a:rPr>
              <a:t>/</a:t>
            </a:r>
          </a:p>
        </p:txBody>
      </p:sp>
      <p:sp>
        <p:nvSpPr>
          <p:cNvPr id="170" name="TextBox 169"/>
          <p:cNvSpPr txBox="1"/>
          <p:nvPr/>
        </p:nvSpPr>
        <p:spPr>
          <a:xfrm>
            <a:off x="755246" y="5426835"/>
            <a:ext cx="86433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171" name="TextBox 170"/>
          <p:cNvSpPr txBox="1"/>
          <p:nvPr/>
        </p:nvSpPr>
        <p:spPr>
          <a:xfrm>
            <a:off x="766279" y="5066522"/>
            <a:ext cx="9925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a:solidFill>
                  <a:prstClr val="black"/>
                </a:solidFill>
                <a:latin typeface="Calibri" charset="0"/>
                <a:ea typeface="ＭＳ Ｐゴシック" charset="0"/>
                <a:cs typeface="ＭＳ Ｐゴシック" charset="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a:solidFill>
                  <a:prstClr val="black"/>
                </a:solidFill>
                <a:latin typeface="Calibri" charset="0"/>
                <a:ea typeface="ＭＳ Ｐゴシック" charset="0"/>
                <a:cs typeface="ＭＳ Ｐゴシック" charset="0"/>
              </a:rPr>
              <a:t>/</a:t>
            </a:r>
          </a:p>
        </p:txBody>
      </p:sp>
      <p:sp>
        <p:nvSpPr>
          <p:cNvPr id="54" name="TextBox 53"/>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THANK</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15</a:t>
            </a:fld>
            <a:endParaRPr lang="en-US">
              <a:solidFill>
                <a:prstClr val="black">
                  <a:tint val="75000"/>
                </a:prstClr>
              </a:solidFill>
            </a:endParaRPr>
          </a:p>
        </p:txBody>
      </p:sp>
    </p:spTree>
    <p:extLst>
      <p:ext uri="{BB962C8B-B14F-4D97-AF65-F5344CB8AC3E}">
        <p14:creationId xmlns:p14="http://schemas.microsoft.com/office/powerpoint/2010/main" val="260057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a:solidFill>
                  <a:prstClr val="black"/>
                </a:solidFill>
                <a:latin typeface="Calibri" charset="0"/>
                <a:ea typeface="ＭＳ Ｐゴシック" charset="0"/>
                <a:cs typeface="ＭＳ Ｐゴシック" charset="0"/>
              </a:rPr>
              <a:t>]</a:t>
            </a: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0C5986">
                    <a:lumMod val="60000"/>
                    <a:lumOff val="40000"/>
                  </a:srgbClr>
                </a:solidFill>
                <a:latin typeface="Calibri" charset="0"/>
                <a:ea typeface="ＭＳ Ｐゴシック" charset="0"/>
                <a:cs typeface="ＭＳ Ｐゴシック" charset="0"/>
              </a:rPr>
              <a:t>tɔk</a:t>
            </a:r>
            <a:r>
              <a:rPr lang="en-US" sz="2200" dirty="0" err="1">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TALK</a:t>
            </a: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HACK</a:t>
            </a: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9C0001">
                    <a:lumMod val="60000"/>
                    <a:lumOff val="40000"/>
                  </a:srgbClr>
                </a:solidFill>
                <a:latin typeface="Calibri" charset="0"/>
                <a:ea typeface="ＭＳ Ｐゴシック" charset="0"/>
                <a:cs typeface="ＭＳ Ｐゴシック" charset="0"/>
              </a:rPr>
              <a:t>1P Pres. </a:t>
            </a:r>
            <a:r>
              <a:rPr lang="en-US" dirty="0" err="1">
                <a:solidFill>
                  <a:srgbClr val="9C0001">
                    <a:lumMod val="60000"/>
                    <a:lumOff val="40000"/>
                  </a:srgbClr>
                </a:solidFill>
                <a:latin typeface="Calibri" charset="0"/>
                <a:ea typeface="ＭＳ Ｐゴシック" charset="0"/>
                <a:cs typeface="ＭＳ Ｐゴシック" charset="0"/>
              </a:rPr>
              <a:t>Sg</a:t>
            </a:r>
            <a:r>
              <a:rPr lang="en-US" dirty="0">
                <a:solidFill>
                  <a:srgbClr val="9C0001">
                    <a:lumMod val="60000"/>
                    <a:lumOff val="40000"/>
                  </a:srgbClr>
                </a:solidFill>
                <a:latin typeface="Calibri" charset="0"/>
                <a:ea typeface="ＭＳ Ｐゴシック" charset="0"/>
                <a:cs typeface="ＭＳ Ｐゴシック" charset="0"/>
              </a:rPr>
              <a:t>.</a:t>
            </a: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3P Pres. </a:t>
            </a:r>
            <a:r>
              <a:rPr lang="en-US" dirty="0" err="1">
                <a:solidFill>
                  <a:srgbClr val="FF2B2C"/>
                </a:solidFill>
                <a:latin typeface="Calibri" charset="0"/>
                <a:ea typeface="ＭＳ Ｐゴシック" charset="0"/>
                <a:cs typeface="ＭＳ Ｐゴシック" charset="0"/>
              </a:rPr>
              <a:t>Sg</a:t>
            </a:r>
            <a:r>
              <a:rPr lang="en-US" dirty="0">
                <a:solidFill>
                  <a:srgbClr val="FF2B2C"/>
                </a:solidFill>
                <a:latin typeface="Calibri" charset="0"/>
                <a:ea typeface="ＭＳ Ｐゴシック" charset="0"/>
                <a:cs typeface="ＭＳ Ｐゴシック" charset="0"/>
              </a:rPr>
              <a:t>.</a:t>
            </a: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Past Tense</a:t>
            </a: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Past Part.</a:t>
            </a: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382785"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prstClr val="black"/>
                </a:solidFill>
                <a:latin typeface="Calibri"/>
                <a:ea typeface="ＭＳ Ｐゴシック" charset="0"/>
                <a:cs typeface="Times New Roman"/>
              </a:rPr>
              <a:t>Suffixes </a:t>
            </a:r>
          </a:p>
        </p:txBody>
      </p:sp>
      <p:sp>
        <p:nvSpPr>
          <p:cNvPr id="52" name="TextBox 51"/>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prstClr val="black"/>
                </a:solidFill>
                <a:latin typeface="Calibri"/>
                <a:ea typeface="ＭＳ Ｐゴシック" charset="0"/>
                <a:cs typeface="Times New Roman"/>
              </a:rPr>
              <a:t>Stems</a:t>
            </a: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a:solidFill>
                  <a:prstClr val="black"/>
                </a:solidFill>
                <a:latin typeface="Calibri" charset="0"/>
                <a:ea typeface="ＭＳ Ｐゴシック" charset="0"/>
                <a:cs typeface="ＭＳ Ｐゴシック" charset="0"/>
              </a:rPr>
              <a:t>]</a:t>
            </a: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CRACK</a:t>
            </a: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SLAP</a:t>
            </a:r>
          </a:p>
        </p:txBody>
      </p:sp>
      <p:sp>
        <p:nvSpPr>
          <p:cNvPr id="45" name="TextBox 44"/>
          <p:cNvSpPr txBox="1"/>
          <p:nvPr/>
        </p:nvSpPr>
        <p:spPr>
          <a:xfrm>
            <a:off x="2361561" y="5050582"/>
            <a:ext cx="77427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CODE</a:t>
            </a:r>
          </a:p>
        </p:txBody>
      </p:sp>
      <p:sp>
        <p:nvSpPr>
          <p:cNvPr id="53" name="TextBox 52"/>
          <p:cNvSpPr txBox="1"/>
          <p:nvPr/>
        </p:nvSpPr>
        <p:spPr>
          <a:xfrm>
            <a:off x="2370702" y="5419914"/>
            <a:ext cx="59756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BAT</a:t>
            </a: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66" name="TextBox 65"/>
          <p:cNvSpPr txBox="1"/>
          <p:nvPr/>
        </p:nvSpPr>
        <p:spPr>
          <a:xfrm>
            <a:off x="4797421" y="5016375"/>
            <a:ext cx="105171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a:solidFill>
                  <a:srgbClr val="FF2B2C"/>
                </a:solidFill>
                <a:latin typeface="Calibri" charset="0"/>
                <a:ea typeface="ＭＳ Ｐゴシック" charset="0"/>
                <a:cs typeface="ＭＳ Ｐゴシック" charset="0"/>
              </a:rPr>
              <a:t>z</a:t>
            </a:r>
            <a:r>
              <a:rPr lang="en-US" sz="2200" dirty="0">
                <a:solidFill>
                  <a:prstClr val="black"/>
                </a:solidFill>
                <a:latin typeface="Calibri" charset="0"/>
                <a:ea typeface="ＭＳ Ｐゴシック" charset="0"/>
                <a:cs typeface="ＭＳ Ｐゴシック" charset="0"/>
              </a:rPr>
              <a:t>]</a:t>
            </a:r>
          </a:p>
        </p:txBody>
      </p:sp>
      <p:sp>
        <p:nvSpPr>
          <p:cNvPr id="67" name="TextBox 66"/>
          <p:cNvSpPr txBox="1"/>
          <p:nvPr/>
        </p:nvSpPr>
        <p:spPr>
          <a:xfrm>
            <a:off x="6263535" y="5020993"/>
            <a:ext cx="11532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a:solidFill>
                  <a:srgbClr val="FF2B2C"/>
                </a:solidFill>
                <a:latin typeface="Calibri" charset="0"/>
                <a:ea typeface="ＭＳ Ｐゴシック" charset="0"/>
                <a:cs typeface="ＭＳ Ｐゴシック" charset="0"/>
              </a:rPr>
              <a:t>ɪd</a:t>
            </a:r>
            <a:r>
              <a:rPr lang="en-US" sz="2200" dirty="0">
                <a:solidFill>
                  <a:prstClr val="black"/>
                </a:solidFill>
                <a:latin typeface="Calibri" charset="0"/>
                <a:ea typeface="ＭＳ Ｐゴシック" charset="0"/>
                <a:cs typeface="ＭＳ Ｐゴシック" charset="0"/>
              </a:rPr>
              <a:t>]</a:t>
            </a:r>
          </a:p>
        </p:txBody>
      </p:sp>
      <p:sp>
        <p:nvSpPr>
          <p:cNvPr id="70" name="TextBox 69"/>
          <p:cNvSpPr txBox="1"/>
          <p:nvPr/>
        </p:nvSpPr>
        <p:spPr>
          <a:xfrm>
            <a:off x="3428967" y="5354790"/>
            <a:ext cx="81849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73" name="TextBox 72"/>
          <p:cNvSpPr txBox="1"/>
          <p:nvPr/>
        </p:nvSpPr>
        <p:spPr>
          <a:xfrm>
            <a:off x="7509824" y="5366414"/>
            <a:ext cx="103146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err="1">
                <a:solidFill>
                  <a:srgbClr val="FF2B2C"/>
                </a:solidFill>
                <a:latin typeface="Calibri" charset="0"/>
                <a:ea typeface="ＭＳ Ｐゴシック" charset="0"/>
                <a:cs typeface="ＭＳ Ｐゴシック" charset="0"/>
              </a:rPr>
              <a:t>ɪd</a:t>
            </a:r>
            <a:r>
              <a:rPr lang="en-US" sz="2200" dirty="0">
                <a:solidFill>
                  <a:prstClr val="black"/>
                </a:solidFill>
                <a:latin typeface="Calibri" charset="0"/>
                <a:ea typeface="ＭＳ Ｐゴシック" charset="0"/>
                <a:cs typeface="ＭＳ Ｐゴシック" charset="0"/>
              </a:rPr>
              <a:t>]</a:t>
            </a: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9C0001">
                    <a:lumMod val="60000"/>
                    <a:lumOff val="40000"/>
                  </a:srgbClr>
                </a:solidFill>
                <a:latin typeface="Calibri" charset="0"/>
                <a:ea typeface="ＭＳ Ｐゴシック" charset="0"/>
                <a:cs typeface="ＭＳ Ｐゴシック" charset="0"/>
              </a:rPr>
              <a:t>Ø</a:t>
            </a:r>
            <a:r>
              <a:rPr lang="en-US" sz="2200" dirty="0">
                <a:solidFill>
                  <a:prstClr val="black"/>
                </a:solidFill>
                <a:latin typeface="Calibri" charset="0"/>
                <a:ea typeface="ＭＳ Ｐゴシック" charset="0"/>
                <a:cs typeface="ＭＳ Ｐゴシック" charset="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a:solidFill>
                  <a:prstClr val="black"/>
                </a:solidFill>
                <a:latin typeface="Calibri" charset="0"/>
                <a:ea typeface="ＭＳ Ｐゴシック" charset="0"/>
                <a:cs typeface="ＭＳ Ｐゴシック" charset="0"/>
              </a:rPr>
              <a:t>/</a:t>
            </a: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a:solidFill>
                  <a:prstClr val="black"/>
                </a:solidFill>
                <a:latin typeface="Calibri" charset="0"/>
                <a:ea typeface="ＭＳ Ｐゴシック" charset="0"/>
                <a:cs typeface="ＭＳ Ｐゴシック" charset="0"/>
              </a:rPr>
              <a:t>/</a:t>
            </a:r>
          </a:p>
        </p:txBody>
      </p:sp>
      <p:sp>
        <p:nvSpPr>
          <p:cNvPr id="170" name="TextBox 169"/>
          <p:cNvSpPr txBox="1"/>
          <p:nvPr/>
        </p:nvSpPr>
        <p:spPr>
          <a:xfrm>
            <a:off x="755246" y="5426835"/>
            <a:ext cx="86433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171" name="TextBox 170"/>
          <p:cNvSpPr txBox="1"/>
          <p:nvPr/>
        </p:nvSpPr>
        <p:spPr>
          <a:xfrm>
            <a:off x="766279" y="5066522"/>
            <a:ext cx="9925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a:solidFill>
                  <a:prstClr val="black"/>
                </a:solidFill>
                <a:latin typeface="Calibri" charset="0"/>
                <a:ea typeface="ＭＳ Ｐゴシック" charset="0"/>
                <a:cs typeface="ＭＳ Ｐゴシック" charset="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a:solidFill>
                  <a:prstClr val="black"/>
                </a:solidFill>
                <a:latin typeface="Calibri" charset="0"/>
                <a:ea typeface="ＭＳ Ｐゴシック" charset="0"/>
                <a:cs typeface="ＭＳ Ｐゴシック" charset="0"/>
              </a:rPr>
              <a:t>/</a:t>
            </a:r>
          </a:p>
        </p:txBody>
      </p:sp>
      <p:sp>
        <p:nvSpPr>
          <p:cNvPr id="4" name="Oval 3"/>
          <p:cNvSpPr/>
          <p:nvPr/>
        </p:nvSpPr>
        <p:spPr>
          <a:xfrm>
            <a:off x="4644241" y="4917630"/>
            <a:ext cx="1356164" cy="74304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55" name="Oval 54"/>
          <p:cNvSpPr/>
          <p:nvPr/>
        </p:nvSpPr>
        <p:spPr>
          <a:xfrm>
            <a:off x="7363052" y="5209405"/>
            <a:ext cx="1356164" cy="74304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5" name="TextBox 4"/>
          <p:cNvSpPr txBox="1"/>
          <p:nvPr/>
        </p:nvSpPr>
        <p:spPr>
          <a:xfrm>
            <a:off x="3687511" y="6065978"/>
            <a:ext cx="2225051" cy="477054"/>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2500" dirty="0">
                <a:solidFill>
                  <a:srgbClr val="FF0000"/>
                </a:solidFill>
                <a:latin typeface="Comic Sans MS"/>
                <a:ea typeface="ＭＳ Ｐゴシック" charset="0"/>
                <a:cs typeface="Comic Sans MS"/>
              </a:rPr>
              <a:t>z </a:t>
            </a:r>
            <a:r>
              <a:rPr lang="en-US" sz="2500" dirty="0">
                <a:solidFill>
                  <a:prstClr val="black"/>
                </a:solidFill>
                <a:latin typeface="Comic Sans MS"/>
                <a:ea typeface="ＭＳ Ｐゴシック" charset="0"/>
                <a:cs typeface="Comic Sans MS"/>
              </a:rPr>
              <a:t>instead of </a:t>
            </a:r>
            <a:r>
              <a:rPr lang="en-US" sz="2500" dirty="0">
                <a:solidFill>
                  <a:srgbClr val="FF0000"/>
                </a:solidFill>
                <a:latin typeface="Comic Sans MS"/>
                <a:ea typeface="ＭＳ Ｐゴシック" charset="0"/>
                <a:cs typeface="Comic Sans MS"/>
              </a:rPr>
              <a:t>s</a:t>
            </a:r>
          </a:p>
        </p:txBody>
      </p:sp>
      <p:sp>
        <p:nvSpPr>
          <p:cNvPr id="59" name="TextBox 58"/>
          <p:cNvSpPr txBox="1"/>
          <p:nvPr/>
        </p:nvSpPr>
        <p:spPr>
          <a:xfrm>
            <a:off x="6676149" y="6281422"/>
            <a:ext cx="2086867" cy="523220"/>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2800" dirty="0" err="1">
                <a:solidFill>
                  <a:srgbClr val="FF2B2C"/>
                </a:solidFill>
                <a:latin typeface="Cambria"/>
                <a:ea typeface="ＭＳ Ｐゴシック" charset="0"/>
                <a:cs typeface="Cambria"/>
              </a:rPr>
              <a:t>ɪd</a:t>
            </a:r>
            <a:r>
              <a:rPr lang="en-US" sz="2800" dirty="0">
                <a:solidFill>
                  <a:srgbClr val="FF2B2C"/>
                </a:solidFill>
                <a:latin typeface="Cambria"/>
                <a:ea typeface="ＭＳ Ｐゴシック" charset="0"/>
                <a:cs typeface="Cambria"/>
              </a:rPr>
              <a:t> </a:t>
            </a:r>
            <a:r>
              <a:rPr lang="en-US" sz="2500" dirty="0">
                <a:solidFill>
                  <a:prstClr val="black"/>
                </a:solidFill>
                <a:latin typeface="Cambria"/>
                <a:ea typeface="ＭＳ Ｐゴシック" charset="0"/>
                <a:cs typeface="Cambria"/>
              </a:rPr>
              <a:t>instead of </a:t>
            </a:r>
            <a:r>
              <a:rPr lang="en-US" sz="2500" dirty="0">
                <a:solidFill>
                  <a:srgbClr val="FF0000"/>
                </a:solidFill>
                <a:latin typeface="Cambria"/>
                <a:ea typeface="ＭＳ Ｐゴシック" charset="0"/>
                <a:cs typeface="Cambria"/>
              </a:rPr>
              <a:t>t</a:t>
            </a:r>
          </a:p>
        </p:txBody>
      </p:sp>
      <p:cxnSp>
        <p:nvCxnSpPr>
          <p:cNvPr id="8" name="Straight Arrow Connector 7"/>
          <p:cNvCxnSpPr>
            <a:endCxn id="4" idx="4"/>
          </p:cNvCxnSpPr>
          <p:nvPr/>
        </p:nvCxnSpPr>
        <p:spPr>
          <a:xfrm flipV="1">
            <a:off x="4641133" y="5660679"/>
            <a:ext cx="681190" cy="40529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9" idx="0"/>
            <a:endCxn id="55" idx="4"/>
          </p:cNvCxnSpPr>
          <p:nvPr/>
        </p:nvCxnSpPr>
        <p:spPr>
          <a:xfrm flipV="1">
            <a:off x="7719583" y="5952454"/>
            <a:ext cx="321551" cy="32896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THANK</a:t>
            </a:r>
          </a:p>
        </p:txBody>
      </p: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16</a:t>
            </a:fld>
            <a:endParaRPr lang="en-US">
              <a:solidFill>
                <a:prstClr val="black">
                  <a:tint val="75000"/>
                </a:prstClr>
              </a:solidFill>
            </a:endParaRPr>
          </a:p>
        </p:txBody>
      </p:sp>
    </p:spTree>
    <p:extLst>
      <p:ext uri="{BB962C8B-B14F-4D97-AF65-F5344CB8AC3E}">
        <p14:creationId xmlns:p14="http://schemas.microsoft.com/office/powerpoint/2010/main" val="5730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37" name="TextBox 36"/>
          <p:cNvSpPr txBox="1"/>
          <p:nvPr/>
        </p:nvSpPr>
        <p:spPr>
          <a:xfrm>
            <a:off x="3414118" y="32420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a:solidFill>
                  <a:prstClr val="black"/>
                </a:solidFill>
                <a:latin typeface="Calibri" charset="0"/>
                <a:ea typeface="ＭＳ Ｐゴシック" charset="0"/>
                <a:cs typeface="ＭＳ Ｐゴシック" charset="0"/>
              </a:rPr>
              <a:t>]</a:t>
            </a:r>
          </a:p>
        </p:txBody>
      </p:sp>
      <p:sp>
        <p:nvSpPr>
          <p:cNvPr id="38" name="TextBox 37"/>
          <p:cNvSpPr txBox="1"/>
          <p:nvPr/>
        </p:nvSpPr>
        <p:spPr>
          <a:xfrm>
            <a:off x="4781700" y="32531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0C5986">
                    <a:lumMod val="60000"/>
                    <a:lumOff val="40000"/>
                  </a:srgbClr>
                </a:solidFill>
                <a:latin typeface="Calibri" charset="0"/>
                <a:ea typeface="ＭＳ Ｐゴシック" charset="0"/>
                <a:cs typeface="ＭＳ Ｐゴシック" charset="0"/>
              </a:rPr>
              <a:t>tɔk</a:t>
            </a:r>
            <a:r>
              <a:rPr lang="en-US" sz="2200" dirty="0" err="1">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39" name="TextBox 38"/>
          <p:cNvSpPr txBox="1"/>
          <p:nvPr/>
        </p:nvSpPr>
        <p:spPr>
          <a:xfrm>
            <a:off x="6247814" y="32577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46" name="TextBox 45"/>
          <p:cNvSpPr txBox="1"/>
          <p:nvPr/>
        </p:nvSpPr>
        <p:spPr>
          <a:xfrm>
            <a:off x="2394405" y="32282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TALK</a:t>
            </a:r>
          </a:p>
        </p:txBody>
      </p:sp>
      <p:sp>
        <p:nvSpPr>
          <p:cNvPr id="47" name="TextBox 46"/>
          <p:cNvSpPr txBox="1"/>
          <p:nvPr/>
        </p:nvSpPr>
        <p:spPr>
          <a:xfrm>
            <a:off x="2340357" y="35780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THANK</a:t>
            </a:r>
          </a:p>
        </p:txBody>
      </p:sp>
      <p:sp>
        <p:nvSpPr>
          <p:cNvPr id="48" name="TextBox 47"/>
          <p:cNvSpPr txBox="1"/>
          <p:nvPr/>
        </p:nvSpPr>
        <p:spPr>
          <a:xfrm>
            <a:off x="2383457" y="39473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HACK</a:t>
            </a:r>
          </a:p>
        </p:txBody>
      </p:sp>
      <p:sp>
        <p:nvSpPr>
          <p:cNvPr id="49" name="TextBox 48"/>
          <p:cNvSpPr txBox="1"/>
          <p:nvPr/>
        </p:nvSpPr>
        <p:spPr>
          <a:xfrm>
            <a:off x="3286811" y="28026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9C0001">
                    <a:lumMod val="60000"/>
                    <a:lumOff val="40000"/>
                  </a:srgbClr>
                </a:solidFill>
                <a:latin typeface="Calibri" charset="0"/>
                <a:ea typeface="ＭＳ Ｐゴシック" charset="0"/>
                <a:cs typeface="ＭＳ Ｐゴシック" charset="0"/>
              </a:rPr>
              <a:t>1P Pres. </a:t>
            </a:r>
            <a:r>
              <a:rPr lang="en-US" dirty="0" err="1">
                <a:solidFill>
                  <a:srgbClr val="9C0001">
                    <a:lumMod val="60000"/>
                    <a:lumOff val="40000"/>
                  </a:srgbClr>
                </a:solidFill>
                <a:latin typeface="Calibri" charset="0"/>
                <a:ea typeface="ＭＳ Ｐゴシック" charset="0"/>
                <a:cs typeface="ＭＳ Ｐゴシック" charset="0"/>
              </a:rPr>
              <a:t>Sg</a:t>
            </a:r>
            <a:r>
              <a:rPr lang="en-US" dirty="0">
                <a:solidFill>
                  <a:srgbClr val="9C0001">
                    <a:lumMod val="60000"/>
                    <a:lumOff val="40000"/>
                  </a:srgbClr>
                </a:solidFill>
                <a:latin typeface="Calibri" charset="0"/>
                <a:ea typeface="ＭＳ Ｐゴシック" charset="0"/>
                <a:cs typeface="ＭＳ Ｐゴシック" charset="0"/>
              </a:rPr>
              <a:t>.</a:t>
            </a:r>
          </a:p>
        </p:txBody>
      </p:sp>
      <p:sp>
        <p:nvSpPr>
          <p:cNvPr id="50" name="TextBox 49"/>
          <p:cNvSpPr txBox="1"/>
          <p:nvPr/>
        </p:nvSpPr>
        <p:spPr>
          <a:xfrm>
            <a:off x="4641133" y="28180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3P Pres. </a:t>
            </a:r>
            <a:r>
              <a:rPr lang="en-US" dirty="0" err="1">
                <a:solidFill>
                  <a:srgbClr val="FF2B2C"/>
                </a:solidFill>
                <a:latin typeface="Calibri" charset="0"/>
                <a:ea typeface="ＭＳ Ｐゴシック" charset="0"/>
                <a:cs typeface="ＭＳ Ｐゴシック" charset="0"/>
              </a:rPr>
              <a:t>Sg</a:t>
            </a:r>
            <a:r>
              <a:rPr lang="en-US" dirty="0">
                <a:solidFill>
                  <a:srgbClr val="FF2B2C"/>
                </a:solidFill>
                <a:latin typeface="Calibri" charset="0"/>
                <a:ea typeface="ＭＳ Ｐゴシック" charset="0"/>
                <a:cs typeface="ＭＳ Ｐゴシック" charset="0"/>
              </a:rPr>
              <a:t>.</a:t>
            </a:r>
          </a:p>
        </p:txBody>
      </p:sp>
      <p:sp>
        <p:nvSpPr>
          <p:cNvPr id="51" name="TextBox 50"/>
          <p:cNvSpPr txBox="1"/>
          <p:nvPr/>
        </p:nvSpPr>
        <p:spPr>
          <a:xfrm>
            <a:off x="6101343" y="28180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Past Tense</a:t>
            </a:r>
          </a:p>
        </p:txBody>
      </p:sp>
      <p:sp>
        <p:nvSpPr>
          <p:cNvPr id="147" name="TextBox 146"/>
          <p:cNvSpPr txBox="1"/>
          <p:nvPr/>
        </p:nvSpPr>
        <p:spPr>
          <a:xfrm>
            <a:off x="7362738" y="28354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rPr>
              <a:t>Past Part.</a:t>
            </a:r>
          </a:p>
        </p:txBody>
      </p:sp>
      <p:cxnSp>
        <p:nvCxnSpPr>
          <p:cNvPr id="12" name="Straight Connector 11"/>
          <p:cNvCxnSpPr/>
          <p:nvPr/>
        </p:nvCxnSpPr>
        <p:spPr>
          <a:xfrm>
            <a:off x="3207131" y="29873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786774" y="32340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382785"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prstClr val="black"/>
                </a:solidFill>
                <a:latin typeface="Calibri"/>
                <a:ea typeface="ＭＳ Ｐゴシック" charset="0"/>
                <a:cs typeface="Times New Roman"/>
              </a:rPr>
              <a:t>Suffixes </a:t>
            </a:r>
          </a:p>
        </p:txBody>
      </p:sp>
      <p:sp>
        <p:nvSpPr>
          <p:cNvPr id="52" name="TextBox 51"/>
          <p:cNvSpPr txBox="1"/>
          <p:nvPr/>
        </p:nvSpPr>
        <p:spPr>
          <a:xfrm rot="16200000">
            <a:off x="-328272" y="4341494"/>
            <a:ext cx="1178778"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prstClr val="black"/>
                </a:solidFill>
                <a:latin typeface="Calibri"/>
                <a:ea typeface="ＭＳ Ｐゴシック" charset="0"/>
                <a:cs typeface="Times New Roman"/>
              </a:rPr>
              <a:t>Stems</a:t>
            </a:r>
          </a:p>
        </p:txBody>
      </p:sp>
      <p:sp>
        <p:nvSpPr>
          <p:cNvPr id="93" name="TextBox 92"/>
          <p:cNvSpPr txBox="1"/>
          <p:nvPr/>
        </p:nvSpPr>
        <p:spPr>
          <a:xfrm>
            <a:off x="7494975" y="32536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95" name="TextBox 94"/>
          <p:cNvSpPr txBox="1"/>
          <p:nvPr/>
        </p:nvSpPr>
        <p:spPr>
          <a:xfrm>
            <a:off x="3421507" y="35985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96" name="TextBox 95"/>
          <p:cNvSpPr txBox="1"/>
          <p:nvPr/>
        </p:nvSpPr>
        <p:spPr>
          <a:xfrm>
            <a:off x="4789089" y="36096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97" name="TextBox 96"/>
          <p:cNvSpPr txBox="1"/>
          <p:nvPr/>
        </p:nvSpPr>
        <p:spPr>
          <a:xfrm>
            <a:off x="6255203" y="36142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99" name="TextBox 98"/>
          <p:cNvSpPr txBox="1"/>
          <p:nvPr/>
        </p:nvSpPr>
        <p:spPr>
          <a:xfrm>
            <a:off x="7502364" y="36102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107" name="TextBox 106"/>
          <p:cNvSpPr txBox="1"/>
          <p:nvPr/>
        </p:nvSpPr>
        <p:spPr>
          <a:xfrm>
            <a:off x="3432455" y="39349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a:solidFill>
                  <a:prstClr val="black"/>
                </a:solidFill>
                <a:latin typeface="Calibri" charset="0"/>
                <a:ea typeface="ＭＳ Ｐゴシック" charset="0"/>
                <a:cs typeface="ＭＳ Ｐゴシック" charset="0"/>
              </a:rPr>
              <a:t>]</a:t>
            </a:r>
          </a:p>
        </p:txBody>
      </p:sp>
      <p:sp>
        <p:nvSpPr>
          <p:cNvPr id="108" name="TextBox 107"/>
          <p:cNvSpPr txBox="1"/>
          <p:nvPr/>
        </p:nvSpPr>
        <p:spPr>
          <a:xfrm>
            <a:off x="4800037" y="39460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109" name="TextBox 108"/>
          <p:cNvSpPr txBox="1"/>
          <p:nvPr/>
        </p:nvSpPr>
        <p:spPr>
          <a:xfrm>
            <a:off x="6266151" y="39506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110" name="TextBox 109"/>
          <p:cNvSpPr txBox="1"/>
          <p:nvPr/>
        </p:nvSpPr>
        <p:spPr>
          <a:xfrm>
            <a:off x="7513312" y="39465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43" name="TextBox 42"/>
          <p:cNvSpPr txBox="1"/>
          <p:nvPr/>
        </p:nvSpPr>
        <p:spPr>
          <a:xfrm>
            <a:off x="2368372" y="43199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CRACK</a:t>
            </a:r>
          </a:p>
        </p:txBody>
      </p:sp>
      <p:sp>
        <p:nvSpPr>
          <p:cNvPr id="44" name="TextBox 43"/>
          <p:cNvSpPr txBox="1"/>
          <p:nvPr/>
        </p:nvSpPr>
        <p:spPr>
          <a:xfrm>
            <a:off x="2369280" y="46893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SLAP</a:t>
            </a:r>
          </a:p>
        </p:txBody>
      </p:sp>
      <p:sp>
        <p:nvSpPr>
          <p:cNvPr id="45" name="TextBox 44"/>
          <p:cNvSpPr txBox="1"/>
          <p:nvPr/>
        </p:nvSpPr>
        <p:spPr>
          <a:xfrm>
            <a:off x="2361561" y="5050582"/>
            <a:ext cx="77427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CODE</a:t>
            </a:r>
          </a:p>
        </p:txBody>
      </p:sp>
      <p:sp>
        <p:nvSpPr>
          <p:cNvPr id="53" name="TextBox 52"/>
          <p:cNvSpPr txBox="1"/>
          <p:nvPr/>
        </p:nvSpPr>
        <p:spPr>
          <a:xfrm>
            <a:off x="2370702" y="5419914"/>
            <a:ext cx="59756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BAT</a:t>
            </a:r>
          </a:p>
        </p:txBody>
      </p:sp>
      <p:sp>
        <p:nvSpPr>
          <p:cNvPr id="54" name="TextBox 53"/>
          <p:cNvSpPr txBox="1"/>
          <p:nvPr/>
        </p:nvSpPr>
        <p:spPr>
          <a:xfrm>
            <a:off x="2380649" y="5756980"/>
            <a:ext cx="583288"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rPr>
              <a:t>EAT</a:t>
            </a:r>
          </a:p>
        </p:txBody>
      </p:sp>
      <p:sp>
        <p:nvSpPr>
          <p:cNvPr id="56" name="TextBox 55"/>
          <p:cNvSpPr txBox="1"/>
          <p:nvPr/>
        </p:nvSpPr>
        <p:spPr>
          <a:xfrm>
            <a:off x="4799165" y="42845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err="1">
                <a:solidFill>
                  <a:srgbClr val="FF2B2C"/>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58" name="TextBox 57"/>
          <p:cNvSpPr txBox="1"/>
          <p:nvPr/>
        </p:nvSpPr>
        <p:spPr>
          <a:xfrm>
            <a:off x="7512440" y="42851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60" name="TextBox 59"/>
          <p:cNvSpPr txBox="1"/>
          <p:nvPr/>
        </p:nvSpPr>
        <p:spPr>
          <a:xfrm>
            <a:off x="3430711" y="46229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62" name="TextBox 61"/>
          <p:cNvSpPr txBox="1"/>
          <p:nvPr/>
        </p:nvSpPr>
        <p:spPr>
          <a:xfrm>
            <a:off x="6264407" y="46386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66" name="TextBox 65"/>
          <p:cNvSpPr txBox="1"/>
          <p:nvPr/>
        </p:nvSpPr>
        <p:spPr>
          <a:xfrm>
            <a:off x="4797421" y="5016375"/>
            <a:ext cx="105171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a:solidFill>
                  <a:srgbClr val="FF2B2C"/>
                </a:solidFill>
                <a:latin typeface="Calibri" charset="0"/>
                <a:ea typeface="ＭＳ Ｐゴシック" charset="0"/>
                <a:cs typeface="ＭＳ Ｐゴシック" charset="0"/>
              </a:rPr>
              <a:t>z</a:t>
            </a:r>
            <a:r>
              <a:rPr lang="en-US" sz="2200" dirty="0">
                <a:solidFill>
                  <a:prstClr val="black"/>
                </a:solidFill>
                <a:latin typeface="Calibri" charset="0"/>
                <a:ea typeface="ＭＳ Ｐゴシック" charset="0"/>
                <a:cs typeface="ＭＳ Ｐゴシック" charset="0"/>
              </a:rPr>
              <a:t>]</a:t>
            </a:r>
          </a:p>
        </p:txBody>
      </p:sp>
      <p:sp>
        <p:nvSpPr>
          <p:cNvPr id="67" name="TextBox 66"/>
          <p:cNvSpPr txBox="1"/>
          <p:nvPr/>
        </p:nvSpPr>
        <p:spPr>
          <a:xfrm>
            <a:off x="6263535" y="5020993"/>
            <a:ext cx="11532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err="1">
                <a:solidFill>
                  <a:srgbClr val="FF2B2C"/>
                </a:solidFill>
                <a:latin typeface="Calibri" charset="0"/>
                <a:ea typeface="ＭＳ Ｐゴシック" charset="0"/>
                <a:cs typeface="ＭＳ Ｐゴシック" charset="0"/>
              </a:rPr>
              <a:t>ɪd</a:t>
            </a:r>
            <a:r>
              <a:rPr lang="en-US" sz="2200" dirty="0">
                <a:solidFill>
                  <a:prstClr val="black"/>
                </a:solidFill>
                <a:latin typeface="Calibri" charset="0"/>
                <a:ea typeface="ＭＳ Ｐゴシック" charset="0"/>
                <a:cs typeface="ＭＳ Ｐゴシック" charset="0"/>
              </a:rPr>
              <a:t>]</a:t>
            </a:r>
          </a:p>
        </p:txBody>
      </p:sp>
      <p:sp>
        <p:nvSpPr>
          <p:cNvPr id="70" name="TextBox 69"/>
          <p:cNvSpPr txBox="1"/>
          <p:nvPr/>
        </p:nvSpPr>
        <p:spPr>
          <a:xfrm>
            <a:off x="3428967" y="5354790"/>
            <a:ext cx="81849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73" name="TextBox 72"/>
          <p:cNvSpPr txBox="1"/>
          <p:nvPr/>
        </p:nvSpPr>
        <p:spPr>
          <a:xfrm>
            <a:off x="7509824" y="5366414"/>
            <a:ext cx="103146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err="1">
                <a:solidFill>
                  <a:srgbClr val="FF2B2C"/>
                </a:solidFill>
                <a:latin typeface="Calibri" charset="0"/>
                <a:ea typeface="ＭＳ Ｐゴシック" charset="0"/>
                <a:cs typeface="ＭＳ Ｐゴシック" charset="0"/>
              </a:rPr>
              <a:t>ɪd</a:t>
            </a:r>
            <a:r>
              <a:rPr lang="en-US" sz="2200" dirty="0">
                <a:solidFill>
                  <a:prstClr val="black"/>
                </a:solidFill>
                <a:latin typeface="Calibri" charset="0"/>
                <a:ea typeface="ＭＳ Ｐゴシック" charset="0"/>
                <a:cs typeface="ＭＳ Ｐゴシック" charset="0"/>
              </a:rPr>
              <a:t>]</a:t>
            </a:r>
          </a:p>
        </p:txBody>
      </p:sp>
      <p:sp>
        <p:nvSpPr>
          <p:cNvPr id="75" name="TextBox 74"/>
          <p:cNvSpPr txBox="1"/>
          <p:nvPr/>
        </p:nvSpPr>
        <p:spPr>
          <a:xfrm>
            <a:off x="3428095" y="5715221"/>
            <a:ext cx="51693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37AAED"/>
                </a:solidFill>
                <a:latin typeface="Calibri" charset="0"/>
                <a:ea typeface="ＭＳ Ｐゴシック" charset="0"/>
                <a:cs typeface="ＭＳ Ｐゴシック" charset="0"/>
              </a:rPr>
              <a:t>it</a:t>
            </a:r>
            <a:r>
              <a:rPr lang="en-US" sz="2200" dirty="0">
                <a:solidFill>
                  <a:prstClr val="black"/>
                </a:solidFill>
                <a:latin typeface="Calibri" charset="0"/>
                <a:ea typeface="ＭＳ Ｐゴシック" charset="0"/>
                <a:cs typeface="ＭＳ Ｐゴシック" charset="0"/>
              </a:rPr>
              <a:t>]</a:t>
            </a:r>
          </a:p>
        </p:txBody>
      </p:sp>
      <p:sp>
        <p:nvSpPr>
          <p:cNvPr id="77" name="TextBox 76"/>
          <p:cNvSpPr txBox="1"/>
          <p:nvPr/>
        </p:nvSpPr>
        <p:spPr>
          <a:xfrm>
            <a:off x="6261791" y="5730906"/>
            <a:ext cx="65731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eɪ</a:t>
            </a:r>
            <a:r>
              <a:rPr lang="en-US" sz="2200" dirty="0" err="1">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78" name="TextBox 77"/>
          <p:cNvSpPr txBox="1"/>
          <p:nvPr/>
        </p:nvSpPr>
        <p:spPr>
          <a:xfrm>
            <a:off x="7508952" y="5726845"/>
            <a:ext cx="805542"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it</a:t>
            </a:r>
            <a:r>
              <a:rPr lang="en-US" sz="2200" dirty="0" err="1">
                <a:solidFill>
                  <a:srgbClr val="FF2B2C"/>
                </a:solidFill>
                <a:latin typeface="Calibri" charset="0"/>
                <a:ea typeface="ＭＳ Ｐゴシック" charset="0"/>
                <a:cs typeface="ＭＳ Ｐゴシック" charset="0"/>
              </a:rPr>
              <a:t>ən</a:t>
            </a:r>
            <a:r>
              <a:rPr lang="en-US" sz="2200" dirty="0">
                <a:solidFill>
                  <a:prstClr val="black"/>
                </a:solidFill>
                <a:latin typeface="Calibri" charset="0"/>
                <a:ea typeface="ＭＳ Ｐゴシック" charset="0"/>
                <a:cs typeface="ＭＳ Ｐゴシック" charset="0"/>
              </a:rPr>
              <a:t>]</a:t>
            </a:r>
          </a:p>
        </p:txBody>
      </p:sp>
      <p:cxnSp>
        <p:nvCxnSpPr>
          <p:cNvPr id="80" name="Straight Connector 79"/>
          <p:cNvCxnSpPr/>
          <p:nvPr/>
        </p:nvCxnSpPr>
        <p:spPr>
          <a:xfrm flipH="1">
            <a:off x="2971004" y="2306230"/>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64871"/>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337459" y="1889487"/>
            <a:ext cx="1236846"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9C0001">
                    <a:lumMod val="60000"/>
                    <a:lumOff val="40000"/>
                  </a:srgbClr>
                </a:solidFill>
                <a:latin typeface="Calibri" charset="0"/>
                <a:ea typeface="ＭＳ Ｐゴシック" charset="0"/>
                <a:cs typeface="ＭＳ Ｐゴシック" charset="0"/>
              </a:rPr>
              <a:t>Ø</a:t>
            </a:r>
            <a:r>
              <a:rPr lang="en-US" sz="2200" dirty="0">
                <a:solidFill>
                  <a:prstClr val="black"/>
                </a:solidFill>
                <a:latin typeface="Calibri" charset="0"/>
                <a:ea typeface="ＭＳ Ｐゴシック" charset="0"/>
                <a:cs typeface="ＭＳ Ｐゴシック" charset="0"/>
              </a:rPr>
              <a:t>/</a:t>
            </a:r>
          </a:p>
        </p:txBody>
      </p:sp>
      <p:sp>
        <p:nvSpPr>
          <p:cNvPr id="83" name="TextBox 82"/>
          <p:cNvSpPr txBox="1"/>
          <p:nvPr/>
        </p:nvSpPr>
        <p:spPr>
          <a:xfrm>
            <a:off x="5007797" y="1900554"/>
            <a:ext cx="630784"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9C0001">
                    <a:lumMod val="60000"/>
                    <a:lumOff val="40000"/>
                  </a:srgbClr>
                </a:solidFill>
                <a:latin typeface="Calibri" charset="0"/>
                <a:ea typeface="ＭＳ Ｐゴシック" charset="0"/>
                <a:cs typeface="ＭＳ Ｐゴシック" charset="0"/>
              </a:rPr>
              <a:t>s</a:t>
            </a:r>
            <a:r>
              <a:rPr lang="en-US" sz="2200" dirty="0">
                <a:solidFill>
                  <a:prstClr val="black"/>
                </a:solidFill>
                <a:latin typeface="Calibri" charset="0"/>
                <a:ea typeface="ＭＳ Ｐゴシック" charset="0"/>
                <a:cs typeface="ＭＳ Ｐゴシック" charset="0"/>
              </a:rPr>
              <a:t>/</a:t>
            </a:r>
          </a:p>
        </p:txBody>
      </p:sp>
      <p:sp>
        <p:nvSpPr>
          <p:cNvPr id="84" name="TextBox 83"/>
          <p:cNvSpPr txBox="1"/>
          <p:nvPr/>
        </p:nvSpPr>
        <p:spPr>
          <a:xfrm>
            <a:off x="6248419"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sp>
        <p:nvSpPr>
          <p:cNvPr id="85" name="TextBox 84"/>
          <p:cNvSpPr txBox="1"/>
          <p:nvPr/>
        </p:nvSpPr>
        <p:spPr>
          <a:xfrm>
            <a:off x="7558717" y="1912834"/>
            <a:ext cx="615171" cy="430887"/>
          </a:xfrm>
          <a:prstGeom prst="rect">
            <a:avLst/>
          </a:prstGeom>
          <a:noFill/>
        </p:spPr>
        <p:txBody>
          <a:bodyPr wrap="squar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FF2B2C"/>
                </a:solidFill>
                <a:latin typeface="Calibri" charset="0"/>
                <a:ea typeface="ＭＳ Ｐゴシック" charset="0"/>
                <a:cs typeface="ＭＳ Ｐゴシック" charset="0"/>
              </a:rPr>
              <a:t>t</a:t>
            </a:r>
            <a:r>
              <a:rPr lang="en-US" sz="2200" dirty="0">
                <a:solidFill>
                  <a:prstClr val="black"/>
                </a:solidFill>
                <a:latin typeface="Calibri" charset="0"/>
                <a:ea typeface="ＭＳ Ｐゴシック" charset="0"/>
                <a:cs typeface="ＭＳ Ｐゴシック" charset="0"/>
              </a:rPr>
              <a:t>/</a:t>
            </a:r>
          </a:p>
        </p:txBody>
      </p:sp>
      <p:cxnSp>
        <p:nvCxnSpPr>
          <p:cNvPr id="113" name="Straight Connector 112"/>
          <p:cNvCxnSpPr/>
          <p:nvPr/>
        </p:nvCxnSpPr>
        <p:spPr>
          <a:xfrm>
            <a:off x="1713563" y="320276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20276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766279" y="3268502"/>
            <a:ext cx="74892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tɔk</a:t>
            </a:r>
            <a:r>
              <a:rPr lang="en-US" sz="2200" dirty="0">
                <a:solidFill>
                  <a:prstClr val="black"/>
                </a:solidFill>
                <a:latin typeface="Calibri" charset="0"/>
                <a:ea typeface="ＭＳ Ｐゴシック" charset="0"/>
                <a:cs typeface="ＭＳ Ｐゴシック" charset="0"/>
              </a:rPr>
              <a:t>/</a:t>
            </a:r>
          </a:p>
        </p:txBody>
      </p:sp>
      <p:sp>
        <p:nvSpPr>
          <p:cNvPr id="152" name="TextBox 151"/>
          <p:cNvSpPr txBox="1"/>
          <p:nvPr/>
        </p:nvSpPr>
        <p:spPr>
          <a:xfrm>
            <a:off x="623121" y="3644610"/>
            <a:ext cx="104387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l-GR" sz="2200" dirty="0">
                <a:solidFill>
                  <a:srgbClr val="0C5986">
                    <a:lumMod val="60000"/>
                    <a:lumOff val="40000"/>
                  </a:srgbClr>
                </a:solidFill>
                <a:latin typeface="Calibri" charset="0"/>
                <a:ea typeface="ＭＳ Ｐゴシック" charset="0"/>
                <a:cs typeface="ＭＳ Ｐゴシック" charset="0"/>
              </a:rPr>
              <a:t>θ</a:t>
            </a:r>
            <a:r>
              <a:rPr lang="en-US" sz="2200" dirty="0" err="1">
                <a:solidFill>
                  <a:srgbClr val="37AAED"/>
                </a:solidFill>
                <a:latin typeface="Calibri" charset="0"/>
                <a:ea typeface="ＭＳ Ｐゴシック" charset="0"/>
                <a:cs typeface="ＭＳ Ｐゴシック" charset="0"/>
              </a:rPr>
              <a:t>eɪŋk</a:t>
            </a:r>
            <a:r>
              <a:rPr lang="en-US" sz="2200" dirty="0">
                <a:solidFill>
                  <a:prstClr val="black"/>
                </a:solidFill>
                <a:latin typeface="Calibri" charset="0"/>
                <a:ea typeface="ＭＳ Ｐゴシック" charset="0"/>
                <a:cs typeface="ＭＳ Ｐゴシック" charset="0"/>
              </a:rPr>
              <a:t>/</a:t>
            </a:r>
          </a:p>
        </p:txBody>
      </p:sp>
      <p:sp>
        <p:nvSpPr>
          <p:cNvPr id="168" name="TextBox 167"/>
          <p:cNvSpPr txBox="1"/>
          <p:nvPr/>
        </p:nvSpPr>
        <p:spPr>
          <a:xfrm>
            <a:off x="711539" y="4028907"/>
            <a:ext cx="9028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hæk</a:t>
            </a:r>
            <a:r>
              <a:rPr lang="en-US" sz="2200" dirty="0">
                <a:solidFill>
                  <a:prstClr val="black"/>
                </a:solidFill>
                <a:latin typeface="Calibri" charset="0"/>
                <a:ea typeface="ＭＳ Ｐゴシック" charset="0"/>
                <a:cs typeface="ＭＳ Ｐゴシック" charset="0"/>
              </a:rPr>
              <a:t>/</a:t>
            </a:r>
          </a:p>
        </p:txBody>
      </p:sp>
      <p:sp>
        <p:nvSpPr>
          <p:cNvPr id="169" name="TextBox 168"/>
          <p:cNvSpPr txBox="1"/>
          <p:nvPr/>
        </p:nvSpPr>
        <p:spPr>
          <a:xfrm>
            <a:off x="751030" y="5828444"/>
            <a:ext cx="56938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a:solidFill>
                  <a:srgbClr val="37AAED"/>
                </a:solidFill>
                <a:latin typeface="Calibri" charset="0"/>
                <a:ea typeface="ＭＳ Ｐゴシック" charset="0"/>
                <a:cs typeface="ＭＳ Ｐゴシック" charset="0"/>
              </a:rPr>
              <a:t>it</a:t>
            </a:r>
            <a:r>
              <a:rPr lang="en-US" sz="2200" dirty="0">
                <a:solidFill>
                  <a:prstClr val="black"/>
                </a:solidFill>
                <a:latin typeface="Calibri" charset="0"/>
                <a:ea typeface="ＭＳ Ｐゴシック" charset="0"/>
                <a:cs typeface="ＭＳ Ｐゴシック" charset="0"/>
              </a:rPr>
              <a:t>/</a:t>
            </a:r>
          </a:p>
        </p:txBody>
      </p:sp>
      <p:sp>
        <p:nvSpPr>
          <p:cNvPr id="170" name="TextBox 169"/>
          <p:cNvSpPr txBox="1"/>
          <p:nvPr/>
        </p:nvSpPr>
        <p:spPr>
          <a:xfrm>
            <a:off x="755246" y="5426835"/>
            <a:ext cx="86433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bæt</a:t>
            </a:r>
            <a:r>
              <a:rPr lang="en-US" sz="2200" dirty="0">
                <a:solidFill>
                  <a:prstClr val="black"/>
                </a:solidFill>
                <a:latin typeface="Calibri" charset="0"/>
                <a:ea typeface="ＭＳ Ｐゴシック" charset="0"/>
                <a:cs typeface="ＭＳ Ｐゴシック" charset="0"/>
              </a:rPr>
              <a:t>/</a:t>
            </a:r>
          </a:p>
        </p:txBody>
      </p:sp>
      <p:sp>
        <p:nvSpPr>
          <p:cNvPr id="171" name="TextBox 170"/>
          <p:cNvSpPr txBox="1"/>
          <p:nvPr/>
        </p:nvSpPr>
        <p:spPr>
          <a:xfrm>
            <a:off x="766279" y="5066522"/>
            <a:ext cx="9925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koʊd</a:t>
            </a:r>
            <a:r>
              <a:rPr lang="en-US" sz="2200" dirty="0">
                <a:solidFill>
                  <a:prstClr val="black"/>
                </a:solidFill>
                <a:latin typeface="Calibri" charset="0"/>
                <a:ea typeface="ＭＳ Ｐゴシック" charset="0"/>
                <a:cs typeface="ＭＳ Ｐゴシック" charset="0"/>
              </a:rPr>
              <a:t>/</a:t>
            </a:r>
          </a:p>
        </p:txBody>
      </p:sp>
      <p:sp>
        <p:nvSpPr>
          <p:cNvPr id="173" name="TextBox 172"/>
          <p:cNvSpPr txBox="1"/>
          <p:nvPr/>
        </p:nvSpPr>
        <p:spPr>
          <a:xfrm>
            <a:off x="722875" y="4715813"/>
            <a:ext cx="954107"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slæp</a:t>
            </a:r>
            <a:r>
              <a:rPr lang="en-US" sz="2200" dirty="0">
                <a:solidFill>
                  <a:prstClr val="black"/>
                </a:solidFill>
                <a:latin typeface="Calibri" charset="0"/>
                <a:ea typeface="ＭＳ Ｐゴシック" charset="0"/>
                <a:cs typeface="ＭＳ Ｐゴシック" charset="0"/>
              </a:rPr>
              <a:t>/</a:t>
            </a:r>
          </a:p>
        </p:txBody>
      </p:sp>
      <p:sp>
        <p:nvSpPr>
          <p:cNvPr id="174" name="TextBox 173"/>
          <p:cNvSpPr txBox="1"/>
          <p:nvPr/>
        </p:nvSpPr>
        <p:spPr>
          <a:xfrm>
            <a:off x="733808" y="4388733"/>
            <a:ext cx="9797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rPr>
              <a:t>/</a:t>
            </a:r>
            <a:r>
              <a:rPr lang="en-US" sz="2200" dirty="0" err="1">
                <a:solidFill>
                  <a:srgbClr val="37AAED"/>
                </a:solidFill>
                <a:latin typeface="Calibri" charset="0"/>
                <a:ea typeface="ＭＳ Ｐゴシック" charset="0"/>
                <a:cs typeface="ＭＳ Ｐゴシック" charset="0"/>
              </a:rPr>
              <a:t>kɹæk</a:t>
            </a:r>
            <a:r>
              <a:rPr lang="en-US" sz="2200" dirty="0">
                <a:solidFill>
                  <a:prstClr val="black"/>
                </a:solidFill>
                <a:latin typeface="Calibri" charset="0"/>
                <a:ea typeface="ＭＳ Ｐゴシック" charset="0"/>
                <a:cs typeface="ＭＳ Ｐゴシック" charset="0"/>
              </a:rPr>
              <a:t>/</a:t>
            </a:r>
          </a:p>
        </p:txBody>
      </p:sp>
      <p:sp>
        <p:nvSpPr>
          <p:cNvPr id="69" name="Oval 68"/>
          <p:cNvSpPr/>
          <p:nvPr/>
        </p:nvSpPr>
        <p:spPr>
          <a:xfrm>
            <a:off x="5985207" y="5575542"/>
            <a:ext cx="1356164" cy="743049"/>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endParaRPr lang="en-US" sz="1800">
              <a:solidFill>
                <a:prstClr val="white"/>
              </a:solidFill>
            </a:endParaRPr>
          </a:p>
        </p:txBody>
      </p:sp>
      <p:sp>
        <p:nvSpPr>
          <p:cNvPr id="74" name="TextBox 73"/>
          <p:cNvSpPr txBox="1"/>
          <p:nvPr/>
        </p:nvSpPr>
        <p:spPr>
          <a:xfrm>
            <a:off x="3258359" y="6259331"/>
            <a:ext cx="2504264" cy="523220"/>
          </a:xfrm>
          <a:prstGeom prst="rect">
            <a:avLst/>
          </a:prstGeom>
          <a:noFill/>
          <a:ln w="38100">
            <a:solidFill>
              <a:schemeClr val="tx1"/>
            </a:solidFill>
          </a:ln>
        </p:spPr>
        <p:txBody>
          <a:bodyPr wrap="square" rtlCol="0">
            <a:spAutoFit/>
          </a:bodyPr>
          <a:lstStyle/>
          <a:p>
            <a:pPr algn="l" defTabSz="457200" eaLnBrk="1" hangingPunct="1">
              <a:spcBef>
                <a:spcPct val="0"/>
              </a:spcBef>
              <a:buClrTx/>
              <a:buSzTx/>
              <a:buFontTx/>
              <a:buNone/>
            </a:pPr>
            <a:r>
              <a:rPr lang="en-US" sz="2500" dirty="0" err="1">
                <a:solidFill>
                  <a:srgbClr val="37AAED"/>
                </a:solidFill>
                <a:latin typeface="Cambria"/>
                <a:ea typeface="ＭＳ Ｐゴシック" charset="0"/>
                <a:cs typeface="Cambria"/>
              </a:rPr>
              <a:t>eɪ</a:t>
            </a:r>
            <a:r>
              <a:rPr lang="en-US" sz="2500" dirty="0" err="1">
                <a:solidFill>
                  <a:srgbClr val="FF2B2C"/>
                </a:solidFill>
                <a:latin typeface="Cambria"/>
                <a:ea typeface="ＭＳ Ｐゴシック" charset="0"/>
                <a:cs typeface="Cambria"/>
              </a:rPr>
              <a:t>t</a:t>
            </a:r>
            <a:r>
              <a:rPr lang="en-US" sz="2500" dirty="0">
                <a:solidFill>
                  <a:srgbClr val="FF2B2C"/>
                </a:solidFill>
                <a:latin typeface="Cambria"/>
                <a:ea typeface="ＭＳ Ｐゴシック" charset="0"/>
                <a:cs typeface="Cambria"/>
              </a:rPr>
              <a:t> </a:t>
            </a:r>
            <a:r>
              <a:rPr lang="en-US" sz="2500" dirty="0">
                <a:solidFill>
                  <a:prstClr val="black"/>
                </a:solidFill>
                <a:latin typeface="Cambria"/>
                <a:ea typeface="ＭＳ Ｐゴシック" charset="0"/>
                <a:cs typeface="Cambria"/>
              </a:rPr>
              <a:t>instead of </a:t>
            </a:r>
            <a:r>
              <a:rPr lang="en-US" sz="2500" dirty="0" err="1">
                <a:solidFill>
                  <a:srgbClr val="37AAED"/>
                </a:solidFill>
                <a:latin typeface="Cambria"/>
                <a:ea typeface="ＭＳ Ｐゴシック" charset="0"/>
                <a:cs typeface="Cambria"/>
              </a:rPr>
              <a:t>i</a:t>
            </a:r>
            <a:r>
              <a:rPr lang="en-US" sz="2800" dirty="0" err="1">
                <a:solidFill>
                  <a:srgbClr val="37AAED"/>
                </a:solidFill>
                <a:latin typeface="Calibri" charset="0"/>
                <a:ea typeface="ＭＳ Ｐゴシック" charset="0"/>
                <a:cs typeface="ＭＳ Ｐゴシック" charset="0"/>
              </a:rPr>
              <a:t>t</a:t>
            </a:r>
            <a:r>
              <a:rPr lang="en-US" sz="2500" dirty="0" err="1">
                <a:solidFill>
                  <a:srgbClr val="FF2B2C"/>
                </a:solidFill>
                <a:latin typeface="Cambria"/>
                <a:ea typeface="ＭＳ Ｐゴシック" charset="0"/>
                <a:cs typeface="Cambria"/>
              </a:rPr>
              <a:t>ɪ</a:t>
            </a:r>
            <a:r>
              <a:rPr lang="en-US" sz="2500" dirty="0" err="1">
                <a:solidFill>
                  <a:srgbClr val="FF0000"/>
                </a:solidFill>
                <a:latin typeface="Cambria"/>
                <a:cs typeface="Cambria"/>
              </a:rPr>
              <a:t>d</a:t>
            </a:r>
            <a:endParaRPr lang="en-US" sz="2500" dirty="0">
              <a:solidFill>
                <a:srgbClr val="FF0000"/>
              </a:solidFill>
              <a:latin typeface="Cambria"/>
              <a:ea typeface="ＭＳ Ｐゴシック" charset="0"/>
              <a:cs typeface="Cambria"/>
            </a:endParaRPr>
          </a:p>
        </p:txBody>
      </p:sp>
      <p:cxnSp>
        <p:nvCxnSpPr>
          <p:cNvPr id="79" name="Straight Arrow Connector 78"/>
          <p:cNvCxnSpPr>
            <a:stCxn id="74" idx="3"/>
            <a:endCxn id="69" idx="3"/>
          </p:cNvCxnSpPr>
          <p:nvPr/>
        </p:nvCxnSpPr>
        <p:spPr>
          <a:xfrm flipV="1">
            <a:off x="5762623" y="6209774"/>
            <a:ext cx="421190" cy="31116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17</a:t>
            </a:fld>
            <a:endParaRPr lang="en-US">
              <a:solidFill>
                <a:prstClr val="black">
                  <a:tint val="75000"/>
                </a:prstClr>
              </a:solidFill>
            </a:endParaRPr>
          </a:p>
        </p:txBody>
      </p:sp>
    </p:spTree>
    <p:extLst>
      <p:ext uri="{BB962C8B-B14F-4D97-AF65-F5344CB8AC3E}">
        <p14:creationId xmlns:p14="http://schemas.microsoft.com/office/powerpoint/2010/main" val="788917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228600" y="274637"/>
            <a:ext cx="8686800" cy="1143200"/>
          </a:xfrm>
          <a:prstGeom prst="rect">
            <a:avLst/>
          </a:prstGeom>
          <a:noFill/>
          <a:ln>
            <a:noFill/>
          </a:ln>
        </p:spPr>
        <p:txBody>
          <a:bodyPr lIns="91425" tIns="45700" rIns="91425" bIns="45700" anchor="ctr" anchorCtr="0">
            <a:noAutofit/>
          </a:bodyPr>
          <a:lstStyle/>
          <a:p>
            <a:pPr lvl="0">
              <a:buSzPct val="25000"/>
            </a:pPr>
            <a:r>
              <a:rPr lang="en" dirty="0"/>
              <a:t>Why “</a:t>
            </a:r>
            <a:r>
              <a:rPr lang="en-US" dirty="0"/>
              <a:t>codes</a:t>
            </a:r>
            <a:r>
              <a:rPr lang="en" dirty="0"/>
              <a:t>” sounds like that</a:t>
            </a:r>
            <a:endParaRPr lang="en" sz="4400" b="0" i="0" u="none" strike="noStrike" cap="none" baseline="0" dirty="0">
              <a:solidFill>
                <a:schemeClr val="dk1"/>
              </a:solidFill>
              <a:latin typeface="Cambria"/>
              <a:ea typeface="Cambria"/>
              <a:cs typeface="Cambria"/>
              <a:sym typeface="Cambria"/>
            </a:endParaRPr>
          </a:p>
        </p:txBody>
      </p:sp>
      <p:sp>
        <p:nvSpPr>
          <p:cNvPr id="663" name="Shape 663"/>
          <p:cNvSpPr/>
          <p:nvPr/>
        </p:nvSpPr>
        <p:spPr>
          <a:xfrm>
            <a:off x="2078164" y="1469457"/>
            <a:ext cx="1964999"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600" kern="0" dirty="0">
                <a:solidFill>
                  <a:srgbClr val="37AAED"/>
                </a:solidFill>
                <a:latin typeface="Calibri"/>
                <a:ea typeface="Calibri"/>
                <a:cs typeface="Calibri"/>
                <a:sym typeface="Calibri"/>
                <a:rtl val="0"/>
              </a:rPr>
              <a:t>koʊd</a:t>
            </a:r>
            <a:endParaRPr lang="en" sz="3500" kern="0" dirty="0">
              <a:solidFill>
                <a:srgbClr val="37AAED"/>
              </a:solidFill>
              <a:latin typeface="Calibri"/>
              <a:ea typeface="Calibri"/>
              <a:cs typeface="Calibri"/>
              <a:sym typeface="Calibri"/>
              <a:rtl val="0"/>
            </a:endParaRPr>
          </a:p>
        </p:txBody>
      </p:sp>
      <p:sp>
        <p:nvSpPr>
          <p:cNvPr id="664" name="Shape 664"/>
          <p:cNvSpPr/>
          <p:nvPr/>
        </p:nvSpPr>
        <p:spPr>
          <a:xfrm>
            <a:off x="5197427" y="1469457"/>
            <a:ext cx="1964999"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600" kern="0" dirty="0">
                <a:solidFill>
                  <a:srgbClr val="FE2A2A"/>
                </a:solidFill>
                <a:latin typeface="Calibri"/>
                <a:ea typeface="Calibri"/>
                <a:cs typeface="Calibri"/>
                <a:sym typeface="Calibri"/>
                <a:rtl val="0"/>
              </a:rPr>
              <a:t>s</a:t>
            </a:r>
            <a:endParaRPr lang="en" sz="3500" kern="0" dirty="0">
              <a:solidFill>
                <a:srgbClr val="FE2A2A"/>
              </a:solidFill>
              <a:latin typeface="Calibri"/>
              <a:ea typeface="Calibri"/>
              <a:cs typeface="Calibri"/>
              <a:sym typeface="Calibri"/>
              <a:rtl val="0"/>
            </a:endParaRPr>
          </a:p>
        </p:txBody>
      </p:sp>
      <p:sp>
        <p:nvSpPr>
          <p:cNvPr id="665" name="Shape 665"/>
          <p:cNvSpPr/>
          <p:nvPr/>
        </p:nvSpPr>
        <p:spPr>
          <a:xfrm>
            <a:off x="3001818" y="2880959"/>
            <a:ext cx="3105728"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200" kern="0" dirty="0">
                <a:solidFill>
                  <a:srgbClr val="37AAED"/>
                </a:solidFill>
                <a:latin typeface="Calibri"/>
                <a:ea typeface="Calibri"/>
                <a:cs typeface="Calibri"/>
                <a:sym typeface="Calibri"/>
                <a:rtl val="0"/>
              </a:rPr>
              <a:t>koʊd</a:t>
            </a:r>
            <a:r>
              <a:rPr lang="en-US" sz="3200" kern="0" dirty="0">
                <a:solidFill>
                  <a:srgbClr val="37AAED"/>
                </a:solidFill>
                <a:latin typeface="Calibri"/>
                <a:ea typeface="Calibri"/>
                <a:cs typeface="Calibri"/>
                <a:sym typeface="Calibri"/>
                <a:rtl val="0"/>
              </a:rPr>
              <a:t>#</a:t>
            </a:r>
            <a:r>
              <a:rPr lang="en" sz="3200" kern="0" dirty="0">
                <a:solidFill>
                  <a:srgbClr val="FF2B2C"/>
                </a:solidFill>
                <a:latin typeface="Calibri"/>
                <a:ea typeface="Calibri"/>
                <a:cs typeface="Calibri"/>
                <a:sym typeface="Calibri"/>
                <a:rtl val="0"/>
              </a:rPr>
              <a:t>s</a:t>
            </a:r>
          </a:p>
        </p:txBody>
      </p:sp>
      <p:sp>
        <p:nvSpPr>
          <p:cNvPr id="666" name="Shape 666"/>
          <p:cNvSpPr/>
          <p:nvPr/>
        </p:nvSpPr>
        <p:spPr>
          <a:xfrm>
            <a:off x="3001819" y="4860031"/>
            <a:ext cx="3071086" cy="842800"/>
          </a:xfrm>
          <a:prstGeom prst="ellipse">
            <a:avLst/>
          </a:prstGeom>
          <a:solidFill>
            <a:schemeClr val="bg1">
              <a:lumMod val="85000"/>
            </a:schemeClr>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200" kern="0" dirty="0">
                <a:solidFill>
                  <a:srgbClr val="E013FF"/>
                </a:solidFill>
                <a:latin typeface="Calibri"/>
                <a:ea typeface="Calibri"/>
                <a:cs typeface="Calibri"/>
                <a:sym typeface="Calibri"/>
                <a:rtl val="0"/>
              </a:rPr>
              <a:t>koʊdz</a:t>
            </a:r>
          </a:p>
        </p:txBody>
      </p:sp>
      <p:cxnSp>
        <p:nvCxnSpPr>
          <p:cNvPr id="667" name="Shape 667"/>
          <p:cNvCxnSpPr/>
          <p:nvPr/>
        </p:nvCxnSpPr>
        <p:spPr>
          <a:xfrm flipH="1">
            <a:off x="5101524" y="2233537"/>
            <a:ext cx="450599" cy="788399"/>
          </a:xfrm>
          <a:prstGeom prst="straightConnector1">
            <a:avLst/>
          </a:prstGeom>
          <a:noFill/>
          <a:ln w="50800" cap="flat" cmpd="sng">
            <a:solidFill>
              <a:schemeClr val="dk1"/>
            </a:solidFill>
            <a:prstDash val="solid"/>
            <a:round/>
            <a:headEnd type="none" w="med" len="med"/>
            <a:tailEnd type="stealth" w="lg" len="lg"/>
          </a:ln>
        </p:spPr>
      </p:cxnSp>
      <p:cxnSp>
        <p:nvCxnSpPr>
          <p:cNvPr id="668" name="Shape 668"/>
          <p:cNvCxnSpPr/>
          <p:nvPr/>
        </p:nvCxnSpPr>
        <p:spPr>
          <a:xfrm>
            <a:off x="3482157" y="2233537"/>
            <a:ext cx="561000" cy="788399"/>
          </a:xfrm>
          <a:prstGeom prst="straightConnector1">
            <a:avLst/>
          </a:prstGeom>
          <a:noFill/>
          <a:ln w="50800" cap="flat" cmpd="sng">
            <a:solidFill>
              <a:schemeClr val="dk1"/>
            </a:solidFill>
            <a:prstDash val="solid"/>
            <a:round/>
            <a:headEnd type="none" w="med" len="med"/>
            <a:tailEnd type="stealth" w="lg" len="lg"/>
          </a:ln>
        </p:spPr>
      </p:cxnSp>
      <p:cxnSp>
        <p:nvCxnSpPr>
          <p:cNvPr id="669" name="Shape 669"/>
          <p:cNvCxnSpPr>
            <a:stCxn id="665" idx="4"/>
            <a:endCxn id="666" idx="0"/>
          </p:cNvCxnSpPr>
          <p:nvPr/>
        </p:nvCxnSpPr>
        <p:spPr>
          <a:xfrm flipH="1">
            <a:off x="4537362" y="3723759"/>
            <a:ext cx="17320" cy="1136272"/>
          </a:xfrm>
          <a:prstGeom prst="straightConnector1">
            <a:avLst/>
          </a:prstGeom>
          <a:noFill/>
          <a:ln w="50800" cap="flat" cmpd="sng">
            <a:solidFill>
              <a:schemeClr val="dk1"/>
            </a:solidFill>
            <a:prstDash val="solid"/>
            <a:round/>
            <a:headEnd type="none" w="med" len="med"/>
            <a:tailEnd type="stealth" w="lg" len="lg"/>
          </a:ln>
        </p:spPr>
      </p:cxnSp>
      <p:sp>
        <p:nvSpPr>
          <p:cNvPr id="670" name="Shape 670"/>
          <p:cNvSpPr txBox="1"/>
          <p:nvPr/>
        </p:nvSpPr>
        <p:spPr>
          <a:xfrm>
            <a:off x="3008745" y="5974363"/>
            <a:ext cx="3163455" cy="708000"/>
          </a:xfrm>
          <a:prstGeom prst="rect">
            <a:avLst/>
          </a:prstGeom>
          <a:noFill/>
          <a:ln>
            <a:noFill/>
          </a:ln>
        </p:spPr>
        <p:txBody>
          <a:bodyPr lIns="91425" tIns="45700" rIns="91425" bIns="45700" anchor="t" anchorCtr="0">
            <a:noAutofit/>
          </a:bodyPr>
          <a:lstStyle/>
          <a:p>
            <a:pPr eaLnBrk="1" fontAlgn="auto" hangingPunct="1">
              <a:spcBef>
                <a:spcPts val="0"/>
              </a:spcBef>
              <a:spcAft>
                <a:spcPts val="0"/>
              </a:spcAft>
              <a:buClrTx/>
              <a:buSzPct val="25000"/>
              <a:buFontTx/>
              <a:buNone/>
            </a:pPr>
            <a:r>
              <a:rPr lang="en" sz="3200" kern="0" dirty="0">
                <a:solidFill>
                  <a:srgbClr val="E013FF"/>
                </a:solidFill>
                <a:latin typeface="Comic Sans MS"/>
                <a:ea typeface="Calibri"/>
                <a:cs typeface="Comic Sans MS"/>
                <a:sym typeface="Cambria"/>
                <a:rtl val="0"/>
              </a:rPr>
              <a:t>“codes”</a:t>
            </a:r>
          </a:p>
        </p:txBody>
      </p:sp>
      <p:sp>
        <p:nvSpPr>
          <p:cNvPr id="671" name="Shape 671"/>
          <p:cNvSpPr txBox="1"/>
          <p:nvPr/>
        </p:nvSpPr>
        <p:spPr>
          <a:xfrm>
            <a:off x="3620375" y="2233534"/>
            <a:ext cx="1839900" cy="492799"/>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algn="l" eaLnBrk="1" fontAlgn="auto" hangingPunct="1">
              <a:spcBef>
                <a:spcPts val="0"/>
              </a:spcBef>
              <a:spcAft>
                <a:spcPts val="0"/>
              </a:spcAft>
              <a:buClrTx/>
              <a:buSzPct val="25000"/>
              <a:buFontTx/>
              <a:buNone/>
            </a:pPr>
            <a:r>
              <a:rPr lang="en" sz="2400" kern="0">
                <a:solidFill>
                  <a:srgbClr val="595959"/>
                </a:solidFill>
                <a:latin typeface="Cambria"/>
                <a:ea typeface="Cambria"/>
                <a:cs typeface="Cambria"/>
                <a:sym typeface="Cambria"/>
                <a:rtl val="0"/>
              </a:rPr>
              <a:t>Concatenate</a:t>
            </a:r>
          </a:p>
        </p:txBody>
      </p:sp>
      <p:sp>
        <p:nvSpPr>
          <p:cNvPr id="16" name="Shape 654"/>
          <p:cNvSpPr txBox="1"/>
          <p:nvPr/>
        </p:nvSpPr>
        <p:spPr>
          <a:xfrm>
            <a:off x="2874814" y="3913915"/>
            <a:ext cx="3368442" cy="507990"/>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t" anchorCtr="0">
            <a:noAutofit/>
          </a:bodyPr>
          <a:lstStyle/>
          <a:p>
            <a:pPr eaLnBrk="1" fontAlgn="auto" hangingPunct="1">
              <a:spcBef>
                <a:spcPts val="0"/>
              </a:spcBef>
              <a:spcAft>
                <a:spcPts val="0"/>
              </a:spcAft>
              <a:buClrTx/>
              <a:buSzPct val="25000"/>
              <a:buFontTx/>
              <a:buNone/>
            </a:pPr>
            <a:r>
              <a:rPr lang="en" sz="2400" kern="0" dirty="0">
                <a:solidFill>
                  <a:srgbClr val="595959"/>
                </a:solidFill>
                <a:latin typeface="Cambria"/>
                <a:ea typeface="Cambria"/>
                <a:cs typeface="Cambria"/>
                <a:sym typeface="Cambria"/>
                <a:rtl val="0"/>
              </a:rPr>
              <a:t>Phonology</a:t>
            </a:r>
            <a:r>
              <a:rPr lang="en-US" sz="2400" kern="0" dirty="0">
                <a:solidFill>
                  <a:srgbClr val="595959"/>
                </a:solidFill>
                <a:latin typeface="Cambria"/>
                <a:ea typeface="Cambria"/>
                <a:cs typeface="Cambria"/>
                <a:sym typeface="Cambria"/>
                <a:rtl val="0"/>
              </a:rPr>
              <a:t> (stochastic)</a:t>
            </a:r>
            <a:endParaRPr lang="en" sz="2400" kern="0" dirty="0">
              <a:solidFill>
                <a:srgbClr val="595959"/>
              </a:solidFill>
              <a:latin typeface="Cambria"/>
              <a:ea typeface="Cambria"/>
              <a:cs typeface="Cambria"/>
              <a:sym typeface="Cambria"/>
              <a:rtl val="0"/>
            </a:endParaRPr>
          </a:p>
        </p:txBody>
      </p:sp>
      <p:sp>
        <p:nvSpPr>
          <p:cNvPr id="2" name="Slide Number Placeholder 1"/>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18</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00289258"/>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228600" y="274637"/>
            <a:ext cx="8686800" cy="1143200"/>
          </a:xfrm>
          <a:prstGeom prst="rect">
            <a:avLst/>
          </a:prstGeom>
          <a:noFill/>
          <a:ln>
            <a:noFill/>
          </a:ln>
        </p:spPr>
        <p:txBody>
          <a:bodyPr lIns="91425" tIns="45700" rIns="91425" bIns="45700" anchor="ctr" anchorCtr="0">
            <a:noAutofit/>
          </a:bodyPr>
          <a:lstStyle/>
          <a:p>
            <a:pPr lvl="0">
              <a:buSzPct val="25000"/>
            </a:pPr>
            <a:r>
              <a:rPr lang="en" dirty="0"/>
              <a:t>Why “resignation” sounds like that</a:t>
            </a:r>
            <a:endParaRPr lang="en" sz="4400" b="0" i="0" u="none" strike="noStrike" cap="none" baseline="0" dirty="0">
              <a:solidFill>
                <a:schemeClr val="dk1"/>
              </a:solidFill>
              <a:latin typeface="Cambria"/>
              <a:ea typeface="Cambria"/>
              <a:cs typeface="Cambria"/>
              <a:sym typeface="Cambria"/>
            </a:endParaRPr>
          </a:p>
        </p:txBody>
      </p:sp>
      <p:sp>
        <p:nvSpPr>
          <p:cNvPr id="663" name="Shape 663"/>
          <p:cNvSpPr/>
          <p:nvPr/>
        </p:nvSpPr>
        <p:spPr>
          <a:xfrm>
            <a:off x="2078164" y="1469457"/>
            <a:ext cx="1964999"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500" kern="0" dirty="0">
                <a:solidFill>
                  <a:srgbClr val="37AAED"/>
                </a:solidFill>
                <a:latin typeface="Calibri"/>
                <a:ea typeface="Calibri"/>
                <a:cs typeface="Calibri"/>
                <a:sym typeface="Calibri"/>
                <a:rtl val="0"/>
              </a:rPr>
              <a:t>riz</a:t>
            </a:r>
            <a:r>
              <a:rPr lang="en-US" sz="3500" kern="0" dirty="0" err="1">
                <a:solidFill>
                  <a:srgbClr val="37AAED"/>
                </a:solidFill>
                <a:latin typeface="Calibri"/>
                <a:ea typeface="Calibri"/>
                <a:cs typeface="Calibri"/>
                <a:sym typeface="Calibri"/>
                <a:rtl val="0"/>
              </a:rPr>
              <a:t>ajgn</a:t>
            </a:r>
            <a:endParaRPr lang="en" sz="3500" kern="0" dirty="0">
              <a:solidFill>
                <a:srgbClr val="37AAED"/>
              </a:solidFill>
              <a:latin typeface="Calibri"/>
              <a:ea typeface="Calibri"/>
              <a:cs typeface="Calibri"/>
              <a:sym typeface="Calibri"/>
              <a:rtl val="0"/>
            </a:endParaRPr>
          </a:p>
        </p:txBody>
      </p:sp>
      <p:sp>
        <p:nvSpPr>
          <p:cNvPr id="664" name="Shape 664"/>
          <p:cNvSpPr/>
          <p:nvPr/>
        </p:nvSpPr>
        <p:spPr>
          <a:xfrm>
            <a:off x="5197427" y="1469457"/>
            <a:ext cx="1964999"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US" sz="3500" kern="0" dirty="0">
                <a:solidFill>
                  <a:srgbClr val="FE2A2A"/>
                </a:solidFill>
                <a:latin typeface="Calibri"/>
                <a:ea typeface="Calibri"/>
                <a:cs typeface="Calibri"/>
                <a:sym typeface="Calibri"/>
                <a:rtl val="0"/>
              </a:rPr>
              <a:t>ation</a:t>
            </a:r>
            <a:endParaRPr lang="en" sz="3500" kern="0" dirty="0">
              <a:solidFill>
                <a:srgbClr val="FE2A2A"/>
              </a:solidFill>
              <a:latin typeface="Calibri"/>
              <a:ea typeface="Calibri"/>
              <a:cs typeface="Calibri"/>
              <a:sym typeface="Calibri"/>
              <a:rtl val="0"/>
            </a:endParaRPr>
          </a:p>
        </p:txBody>
      </p:sp>
      <p:sp>
        <p:nvSpPr>
          <p:cNvPr id="665" name="Shape 665"/>
          <p:cNvSpPr/>
          <p:nvPr/>
        </p:nvSpPr>
        <p:spPr>
          <a:xfrm>
            <a:off x="3001818" y="2880959"/>
            <a:ext cx="3105728" cy="842800"/>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000" kern="0" dirty="0">
                <a:solidFill>
                  <a:srgbClr val="37AAED"/>
                </a:solidFill>
                <a:latin typeface="Calibri"/>
                <a:ea typeface="Calibri"/>
                <a:cs typeface="Calibri"/>
                <a:sym typeface="Calibri"/>
                <a:rtl val="0"/>
              </a:rPr>
              <a:t>riz</a:t>
            </a:r>
            <a:r>
              <a:rPr lang="en-US" sz="3000" kern="0" dirty="0" err="1">
                <a:solidFill>
                  <a:srgbClr val="37AAED"/>
                </a:solidFill>
                <a:latin typeface="Calibri"/>
                <a:ea typeface="Calibri"/>
                <a:cs typeface="Calibri"/>
                <a:sym typeface="Calibri"/>
                <a:rtl val="0"/>
              </a:rPr>
              <a:t>ajgn#</a:t>
            </a:r>
            <a:r>
              <a:rPr lang="en-US" sz="3000" kern="0" dirty="0" err="1">
                <a:solidFill>
                  <a:srgbClr val="FE2A2A"/>
                </a:solidFill>
                <a:latin typeface="Calibri"/>
                <a:ea typeface="Calibri"/>
                <a:cs typeface="Calibri"/>
                <a:sym typeface="Calibri"/>
                <a:rtl val="0"/>
              </a:rPr>
              <a:t>ation</a:t>
            </a:r>
            <a:endParaRPr lang="en" sz="3000" kern="0" dirty="0">
              <a:solidFill>
                <a:srgbClr val="FE2A2A"/>
              </a:solidFill>
              <a:latin typeface="Calibri"/>
              <a:ea typeface="Calibri"/>
              <a:cs typeface="Calibri"/>
              <a:sym typeface="Calibri"/>
              <a:rtl val="0"/>
            </a:endParaRPr>
          </a:p>
        </p:txBody>
      </p:sp>
      <p:sp>
        <p:nvSpPr>
          <p:cNvPr id="666" name="Shape 666"/>
          <p:cNvSpPr/>
          <p:nvPr/>
        </p:nvSpPr>
        <p:spPr>
          <a:xfrm>
            <a:off x="3001819" y="4860031"/>
            <a:ext cx="3071086" cy="842800"/>
          </a:xfrm>
          <a:prstGeom prst="ellipse">
            <a:avLst/>
          </a:prstGeom>
          <a:solidFill>
            <a:schemeClr val="bg1">
              <a:lumMod val="85000"/>
            </a:schemeClr>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200" kern="0" dirty="0">
                <a:solidFill>
                  <a:srgbClr val="E013FF"/>
                </a:solidFill>
                <a:latin typeface="Calibri"/>
                <a:ea typeface="Calibri"/>
                <a:cs typeface="Calibri"/>
                <a:sym typeface="Arial"/>
                <a:rtl val="0"/>
              </a:rPr>
              <a:t>rεzɪgneɪʃn</a:t>
            </a:r>
            <a:endParaRPr lang="en" sz="3200" kern="0" dirty="0">
              <a:solidFill>
                <a:srgbClr val="E013FF"/>
              </a:solidFill>
              <a:latin typeface="Calibri"/>
              <a:ea typeface="Calibri"/>
              <a:cs typeface="Calibri"/>
              <a:sym typeface="Calibri"/>
              <a:rtl val="0"/>
            </a:endParaRPr>
          </a:p>
        </p:txBody>
      </p:sp>
      <p:cxnSp>
        <p:nvCxnSpPr>
          <p:cNvPr id="667" name="Shape 667"/>
          <p:cNvCxnSpPr/>
          <p:nvPr/>
        </p:nvCxnSpPr>
        <p:spPr>
          <a:xfrm flipH="1">
            <a:off x="5101524" y="2233537"/>
            <a:ext cx="450599" cy="788399"/>
          </a:xfrm>
          <a:prstGeom prst="straightConnector1">
            <a:avLst/>
          </a:prstGeom>
          <a:noFill/>
          <a:ln w="50800" cap="flat" cmpd="sng">
            <a:solidFill>
              <a:schemeClr val="dk1"/>
            </a:solidFill>
            <a:prstDash val="solid"/>
            <a:round/>
            <a:headEnd type="none" w="med" len="med"/>
            <a:tailEnd type="stealth" w="lg" len="lg"/>
          </a:ln>
        </p:spPr>
      </p:cxnSp>
      <p:cxnSp>
        <p:nvCxnSpPr>
          <p:cNvPr id="668" name="Shape 668"/>
          <p:cNvCxnSpPr/>
          <p:nvPr/>
        </p:nvCxnSpPr>
        <p:spPr>
          <a:xfrm>
            <a:off x="3482157" y="2233537"/>
            <a:ext cx="561000" cy="788399"/>
          </a:xfrm>
          <a:prstGeom prst="straightConnector1">
            <a:avLst/>
          </a:prstGeom>
          <a:noFill/>
          <a:ln w="50800" cap="flat" cmpd="sng">
            <a:solidFill>
              <a:schemeClr val="dk1"/>
            </a:solidFill>
            <a:prstDash val="solid"/>
            <a:round/>
            <a:headEnd type="none" w="med" len="med"/>
            <a:tailEnd type="stealth" w="lg" len="lg"/>
          </a:ln>
        </p:spPr>
      </p:cxnSp>
      <p:cxnSp>
        <p:nvCxnSpPr>
          <p:cNvPr id="669" name="Shape 669"/>
          <p:cNvCxnSpPr>
            <a:stCxn id="665" idx="4"/>
            <a:endCxn id="666" idx="0"/>
          </p:cNvCxnSpPr>
          <p:nvPr/>
        </p:nvCxnSpPr>
        <p:spPr>
          <a:xfrm flipH="1">
            <a:off x="4537362" y="3723759"/>
            <a:ext cx="17320" cy="1136272"/>
          </a:xfrm>
          <a:prstGeom prst="straightConnector1">
            <a:avLst/>
          </a:prstGeom>
          <a:noFill/>
          <a:ln w="50800" cap="flat" cmpd="sng">
            <a:solidFill>
              <a:schemeClr val="dk1"/>
            </a:solidFill>
            <a:prstDash val="solid"/>
            <a:round/>
            <a:headEnd type="none" w="med" len="med"/>
            <a:tailEnd type="stealth" w="lg" len="lg"/>
          </a:ln>
        </p:spPr>
      </p:cxnSp>
      <p:sp>
        <p:nvSpPr>
          <p:cNvPr id="670" name="Shape 670"/>
          <p:cNvSpPr txBox="1"/>
          <p:nvPr/>
        </p:nvSpPr>
        <p:spPr>
          <a:xfrm>
            <a:off x="3254755" y="5974363"/>
            <a:ext cx="3163455" cy="708000"/>
          </a:xfrm>
          <a:prstGeom prst="rect">
            <a:avLst/>
          </a:prstGeom>
          <a:noFill/>
          <a:ln>
            <a:noFill/>
          </a:ln>
        </p:spPr>
        <p:txBody>
          <a:bodyPr lIns="91425" tIns="45700" rIns="91425" bIns="45700" anchor="t" anchorCtr="0">
            <a:noAutofit/>
          </a:bodyPr>
          <a:lstStyle/>
          <a:p>
            <a:pPr algn="l" eaLnBrk="1" fontAlgn="auto" hangingPunct="1">
              <a:spcBef>
                <a:spcPts val="0"/>
              </a:spcBef>
              <a:spcAft>
                <a:spcPts val="0"/>
              </a:spcAft>
              <a:buClrTx/>
              <a:buSzPct val="25000"/>
              <a:buFontTx/>
              <a:buNone/>
            </a:pPr>
            <a:r>
              <a:rPr lang="en" sz="3200" kern="0" dirty="0">
                <a:solidFill>
                  <a:srgbClr val="E013FF"/>
                </a:solidFill>
                <a:latin typeface="Comic Sans MS"/>
                <a:ea typeface="Calibri"/>
                <a:cs typeface="Comic Sans MS"/>
                <a:sym typeface="Cambria"/>
                <a:rtl val="0"/>
              </a:rPr>
              <a:t>“resign</a:t>
            </a:r>
            <a:r>
              <a:rPr lang="en-US" sz="3200" kern="0" dirty="0" err="1">
                <a:solidFill>
                  <a:srgbClr val="E013FF"/>
                </a:solidFill>
                <a:latin typeface="Comic Sans MS"/>
                <a:ea typeface="Calibri"/>
                <a:cs typeface="Comic Sans MS"/>
                <a:sym typeface="Cambria"/>
                <a:rtl val="0"/>
              </a:rPr>
              <a:t>ation</a:t>
            </a:r>
            <a:r>
              <a:rPr lang="en" sz="3200" kern="0" dirty="0">
                <a:solidFill>
                  <a:srgbClr val="E013FF"/>
                </a:solidFill>
                <a:latin typeface="Comic Sans MS"/>
                <a:ea typeface="Calibri"/>
                <a:cs typeface="Comic Sans MS"/>
                <a:sym typeface="Cambria"/>
                <a:rtl val="0"/>
              </a:rPr>
              <a:t>”</a:t>
            </a:r>
          </a:p>
        </p:txBody>
      </p:sp>
      <p:sp>
        <p:nvSpPr>
          <p:cNvPr id="671" name="Shape 671"/>
          <p:cNvSpPr txBox="1"/>
          <p:nvPr/>
        </p:nvSpPr>
        <p:spPr>
          <a:xfrm>
            <a:off x="3620375" y="2233534"/>
            <a:ext cx="1839900" cy="492799"/>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algn="l" eaLnBrk="1" fontAlgn="auto" hangingPunct="1">
              <a:spcBef>
                <a:spcPts val="0"/>
              </a:spcBef>
              <a:spcAft>
                <a:spcPts val="0"/>
              </a:spcAft>
              <a:buClrTx/>
              <a:buSzPct val="25000"/>
              <a:buFontTx/>
              <a:buNone/>
            </a:pPr>
            <a:r>
              <a:rPr lang="en" sz="2400" kern="0">
                <a:solidFill>
                  <a:srgbClr val="595959"/>
                </a:solidFill>
                <a:latin typeface="Cambria"/>
                <a:ea typeface="Cambria"/>
                <a:cs typeface="Cambria"/>
                <a:sym typeface="Cambria"/>
                <a:rtl val="0"/>
              </a:rPr>
              <a:t>Concatenate</a:t>
            </a:r>
          </a:p>
        </p:txBody>
      </p:sp>
      <p:sp>
        <p:nvSpPr>
          <p:cNvPr id="16" name="Shape 654"/>
          <p:cNvSpPr txBox="1"/>
          <p:nvPr/>
        </p:nvSpPr>
        <p:spPr>
          <a:xfrm>
            <a:off x="2874814" y="3913915"/>
            <a:ext cx="3368442" cy="507990"/>
          </a:xfrm>
          <a:prstGeom prst="rect">
            <a:avLst/>
          </a:prstGeom>
          <a:solidFill>
            <a:schemeClr val="lt1"/>
          </a:solidFill>
          <a:ln w="38100" cap="flat" cmpd="sng">
            <a:solidFill>
              <a:schemeClr val="dk1"/>
            </a:solidFill>
            <a:prstDash val="solid"/>
            <a:round/>
            <a:headEnd type="none" w="med" len="med"/>
            <a:tailEnd type="none" w="med" len="med"/>
          </a:ln>
        </p:spPr>
        <p:txBody>
          <a:bodyPr lIns="91425" tIns="45700" rIns="91425" bIns="45700" anchor="t" anchorCtr="0">
            <a:noAutofit/>
          </a:bodyPr>
          <a:lstStyle/>
          <a:p>
            <a:pPr eaLnBrk="1" fontAlgn="auto" hangingPunct="1">
              <a:spcBef>
                <a:spcPts val="0"/>
              </a:spcBef>
              <a:spcAft>
                <a:spcPts val="0"/>
              </a:spcAft>
              <a:buClrTx/>
              <a:buSzPct val="25000"/>
              <a:buFontTx/>
              <a:buNone/>
            </a:pPr>
            <a:r>
              <a:rPr lang="en" sz="2400" kern="0" dirty="0">
                <a:solidFill>
                  <a:srgbClr val="595959"/>
                </a:solidFill>
                <a:latin typeface="Cambria"/>
                <a:ea typeface="Cambria"/>
                <a:cs typeface="Cambria"/>
                <a:sym typeface="Cambria"/>
                <a:rtl val="0"/>
              </a:rPr>
              <a:t>Phonology</a:t>
            </a:r>
            <a:r>
              <a:rPr lang="en-US" sz="2400" kern="0" dirty="0">
                <a:solidFill>
                  <a:srgbClr val="595959"/>
                </a:solidFill>
                <a:latin typeface="Cambria"/>
                <a:ea typeface="Cambria"/>
                <a:cs typeface="Cambria"/>
                <a:sym typeface="Cambria"/>
                <a:rtl val="0"/>
              </a:rPr>
              <a:t> (stochastic)</a:t>
            </a:r>
            <a:endParaRPr lang="en" sz="2400" kern="0" dirty="0">
              <a:solidFill>
                <a:srgbClr val="595959"/>
              </a:solidFill>
              <a:latin typeface="Cambria"/>
              <a:ea typeface="Cambria"/>
              <a:cs typeface="Cambria"/>
              <a:sym typeface="Cambria"/>
              <a:rtl val="0"/>
            </a:endParaRPr>
          </a:p>
        </p:txBody>
      </p:sp>
      <p:sp>
        <p:nvSpPr>
          <p:cNvPr id="2" name="Slide Number Placeholder 1"/>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19</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75858666"/>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p:txBody>
          <a:bodyPr/>
          <a:lstStyle/>
          <a:p>
            <a:r>
              <a:rPr lang="en-US" sz="3400" dirty="0"/>
              <a:t>Computational Linguistics in 2018</a:t>
            </a:r>
          </a:p>
        </p:txBody>
      </p:sp>
      <p:sp>
        <p:nvSpPr>
          <p:cNvPr id="3" name="Content Placeholder 2">
            <a:extLst>
              <a:ext uri="{FF2B5EF4-FFF2-40B4-BE49-F238E27FC236}">
                <a16:creationId xmlns:a16="http://schemas.microsoft.com/office/drawing/2014/main" id="{CE83E4EB-CCE4-4E0E-82C7-E796BCE17877}"/>
              </a:ext>
            </a:extLst>
          </p:cNvPr>
          <p:cNvSpPr>
            <a:spLocks noGrp="1"/>
          </p:cNvSpPr>
          <p:nvPr>
            <p:ph idx="1"/>
          </p:nvPr>
        </p:nvSpPr>
        <p:spPr>
          <a:xfrm>
            <a:off x="457200" y="1219200"/>
            <a:ext cx="8229600" cy="4530725"/>
          </a:xfrm>
        </p:spPr>
        <p:txBody>
          <a:bodyPr/>
          <a:lstStyle/>
          <a:p>
            <a:pPr marL="0" indent="0">
              <a:buNone/>
            </a:pPr>
            <a:r>
              <a:rPr lang="en-US" dirty="0"/>
              <a:t>Model what humans produce, which implies methods for learning to comprehend it.</a:t>
            </a:r>
          </a:p>
          <a:p>
            <a:pPr marL="0" indent="0">
              <a:buNone/>
            </a:pPr>
            <a:r>
              <a:rPr lang="en-US" dirty="0"/>
              <a:t>A model design should consider (at least):</a:t>
            </a:r>
          </a:p>
          <a:p>
            <a:pPr lvl="1"/>
            <a:r>
              <a:rPr lang="en-US" dirty="0"/>
              <a:t>linguistic representation</a:t>
            </a:r>
          </a:p>
          <a:p>
            <a:pPr lvl="2"/>
            <a:r>
              <a:rPr lang="en-US" dirty="0"/>
              <a:t>structured prediction, useful latent structure</a:t>
            </a:r>
            <a:endParaRPr lang="en-US" sz="1200" dirty="0"/>
          </a:p>
          <a:p>
            <a:pPr lvl="1"/>
            <a:r>
              <a:rPr lang="en-US" dirty="0"/>
              <a:t>ambiguity resolution: comprehension and learning </a:t>
            </a:r>
          </a:p>
          <a:p>
            <a:pPr lvl="2"/>
            <a:r>
              <a:rPr lang="en-US" dirty="0"/>
              <a:t>probabilistic inference, </a:t>
            </a:r>
            <a:br>
              <a:rPr lang="en-US" dirty="0"/>
            </a:br>
            <a:r>
              <a:rPr lang="en-US" dirty="0"/>
              <a:t>via distributions over structures and over grammars</a:t>
            </a:r>
            <a:endParaRPr lang="en-US" sz="1100" dirty="0"/>
          </a:p>
          <a:p>
            <a:pPr lvl="1"/>
            <a:r>
              <a:rPr lang="en-US" dirty="0"/>
              <a:t>sensitivity to context classes &amp; specific lexical items</a:t>
            </a:r>
          </a:p>
          <a:p>
            <a:pPr lvl="2"/>
            <a:r>
              <a:rPr lang="en-US" dirty="0"/>
              <a:t>embed many features in those distributions</a:t>
            </a:r>
          </a:p>
          <a:p>
            <a:pPr lvl="2"/>
            <a:r>
              <a:rPr lang="en-US" dirty="0"/>
              <a:t>or induce useful features via neural nets</a:t>
            </a:r>
          </a:p>
          <a:p>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A35EC1-B1B4-4FA8-B2AD-670C5F0CF62D}" type="slidenum">
              <a:rPr kumimoji="0" 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30743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1862"/>
          <p:cNvSpPr/>
          <p:nvPr/>
        </p:nvSpPr>
        <p:spPr>
          <a:xfrm>
            <a:off x="7735824" y="2504349"/>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37AAED"/>
                </a:solidFill>
                <a:latin typeface="Arial"/>
                <a:ea typeface="Calibri"/>
                <a:cs typeface="Arial"/>
                <a:sym typeface="Arial"/>
                <a:rtl val="0"/>
              </a:rPr>
              <a:t>dæmn</a:t>
            </a:r>
            <a:endParaRPr lang="en" sz="1400" b="1" kern="0" dirty="0">
              <a:solidFill>
                <a:srgbClr val="37AAED"/>
              </a:solidFill>
              <a:latin typeface="Arial"/>
              <a:ea typeface="Calibri"/>
              <a:cs typeface="Arial"/>
              <a:sym typeface="Arial"/>
              <a:rtl val="0"/>
            </a:endParaRPr>
          </a:p>
        </p:txBody>
      </p:sp>
      <p:sp>
        <p:nvSpPr>
          <p:cNvPr id="55" name="Shape 1860"/>
          <p:cNvSpPr/>
          <p:nvPr/>
        </p:nvSpPr>
        <p:spPr>
          <a:xfrm>
            <a:off x="6213912" y="2504349"/>
            <a:ext cx="8535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a:solidFill>
                  <a:srgbClr val="FF0000"/>
                </a:solidFill>
                <a:latin typeface="Arial"/>
                <a:cs typeface="Arial"/>
                <a:sym typeface="Arial"/>
                <a:rtl val="0"/>
              </a:rPr>
              <a:t>eɪʃən</a:t>
            </a:r>
            <a:endParaRPr lang="en" sz="1400" b="1" kern="0" dirty="0">
              <a:solidFill>
                <a:srgbClr val="FF0000"/>
              </a:solidFill>
              <a:latin typeface="Arial"/>
              <a:cs typeface="Arial"/>
              <a:sym typeface="Arial"/>
              <a:rtl val="0"/>
            </a:endParaRPr>
          </a:p>
        </p:txBody>
      </p:sp>
      <p:sp>
        <p:nvSpPr>
          <p:cNvPr id="53" name="Shape 1856"/>
          <p:cNvSpPr/>
          <p:nvPr/>
        </p:nvSpPr>
        <p:spPr>
          <a:xfrm>
            <a:off x="4807817" y="2470295"/>
            <a:ext cx="565729"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FF0000"/>
                </a:solidFill>
                <a:latin typeface="Arial"/>
                <a:cs typeface="Arial"/>
                <a:sym typeface="Arial"/>
                <a:rtl val="0"/>
              </a:rPr>
              <a:t>s</a:t>
            </a:r>
            <a:endParaRPr lang="en" sz="1400" b="1" kern="0" dirty="0">
              <a:solidFill>
                <a:srgbClr val="FF0000"/>
              </a:solidFill>
              <a:latin typeface="Arial"/>
              <a:ea typeface="Arial"/>
              <a:cs typeface="Arial"/>
              <a:sym typeface="Arial"/>
              <a:rtl val="0"/>
            </a:endParaRPr>
          </a:p>
        </p:txBody>
      </p:sp>
      <p:sp>
        <p:nvSpPr>
          <p:cNvPr id="54" name="Shape 1857"/>
          <p:cNvSpPr/>
          <p:nvPr/>
        </p:nvSpPr>
        <p:spPr>
          <a:xfrm>
            <a:off x="3062788" y="2470295"/>
            <a:ext cx="946200"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Tx/>
              <a:buNone/>
            </a:pPr>
            <a:r>
              <a:rPr lang="en" sz="1400" b="1" kern="0" dirty="0">
                <a:solidFill>
                  <a:srgbClr val="37AAED"/>
                </a:solidFill>
                <a:latin typeface="Arial"/>
                <a:ea typeface="Calibri"/>
                <a:cs typeface="Arial"/>
                <a:sym typeface="Calibri"/>
                <a:rtl val="0"/>
              </a:rPr>
              <a:t>riz</a:t>
            </a:r>
            <a:r>
              <a:rPr lang="en-US" sz="1400" b="1" kern="0" dirty="0" err="1">
                <a:solidFill>
                  <a:srgbClr val="37AAED"/>
                </a:solidFill>
                <a:latin typeface="Arial"/>
                <a:ea typeface="Calibri"/>
                <a:cs typeface="Arial"/>
                <a:sym typeface="Calibri"/>
                <a:rtl val="0"/>
              </a:rPr>
              <a:t>ajgn</a:t>
            </a:r>
            <a:endParaRPr lang="en" sz="1400" b="1" kern="0" dirty="0">
              <a:solidFill>
                <a:srgbClr val="000000"/>
              </a:solidFill>
              <a:latin typeface="Arial"/>
              <a:cs typeface="Arial"/>
              <a:sym typeface="Arial"/>
              <a:rtl val="0"/>
            </a:endParaRPr>
          </a:p>
        </p:txBody>
      </p:sp>
      <p:grpSp>
        <p:nvGrpSpPr>
          <p:cNvPr id="32" name="Group 31"/>
          <p:cNvGrpSpPr/>
          <p:nvPr/>
        </p:nvGrpSpPr>
        <p:grpSpPr>
          <a:xfrm>
            <a:off x="2709361" y="4488204"/>
            <a:ext cx="6023858" cy="438163"/>
            <a:chOff x="2709361" y="4488204"/>
            <a:chExt cx="6023858" cy="438163"/>
          </a:xfrm>
        </p:grpSpPr>
        <p:sp>
          <p:nvSpPr>
            <p:cNvPr id="28" name="Shape 1880"/>
            <p:cNvSpPr/>
            <p:nvPr/>
          </p:nvSpPr>
          <p:spPr>
            <a:xfrm>
              <a:off x="2709361" y="4492368"/>
              <a:ext cx="1639799" cy="43399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r,εzɪgn’eɪʃn</a:t>
              </a:r>
            </a:p>
          </p:txBody>
        </p:sp>
        <p:sp>
          <p:nvSpPr>
            <p:cNvPr id="29" name="Shape 1881"/>
            <p:cNvSpPr/>
            <p:nvPr/>
          </p:nvSpPr>
          <p:spPr>
            <a:xfrm>
              <a:off x="4525025" y="4492368"/>
              <a:ext cx="1143000" cy="43399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riz’ajnz</a:t>
              </a:r>
            </a:p>
          </p:txBody>
        </p:sp>
        <p:sp>
          <p:nvSpPr>
            <p:cNvPr id="30" name="Shape 1882"/>
            <p:cNvSpPr/>
            <p:nvPr/>
          </p:nvSpPr>
          <p:spPr>
            <a:xfrm>
              <a:off x="5909545" y="4492368"/>
              <a:ext cx="1468838" cy="43399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d,æmn’eɪʃn</a:t>
              </a:r>
            </a:p>
          </p:txBody>
        </p:sp>
        <p:sp>
          <p:nvSpPr>
            <p:cNvPr id="31" name="Shape 1883"/>
            <p:cNvSpPr/>
            <p:nvPr/>
          </p:nvSpPr>
          <p:spPr>
            <a:xfrm>
              <a:off x="7578674" y="4488204"/>
              <a:ext cx="1154545" cy="43399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E013FF"/>
                  </a:solidFill>
                  <a:latin typeface="Arial"/>
                  <a:ea typeface="Calibri"/>
                  <a:cs typeface="Arial"/>
                  <a:sym typeface="Arial"/>
                  <a:rtl val="0"/>
                </a:rPr>
                <a:t>d’æmz</a:t>
              </a:r>
            </a:p>
          </p:txBody>
        </p:sp>
      </p:grpSp>
      <p:grpSp>
        <p:nvGrpSpPr>
          <p:cNvPr id="26" name="Group 25"/>
          <p:cNvGrpSpPr/>
          <p:nvPr/>
        </p:nvGrpSpPr>
        <p:grpSpPr>
          <a:xfrm>
            <a:off x="2689188" y="2897666"/>
            <a:ext cx="6044031" cy="1594702"/>
            <a:chOff x="2689188" y="2897666"/>
            <a:chExt cx="6044031" cy="1594702"/>
          </a:xfrm>
        </p:grpSpPr>
        <p:sp>
          <p:nvSpPr>
            <p:cNvPr id="12" name="Shape 1864"/>
            <p:cNvSpPr/>
            <p:nvPr/>
          </p:nvSpPr>
          <p:spPr>
            <a:xfrm>
              <a:off x="2689188" y="3555021"/>
              <a:ext cx="1680144"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Calibri"/>
                  <a:rtl val="0"/>
                </a:rPr>
                <a:t>riz</a:t>
              </a:r>
              <a:r>
                <a:rPr lang="en-US" sz="1400" b="1" kern="0" dirty="0" err="1">
                  <a:solidFill>
                    <a:srgbClr val="37AAED"/>
                  </a:solidFill>
                  <a:latin typeface="Arial"/>
                  <a:ea typeface="Calibri"/>
                  <a:cs typeface="Arial"/>
                  <a:sym typeface="Calibri"/>
                  <a:rtl val="0"/>
                </a:rPr>
                <a:t>ajgn</a:t>
              </a:r>
              <a:r>
                <a:rPr lang="en-US" sz="1400" b="1" kern="0" dirty="0">
                  <a:solidFill>
                    <a:srgbClr val="37AAED"/>
                  </a:solidFill>
                  <a:latin typeface="Arial"/>
                  <a:ea typeface="Calibri"/>
                  <a:cs typeface="Arial"/>
                  <a:sym typeface="Arial"/>
                  <a:rtl val="0"/>
                </a:rPr>
                <a:t>#</a:t>
              </a:r>
              <a:r>
                <a:rPr lang="en" sz="1400" b="1" kern="0" dirty="0">
                  <a:solidFill>
                    <a:srgbClr val="FF0000"/>
                  </a:solidFill>
                  <a:latin typeface="Arial"/>
                  <a:ea typeface="Calibri"/>
                  <a:cs typeface="Arial"/>
                  <a:sym typeface="Arial"/>
                  <a:rtl val="0"/>
                </a:rPr>
                <a:t>eɪʃən</a:t>
              </a:r>
            </a:p>
          </p:txBody>
        </p:sp>
        <p:sp>
          <p:nvSpPr>
            <p:cNvPr id="13" name="Shape 1865"/>
            <p:cNvSpPr/>
            <p:nvPr/>
          </p:nvSpPr>
          <p:spPr>
            <a:xfrm>
              <a:off x="4508687" y="3558996"/>
              <a:ext cx="1175676"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riz</a:t>
              </a:r>
              <a:r>
                <a:rPr lang="en-US" sz="1400" b="1" kern="0" dirty="0" err="1">
                  <a:solidFill>
                    <a:srgbClr val="37AAED"/>
                  </a:solidFill>
                  <a:latin typeface="Arial"/>
                  <a:ea typeface="Calibri"/>
                  <a:cs typeface="Arial"/>
                  <a:sym typeface="Arial"/>
                  <a:rtl val="0"/>
                </a:rPr>
                <a:t>ajgn</a:t>
              </a:r>
              <a:r>
                <a:rPr lang="en" sz="1400" b="1" kern="0" dirty="0">
                  <a:solidFill>
                    <a:srgbClr val="37AAED"/>
                  </a:solidFill>
                  <a:latin typeface="Arial"/>
                  <a:ea typeface="Calibri"/>
                  <a:cs typeface="Arial"/>
                  <a:sym typeface="Arial"/>
                  <a:rtl val="0"/>
                </a:rPr>
                <a:t>#</a:t>
              </a:r>
              <a:r>
                <a:rPr lang="en" sz="1400" b="1" kern="0" dirty="0">
                  <a:solidFill>
                    <a:srgbClr val="FF0000"/>
                  </a:solidFill>
                  <a:latin typeface="Arial"/>
                  <a:ea typeface="Calibri"/>
                  <a:cs typeface="Arial"/>
                  <a:sym typeface="Arial"/>
                  <a:rtl val="0"/>
                </a:rPr>
                <a:t>s</a:t>
              </a:r>
            </a:p>
          </p:txBody>
        </p:sp>
        <p:sp>
          <p:nvSpPr>
            <p:cNvPr id="15" name="Shape 1867"/>
            <p:cNvSpPr/>
            <p:nvPr/>
          </p:nvSpPr>
          <p:spPr>
            <a:xfrm>
              <a:off x="7578674" y="3554831"/>
              <a:ext cx="1154545"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s</a:t>
              </a:r>
            </a:p>
          </p:txBody>
        </p:sp>
        <p:cxnSp>
          <p:nvCxnSpPr>
            <p:cNvPr id="16" name="Shape 1868"/>
            <p:cNvCxnSpPr>
              <a:endCxn id="12" idx="0"/>
            </p:cNvCxnSpPr>
            <p:nvPr/>
          </p:nvCxnSpPr>
          <p:spPr>
            <a:xfrm>
              <a:off x="3529260" y="2897666"/>
              <a:ext cx="0" cy="657355"/>
            </a:xfrm>
            <a:prstGeom prst="straightConnector1">
              <a:avLst/>
            </a:prstGeom>
            <a:noFill/>
            <a:ln w="19050" cap="flat" cmpd="sng">
              <a:solidFill>
                <a:srgbClr val="000000"/>
              </a:solidFill>
              <a:prstDash val="solid"/>
              <a:round/>
              <a:headEnd type="none" w="med" len="med"/>
              <a:tailEnd type="triangle" w="lg" len="lg"/>
            </a:ln>
          </p:spPr>
        </p:cxnSp>
        <p:cxnSp>
          <p:nvCxnSpPr>
            <p:cNvPr id="17" name="Shape 1869"/>
            <p:cNvCxnSpPr>
              <a:endCxn id="12" idx="0"/>
            </p:cNvCxnSpPr>
            <p:nvPr/>
          </p:nvCxnSpPr>
          <p:spPr>
            <a:xfrm flipH="1">
              <a:off x="3529260" y="2931720"/>
              <a:ext cx="3104774" cy="623301"/>
            </a:xfrm>
            <a:prstGeom prst="straightConnector1">
              <a:avLst/>
            </a:prstGeom>
            <a:noFill/>
            <a:ln w="19050" cap="flat" cmpd="sng">
              <a:solidFill>
                <a:srgbClr val="000000"/>
              </a:solidFill>
              <a:prstDash val="solid"/>
              <a:round/>
              <a:headEnd type="none" w="med" len="med"/>
              <a:tailEnd type="triangle" w="lg" len="lg"/>
            </a:ln>
          </p:spPr>
        </p:cxnSp>
        <p:cxnSp>
          <p:nvCxnSpPr>
            <p:cNvPr id="18" name="Shape 1870"/>
            <p:cNvCxnSpPr>
              <a:stCxn id="12" idx="4"/>
              <a:endCxn id="28" idx="0"/>
            </p:cNvCxnSpPr>
            <p:nvPr/>
          </p:nvCxnSpPr>
          <p:spPr>
            <a:xfrm>
              <a:off x="3529260" y="3989020"/>
              <a:ext cx="1" cy="503348"/>
            </a:xfrm>
            <a:prstGeom prst="straightConnector1">
              <a:avLst/>
            </a:prstGeom>
            <a:noFill/>
            <a:ln w="19050" cap="flat" cmpd="sng">
              <a:solidFill>
                <a:srgbClr val="000000"/>
              </a:solidFill>
              <a:prstDash val="solid"/>
              <a:round/>
              <a:headEnd type="none" w="med" len="med"/>
              <a:tailEnd type="triangle" w="lg" len="lg"/>
            </a:ln>
          </p:spPr>
        </p:cxnSp>
        <p:cxnSp>
          <p:nvCxnSpPr>
            <p:cNvPr id="19" name="Shape 1871"/>
            <p:cNvCxnSpPr>
              <a:endCxn id="13" idx="0"/>
            </p:cNvCxnSpPr>
            <p:nvPr/>
          </p:nvCxnSpPr>
          <p:spPr>
            <a:xfrm>
              <a:off x="3529260" y="2897666"/>
              <a:ext cx="1567265" cy="661330"/>
            </a:xfrm>
            <a:prstGeom prst="straightConnector1">
              <a:avLst/>
            </a:prstGeom>
            <a:noFill/>
            <a:ln w="19050" cap="flat" cmpd="sng">
              <a:solidFill>
                <a:srgbClr val="000000"/>
              </a:solidFill>
              <a:prstDash val="solid"/>
              <a:round/>
              <a:headEnd type="none" w="med" len="med"/>
              <a:tailEnd type="triangle" w="lg" len="lg"/>
            </a:ln>
          </p:spPr>
        </p:cxnSp>
        <p:cxnSp>
          <p:nvCxnSpPr>
            <p:cNvPr id="20" name="Shape 1872"/>
            <p:cNvCxnSpPr>
              <a:endCxn id="13" idx="0"/>
            </p:cNvCxnSpPr>
            <p:nvPr/>
          </p:nvCxnSpPr>
          <p:spPr>
            <a:xfrm>
              <a:off x="5084054" y="2897666"/>
              <a:ext cx="12471" cy="661330"/>
            </a:xfrm>
            <a:prstGeom prst="straightConnector1">
              <a:avLst/>
            </a:prstGeom>
            <a:noFill/>
            <a:ln w="19050" cap="flat" cmpd="sng">
              <a:solidFill>
                <a:srgbClr val="000000"/>
              </a:solidFill>
              <a:prstDash val="solid"/>
              <a:round/>
              <a:headEnd type="none" w="med" len="med"/>
              <a:tailEnd type="triangle" w="lg" len="lg"/>
            </a:ln>
          </p:spPr>
        </p:cxnSp>
        <p:cxnSp>
          <p:nvCxnSpPr>
            <p:cNvPr id="21" name="Shape 1873"/>
            <p:cNvCxnSpPr>
              <a:stCxn id="13" idx="4"/>
              <a:endCxn id="29" idx="0"/>
            </p:cNvCxnSpPr>
            <p:nvPr/>
          </p:nvCxnSpPr>
          <p:spPr>
            <a:xfrm>
              <a:off x="5096525" y="3992995"/>
              <a:ext cx="0" cy="499373"/>
            </a:xfrm>
            <a:prstGeom prst="straightConnector1">
              <a:avLst/>
            </a:prstGeom>
            <a:noFill/>
            <a:ln w="19050" cap="flat" cmpd="sng">
              <a:solidFill>
                <a:srgbClr val="000000"/>
              </a:solidFill>
              <a:prstDash val="solid"/>
              <a:round/>
              <a:headEnd type="none" w="med" len="med"/>
              <a:tailEnd type="triangle" w="lg" len="lg"/>
            </a:ln>
          </p:spPr>
        </p:cxnSp>
        <p:cxnSp>
          <p:nvCxnSpPr>
            <p:cNvPr id="22" name="Shape 1874"/>
            <p:cNvCxnSpPr>
              <a:endCxn id="14" idx="0"/>
            </p:cNvCxnSpPr>
            <p:nvPr/>
          </p:nvCxnSpPr>
          <p:spPr>
            <a:xfrm flipH="1">
              <a:off x="6634034" y="2931720"/>
              <a:ext cx="1521912" cy="623108"/>
            </a:xfrm>
            <a:prstGeom prst="straightConnector1">
              <a:avLst/>
            </a:prstGeom>
            <a:noFill/>
            <a:ln w="19050" cap="flat" cmpd="sng">
              <a:solidFill>
                <a:srgbClr val="000000"/>
              </a:solidFill>
              <a:prstDash val="solid"/>
              <a:round/>
              <a:headEnd type="none" w="med" len="med"/>
              <a:tailEnd type="triangle" w="lg" len="lg"/>
            </a:ln>
          </p:spPr>
        </p:cxnSp>
        <p:cxnSp>
          <p:nvCxnSpPr>
            <p:cNvPr id="23" name="Shape 1875"/>
            <p:cNvCxnSpPr>
              <a:endCxn id="14" idx="0"/>
            </p:cNvCxnSpPr>
            <p:nvPr/>
          </p:nvCxnSpPr>
          <p:spPr>
            <a:xfrm>
              <a:off x="6634034" y="2931720"/>
              <a:ext cx="0" cy="623108"/>
            </a:xfrm>
            <a:prstGeom prst="straightConnector1">
              <a:avLst/>
            </a:prstGeom>
            <a:noFill/>
            <a:ln w="19050" cap="flat" cmpd="sng">
              <a:solidFill>
                <a:srgbClr val="000000"/>
              </a:solidFill>
              <a:prstDash val="solid"/>
              <a:round/>
              <a:headEnd type="none" w="med" len="med"/>
              <a:tailEnd type="triangle" w="lg" len="lg"/>
            </a:ln>
          </p:spPr>
        </p:cxnSp>
        <p:cxnSp>
          <p:nvCxnSpPr>
            <p:cNvPr id="24" name="Shape 1876"/>
            <p:cNvCxnSpPr>
              <a:stCxn id="14" idx="4"/>
              <a:endCxn id="30" idx="0"/>
            </p:cNvCxnSpPr>
            <p:nvPr/>
          </p:nvCxnSpPr>
          <p:spPr>
            <a:xfrm>
              <a:off x="6634034" y="3988827"/>
              <a:ext cx="9930" cy="503541"/>
            </a:xfrm>
            <a:prstGeom prst="straightConnector1">
              <a:avLst/>
            </a:prstGeom>
            <a:noFill/>
            <a:ln w="19050" cap="flat" cmpd="sng">
              <a:solidFill>
                <a:srgbClr val="000000"/>
              </a:solidFill>
              <a:prstDash val="solid"/>
              <a:round/>
              <a:headEnd type="none" w="med" len="med"/>
              <a:tailEnd type="triangle" w="lg" len="lg"/>
            </a:ln>
          </p:spPr>
        </p:cxnSp>
        <p:cxnSp>
          <p:nvCxnSpPr>
            <p:cNvPr id="25" name="Shape 1877"/>
            <p:cNvCxnSpPr>
              <a:endCxn id="15" idx="0"/>
            </p:cNvCxnSpPr>
            <p:nvPr/>
          </p:nvCxnSpPr>
          <p:spPr>
            <a:xfrm>
              <a:off x="8155946" y="2931720"/>
              <a:ext cx="1" cy="623111"/>
            </a:xfrm>
            <a:prstGeom prst="straightConnector1">
              <a:avLst/>
            </a:prstGeom>
            <a:noFill/>
            <a:ln w="19050" cap="flat" cmpd="sng">
              <a:solidFill>
                <a:srgbClr val="000000"/>
              </a:solidFill>
              <a:prstDash val="solid"/>
              <a:round/>
              <a:headEnd type="none" w="med" len="med"/>
              <a:tailEnd type="triangle" w="lg" len="lg"/>
            </a:ln>
          </p:spPr>
        </p:cxnSp>
        <p:cxnSp>
          <p:nvCxnSpPr>
            <p:cNvPr id="27" name="Shape 1879"/>
            <p:cNvCxnSpPr>
              <a:stCxn id="15" idx="4"/>
              <a:endCxn id="31" idx="0"/>
            </p:cNvCxnSpPr>
            <p:nvPr/>
          </p:nvCxnSpPr>
          <p:spPr>
            <a:xfrm>
              <a:off x="8155947" y="3988830"/>
              <a:ext cx="0" cy="499374"/>
            </a:xfrm>
            <a:prstGeom prst="straightConnector1">
              <a:avLst/>
            </a:prstGeom>
            <a:noFill/>
            <a:ln w="19050" cap="flat" cmpd="sng">
              <a:solidFill>
                <a:srgbClr val="000000"/>
              </a:solidFill>
              <a:prstDash val="solid"/>
              <a:round/>
              <a:headEnd type="none" w="med" len="med"/>
              <a:tailEnd type="triangle" w="lg" len="lg"/>
            </a:ln>
          </p:spPr>
        </p:cxnSp>
        <p:cxnSp>
          <p:nvCxnSpPr>
            <p:cNvPr id="49" name="Shape 1877"/>
            <p:cNvCxnSpPr>
              <a:endCxn id="15" idx="0"/>
            </p:cNvCxnSpPr>
            <p:nvPr/>
          </p:nvCxnSpPr>
          <p:spPr>
            <a:xfrm>
              <a:off x="5084054" y="2897666"/>
              <a:ext cx="3071893" cy="657165"/>
            </a:xfrm>
            <a:prstGeom prst="straightConnector1">
              <a:avLst/>
            </a:prstGeom>
            <a:noFill/>
            <a:ln w="19050" cap="flat" cmpd="sng">
              <a:solidFill>
                <a:srgbClr val="000000"/>
              </a:solidFill>
              <a:prstDash val="solid"/>
              <a:round/>
              <a:headEnd type="none" w="med" len="med"/>
              <a:tailEnd type="triangle" w="lg" len="lg"/>
            </a:ln>
          </p:spPr>
        </p:cxnSp>
        <p:sp>
          <p:nvSpPr>
            <p:cNvPr id="14" name="Shape 1866"/>
            <p:cNvSpPr/>
            <p:nvPr/>
          </p:nvSpPr>
          <p:spPr>
            <a:xfrm>
              <a:off x="5831961" y="3554828"/>
              <a:ext cx="1604146" cy="43399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eaLnBrk="1" fontAlgn="auto" hangingPunct="1">
                <a:spcBef>
                  <a:spcPts val="0"/>
                </a:spcBef>
                <a:spcAft>
                  <a:spcPts val="0"/>
                </a:spcAft>
                <a:buClr>
                  <a:srgbClr val="000000"/>
                </a:buClr>
                <a:buSzPct val="25000"/>
                <a:buFont typeface="Arial"/>
                <a:buNone/>
              </a:pPr>
              <a:r>
                <a:rPr lang="en" sz="1400" b="1" kern="0" dirty="0">
                  <a:solidFill>
                    <a:srgbClr val="37AAED"/>
                  </a:solidFill>
                  <a:latin typeface="Arial"/>
                  <a:ea typeface="Calibri"/>
                  <a:cs typeface="Arial"/>
                  <a:sym typeface="Arial"/>
                  <a:rtl val="0"/>
                </a:rPr>
                <a:t>dæmn#</a:t>
              </a:r>
              <a:r>
                <a:rPr lang="en" sz="1400" b="1" kern="0" dirty="0">
                  <a:solidFill>
                    <a:srgbClr val="FF0000"/>
                  </a:solidFill>
                  <a:latin typeface="Arial"/>
                  <a:ea typeface="Calibri"/>
                  <a:cs typeface="Arial"/>
                  <a:sym typeface="Arial"/>
                  <a:rtl val="0"/>
                </a:rPr>
                <a:t>eɪʃən</a:t>
              </a:r>
            </a:p>
          </p:txBody>
        </p:sp>
      </p:grpSp>
      <p:sp>
        <p:nvSpPr>
          <p:cNvPr id="2" name="Title 1"/>
          <p:cNvSpPr>
            <a:spLocks noGrp="1"/>
          </p:cNvSpPr>
          <p:nvPr>
            <p:ph type="title"/>
          </p:nvPr>
        </p:nvSpPr>
        <p:spPr>
          <a:xfrm>
            <a:off x="457200" y="263092"/>
            <a:ext cx="8229600" cy="1143200"/>
          </a:xfrm>
        </p:spPr>
        <p:txBody>
          <a:bodyPr/>
          <a:lstStyle/>
          <a:p>
            <a:pPr algn="l"/>
            <a:r>
              <a:rPr lang="en" sz="4000" dirty="0">
                <a:solidFill>
                  <a:srgbClr val="000000"/>
                </a:solidFill>
              </a:rPr>
              <a:t>Fragment of </a:t>
            </a:r>
            <a:r>
              <a:rPr lang="en-US" sz="4000" dirty="0">
                <a:solidFill>
                  <a:srgbClr val="000000"/>
                </a:solidFill>
              </a:rPr>
              <a:t>O</a:t>
            </a:r>
            <a:r>
              <a:rPr lang="en" sz="4000" dirty="0">
                <a:solidFill>
                  <a:srgbClr val="000000"/>
                </a:solidFill>
              </a:rPr>
              <a:t>ur </a:t>
            </a:r>
            <a:r>
              <a:rPr lang="en-US" sz="4000" dirty="0">
                <a:solidFill>
                  <a:srgbClr val="000000"/>
                </a:solidFill>
              </a:rPr>
              <a:t>G</a:t>
            </a:r>
            <a:r>
              <a:rPr lang="en" sz="4000" dirty="0">
                <a:solidFill>
                  <a:srgbClr val="000000"/>
                </a:solidFill>
              </a:rPr>
              <a:t>raph for </a:t>
            </a:r>
            <a:r>
              <a:rPr lang="en-US" sz="4000" dirty="0">
                <a:solidFill>
                  <a:srgbClr val="000000"/>
                </a:solidFill>
              </a:rPr>
              <a:t>English</a:t>
            </a:r>
            <a:endParaRPr lang="en-US" dirty="0"/>
          </a:p>
        </p:txBody>
      </p:sp>
      <p:sp>
        <p:nvSpPr>
          <p:cNvPr id="58" name="TextBox 57"/>
          <p:cNvSpPr txBox="1"/>
          <p:nvPr/>
        </p:nvSpPr>
        <p:spPr>
          <a:xfrm>
            <a:off x="311721" y="2490674"/>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1) </a:t>
            </a:r>
            <a:r>
              <a:rPr lang="en-US" sz="1800" b="1" kern="0" dirty="0">
                <a:solidFill>
                  <a:srgbClr val="000000"/>
                </a:solidFill>
                <a:latin typeface="Arial"/>
                <a:cs typeface="Arial"/>
                <a:sym typeface="Arial"/>
                <a:rtl val="0"/>
              </a:rPr>
              <a:t>Morphemes</a:t>
            </a:r>
          </a:p>
        </p:txBody>
      </p:sp>
      <p:sp>
        <p:nvSpPr>
          <p:cNvPr id="92" name="TextBox 91"/>
          <p:cNvSpPr txBox="1"/>
          <p:nvPr/>
        </p:nvSpPr>
        <p:spPr>
          <a:xfrm>
            <a:off x="311720" y="3542619"/>
            <a:ext cx="2619152"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2) </a:t>
            </a:r>
            <a:r>
              <a:rPr lang="en-US" sz="1800" b="1" kern="0" dirty="0">
                <a:solidFill>
                  <a:srgbClr val="000000"/>
                </a:solidFill>
                <a:latin typeface="Arial"/>
                <a:cs typeface="Arial"/>
                <a:sym typeface="Arial"/>
                <a:rtl val="0"/>
              </a:rPr>
              <a:t>Underlying words</a:t>
            </a:r>
          </a:p>
        </p:txBody>
      </p:sp>
      <p:sp>
        <p:nvSpPr>
          <p:cNvPr id="93" name="TextBox 92"/>
          <p:cNvSpPr txBox="1"/>
          <p:nvPr/>
        </p:nvSpPr>
        <p:spPr>
          <a:xfrm>
            <a:off x="311721" y="4544672"/>
            <a:ext cx="2240634" cy="369332"/>
          </a:xfrm>
          <a:prstGeom prst="rect">
            <a:avLst/>
          </a:prstGeom>
          <a:noFill/>
        </p:spPr>
        <p:txBody>
          <a:bodyPr wrap="square" rtlCol="0">
            <a:spAutoFit/>
          </a:bodyPr>
          <a:lstStyle/>
          <a:p>
            <a:pPr algn="l" eaLnBrk="1" fontAlgn="auto" hangingPunct="1">
              <a:spcBef>
                <a:spcPts val="0"/>
              </a:spcBef>
              <a:spcAft>
                <a:spcPts val="0"/>
              </a:spcAft>
              <a:buClrTx/>
              <a:buSzTx/>
              <a:buFontTx/>
              <a:buNone/>
            </a:pPr>
            <a:r>
              <a:rPr lang="en-US" altLang="zh-CN" sz="1800" b="1" kern="0" dirty="0">
                <a:solidFill>
                  <a:srgbClr val="000000"/>
                </a:solidFill>
                <a:latin typeface="Arial"/>
                <a:cs typeface="Arial"/>
                <a:sym typeface="Arial"/>
                <a:rtl val="0"/>
              </a:rPr>
              <a:t>3) </a:t>
            </a:r>
            <a:r>
              <a:rPr lang="en-US" sz="1800" b="1" kern="0" dirty="0">
                <a:solidFill>
                  <a:srgbClr val="000000"/>
                </a:solidFill>
                <a:latin typeface="Arial"/>
                <a:cs typeface="Arial"/>
                <a:sym typeface="Arial"/>
                <a:rtl val="0"/>
              </a:rPr>
              <a:t>Surface words</a:t>
            </a:r>
          </a:p>
        </p:txBody>
      </p:sp>
      <p:sp>
        <p:nvSpPr>
          <p:cNvPr id="94" name="TextBox 93"/>
          <p:cNvSpPr txBox="1"/>
          <p:nvPr/>
        </p:nvSpPr>
        <p:spPr>
          <a:xfrm>
            <a:off x="669655" y="3036440"/>
            <a:ext cx="1727760"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a:solidFill>
                  <a:srgbClr val="000000"/>
                </a:solidFill>
                <a:latin typeface="Arial"/>
                <a:cs typeface="Arial"/>
                <a:sym typeface="Arial"/>
                <a:rtl val="0"/>
              </a:rPr>
              <a:t>Concatenation</a:t>
            </a:r>
          </a:p>
        </p:txBody>
      </p:sp>
      <p:sp>
        <p:nvSpPr>
          <p:cNvPr id="95" name="TextBox 94"/>
          <p:cNvSpPr txBox="1"/>
          <p:nvPr/>
        </p:nvSpPr>
        <p:spPr>
          <a:xfrm>
            <a:off x="669655" y="4023462"/>
            <a:ext cx="1330002" cy="369332"/>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sz="1800" i="1" kern="0" dirty="0">
                <a:solidFill>
                  <a:srgbClr val="000000"/>
                </a:solidFill>
                <a:latin typeface="Arial"/>
                <a:cs typeface="Arial"/>
                <a:sym typeface="Arial"/>
                <a:rtl val="0"/>
              </a:rPr>
              <a:t>Phonology</a:t>
            </a:r>
          </a:p>
        </p:txBody>
      </p:sp>
      <p:sp>
        <p:nvSpPr>
          <p:cNvPr id="102" name="TextBox 101"/>
          <p:cNvSpPr txBox="1"/>
          <p:nvPr/>
        </p:nvSpPr>
        <p:spPr>
          <a:xfrm>
            <a:off x="2643912" y="5091538"/>
            <a:ext cx="1710725" cy="400110"/>
          </a:xfrm>
          <a:prstGeom prst="rect">
            <a:avLst/>
          </a:prstGeom>
          <a:noFill/>
        </p:spPr>
        <p:txBody>
          <a:bodyPr wrap="none" rtlCol="0">
            <a:spAutoFit/>
          </a:bodyPr>
          <a:lstStyle/>
          <a:p>
            <a:pPr algn="l" eaLnBrk="1" fontAlgn="auto" hangingPunct="1">
              <a:spcBef>
                <a:spcPts val="0"/>
              </a:spcBef>
              <a:spcAft>
                <a:spcPts val="0"/>
              </a:spcAft>
              <a:buClrTx/>
              <a:buSzTx/>
              <a:buFontTx/>
              <a:buNone/>
            </a:pPr>
            <a:r>
              <a:rPr lang="en-US" altLang="zh-CN" kern="0" dirty="0">
                <a:solidFill>
                  <a:srgbClr val="E013FF"/>
                </a:solidFill>
                <a:latin typeface="Comic Sans MS"/>
                <a:ea typeface="Calibri"/>
                <a:cs typeface="Comic Sans MS"/>
                <a:sym typeface="Arial"/>
                <a:rtl val="0"/>
              </a:rPr>
              <a:t>“resignation”</a:t>
            </a:r>
            <a:endParaRPr lang="en-US" kern="0" dirty="0">
              <a:solidFill>
                <a:srgbClr val="6886FF"/>
              </a:solidFill>
              <a:latin typeface="Comic Sans MS"/>
              <a:cs typeface="Comic Sans MS"/>
              <a:sym typeface="Arial"/>
              <a:rtl val="0"/>
            </a:endParaRPr>
          </a:p>
        </p:txBody>
      </p:sp>
      <p:sp>
        <p:nvSpPr>
          <p:cNvPr id="103" name="Rectangle 102"/>
          <p:cNvSpPr/>
          <p:nvPr/>
        </p:nvSpPr>
        <p:spPr>
          <a:xfrm>
            <a:off x="4498034" y="5091538"/>
            <a:ext cx="1250162" cy="400110"/>
          </a:xfrm>
          <a:prstGeom prst="rect">
            <a:avLst/>
          </a:prstGeom>
        </p:spPr>
        <p:txBody>
          <a:bodyPr wrap="none">
            <a:spAutoFit/>
          </a:bodyPr>
          <a:lstStyle/>
          <a:p>
            <a:pPr algn="l" eaLnBrk="1" fontAlgn="auto" hangingPunct="1">
              <a:spcBef>
                <a:spcPts val="0"/>
              </a:spcBef>
              <a:spcAft>
                <a:spcPts val="0"/>
              </a:spcAft>
              <a:buClrTx/>
              <a:buSzTx/>
              <a:buFontTx/>
              <a:buNone/>
            </a:pPr>
            <a:r>
              <a:rPr lang="en-US" altLang="zh-CN" kern="0" dirty="0">
                <a:solidFill>
                  <a:srgbClr val="E013FF"/>
                </a:solidFill>
                <a:latin typeface="Comic Sans MS"/>
                <a:ea typeface="Calibri"/>
                <a:cs typeface="Comic Sans MS"/>
                <a:sym typeface="Arial"/>
                <a:rtl val="0"/>
              </a:rPr>
              <a:t>“resigns”</a:t>
            </a:r>
            <a:endParaRPr lang="en-US" kern="0" dirty="0">
              <a:solidFill>
                <a:srgbClr val="6886FF"/>
              </a:solidFill>
              <a:latin typeface="Comic Sans MS"/>
              <a:cs typeface="Comic Sans MS"/>
              <a:sym typeface="Arial"/>
              <a:rtl val="0"/>
            </a:endParaRPr>
          </a:p>
        </p:txBody>
      </p:sp>
      <p:grpSp>
        <p:nvGrpSpPr>
          <p:cNvPr id="140" name="Group 139"/>
          <p:cNvGrpSpPr/>
          <p:nvPr/>
        </p:nvGrpSpPr>
        <p:grpSpPr>
          <a:xfrm>
            <a:off x="2808276" y="5634175"/>
            <a:ext cx="2838358" cy="402428"/>
            <a:chOff x="5755109" y="5114628"/>
            <a:chExt cx="2838358" cy="402428"/>
          </a:xfrm>
        </p:grpSpPr>
        <p:sp>
          <p:nvSpPr>
            <p:cNvPr id="104" name="Rectangle 103"/>
            <p:cNvSpPr/>
            <p:nvPr/>
          </p:nvSpPr>
          <p:spPr>
            <a:xfrm>
              <a:off x="5755109" y="5114628"/>
              <a:ext cx="1602948" cy="400110"/>
            </a:xfrm>
            <a:prstGeom prst="rect">
              <a:avLst/>
            </a:prstGeom>
          </p:spPr>
          <p:txBody>
            <a:bodyPr wrap="none">
              <a:spAutoFit/>
            </a:bodyPr>
            <a:lstStyle/>
            <a:p>
              <a:pPr algn="l" eaLnBrk="1" fontAlgn="auto" hangingPunct="1">
                <a:spcBef>
                  <a:spcPts val="0"/>
                </a:spcBef>
                <a:spcAft>
                  <a:spcPts val="0"/>
                </a:spcAft>
                <a:buClrTx/>
                <a:buSzTx/>
                <a:buFontTx/>
                <a:buNone/>
              </a:pPr>
              <a:r>
                <a:rPr lang="en-US" altLang="zh-CN" kern="0" dirty="0">
                  <a:solidFill>
                    <a:srgbClr val="E013FF"/>
                  </a:solidFill>
                  <a:latin typeface="Comic Sans MS"/>
                  <a:ea typeface="Calibri"/>
                  <a:cs typeface="Comic Sans MS"/>
                  <a:sym typeface="Arial"/>
                  <a:rtl val="0"/>
                </a:rPr>
                <a:t>“damnation”</a:t>
              </a:r>
              <a:endParaRPr lang="en-US" kern="0" dirty="0">
                <a:solidFill>
                  <a:srgbClr val="6886FF"/>
                </a:solidFill>
                <a:latin typeface="Comic Sans MS"/>
                <a:cs typeface="Comic Sans MS"/>
                <a:sym typeface="Arial"/>
                <a:rtl val="0"/>
              </a:endParaRPr>
            </a:p>
          </p:txBody>
        </p:sp>
        <p:sp>
          <p:nvSpPr>
            <p:cNvPr id="105" name="Rectangle 104"/>
            <p:cNvSpPr/>
            <p:nvPr/>
          </p:nvSpPr>
          <p:spPr>
            <a:xfrm>
              <a:off x="7458771" y="5116946"/>
              <a:ext cx="1134696" cy="400110"/>
            </a:xfrm>
            <a:prstGeom prst="rect">
              <a:avLst/>
            </a:prstGeom>
          </p:spPr>
          <p:txBody>
            <a:bodyPr wrap="none">
              <a:spAutoFit/>
            </a:bodyPr>
            <a:lstStyle/>
            <a:p>
              <a:pPr algn="l" eaLnBrk="1" fontAlgn="auto" hangingPunct="1">
                <a:spcBef>
                  <a:spcPts val="0"/>
                </a:spcBef>
                <a:spcAft>
                  <a:spcPts val="0"/>
                </a:spcAft>
                <a:buClrTx/>
                <a:buSzTx/>
                <a:buFontTx/>
                <a:buNone/>
              </a:pPr>
              <a:r>
                <a:rPr lang="en-US" altLang="zh-CN" kern="0" dirty="0">
                  <a:solidFill>
                    <a:srgbClr val="E013FF"/>
                  </a:solidFill>
                  <a:latin typeface="Comic Sans MS"/>
                  <a:ea typeface="Calibri"/>
                  <a:cs typeface="Comic Sans MS"/>
                  <a:sym typeface="Arial"/>
                  <a:rtl val="0"/>
                </a:rPr>
                <a:t>“damns”</a:t>
              </a:r>
              <a:endParaRPr lang="en-US" kern="0" dirty="0">
                <a:solidFill>
                  <a:srgbClr val="6886FF"/>
                </a:solidFill>
                <a:latin typeface="Comic Sans MS"/>
                <a:cs typeface="Comic Sans MS"/>
                <a:sym typeface="Arial"/>
                <a:rtl val="0"/>
              </a:endParaRPr>
            </a:p>
          </p:txBody>
        </p:sp>
      </p:grpSp>
      <p:sp>
        <p:nvSpPr>
          <p:cNvPr id="106" name="TextBox 105"/>
          <p:cNvSpPr txBox="1"/>
          <p:nvPr/>
        </p:nvSpPr>
        <p:spPr>
          <a:xfrm>
            <a:off x="4099319" y="1387721"/>
            <a:ext cx="2005677" cy="1015663"/>
          </a:xfrm>
          <a:prstGeom prst="rect">
            <a:avLst/>
          </a:prstGeom>
          <a:noFill/>
        </p:spPr>
        <p:txBody>
          <a:bodyPr wrap="none" rtlCol="0">
            <a:spAutoFit/>
          </a:bodyPr>
          <a:lstStyle/>
          <a:p>
            <a:pPr eaLnBrk="1" fontAlgn="auto" hangingPunct="1">
              <a:spcBef>
                <a:spcPts val="0"/>
              </a:spcBef>
              <a:spcAft>
                <a:spcPts val="0"/>
              </a:spcAft>
              <a:buClrTx/>
              <a:buSzTx/>
              <a:buFontTx/>
              <a:buNone/>
            </a:pPr>
            <a:r>
              <a:rPr lang="en-US" altLang="zh-CN" kern="0" dirty="0">
                <a:solidFill>
                  <a:srgbClr val="FF0000"/>
                </a:solidFill>
                <a:latin typeface="Comic Sans MS"/>
                <a:cs typeface="Comic Sans MS"/>
                <a:sym typeface="Arial"/>
                <a:rtl val="0"/>
              </a:rPr>
              <a:t>3</a:t>
            </a:r>
            <a:r>
              <a:rPr lang="en-US" altLang="zh-CN" kern="0" baseline="30000" dirty="0">
                <a:solidFill>
                  <a:srgbClr val="FF0000"/>
                </a:solidFill>
                <a:latin typeface="Comic Sans MS"/>
                <a:cs typeface="Comic Sans MS"/>
                <a:sym typeface="Arial"/>
                <a:rtl val="0"/>
              </a:rPr>
              <a:t>rd</a:t>
            </a:r>
            <a:r>
              <a:rPr lang="en-US" altLang="zh-CN" kern="0" dirty="0">
                <a:solidFill>
                  <a:srgbClr val="FF0000"/>
                </a:solidFill>
                <a:latin typeface="Comic Sans MS"/>
                <a:cs typeface="Comic Sans MS"/>
                <a:sym typeface="Arial"/>
                <a:rtl val="0"/>
              </a:rPr>
              <a:t>-person</a:t>
            </a:r>
            <a:br>
              <a:rPr lang="en-US" altLang="zh-CN" kern="0" dirty="0">
                <a:solidFill>
                  <a:srgbClr val="FF0000"/>
                </a:solidFill>
                <a:latin typeface="Comic Sans MS"/>
                <a:cs typeface="Comic Sans MS"/>
                <a:sym typeface="Arial"/>
                <a:rtl val="0"/>
              </a:rPr>
            </a:br>
            <a:r>
              <a:rPr lang="en-US" altLang="zh-CN" kern="0" dirty="0">
                <a:solidFill>
                  <a:srgbClr val="FF0000"/>
                </a:solidFill>
                <a:latin typeface="Comic Sans MS"/>
                <a:cs typeface="Comic Sans MS"/>
                <a:sym typeface="Arial"/>
                <a:rtl val="0"/>
              </a:rPr>
              <a:t>singular suffix:</a:t>
            </a:r>
            <a:br>
              <a:rPr lang="en-US" altLang="zh-CN" kern="0" dirty="0">
                <a:solidFill>
                  <a:srgbClr val="FF0000"/>
                </a:solidFill>
                <a:latin typeface="Comic Sans MS"/>
                <a:cs typeface="Comic Sans MS"/>
                <a:sym typeface="Arial"/>
                <a:rtl val="0"/>
              </a:rPr>
            </a:br>
            <a:r>
              <a:rPr lang="en-US" altLang="zh-CN" kern="0" dirty="0">
                <a:solidFill>
                  <a:srgbClr val="FF0000"/>
                </a:solidFill>
                <a:latin typeface="Comic Sans MS"/>
                <a:cs typeface="Comic Sans MS"/>
                <a:sym typeface="Arial"/>
                <a:rtl val="0"/>
              </a:rPr>
              <a:t>very common!</a:t>
            </a:r>
            <a:endParaRPr lang="en-US" kern="0" dirty="0">
              <a:solidFill>
                <a:srgbClr val="FF0000"/>
              </a:solidFill>
              <a:latin typeface="Comic Sans MS"/>
              <a:cs typeface="Comic Sans MS"/>
              <a:sym typeface="Arial"/>
              <a:rtl val="0"/>
            </a:endParaRPr>
          </a:p>
        </p:txBody>
      </p:sp>
      <p:grpSp>
        <p:nvGrpSpPr>
          <p:cNvPr id="35" name="Group 34"/>
          <p:cNvGrpSpPr/>
          <p:nvPr/>
        </p:nvGrpSpPr>
        <p:grpSpPr>
          <a:xfrm>
            <a:off x="4538277" y="2355257"/>
            <a:ext cx="1143000" cy="796639"/>
            <a:chOff x="4538277" y="2355257"/>
            <a:chExt cx="1143000" cy="796639"/>
          </a:xfrm>
        </p:grpSpPr>
        <p:cxnSp>
          <p:nvCxnSpPr>
            <p:cNvPr id="96" name="Straight Arrow Connector 95"/>
            <p:cNvCxnSpPr/>
            <p:nvPr/>
          </p:nvCxnSpPr>
          <p:spPr>
            <a:xfrm flipH="1">
              <a:off x="4740322" y="2909442"/>
              <a:ext cx="369455" cy="2193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5109777" y="2909442"/>
              <a:ext cx="254000" cy="2193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4948140" y="2909442"/>
              <a:ext cx="161637" cy="2193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5109777" y="2909442"/>
              <a:ext cx="113161" cy="2424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5109777" y="2909442"/>
              <a:ext cx="378706" cy="1269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4" name="Oval 143"/>
            <p:cNvSpPr/>
            <p:nvPr/>
          </p:nvSpPr>
          <p:spPr>
            <a:xfrm>
              <a:off x="4538277" y="2355257"/>
              <a:ext cx="1143000" cy="576463"/>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buClrTx/>
                <a:buSzTx/>
                <a:buFontTx/>
                <a:buNone/>
              </a:pPr>
              <a:endParaRPr lang="en-US" sz="1400" kern="0">
                <a:solidFill>
                  <a:srgbClr val="FFFFFF"/>
                </a:solidFill>
                <a:sym typeface="Arial"/>
                <a:rtl val="0"/>
              </a:endParaRPr>
            </a:p>
          </p:txBody>
        </p:sp>
      </p:grpSp>
      <p:cxnSp>
        <p:nvCxnSpPr>
          <p:cNvPr id="46" name="Straight Connector 45"/>
          <p:cNvCxnSpPr/>
          <p:nvPr/>
        </p:nvCxnSpPr>
        <p:spPr>
          <a:xfrm>
            <a:off x="2624032" y="4816120"/>
            <a:ext cx="0" cy="12204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2203675" y="5062817"/>
            <a:ext cx="36415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69843" y="1166191"/>
            <a:ext cx="21395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idx="12"/>
          </p:nvPr>
        </p:nvSpPr>
        <p:spPr/>
        <p:txBody>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20</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813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42" presetClass="path" presetSubtype="0" accel="66667" decel="33333" fill="hold" grpId="0" nodeType="withEffect">
                                  <p:stCondLst>
                                    <p:cond delay="0"/>
                                  </p:stCondLst>
                                  <p:childTnLst>
                                    <p:animMotion origin="layout" path="M 1.66667E-6 7.40741E-7 L -0.65504 0.44954 " pathEditMode="relative" rAng="0" ptsTypes="AA">
                                      <p:cBhvr>
                                        <p:cTn id="18" dur="3000" spd="-100000" fill="hold"/>
                                        <p:tgtEl>
                                          <p:spTgt spid="56"/>
                                        </p:tgtEl>
                                        <p:attrNameLst>
                                          <p:attrName>ppt_x</p:attrName>
                                          <p:attrName>ppt_y</p:attrName>
                                        </p:attrNameLst>
                                      </p:cBhvr>
                                      <p:rCtr x="-32760" y="22477"/>
                                    </p:animMotion>
                                  </p:childTnLst>
                                </p:cTn>
                              </p:par>
                              <p:par>
                                <p:cTn id="19" presetID="42" presetClass="path" presetSubtype="0" accel="66667" decel="33333" fill="hold" grpId="0" nodeType="withEffect">
                                  <p:stCondLst>
                                    <p:cond delay="0"/>
                                  </p:stCondLst>
                                  <p:childTnLst>
                                    <p:animMotion origin="layout" path="M 4.72222E-6 7.40741E-7 L -0.34254 0.29884 " pathEditMode="relative" rAng="0" ptsTypes="AA">
                                      <p:cBhvr>
                                        <p:cTn id="20" dur="3000" spd="-100000" fill="hold"/>
                                        <p:tgtEl>
                                          <p:spTgt spid="55"/>
                                        </p:tgtEl>
                                        <p:attrNameLst>
                                          <p:attrName>ppt_x</p:attrName>
                                          <p:attrName>ppt_y</p:attrName>
                                        </p:attrNameLst>
                                      </p:cBhvr>
                                      <p:rCtr x="-17135" y="14931"/>
                                    </p:animMotion>
                                  </p:childTnLst>
                                </p:cTn>
                              </p:par>
                              <p:par>
                                <p:cTn id="21" presetID="42" presetClass="path" presetSubtype="0" accel="66667" decel="33333" fill="hold" grpId="0" nodeType="withEffect">
                                  <p:stCondLst>
                                    <p:cond delay="0"/>
                                  </p:stCondLst>
                                  <p:childTnLst>
                                    <p:animMotion origin="layout" path="M -8.33333E-7 3.33333E-6 L 0.00278 0.31064 " pathEditMode="relative" rAng="0" ptsTypes="AA">
                                      <p:cBhvr>
                                        <p:cTn id="22" dur="3000" spd="-100000" fill="hold"/>
                                        <p:tgtEl>
                                          <p:spTgt spid="53"/>
                                        </p:tgtEl>
                                        <p:attrNameLst>
                                          <p:attrName>ppt_x</p:attrName>
                                          <p:attrName>ppt_y</p:attrName>
                                        </p:attrNameLst>
                                      </p:cBhvr>
                                      <p:rCtr x="139" y="15532"/>
                                    </p:animMotion>
                                  </p:childTnLst>
                                </p:cTn>
                              </p:par>
                              <p:par>
                                <p:cTn id="23" presetID="42" presetClass="path" presetSubtype="0" accel="66667" decel="33333" fill="hold" grpId="0" nodeType="withEffect">
                                  <p:stCondLst>
                                    <p:cond delay="0"/>
                                  </p:stCondLst>
                                  <p:childTnLst>
                                    <p:animMotion origin="layout" path="M -1.94444E-6 3.33333E-6 L -0.15503 0.38125 " pathEditMode="relative" rAng="0" ptsTypes="AA">
                                      <p:cBhvr>
                                        <p:cTn id="24" dur="3000" spd="-100000" fill="hold"/>
                                        <p:tgtEl>
                                          <p:spTgt spid="54"/>
                                        </p:tgtEl>
                                        <p:attrNameLst>
                                          <p:attrName>ppt_x</p:attrName>
                                          <p:attrName>ppt_y</p:attrName>
                                        </p:attrNameLst>
                                      </p:cBhvr>
                                      <p:rCtr x="-7760" y="19051"/>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7"/>
                                        </p:tgtEl>
                                      </p:cBhvr>
                                    </p:animEffect>
                                    <p:set>
                                      <p:cBhvr>
                                        <p:cTn id="36" dur="1" fill="hold">
                                          <p:stCondLst>
                                            <p:cond delay="499"/>
                                          </p:stCondLst>
                                        </p:cTn>
                                        <p:tgtEl>
                                          <p:spTgt spid="47"/>
                                        </p:tgtEl>
                                        <p:attrNameLst>
                                          <p:attrName>style.visibility</p:attrName>
                                        </p:attrNameLst>
                                      </p:cBhvr>
                                      <p:to>
                                        <p:strVal val="hidden"/>
                                      </p:to>
                                    </p:set>
                                  </p:childTnLst>
                                </p:cTn>
                              </p:par>
                              <p:par>
                                <p:cTn id="37" presetID="0" presetClass="path" presetSubtype="0" accel="50000" decel="50000" fill="hold" nodeType="withEffect">
                                  <p:stCondLst>
                                    <p:cond delay="0"/>
                                  </p:stCondLst>
                                  <p:childTnLst>
                                    <p:animMotion origin="layout" path="M -2.22222E-6 3.33333E-6 L 0.33837 -0.07894 " pathEditMode="relative" rAng="0" ptsTypes="AA">
                                      <p:cBhvr>
                                        <p:cTn id="38" dur="2000" fill="hold"/>
                                        <p:tgtEl>
                                          <p:spTgt spid="140"/>
                                        </p:tgtEl>
                                        <p:attrNameLst>
                                          <p:attrName>ppt_x</p:attrName>
                                          <p:attrName>ppt_y</p:attrName>
                                        </p:attrNameLst>
                                      </p:cBhvr>
                                      <p:rCtr x="16910" y="-3958"/>
                                    </p:animMotion>
                                  </p:childTnLst>
                                </p:cTn>
                              </p:par>
                            </p:childTnLst>
                          </p:cTn>
                        </p:par>
                        <p:par>
                          <p:cTn id="39" fill="hold">
                            <p:stCondLst>
                              <p:cond delay="2000"/>
                            </p:stCondLst>
                            <p:childTnLst>
                              <p:par>
                                <p:cTn id="40" presetID="17" presetClass="entr" presetSubtype="4"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500" fill="hold"/>
                                        <p:tgtEl>
                                          <p:spTgt spid="32"/>
                                        </p:tgtEl>
                                        <p:attrNameLst>
                                          <p:attrName>ppt_y</p:attrName>
                                        </p:attrNameLst>
                                      </p:cBhvr>
                                      <p:tavLst>
                                        <p:tav tm="0">
                                          <p:val>
                                            <p:strVal val="#ppt_y+#ppt_h/2"/>
                                          </p:val>
                                        </p:tav>
                                        <p:tav tm="100000">
                                          <p:val>
                                            <p:strVal val="#ppt_y"/>
                                          </p:val>
                                        </p:tav>
                                      </p:tavLst>
                                    </p:anim>
                                    <p:anim calcmode="lin" valueType="num">
                                      <p:cBhvr>
                                        <p:cTn id="44" dur="500" fill="hold"/>
                                        <p:tgtEl>
                                          <p:spTgt spid="32"/>
                                        </p:tgtEl>
                                        <p:attrNameLst>
                                          <p:attrName>ppt_w</p:attrName>
                                        </p:attrNameLst>
                                      </p:cBhvr>
                                      <p:tavLst>
                                        <p:tav tm="0">
                                          <p:val>
                                            <p:strVal val="#ppt_w"/>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10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5" grpId="0" animBg="1"/>
      <p:bldP spid="55" grpId="1" animBg="1"/>
      <p:bldP spid="53" grpId="0" animBg="1"/>
      <p:bldP spid="53" grpId="1" animBg="1"/>
      <p:bldP spid="54" grpId="0" animBg="1"/>
      <p:bldP spid="54" grpId="1" animBg="1"/>
      <p:bldP spid="58" grpId="0"/>
      <p:bldP spid="92" grpId="0"/>
      <p:bldP spid="93" grpId="0"/>
      <p:bldP spid="94" grpId="0"/>
      <p:bldP spid="95" grpId="0"/>
      <p:bldP spid="10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t>Train the Parameters using EM</a:t>
            </a:r>
            <a:br>
              <a:rPr lang="en-US" dirty="0"/>
            </a:br>
            <a:r>
              <a:rPr lang="en-US" sz="3200" dirty="0">
                <a:solidFill>
                  <a:prstClr val="black"/>
                </a:solidFill>
                <a:ea typeface="+mn-ea"/>
                <a:cs typeface="+mn-cs"/>
              </a:rPr>
              <a:t>(we’re given graph structure and some strings)</a:t>
            </a:r>
            <a:endParaRPr lang="en-US" dirty="0"/>
          </a:p>
        </p:txBody>
      </p:sp>
      <p:sp>
        <p:nvSpPr>
          <p:cNvPr id="3" name="Content Placeholder 2"/>
          <p:cNvSpPr>
            <a:spLocks noGrp="1"/>
          </p:cNvSpPr>
          <p:nvPr>
            <p:ph idx="1"/>
          </p:nvPr>
        </p:nvSpPr>
        <p:spPr>
          <a:xfrm>
            <a:off x="304800" y="1600200"/>
            <a:ext cx="8839200" cy="4525963"/>
          </a:xfrm>
        </p:spPr>
        <p:txBody>
          <a:bodyPr/>
          <a:lstStyle/>
          <a:p>
            <a:r>
              <a:rPr lang="en-US" b="1" dirty="0"/>
              <a:t>E-Step (“inference”):</a:t>
            </a:r>
          </a:p>
          <a:p>
            <a:pPr lvl="1"/>
            <a:r>
              <a:rPr lang="en-US" dirty="0"/>
              <a:t>Infer the hidden strings (posterior distribution)</a:t>
            </a:r>
          </a:p>
        </p:txBody>
      </p:sp>
      <p:sp>
        <p:nvSpPr>
          <p:cNvPr id="23" name="TextBox 22"/>
          <p:cNvSpPr txBox="1"/>
          <p:nvPr/>
        </p:nvSpPr>
        <p:spPr>
          <a:xfrm>
            <a:off x="9458146" y="6687437"/>
            <a:ext cx="18466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grpSp>
        <p:nvGrpSpPr>
          <p:cNvPr id="25" name="Group 24"/>
          <p:cNvGrpSpPr/>
          <p:nvPr/>
        </p:nvGrpSpPr>
        <p:grpSpPr>
          <a:xfrm>
            <a:off x="376860" y="2776482"/>
            <a:ext cx="8356360" cy="3395718"/>
            <a:chOff x="376860" y="1557282"/>
            <a:chExt cx="8356360" cy="3395718"/>
          </a:xfrm>
        </p:grpSpPr>
        <p:sp>
          <p:nvSpPr>
            <p:cNvPr id="26"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endParaRPr>
            </a:p>
          </p:txBody>
        </p:sp>
        <p:sp>
          <p:nvSpPr>
            <p:cNvPr id="27"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28"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29"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30"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31" name="Shape 1881"/>
            <p:cNvSpPr/>
            <p:nvPr/>
          </p:nvSpPr>
          <p:spPr>
            <a:xfrm>
              <a:off x="2915053" y="43529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endParaRPr>
            </a:p>
          </p:txBody>
        </p:sp>
        <p:sp>
          <p:nvSpPr>
            <p:cNvPr id="32" name="Shape 1882"/>
            <p:cNvSpPr/>
            <p:nvPr/>
          </p:nvSpPr>
          <p:spPr>
            <a:xfrm>
              <a:off x="4829263" y="43529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d,æmn’eɪʃn</a:t>
              </a:r>
            </a:p>
          </p:txBody>
        </p:sp>
        <p:sp>
          <p:nvSpPr>
            <p:cNvPr id="33"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34"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35"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36"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cxnSp>
          <p:nvCxnSpPr>
            <p:cNvPr id="37" name="Shape 1868"/>
            <p:cNvCxnSpPr>
              <a:endCxn id="34"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38" name="Shape 1869"/>
            <p:cNvCxnSpPr>
              <a:endCxn id="34"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39" name="Shape 1870"/>
            <p:cNvCxnSpPr>
              <a:stCxn id="34" idx="4"/>
              <a:endCxn id="30"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40" name="Shape 1871"/>
            <p:cNvCxnSpPr>
              <a:endCxn id="35"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41" name="Shape 1872"/>
            <p:cNvCxnSpPr>
              <a:endCxn id="35"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42" name="Shape 1873"/>
            <p:cNvCxnSpPr>
              <a:stCxn id="35" idx="4"/>
              <a:endCxn id="31"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43" name="Shape 1874"/>
            <p:cNvCxnSpPr>
              <a:endCxn id="49"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44" name="Shape 1875"/>
            <p:cNvCxnSpPr>
              <a:endCxn id="49"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45" name="Shape 1876"/>
            <p:cNvCxnSpPr>
              <a:stCxn id="49" idx="4"/>
              <a:endCxn id="32"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46" name="Shape 1877"/>
            <p:cNvCxnSpPr>
              <a:endCxn id="36"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47" name="Shape 1879"/>
            <p:cNvCxnSpPr>
              <a:stCxn id="36" idx="4"/>
              <a:endCxn id="33"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48" name="Shape 1877"/>
            <p:cNvCxnSpPr>
              <a:endCxn id="36"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49"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grpSp>
    </p:spTree>
    <p:extLst>
      <p:ext uri="{BB962C8B-B14F-4D97-AF65-F5344CB8AC3E}">
        <p14:creationId xmlns:p14="http://schemas.microsoft.com/office/powerpoint/2010/main" val="165467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839200" cy="4525963"/>
          </a:xfrm>
        </p:spPr>
        <p:txBody>
          <a:bodyPr/>
          <a:lstStyle/>
          <a:p>
            <a:r>
              <a:rPr lang="en-US" b="1" dirty="0"/>
              <a:t>E-Step (“inference”):</a:t>
            </a:r>
          </a:p>
          <a:p>
            <a:pPr lvl="1"/>
            <a:r>
              <a:rPr lang="en-US" dirty="0"/>
              <a:t>Infer the hidden strings (posterior distribution)</a:t>
            </a:r>
          </a:p>
        </p:txBody>
      </p:sp>
      <p:sp>
        <p:nvSpPr>
          <p:cNvPr id="23" name="TextBox 22"/>
          <p:cNvSpPr txBox="1"/>
          <p:nvPr/>
        </p:nvSpPr>
        <p:spPr>
          <a:xfrm>
            <a:off x="9458146" y="6687437"/>
            <a:ext cx="18466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grpSp>
        <p:nvGrpSpPr>
          <p:cNvPr id="100" name="Group 99"/>
          <p:cNvGrpSpPr/>
          <p:nvPr/>
        </p:nvGrpSpPr>
        <p:grpSpPr>
          <a:xfrm>
            <a:off x="376860" y="2776482"/>
            <a:ext cx="8356360" cy="3395718"/>
            <a:chOff x="376860" y="1557282"/>
            <a:chExt cx="8356360" cy="3395718"/>
          </a:xfrm>
        </p:grpSpPr>
        <p:sp>
          <p:nvSpPr>
            <p:cNvPr id="101"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p>
          </p:txBody>
        </p:sp>
        <p:sp>
          <p:nvSpPr>
            <p:cNvPr id="102"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a:ln>
                    <a:noFill/>
                  </a:ln>
                  <a:solidFill>
                    <a:srgbClr val="FF0000"/>
                  </a:solidFill>
                  <a:effectLst/>
                  <a:uLnTx/>
                  <a:uFillTx/>
                  <a:latin typeface="Arial"/>
                  <a:ea typeface="+mn-ea"/>
                  <a:cs typeface="Arial"/>
                  <a:sym typeface="Arial"/>
                  <a:rtl val="0"/>
                </a:rPr>
                <a:t>eɪʃən</a:t>
              </a: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103"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rPr>
                <a:t>s</a:t>
              </a: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104"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105"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106" name="Shape 1881"/>
            <p:cNvSpPr/>
            <p:nvPr/>
          </p:nvSpPr>
          <p:spPr>
            <a:xfrm>
              <a:off x="2915053" y="43529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
          <p:nvSpPr>
            <p:cNvPr id="107" name="Shape 1882"/>
            <p:cNvSpPr/>
            <p:nvPr/>
          </p:nvSpPr>
          <p:spPr>
            <a:xfrm>
              <a:off x="4829263" y="43529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d,æmn’eɪʃn</a:t>
              </a:r>
            </a:p>
          </p:txBody>
        </p:sp>
        <p:sp>
          <p:nvSpPr>
            <p:cNvPr id="108"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109"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US"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110"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sp>
          <p:nvSpPr>
            <p:cNvPr id="111"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cxnSp>
          <p:nvCxnSpPr>
            <p:cNvPr id="112" name="Shape 1868"/>
            <p:cNvCxnSpPr>
              <a:endCxn id="109"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113" name="Shape 1869"/>
            <p:cNvCxnSpPr>
              <a:endCxn id="109"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114" name="Shape 1870"/>
            <p:cNvCxnSpPr>
              <a:stCxn id="109" idx="4"/>
              <a:endCxn id="105"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115" name="Shape 1871"/>
            <p:cNvCxnSpPr>
              <a:endCxn id="110"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116" name="Shape 1872"/>
            <p:cNvCxnSpPr>
              <a:endCxn id="110"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117" name="Shape 1873"/>
            <p:cNvCxnSpPr>
              <a:stCxn id="110" idx="4"/>
              <a:endCxn id="106"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118" name="Shape 1874"/>
            <p:cNvCxnSpPr>
              <a:endCxn id="124"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119" name="Shape 1875"/>
            <p:cNvCxnSpPr>
              <a:endCxn id="124"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120" name="Shape 1876"/>
            <p:cNvCxnSpPr>
              <a:stCxn id="124" idx="4"/>
              <a:endCxn id="107"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121" name="Shape 1877"/>
            <p:cNvCxnSpPr>
              <a:endCxn id="111"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122" name="Shape 1879"/>
            <p:cNvCxnSpPr>
              <a:stCxn id="111" idx="4"/>
              <a:endCxn id="108"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123" name="Shape 1877"/>
            <p:cNvCxnSpPr>
              <a:endCxn id="111"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124"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grpSp>
      <p:sp>
        <p:nvSpPr>
          <p:cNvPr id="33" name="Title 1">
            <a:extLst>
              <a:ext uri="{FF2B5EF4-FFF2-40B4-BE49-F238E27FC236}">
                <a16:creationId xmlns:a16="http://schemas.microsoft.com/office/drawing/2014/main" id="{514AB8F3-56AF-42B3-A6A2-309B5D74EE5B}"/>
              </a:ext>
            </a:extLst>
          </p:cNvPr>
          <p:cNvSpPr>
            <a:spLocks noGrp="1"/>
          </p:cNvSpPr>
          <p:nvPr>
            <p:ph type="title"/>
          </p:nvPr>
        </p:nvSpPr>
        <p:spPr>
          <a:xfrm>
            <a:off x="457200" y="152400"/>
            <a:ext cx="8229600" cy="1143000"/>
          </a:xfrm>
        </p:spPr>
        <p:txBody>
          <a:bodyPr>
            <a:normAutofit fontScale="90000"/>
          </a:bodyPr>
          <a:lstStyle/>
          <a:p>
            <a:r>
              <a:rPr lang="en-US" dirty="0"/>
              <a:t>Train the Parameters using EM</a:t>
            </a:r>
            <a:br>
              <a:rPr lang="en-US" dirty="0"/>
            </a:br>
            <a:r>
              <a:rPr lang="en-US" sz="3200" dirty="0">
                <a:solidFill>
                  <a:prstClr val="black"/>
                </a:solidFill>
                <a:ea typeface="+mn-ea"/>
                <a:cs typeface="+mn-cs"/>
              </a:rPr>
              <a:t>(we’re given graph structure and some strings)</a:t>
            </a:r>
            <a:endParaRPr lang="en-US" dirty="0"/>
          </a:p>
        </p:txBody>
      </p:sp>
      <p:sp>
        <p:nvSpPr>
          <p:cNvPr id="6" name="Rectangle 5">
            <a:extLst>
              <a:ext uri="{FF2B5EF4-FFF2-40B4-BE49-F238E27FC236}">
                <a16:creationId xmlns:a16="http://schemas.microsoft.com/office/drawing/2014/main" id="{2674D86E-C554-403A-BC18-137A4E76A2EE}"/>
              </a:ext>
            </a:extLst>
          </p:cNvPr>
          <p:cNvSpPr/>
          <p:nvPr/>
        </p:nvSpPr>
        <p:spPr>
          <a:xfrm>
            <a:off x="5418241" y="1676400"/>
            <a:ext cx="2582759" cy="461665"/>
          </a:xfrm>
          <a:prstGeom prst="rect">
            <a:avLst/>
          </a:prstGeom>
        </p:spPr>
        <p:txBody>
          <a:bodyPr wrap="none">
            <a:spAutoFit/>
          </a:bodyPr>
          <a:lstStyle/>
          <a:p>
            <a:r>
              <a:rPr lang="en-US" sz="2400" kern="0" dirty="0">
                <a:solidFill>
                  <a:srgbClr val="3366FF"/>
                </a:solidFill>
                <a:latin typeface="Comic Sans MS"/>
                <a:cs typeface="Comic Sans MS"/>
                <a:sym typeface="Arial"/>
                <a:rtl val="0"/>
              </a:rPr>
              <a:t>fancy algorithms</a:t>
            </a:r>
            <a:endParaRPr lang="en-US" sz="2400" dirty="0"/>
          </a:p>
        </p:txBody>
      </p:sp>
    </p:spTree>
    <p:extLst>
      <p:ext uri="{BB962C8B-B14F-4D97-AF65-F5344CB8AC3E}">
        <p14:creationId xmlns:p14="http://schemas.microsoft.com/office/powerpoint/2010/main" val="8822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839200" cy="5087237"/>
          </a:xfrm>
        </p:spPr>
        <p:txBody>
          <a:bodyPr/>
          <a:lstStyle/>
          <a:p>
            <a:r>
              <a:rPr lang="en-US" b="1" dirty="0"/>
              <a:t>E-Step (“inference”):</a:t>
            </a:r>
          </a:p>
          <a:p>
            <a:pPr lvl="1"/>
            <a:r>
              <a:rPr lang="en-US" dirty="0"/>
              <a:t>Infer the hidden strings (posterior distribution)</a:t>
            </a:r>
          </a:p>
          <a:p>
            <a:r>
              <a:rPr lang="en-US" b="1" dirty="0"/>
              <a:t>M-Step (“learning”):</a:t>
            </a:r>
          </a:p>
          <a:p>
            <a:pPr lvl="1"/>
            <a:r>
              <a:rPr lang="en-US" dirty="0"/>
              <a:t>Make children probable given their inferred parents</a:t>
            </a:r>
            <a:br>
              <a:rPr lang="en-US" dirty="0"/>
            </a:br>
            <a:r>
              <a:rPr lang="en-US" dirty="0"/>
              <a:t>(learn the stochastic phonological processes)</a:t>
            </a:r>
          </a:p>
          <a:p>
            <a:pPr lvl="1"/>
            <a:endParaRPr lang="en-US" dirty="0"/>
          </a:p>
        </p:txBody>
      </p:sp>
      <p:sp>
        <p:nvSpPr>
          <p:cNvPr id="23" name="TextBox 22"/>
          <p:cNvSpPr txBox="1"/>
          <p:nvPr/>
        </p:nvSpPr>
        <p:spPr>
          <a:xfrm>
            <a:off x="9458146" y="6687437"/>
            <a:ext cx="18466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sp>
        <p:nvSpPr>
          <p:cNvPr id="22" name="Slide Number Placeholder 21"/>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32" name="Title 1">
            <a:extLst>
              <a:ext uri="{FF2B5EF4-FFF2-40B4-BE49-F238E27FC236}">
                <a16:creationId xmlns:a16="http://schemas.microsoft.com/office/drawing/2014/main" id="{6A7E554D-9E09-4050-89B7-DEF7D8A7B36C}"/>
              </a:ext>
            </a:extLst>
          </p:cNvPr>
          <p:cNvSpPr>
            <a:spLocks noGrp="1"/>
          </p:cNvSpPr>
          <p:nvPr>
            <p:ph type="title"/>
          </p:nvPr>
        </p:nvSpPr>
        <p:spPr>
          <a:xfrm>
            <a:off x="457200" y="152400"/>
            <a:ext cx="8229600" cy="1143000"/>
          </a:xfrm>
        </p:spPr>
        <p:txBody>
          <a:bodyPr>
            <a:normAutofit fontScale="90000"/>
          </a:bodyPr>
          <a:lstStyle/>
          <a:p>
            <a:r>
              <a:rPr lang="en-US" dirty="0"/>
              <a:t>Train the Parameters using EM</a:t>
            </a:r>
            <a:br>
              <a:rPr lang="en-US" dirty="0"/>
            </a:br>
            <a:r>
              <a:rPr lang="en-US" sz="3200" dirty="0">
                <a:solidFill>
                  <a:prstClr val="black"/>
                </a:solidFill>
                <a:ea typeface="+mn-ea"/>
                <a:cs typeface="+mn-cs"/>
              </a:rPr>
              <a:t>(we’re given graph structure and some strings)</a:t>
            </a:r>
            <a:endParaRPr lang="en-US" dirty="0"/>
          </a:p>
        </p:txBody>
      </p:sp>
      <p:sp>
        <p:nvSpPr>
          <p:cNvPr id="39" name="Shape 1880">
            <a:extLst>
              <a:ext uri="{FF2B5EF4-FFF2-40B4-BE49-F238E27FC236}">
                <a16:creationId xmlns:a16="http://schemas.microsoft.com/office/drawing/2014/main" id="{9B56128B-FAB6-4239-AB06-4B9BBBCC8A91}"/>
              </a:ext>
            </a:extLst>
          </p:cNvPr>
          <p:cNvSpPr/>
          <p:nvPr/>
        </p:nvSpPr>
        <p:spPr>
          <a:xfrm>
            <a:off x="404751" y="55721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40" name="Shape 1881">
            <a:extLst>
              <a:ext uri="{FF2B5EF4-FFF2-40B4-BE49-F238E27FC236}">
                <a16:creationId xmlns:a16="http://schemas.microsoft.com/office/drawing/2014/main" id="{78A6C770-4C26-4636-88F2-D3C8FE60D7BC}"/>
              </a:ext>
            </a:extLst>
          </p:cNvPr>
          <p:cNvSpPr/>
          <p:nvPr/>
        </p:nvSpPr>
        <p:spPr>
          <a:xfrm>
            <a:off x="2915053" y="55721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
        <p:nvSpPr>
          <p:cNvPr id="41" name="Shape 1882">
            <a:extLst>
              <a:ext uri="{FF2B5EF4-FFF2-40B4-BE49-F238E27FC236}">
                <a16:creationId xmlns:a16="http://schemas.microsoft.com/office/drawing/2014/main" id="{ECE23F94-706C-45E2-9599-F4691195E8DF}"/>
              </a:ext>
            </a:extLst>
          </p:cNvPr>
          <p:cNvSpPr/>
          <p:nvPr/>
        </p:nvSpPr>
        <p:spPr>
          <a:xfrm>
            <a:off x="4829263" y="55721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d,æmn’eɪʃn</a:t>
            </a:r>
          </a:p>
        </p:txBody>
      </p:sp>
      <p:sp>
        <p:nvSpPr>
          <p:cNvPr id="43" name="Shape 1883">
            <a:extLst>
              <a:ext uri="{FF2B5EF4-FFF2-40B4-BE49-F238E27FC236}">
                <a16:creationId xmlns:a16="http://schemas.microsoft.com/office/drawing/2014/main" id="{D0DC4FA0-169A-4A13-9B02-B29CE0DB9D5C}"/>
              </a:ext>
            </a:extLst>
          </p:cNvPr>
          <p:cNvSpPr/>
          <p:nvPr/>
        </p:nvSpPr>
        <p:spPr>
          <a:xfrm>
            <a:off x="7136969" y="55664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44" name="Shape 1864">
            <a:extLst>
              <a:ext uri="{FF2B5EF4-FFF2-40B4-BE49-F238E27FC236}">
                <a16:creationId xmlns:a16="http://schemas.microsoft.com/office/drawing/2014/main" id="{45B8B173-8438-4446-B710-E0CBE7A6E3D8}"/>
              </a:ext>
            </a:extLst>
          </p:cNvPr>
          <p:cNvSpPr/>
          <p:nvPr/>
        </p:nvSpPr>
        <p:spPr>
          <a:xfrm>
            <a:off x="376860" y="42762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US"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45" name="Shape 1865">
            <a:extLst>
              <a:ext uri="{FF2B5EF4-FFF2-40B4-BE49-F238E27FC236}">
                <a16:creationId xmlns:a16="http://schemas.microsoft.com/office/drawing/2014/main" id="{9FDB84AC-F954-4D2E-B659-499245CE4D21}"/>
              </a:ext>
            </a:extLst>
          </p:cNvPr>
          <p:cNvSpPr/>
          <p:nvPr/>
        </p:nvSpPr>
        <p:spPr>
          <a:xfrm>
            <a:off x="2915053" y="42816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sp>
        <p:nvSpPr>
          <p:cNvPr id="46" name="Shape 1867">
            <a:extLst>
              <a:ext uri="{FF2B5EF4-FFF2-40B4-BE49-F238E27FC236}">
                <a16:creationId xmlns:a16="http://schemas.microsoft.com/office/drawing/2014/main" id="{A022FC09-9A15-43F5-98A1-6ED1F8530C51}"/>
              </a:ext>
            </a:extLst>
          </p:cNvPr>
          <p:cNvSpPr/>
          <p:nvPr/>
        </p:nvSpPr>
        <p:spPr>
          <a:xfrm>
            <a:off x="7136968" y="42759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cxnSp>
        <p:nvCxnSpPr>
          <p:cNvPr id="49" name="Shape 1870">
            <a:extLst>
              <a:ext uri="{FF2B5EF4-FFF2-40B4-BE49-F238E27FC236}">
                <a16:creationId xmlns:a16="http://schemas.microsoft.com/office/drawing/2014/main" id="{D6CC333B-59F1-442D-8C8A-7B95036F7C68}"/>
              </a:ext>
            </a:extLst>
          </p:cNvPr>
          <p:cNvCxnSpPr>
            <a:stCxn id="44" idx="4"/>
            <a:endCxn id="39" idx="0"/>
          </p:cNvCxnSpPr>
          <p:nvPr/>
        </p:nvCxnSpPr>
        <p:spPr>
          <a:xfrm>
            <a:off x="1538327" y="48762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53" name="Shape 1873">
            <a:extLst>
              <a:ext uri="{FF2B5EF4-FFF2-40B4-BE49-F238E27FC236}">
                <a16:creationId xmlns:a16="http://schemas.microsoft.com/office/drawing/2014/main" id="{38BE0905-6D4B-4077-91F2-2F930F58C66F}"/>
              </a:ext>
            </a:extLst>
          </p:cNvPr>
          <p:cNvCxnSpPr>
            <a:stCxn id="45" idx="4"/>
            <a:endCxn id="40" idx="0"/>
          </p:cNvCxnSpPr>
          <p:nvPr/>
        </p:nvCxnSpPr>
        <p:spPr>
          <a:xfrm>
            <a:off x="3705197" y="48817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56" name="Shape 1876">
            <a:extLst>
              <a:ext uri="{FF2B5EF4-FFF2-40B4-BE49-F238E27FC236}">
                <a16:creationId xmlns:a16="http://schemas.microsoft.com/office/drawing/2014/main" id="{BACD3CDC-2A1E-4F70-8B97-6592BABE48C0}"/>
              </a:ext>
            </a:extLst>
          </p:cNvPr>
          <p:cNvCxnSpPr>
            <a:stCxn id="60" idx="4"/>
            <a:endCxn id="41" idx="0"/>
          </p:cNvCxnSpPr>
          <p:nvPr/>
        </p:nvCxnSpPr>
        <p:spPr>
          <a:xfrm>
            <a:off x="5830928" y="48759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58" name="Shape 1879">
            <a:extLst>
              <a:ext uri="{FF2B5EF4-FFF2-40B4-BE49-F238E27FC236}">
                <a16:creationId xmlns:a16="http://schemas.microsoft.com/office/drawing/2014/main" id="{D9226016-C8F2-40A8-BC52-7CDC784EE18E}"/>
              </a:ext>
            </a:extLst>
          </p:cNvPr>
          <p:cNvCxnSpPr>
            <a:stCxn id="46" idx="4"/>
            <a:endCxn id="43" idx="0"/>
          </p:cNvCxnSpPr>
          <p:nvPr/>
        </p:nvCxnSpPr>
        <p:spPr>
          <a:xfrm>
            <a:off x="7935095" y="4875979"/>
            <a:ext cx="0" cy="690425"/>
          </a:xfrm>
          <a:prstGeom prst="straightConnector1">
            <a:avLst/>
          </a:prstGeom>
          <a:noFill/>
          <a:ln w="19050" cap="flat" cmpd="sng">
            <a:solidFill>
              <a:srgbClr val="000000"/>
            </a:solidFill>
            <a:prstDash val="solid"/>
            <a:round/>
            <a:headEnd type="none" w="med" len="med"/>
            <a:tailEnd type="triangle" w="lg" len="lg"/>
          </a:ln>
        </p:spPr>
      </p:cxnSp>
      <p:sp>
        <p:nvSpPr>
          <p:cNvPr id="60" name="Shape 1866">
            <a:extLst>
              <a:ext uri="{FF2B5EF4-FFF2-40B4-BE49-F238E27FC236}">
                <a16:creationId xmlns:a16="http://schemas.microsoft.com/office/drawing/2014/main" id="{AD17D749-DE08-4687-A754-F751395F166F}"/>
              </a:ext>
            </a:extLst>
          </p:cNvPr>
          <p:cNvSpPr/>
          <p:nvPr/>
        </p:nvSpPr>
        <p:spPr>
          <a:xfrm>
            <a:off x="4721997" y="42759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65" name="Rectangle 64">
            <a:extLst>
              <a:ext uri="{FF2B5EF4-FFF2-40B4-BE49-F238E27FC236}">
                <a16:creationId xmlns:a16="http://schemas.microsoft.com/office/drawing/2014/main" id="{A241F58A-DA0A-4F66-AF15-07C62DC57181}"/>
              </a:ext>
            </a:extLst>
          </p:cNvPr>
          <p:cNvSpPr/>
          <p:nvPr/>
        </p:nvSpPr>
        <p:spPr>
          <a:xfrm>
            <a:off x="5496792" y="2814935"/>
            <a:ext cx="2425664" cy="461665"/>
          </a:xfrm>
          <a:prstGeom prst="rect">
            <a:avLst/>
          </a:prstGeom>
        </p:spPr>
        <p:txBody>
          <a:bodyPr wrap="none">
            <a:spAutoFit/>
          </a:bodyPr>
          <a:lstStyle/>
          <a:p>
            <a:r>
              <a:rPr lang="en-US" sz="2400" kern="0" dirty="0">
                <a:solidFill>
                  <a:srgbClr val="3366FF"/>
                </a:solidFill>
                <a:latin typeface="Comic Sans MS"/>
                <a:cs typeface="Comic Sans MS"/>
                <a:sym typeface="Arial"/>
                <a:rtl val="0"/>
              </a:rPr>
              <a:t>gradient ascent</a:t>
            </a:r>
            <a:endParaRPr lang="en-US" sz="2400" dirty="0"/>
          </a:p>
        </p:txBody>
      </p:sp>
    </p:spTree>
    <p:extLst>
      <p:ext uri="{BB962C8B-B14F-4D97-AF65-F5344CB8AC3E}">
        <p14:creationId xmlns:p14="http://schemas.microsoft.com/office/powerpoint/2010/main" val="12333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1+#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839200" cy="5087237"/>
          </a:xfrm>
        </p:spPr>
        <p:txBody>
          <a:bodyPr/>
          <a:lstStyle/>
          <a:p>
            <a:r>
              <a:rPr lang="en-US" b="1" dirty="0"/>
              <a:t>E-Step (“inference”):</a:t>
            </a:r>
          </a:p>
          <a:p>
            <a:pPr lvl="1"/>
            <a:r>
              <a:rPr lang="en-US" dirty="0"/>
              <a:t>Infer the hidden strings (posterior distribution)</a:t>
            </a:r>
          </a:p>
          <a:p>
            <a:r>
              <a:rPr lang="en-US" b="1" dirty="0"/>
              <a:t>M-Step (“learning”):</a:t>
            </a:r>
          </a:p>
          <a:p>
            <a:pPr lvl="1"/>
            <a:r>
              <a:rPr lang="en-US" dirty="0"/>
              <a:t>Make children probable given their inferred parents</a:t>
            </a:r>
            <a:br>
              <a:rPr lang="en-US" dirty="0"/>
            </a:br>
            <a:r>
              <a:rPr lang="en-US" dirty="0"/>
              <a:t>(learn the stochastic phonological processes)</a:t>
            </a:r>
          </a:p>
          <a:p>
            <a:pPr lvl="1"/>
            <a:r>
              <a:rPr lang="en-US" dirty="0"/>
              <a:t>Make underlying forms probable too (no parents)</a:t>
            </a:r>
            <a:br>
              <a:rPr lang="en-US" dirty="0"/>
            </a:br>
            <a:r>
              <a:rPr lang="en-US" dirty="0"/>
              <a:t>(learn what they tend to look like)</a:t>
            </a:r>
          </a:p>
          <a:p>
            <a:pPr lvl="1"/>
            <a:endParaRPr lang="en-US" dirty="0"/>
          </a:p>
        </p:txBody>
      </p:sp>
      <p:sp>
        <p:nvSpPr>
          <p:cNvPr id="23" name="TextBox 22"/>
          <p:cNvSpPr txBox="1"/>
          <p:nvPr/>
        </p:nvSpPr>
        <p:spPr>
          <a:xfrm>
            <a:off x="9458146" y="6687437"/>
            <a:ext cx="18466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sp>
        <p:nvSpPr>
          <p:cNvPr id="22" name="Slide Number Placeholder 21"/>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32" name="Title 1">
            <a:extLst>
              <a:ext uri="{FF2B5EF4-FFF2-40B4-BE49-F238E27FC236}">
                <a16:creationId xmlns:a16="http://schemas.microsoft.com/office/drawing/2014/main" id="{6A7E554D-9E09-4050-89B7-DEF7D8A7B36C}"/>
              </a:ext>
            </a:extLst>
          </p:cNvPr>
          <p:cNvSpPr>
            <a:spLocks noGrp="1"/>
          </p:cNvSpPr>
          <p:nvPr>
            <p:ph type="title"/>
          </p:nvPr>
        </p:nvSpPr>
        <p:spPr>
          <a:xfrm>
            <a:off x="457200" y="152400"/>
            <a:ext cx="8229600" cy="1143000"/>
          </a:xfrm>
        </p:spPr>
        <p:txBody>
          <a:bodyPr>
            <a:normAutofit fontScale="90000"/>
          </a:bodyPr>
          <a:lstStyle/>
          <a:p>
            <a:r>
              <a:rPr lang="en-US" dirty="0"/>
              <a:t>Train the Parameters using EM</a:t>
            </a:r>
            <a:br>
              <a:rPr lang="en-US" dirty="0"/>
            </a:br>
            <a:r>
              <a:rPr lang="en-US" sz="3200" dirty="0">
                <a:solidFill>
                  <a:prstClr val="black"/>
                </a:solidFill>
                <a:ea typeface="+mn-ea"/>
                <a:cs typeface="+mn-cs"/>
              </a:rPr>
              <a:t>(we’re given graph structure and some strings)</a:t>
            </a:r>
            <a:endParaRPr lang="en-US" dirty="0"/>
          </a:p>
        </p:txBody>
      </p:sp>
      <p:grpSp>
        <p:nvGrpSpPr>
          <p:cNvPr id="2" name="Group 1">
            <a:extLst>
              <a:ext uri="{FF2B5EF4-FFF2-40B4-BE49-F238E27FC236}">
                <a16:creationId xmlns:a16="http://schemas.microsoft.com/office/drawing/2014/main" id="{8DB449D7-5688-4273-8D5B-F6D58574DC55}"/>
              </a:ext>
            </a:extLst>
          </p:cNvPr>
          <p:cNvGrpSpPr/>
          <p:nvPr/>
        </p:nvGrpSpPr>
        <p:grpSpPr>
          <a:xfrm>
            <a:off x="406640" y="5290661"/>
            <a:ext cx="8356360" cy="3399435"/>
            <a:chOff x="376860" y="2772765"/>
            <a:chExt cx="8356360" cy="3399435"/>
          </a:xfrm>
        </p:grpSpPr>
        <p:sp>
          <p:nvSpPr>
            <p:cNvPr id="19" name="Shape 1862">
              <a:extLst>
                <a:ext uri="{FF2B5EF4-FFF2-40B4-BE49-F238E27FC236}">
                  <a16:creationId xmlns:a16="http://schemas.microsoft.com/office/drawing/2014/main" id="{6A51F9FD-314D-48E4-8147-0A387DC770E9}"/>
                </a:ext>
              </a:extLst>
            </p:cNvPr>
            <p:cNvSpPr/>
            <p:nvPr/>
          </p:nvSpPr>
          <p:spPr>
            <a:xfrm>
              <a:off x="7354241" y="27727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p>
          </p:txBody>
        </p:sp>
        <p:sp>
          <p:nvSpPr>
            <p:cNvPr id="20" name="Shape 1860">
              <a:extLst>
                <a:ext uri="{FF2B5EF4-FFF2-40B4-BE49-F238E27FC236}">
                  <a16:creationId xmlns:a16="http://schemas.microsoft.com/office/drawing/2014/main" id="{541E3E35-2264-4442-BB53-2EF1FD564ED3}"/>
                </a:ext>
              </a:extLst>
            </p:cNvPr>
            <p:cNvSpPr/>
            <p:nvPr/>
          </p:nvSpPr>
          <p:spPr>
            <a:xfrm>
              <a:off x="5250075" y="27727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a:ln>
                    <a:noFill/>
                  </a:ln>
                  <a:solidFill>
                    <a:srgbClr val="FF0000"/>
                  </a:solidFill>
                  <a:effectLst/>
                  <a:uLnTx/>
                  <a:uFillTx/>
                  <a:latin typeface="Arial"/>
                  <a:ea typeface="+mn-ea"/>
                  <a:cs typeface="Arial"/>
                  <a:sym typeface="Arial"/>
                  <a:rtl val="0"/>
                </a:rPr>
                <a:t>eɪʃən</a:t>
              </a: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21" name="Shape 1856">
              <a:extLst>
                <a:ext uri="{FF2B5EF4-FFF2-40B4-BE49-F238E27FC236}">
                  <a16:creationId xmlns:a16="http://schemas.microsoft.com/office/drawing/2014/main" id="{54C2A025-C2DB-49A1-B6CF-B57D8B426F9C}"/>
                </a:ext>
              </a:extLst>
            </p:cNvPr>
            <p:cNvSpPr/>
            <p:nvPr/>
          </p:nvSpPr>
          <p:spPr>
            <a:xfrm>
              <a:off x="3306035" y="27764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rPr>
                <a:t>s</a:t>
              </a: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24" name="Shape 1857">
              <a:extLst>
                <a:ext uri="{FF2B5EF4-FFF2-40B4-BE49-F238E27FC236}">
                  <a16:creationId xmlns:a16="http://schemas.microsoft.com/office/drawing/2014/main" id="{E4076D7F-EE80-4F7B-A3F3-5E682D4AB853}"/>
                </a:ext>
              </a:extLst>
            </p:cNvPr>
            <p:cNvSpPr/>
            <p:nvPr/>
          </p:nvSpPr>
          <p:spPr>
            <a:xfrm>
              <a:off x="893392" y="27764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25" name="Shape 1880">
              <a:extLst>
                <a:ext uri="{FF2B5EF4-FFF2-40B4-BE49-F238E27FC236}">
                  <a16:creationId xmlns:a16="http://schemas.microsoft.com/office/drawing/2014/main" id="{C26F0BC3-C042-413A-8E03-918B935B6348}"/>
                </a:ext>
              </a:extLst>
            </p:cNvPr>
            <p:cNvSpPr/>
            <p:nvPr/>
          </p:nvSpPr>
          <p:spPr>
            <a:xfrm>
              <a:off x="404751" y="55721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26" name="Shape 1881">
              <a:extLst>
                <a:ext uri="{FF2B5EF4-FFF2-40B4-BE49-F238E27FC236}">
                  <a16:creationId xmlns:a16="http://schemas.microsoft.com/office/drawing/2014/main" id="{F51E10BB-69F4-4CBA-9539-4A5A2D1756DE}"/>
                </a:ext>
              </a:extLst>
            </p:cNvPr>
            <p:cNvSpPr/>
            <p:nvPr/>
          </p:nvSpPr>
          <p:spPr>
            <a:xfrm>
              <a:off x="2915053" y="55721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
          <p:nvSpPr>
            <p:cNvPr id="27" name="Shape 1882">
              <a:extLst>
                <a:ext uri="{FF2B5EF4-FFF2-40B4-BE49-F238E27FC236}">
                  <a16:creationId xmlns:a16="http://schemas.microsoft.com/office/drawing/2014/main" id="{77A6F55C-BC0B-4BC7-8565-D97FB100EBEF}"/>
                </a:ext>
              </a:extLst>
            </p:cNvPr>
            <p:cNvSpPr/>
            <p:nvPr/>
          </p:nvSpPr>
          <p:spPr>
            <a:xfrm>
              <a:off x="4829263" y="55721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d,æmn’eɪʃn</a:t>
              </a:r>
            </a:p>
          </p:txBody>
        </p:sp>
        <p:sp>
          <p:nvSpPr>
            <p:cNvPr id="28" name="Shape 1883">
              <a:extLst>
                <a:ext uri="{FF2B5EF4-FFF2-40B4-BE49-F238E27FC236}">
                  <a16:creationId xmlns:a16="http://schemas.microsoft.com/office/drawing/2014/main" id="{C78B016D-D2ED-4052-9429-461EB1559287}"/>
                </a:ext>
              </a:extLst>
            </p:cNvPr>
            <p:cNvSpPr/>
            <p:nvPr/>
          </p:nvSpPr>
          <p:spPr>
            <a:xfrm>
              <a:off x="7136969" y="55664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29" name="Shape 1864">
              <a:extLst>
                <a:ext uri="{FF2B5EF4-FFF2-40B4-BE49-F238E27FC236}">
                  <a16:creationId xmlns:a16="http://schemas.microsoft.com/office/drawing/2014/main" id="{4673B7FB-FDB5-409E-9A28-8F5C336A314B}"/>
                </a:ext>
              </a:extLst>
            </p:cNvPr>
            <p:cNvSpPr/>
            <p:nvPr/>
          </p:nvSpPr>
          <p:spPr>
            <a:xfrm>
              <a:off x="376860" y="42762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US"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30" name="Shape 1865">
              <a:extLst>
                <a:ext uri="{FF2B5EF4-FFF2-40B4-BE49-F238E27FC236}">
                  <a16:creationId xmlns:a16="http://schemas.microsoft.com/office/drawing/2014/main" id="{7E7BA432-C8BF-47D5-B178-21B20985AF30}"/>
                </a:ext>
              </a:extLst>
            </p:cNvPr>
            <p:cNvSpPr/>
            <p:nvPr/>
          </p:nvSpPr>
          <p:spPr>
            <a:xfrm>
              <a:off x="2915053" y="42816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sp>
          <p:nvSpPr>
            <p:cNvPr id="31" name="Shape 1867">
              <a:extLst>
                <a:ext uri="{FF2B5EF4-FFF2-40B4-BE49-F238E27FC236}">
                  <a16:creationId xmlns:a16="http://schemas.microsoft.com/office/drawing/2014/main" id="{E71046D5-A687-439A-85E9-423A0ED13D45}"/>
                </a:ext>
              </a:extLst>
            </p:cNvPr>
            <p:cNvSpPr/>
            <p:nvPr/>
          </p:nvSpPr>
          <p:spPr>
            <a:xfrm>
              <a:off x="7136968" y="42759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cxnSp>
          <p:nvCxnSpPr>
            <p:cNvPr id="33" name="Shape 1868">
              <a:extLst>
                <a:ext uri="{FF2B5EF4-FFF2-40B4-BE49-F238E27FC236}">
                  <a16:creationId xmlns:a16="http://schemas.microsoft.com/office/drawing/2014/main" id="{4CC2497A-C051-45B1-B584-7F9AAD4074DB}"/>
                </a:ext>
              </a:extLst>
            </p:cNvPr>
            <p:cNvCxnSpPr>
              <a:endCxn id="29" idx="0"/>
            </p:cNvCxnSpPr>
            <p:nvPr/>
          </p:nvCxnSpPr>
          <p:spPr>
            <a:xfrm>
              <a:off x="1538327" y="33673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34" name="Shape 1869">
              <a:extLst>
                <a:ext uri="{FF2B5EF4-FFF2-40B4-BE49-F238E27FC236}">
                  <a16:creationId xmlns:a16="http://schemas.microsoft.com/office/drawing/2014/main" id="{5EA23D57-6E70-4A6C-9706-C1AADD38B948}"/>
                </a:ext>
              </a:extLst>
            </p:cNvPr>
            <p:cNvCxnSpPr>
              <a:endCxn id="29" idx="0"/>
            </p:cNvCxnSpPr>
            <p:nvPr/>
          </p:nvCxnSpPr>
          <p:spPr>
            <a:xfrm flipH="1">
              <a:off x="1538327" y="34144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35" name="Shape 1870">
              <a:extLst>
                <a:ext uri="{FF2B5EF4-FFF2-40B4-BE49-F238E27FC236}">
                  <a16:creationId xmlns:a16="http://schemas.microsoft.com/office/drawing/2014/main" id="{DC210FA3-4469-4359-850D-6858A6EBF9C0}"/>
                </a:ext>
              </a:extLst>
            </p:cNvPr>
            <p:cNvCxnSpPr>
              <a:stCxn id="29" idx="4"/>
              <a:endCxn id="25" idx="0"/>
            </p:cNvCxnSpPr>
            <p:nvPr/>
          </p:nvCxnSpPr>
          <p:spPr>
            <a:xfrm>
              <a:off x="1538327" y="48762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36" name="Shape 1871">
              <a:extLst>
                <a:ext uri="{FF2B5EF4-FFF2-40B4-BE49-F238E27FC236}">
                  <a16:creationId xmlns:a16="http://schemas.microsoft.com/office/drawing/2014/main" id="{A92E4084-80F6-4E58-AC66-69D7D1502558}"/>
                </a:ext>
              </a:extLst>
            </p:cNvPr>
            <p:cNvCxnSpPr>
              <a:endCxn id="30" idx="0"/>
            </p:cNvCxnSpPr>
            <p:nvPr/>
          </p:nvCxnSpPr>
          <p:spPr>
            <a:xfrm>
              <a:off x="1538327" y="33673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37" name="Shape 1872">
              <a:extLst>
                <a:ext uri="{FF2B5EF4-FFF2-40B4-BE49-F238E27FC236}">
                  <a16:creationId xmlns:a16="http://schemas.microsoft.com/office/drawing/2014/main" id="{5687605B-07A6-4253-95F1-BD807F8B13E3}"/>
                </a:ext>
              </a:extLst>
            </p:cNvPr>
            <p:cNvCxnSpPr>
              <a:endCxn id="30" idx="0"/>
            </p:cNvCxnSpPr>
            <p:nvPr/>
          </p:nvCxnSpPr>
          <p:spPr>
            <a:xfrm>
              <a:off x="3687955" y="33673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38" name="Shape 1873">
              <a:extLst>
                <a:ext uri="{FF2B5EF4-FFF2-40B4-BE49-F238E27FC236}">
                  <a16:creationId xmlns:a16="http://schemas.microsoft.com/office/drawing/2014/main" id="{2B36B1CD-7719-4D29-BB28-EB3CD7F64B3E}"/>
                </a:ext>
              </a:extLst>
            </p:cNvPr>
            <p:cNvCxnSpPr>
              <a:stCxn id="30" idx="4"/>
              <a:endCxn id="26" idx="0"/>
            </p:cNvCxnSpPr>
            <p:nvPr/>
          </p:nvCxnSpPr>
          <p:spPr>
            <a:xfrm>
              <a:off x="3705197" y="48817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42" name="Shape 1874">
              <a:extLst>
                <a:ext uri="{FF2B5EF4-FFF2-40B4-BE49-F238E27FC236}">
                  <a16:creationId xmlns:a16="http://schemas.microsoft.com/office/drawing/2014/main" id="{1F252C9F-8D97-49BD-92B6-A9AA05E693DB}"/>
                </a:ext>
              </a:extLst>
            </p:cNvPr>
            <p:cNvCxnSpPr>
              <a:endCxn id="54" idx="0"/>
            </p:cNvCxnSpPr>
            <p:nvPr/>
          </p:nvCxnSpPr>
          <p:spPr>
            <a:xfrm flipH="1">
              <a:off x="5830928" y="34144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47" name="Shape 1875">
              <a:extLst>
                <a:ext uri="{FF2B5EF4-FFF2-40B4-BE49-F238E27FC236}">
                  <a16:creationId xmlns:a16="http://schemas.microsoft.com/office/drawing/2014/main" id="{69F8A849-E287-479D-99D1-47EB0DE6C966}"/>
                </a:ext>
              </a:extLst>
            </p:cNvPr>
            <p:cNvCxnSpPr>
              <a:endCxn id="54" idx="0"/>
            </p:cNvCxnSpPr>
            <p:nvPr/>
          </p:nvCxnSpPr>
          <p:spPr>
            <a:xfrm>
              <a:off x="5830928" y="34144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48" name="Shape 1876">
              <a:extLst>
                <a:ext uri="{FF2B5EF4-FFF2-40B4-BE49-F238E27FC236}">
                  <a16:creationId xmlns:a16="http://schemas.microsoft.com/office/drawing/2014/main" id="{B6D5BC5D-B390-481F-938A-657B265AFB8A}"/>
                </a:ext>
              </a:extLst>
            </p:cNvPr>
            <p:cNvCxnSpPr>
              <a:stCxn id="54" idx="4"/>
              <a:endCxn id="27" idx="0"/>
            </p:cNvCxnSpPr>
            <p:nvPr/>
          </p:nvCxnSpPr>
          <p:spPr>
            <a:xfrm>
              <a:off x="5830928" y="48759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50" name="Shape 1877">
              <a:extLst>
                <a:ext uri="{FF2B5EF4-FFF2-40B4-BE49-F238E27FC236}">
                  <a16:creationId xmlns:a16="http://schemas.microsoft.com/office/drawing/2014/main" id="{5943ED9F-782F-4BDA-8E5A-AA5AA293E072}"/>
                </a:ext>
              </a:extLst>
            </p:cNvPr>
            <p:cNvCxnSpPr>
              <a:endCxn id="31" idx="0"/>
            </p:cNvCxnSpPr>
            <p:nvPr/>
          </p:nvCxnSpPr>
          <p:spPr>
            <a:xfrm>
              <a:off x="7935094" y="34144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51" name="Shape 1879">
              <a:extLst>
                <a:ext uri="{FF2B5EF4-FFF2-40B4-BE49-F238E27FC236}">
                  <a16:creationId xmlns:a16="http://schemas.microsoft.com/office/drawing/2014/main" id="{1527CED3-6054-47E9-9B4E-AB96EA751AA6}"/>
                </a:ext>
              </a:extLst>
            </p:cNvPr>
            <p:cNvCxnSpPr>
              <a:stCxn id="31" idx="4"/>
              <a:endCxn id="28" idx="0"/>
            </p:cNvCxnSpPr>
            <p:nvPr/>
          </p:nvCxnSpPr>
          <p:spPr>
            <a:xfrm>
              <a:off x="7935095" y="48759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52" name="Shape 1877">
              <a:extLst>
                <a:ext uri="{FF2B5EF4-FFF2-40B4-BE49-F238E27FC236}">
                  <a16:creationId xmlns:a16="http://schemas.microsoft.com/office/drawing/2014/main" id="{E0D53CF2-13FE-4712-A98B-57AD115E7A2F}"/>
                </a:ext>
              </a:extLst>
            </p:cNvPr>
            <p:cNvCxnSpPr>
              <a:endCxn id="31" idx="0"/>
            </p:cNvCxnSpPr>
            <p:nvPr/>
          </p:nvCxnSpPr>
          <p:spPr>
            <a:xfrm>
              <a:off x="3687955" y="33673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54" name="Shape 1866">
              <a:extLst>
                <a:ext uri="{FF2B5EF4-FFF2-40B4-BE49-F238E27FC236}">
                  <a16:creationId xmlns:a16="http://schemas.microsoft.com/office/drawing/2014/main" id="{946CE327-1472-49C7-ACCC-32793366D1E4}"/>
                </a:ext>
              </a:extLst>
            </p:cNvPr>
            <p:cNvSpPr/>
            <p:nvPr/>
          </p:nvSpPr>
          <p:spPr>
            <a:xfrm>
              <a:off x="4721997" y="42759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grpSp>
      <p:sp>
        <p:nvSpPr>
          <p:cNvPr id="5" name="Rectangle 4">
            <a:extLst>
              <a:ext uri="{FF2B5EF4-FFF2-40B4-BE49-F238E27FC236}">
                <a16:creationId xmlns:a16="http://schemas.microsoft.com/office/drawing/2014/main" id="{89207D93-AC56-486F-B859-EFC855CDF136}"/>
              </a:ext>
            </a:extLst>
          </p:cNvPr>
          <p:cNvSpPr/>
          <p:nvPr/>
        </p:nvSpPr>
        <p:spPr>
          <a:xfrm>
            <a:off x="0" y="5905500"/>
            <a:ext cx="9144000" cy="3238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4DAFA5F-E0A9-425F-BFC4-FBC6CEBFC73D}"/>
              </a:ext>
            </a:extLst>
          </p:cNvPr>
          <p:cNvSpPr/>
          <p:nvPr/>
        </p:nvSpPr>
        <p:spPr>
          <a:xfrm>
            <a:off x="5496792" y="2814935"/>
            <a:ext cx="2425664" cy="461665"/>
          </a:xfrm>
          <a:prstGeom prst="rect">
            <a:avLst/>
          </a:prstGeom>
        </p:spPr>
        <p:txBody>
          <a:bodyPr wrap="none">
            <a:spAutoFit/>
          </a:bodyPr>
          <a:lstStyle/>
          <a:p>
            <a:r>
              <a:rPr lang="en-US" sz="2400" kern="0" dirty="0">
                <a:solidFill>
                  <a:srgbClr val="3366FF"/>
                </a:solidFill>
                <a:latin typeface="Comic Sans MS"/>
                <a:cs typeface="Comic Sans MS"/>
                <a:sym typeface="Arial"/>
                <a:rtl val="0"/>
              </a:rPr>
              <a:t>gradient ascent</a:t>
            </a:r>
            <a:endParaRPr lang="en-US" sz="2400" dirty="0"/>
          </a:p>
        </p:txBody>
      </p:sp>
    </p:spTree>
    <p:extLst>
      <p:ext uri="{BB962C8B-B14F-4D97-AF65-F5344CB8AC3E}">
        <p14:creationId xmlns:p14="http://schemas.microsoft.com/office/powerpoint/2010/main" val="21929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11111E-6 -2.96296E-6 L 1.11111E-6 -0.36574 " pathEditMode="relative" rAng="0" ptsTypes="AA">
                                      <p:cBhvr>
                                        <p:cTn id="8" dur="2000" spd="-100000" fill="hold"/>
                                        <p:tgtEl>
                                          <p:spTgt spid="2"/>
                                        </p:tgtEl>
                                        <p:attrNameLst>
                                          <p:attrName>ppt_x</p:attrName>
                                          <p:attrName>ppt_y</p:attrName>
                                        </p:attrNameLst>
                                      </p:cBhvr>
                                      <p:rCtr x="0" y="-18287"/>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p:nvPr>
        </p:nvSpPr>
        <p:spPr/>
        <p:txBody>
          <a:bodyPr/>
          <a:lstStyle/>
          <a:p>
            <a:r>
              <a:rPr lang="en-US" dirty="0"/>
              <a:t>Experimental Design</a:t>
            </a:r>
          </a:p>
        </p:txBody>
      </p:sp>
      <p:sp>
        <p:nvSpPr>
          <p:cNvPr id="3" name="Subtitle 2"/>
          <p:cNvSpPr>
            <a:spLocks noGrp="1"/>
          </p:cNvSpPr>
          <p:nvPr>
            <p:ph type="subTitle" idx="1"/>
          </p:nvPr>
        </p:nvSpPr>
        <p:spPr/>
        <p:txBody>
          <a:bodyPr/>
          <a:lstStyle/>
          <a:p>
            <a:endParaRPr lang="en-US"/>
          </a:p>
        </p:txBody>
      </p:sp>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DE1205-2570-481F-8800-60FB5913B51D}" type="slidenum">
              <a:rPr kumimoji="0" 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377232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8229600" cy="1143000"/>
          </a:xfrm>
        </p:spPr>
        <p:txBody>
          <a:bodyPr/>
          <a:lstStyle/>
          <a:p>
            <a:r>
              <a:rPr lang="en-US" dirty="0"/>
              <a:t>Experimental Datasets</a:t>
            </a:r>
          </a:p>
        </p:txBody>
      </p:sp>
      <p:sp>
        <p:nvSpPr>
          <p:cNvPr id="3" name="Content Placeholder 2"/>
          <p:cNvSpPr>
            <a:spLocks noGrp="1"/>
          </p:cNvSpPr>
          <p:nvPr>
            <p:ph idx="1"/>
          </p:nvPr>
        </p:nvSpPr>
        <p:spPr>
          <a:xfrm>
            <a:off x="1295400" y="1417638"/>
            <a:ext cx="8229600" cy="4708525"/>
          </a:xfrm>
        </p:spPr>
        <p:txBody>
          <a:bodyPr>
            <a:normAutofit/>
          </a:bodyPr>
          <a:lstStyle/>
          <a:p>
            <a:r>
              <a:rPr lang="en-US" dirty="0"/>
              <a:t>7 languages from different families</a:t>
            </a:r>
          </a:p>
          <a:p>
            <a:pPr lvl="1"/>
            <a:r>
              <a:rPr lang="en-US" dirty="0"/>
              <a:t>Maori </a:t>
            </a:r>
          </a:p>
          <a:p>
            <a:pPr lvl="1"/>
            <a:r>
              <a:rPr lang="en-US" dirty="0" err="1"/>
              <a:t>Tangale</a:t>
            </a:r>
            <a:r>
              <a:rPr lang="en-US" dirty="0"/>
              <a:t> </a:t>
            </a:r>
          </a:p>
          <a:p>
            <a:pPr lvl="1"/>
            <a:r>
              <a:rPr lang="en-US" dirty="0"/>
              <a:t>Indonesian </a:t>
            </a:r>
          </a:p>
          <a:p>
            <a:pPr lvl="1"/>
            <a:r>
              <a:rPr lang="en-US" dirty="0"/>
              <a:t>Catalan</a:t>
            </a:r>
          </a:p>
          <a:p>
            <a:pPr marL="457200" lvl="1" indent="0">
              <a:buNone/>
            </a:pPr>
            <a:endParaRPr lang="en-US" dirty="0"/>
          </a:p>
          <a:p>
            <a:pPr lvl="1"/>
            <a:r>
              <a:rPr lang="en-US" dirty="0"/>
              <a:t>English </a:t>
            </a:r>
          </a:p>
          <a:p>
            <a:pPr lvl="1"/>
            <a:r>
              <a:rPr lang="en-US" dirty="0"/>
              <a:t>Dutch </a:t>
            </a:r>
          </a:p>
          <a:p>
            <a:pPr lvl="1"/>
            <a:r>
              <a:rPr lang="en-US" dirty="0"/>
              <a:t>German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a:blip r:embed="rId3"/>
          <a:stretch>
            <a:fillRect/>
          </a:stretch>
        </p:blipFill>
        <p:spPr>
          <a:xfrm>
            <a:off x="4267200" y="2133600"/>
            <a:ext cx="1311461" cy="1877863"/>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grpSp>
        <p:nvGrpSpPr>
          <p:cNvPr id="23" name="Group 22"/>
          <p:cNvGrpSpPr/>
          <p:nvPr/>
        </p:nvGrpSpPr>
        <p:grpSpPr>
          <a:xfrm>
            <a:off x="228600" y="2057400"/>
            <a:ext cx="1371600" cy="3981510"/>
            <a:chOff x="228600" y="2057400"/>
            <a:chExt cx="1371600" cy="3981510"/>
          </a:xfrm>
        </p:grpSpPr>
        <p:sp>
          <p:nvSpPr>
            <p:cNvPr id="7" name="TextBox 6"/>
            <p:cNvSpPr txBox="1"/>
            <p:nvPr/>
          </p:nvSpPr>
          <p:spPr>
            <a:xfrm>
              <a:off x="228600" y="4629090"/>
              <a:ext cx="135485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200 to 800</a:t>
              </a:r>
            </a:p>
          </p:txBody>
        </p:sp>
        <p:sp>
          <p:nvSpPr>
            <p:cNvPr id="8" name="TextBox 7"/>
            <p:cNvSpPr txBox="1"/>
            <p:nvPr/>
          </p:nvSpPr>
          <p:spPr>
            <a:xfrm>
              <a:off x="228600" y="5162490"/>
              <a:ext cx="135485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200 to 800</a:t>
              </a:r>
            </a:p>
          </p:txBody>
        </p:sp>
        <p:sp>
          <p:nvSpPr>
            <p:cNvPr id="9" name="TextBox 8"/>
            <p:cNvSpPr txBox="1"/>
            <p:nvPr/>
          </p:nvSpPr>
          <p:spPr>
            <a:xfrm>
              <a:off x="245342" y="5638800"/>
              <a:ext cx="135485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200 to 800</a:t>
              </a:r>
            </a:p>
          </p:txBody>
        </p:sp>
        <p:sp>
          <p:nvSpPr>
            <p:cNvPr id="10" name="TextBox 9"/>
            <p:cNvSpPr txBox="1"/>
            <p:nvPr/>
          </p:nvSpPr>
          <p:spPr>
            <a:xfrm>
              <a:off x="622792" y="2057400"/>
              <a:ext cx="447559"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67</a:t>
              </a:r>
            </a:p>
          </p:txBody>
        </p:sp>
        <p:sp>
          <p:nvSpPr>
            <p:cNvPr id="11" name="TextBox 10"/>
            <p:cNvSpPr txBox="1"/>
            <p:nvPr/>
          </p:nvSpPr>
          <p:spPr>
            <a:xfrm>
              <a:off x="631698" y="3581400"/>
              <a:ext cx="396263"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71</a:t>
              </a:r>
            </a:p>
          </p:txBody>
        </p:sp>
        <p:sp>
          <p:nvSpPr>
            <p:cNvPr id="12" name="TextBox 11"/>
            <p:cNvSpPr txBox="1"/>
            <p:nvPr/>
          </p:nvSpPr>
          <p:spPr>
            <a:xfrm>
              <a:off x="609600" y="2514600"/>
              <a:ext cx="44755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54</a:t>
              </a:r>
            </a:p>
          </p:txBody>
        </p:sp>
        <p:sp>
          <p:nvSpPr>
            <p:cNvPr id="13" name="TextBox 12"/>
            <p:cNvSpPr txBox="1"/>
            <p:nvPr/>
          </p:nvSpPr>
          <p:spPr>
            <a:xfrm>
              <a:off x="610401" y="3048000"/>
              <a:ext cx="445956"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43</a:t>
              </a:r>
            </a:p>
          </p:txBody>
        </p:sp>
      </p:grpSp>
      <p:sp>
        <p:nvSpPr>
          <p:cNvPr id="14" name="TextBox 13"/>
          <p:cNvSpPr txBox="1"/>
          <p:nvPr/>
        </p:nvSpPr>
        <p:spPr>
          <a:xfrm>
            <a:off x="5711922" y="2514600"/>
            <a:ext cx="3203478" cy="9787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homework exercises:</a:t>
            </a:r>
          </a:p>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can we generalize correctly from small data?</a:t>
            </a:r>
          </a:p>
        </p:txBody>
      </p:sp>
      <p:grpSp>
        <p:nvGrpSpPr>
          <p:cNvPr id="18" name="Group 17"/>
          <p:cNvGrpSpPr/>
          <p:nvPr/>
        </p:nvGrpSpPr>
        <p:grpSpPr>
          <a:xfrm>
            <a:off x="3990142" y="4509671"/>
            <a:ext cx="1648658" cy="1648658"/>
            <a:chOff x="5867400" y="4509671"/>
            <a:chExt cx="1648658" cy="1648658"/>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4509671"/>
              <a:ext cx="1648658" cy="1648658"/>
            </a:xfrm>
            <a:prstGeom prst="rect">
              <a:avLst/>
            </a:prstGeom>
          </p:spPr>
        </p:pic>
        <p:sp>
          <p:nvSpPr>
            <p:cNvPr id="17" name="TextBox 16"/>
            <p:cNvSpPr txBox="1"/>
            <p:nvPr/>
          </p:nvSpPr>
          <p:spPr>
            <a:xfrm>
              <a:off x="6292048" y="4648200"/>
              <a:ext cx="870752"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CELEX</a:t>
              </a:r>
            </a:p>
          </p:txBody>
        </p:sp>
      </p:grpSp>
      <p:sp>
        <p:nvSpPr>
          <p:cNvPr id="19" name="TextBox 18"/>
          <p:cNvSpPr txBox="1"/>
          <p:nvPr/>
        </p:nvSpPr>
        <p:spPr>
          <a:xfrm>
            <a:off x="5486400" y="4563273"/>
            <a:ext cx="3127751" cy="153272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can we scale up to </a:t>
            </a:r>
            <a:b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larger datasets?</a:t>
            </a:r>
          </a:p>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rPr>
              <a:t>can we handle naturally occurring datasets that have more irregularity?</a:t>
            </a:r>
          </a:p>
        </p:txBody>
      </p:sp>
      <p:grpSp>
        <p:nvGrpSpPr>
          <p:cNvPr id="24" name="Group 23"/>
          <p:cNvGrpSpPr/>
          <p:nvPr/>
        </p:nvGrpSpPr>
        <p:grpSpPr>
          <a:xfrm>
            <a:off x="136197" y="152400"/>
            <a:ext cx="1625766" cy="1676400"/>
            <a:chOff x="136197" y="152400"/>
            <a:chExt cx="1625766" cy="1676400"/>
          </a:xfrm>
        </p:grpSpPr>
        <p:sp>
          <p:nvSpPr>
            <p:cNvPr id="20" name="TextBox 19"/>
            <p:cNvSpPr txBox="1"/>
            <p:nvPr/>
          </p:nvSpPr>
          <p:spPr>
            <a:xfrm>
              <a:off x="136197" y="152400"/>
              <a:ext cx="1625766" cy="101566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 of </a:t>
              </a:r>
              <a:r>
                <a:rPr kumimoji="0" lang="en-US" sz="2000" b="0" i="1"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observed</a:t>
              </a:r>
              <a:b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words per</a:t>
              </a:r>
              <a:b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B0F0"/>
                  </a:solidFill>
                  <a:effectLst/>
                  <a:uLnTx/>
                  <a:uFillTx/>
                  <a:latin typeface="Candara" panose="020E0502030303020204" pitchFamily="34" charset="0"/>
                  <a:ea typeface="+mn-ea"/>
                  <a:cs typeface="Arial" panose="020B0604020202020204" pitchFamily="34" charset="0"/>
                </a:rPr>
                <a:t>experiment</a:t>
              </a:r>
            </a:p>
          </p:txBody>
        </p:sp>
        <p:cxnSp>
          <p:nvCxnSpPr>
            <p:cNvPr id="22" name="Straight Arrow Connector 21"/>
            <p:cNvCxnSpPr/>
            <p:nvPr/>
          </p:nvCxnSpPr>
          <p:spPr>
            <a:xfrm>
              <a:off x="838200" y="1143000"/>
              <a:ext cx="0" cy="685800"/>
            </a:xfrm>
            <a:prstGeom prst="straightConnector1">
              <a:avLst/>
            </a:prstGeom>
            <a:ln>
              <a:solidFill>
                <a:srgbClr val="00B0F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650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27" name="Title 1"/>
          <p:cNvSpPr>
            <a:spLocks noGrp="1"/>
          </p:cNvSpPr>
          <p:nvPr>
            <p:ph type="title"/>
          </p:nvPr>
        </p:nvSpPr>
        <p:spPr>
          <a:xfrm>
            <a:off x="533400" y="0"/>
            <a:ext cx="8229600" cy="1143000"/>
          </a:xfrm>
        </p:spPr>
        <p:txBody>
          <a:bodyPr/>
          <a:lstStyle/>
          <a:p>
            <a:r>
              <a:rPr lang="en-US" dirty="0"/>
              <a:t>Evaluation Setup</a:t>
            </a:r>
          </a:p>
        </p:txBody>
      </p:sp>
      <p:grpSp>
        <p:nvGrpSpPr>
          <p:cNvPr id="57" name="Group 56"/>
          <p:cNvGrpSpPr/>
          <p:nvPr/>
        </p:nvGrpSpPr>
        <p:grpSpPr>
          <a:xfrm>
            <a:off x="376860" y="1557282"/>
            <a:ext cx="8356360" cy="3395718"/>
            <a:chOff x="376860" y="1557282"/>
            <a:chExt cx="8356360" cy="3395718"/>
          </a:xfrm>
        </p:grpSpPr>
        <p:sp>
          <p:nvSpPr>
            <p:cNvPr id="62"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endParaRPr>
            </a:p>
          </p:txBody>
        </p:sp>
        <p:sp>
          <p:nvSpPr>
            <p:cNvPr id="79"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80"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81"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82"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84" name="Shape 1882"/>
            <p:cNvSpPr/>
            <p:nvPr/>
          </p:nvSpPr>
          <p:spPr>
            <a:xfrm>
              <a:off x="4829263" y="4352961"/>
              <a:ext cx="2030787"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85"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86"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87"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88"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cxnSp>
          <p:nvCxnSpPr>
            <p:cNvPr id="89" name="Shape 1868"/>
            <p:cNvCxnSpPr>
              <a:endCxn id="86"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90" name="Shape 1869"/>
            <p:cNvCxnSpPr>
              <a:endCxn id="86"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91" name="Shape 1870"/>
            <p:cNvCxnSpPr>
              <a:stCxn id="86" idx="4"/>
              <a:endCxn id="82"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92" name="Shape 1871"/>
            <p:cNvCxnSpPr>
              <a:endCxn id="87"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93" name="Shape 1872"/>
            <p:cNvCxnSpPr>
              <a:endCxn id="87"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94" name="Shape 1873"/>
            <p:cNvCxnSpPr>
              <a:stCxn id="87" idx="4"/>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95" name="Shape 1874"/>
            <p:cNvCxnSpPr>
              <a:endCxn id="101"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96" name="Shape 1875"/>
            <p:cNvCxnSpPr>
              <a:endCxn id="101"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97" name="Shape 1876"/>
            <p:cNvCxnSpPr>
              <a:stCxn id="101" idx="4"/>
              <a:endCxn id="84"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98" name="Shape 1877"/>
            <p:cNvCxnSpPr>
              <a:endCxn id="88"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99" name="Shape 1879"/>
            <p:cNvCxnSpPr>
              <a:stCxn id="88" idx="4"/>
              <a:endCxn id="85"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100" name="Shape 1877"/>
            <p:cNvCxnSpPr>
              <a:endCxn id="88"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101"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grpSp>
      <p:sp>
        <p:nvSpPr>
          <p:cNvPr id="102" name="Shape 1881"/>
          <p:cNvSpPr/>
          <p:nvPr/>
        </p:nvSpPr>
        <p:spPr>
          <a:xfrm>
            <a:off x="2915053" y="4352961"/>
            <a:ext cx="1580290"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Tree>
    <p:extLst>
      <p:ext uri="{BB962C8B-B14F-4D97-AF65-F5344CB8AC3E}">
        <p14:creationId xmlns:p14="http://schemas.microsoft.com/office/powerpoint/2010/main" val="510583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27" name="Title 1"/>
          <p:cNvSpPr>
            <a:spLocks noGrp="1"/>
          </p:cNvSpPr>
          <p:nvPr>
            <p:ph type="title"/>
          </p:nvPr>
        </p:nvSpPr>
        <p:spPr>
          <a:xfrm>
            <a:off x="533400" y="0"/>
            <a:ext cx="8229600" cy="1143000"/>
          </a:xfrm>
        </p:spPr>
        <p:txBody>
          <a:bodyPr/>
          <a:lstStyle/>
          <a:p>
            <a:r>
              <a:rPr lang="en-US" dirty="0"/>
              <a:t>Evaluation Setup</a:t>
            </a:r>
          </a:p>
        </p:txBody>
      </p:sp>
      <p:grpSp>
        <p:nvGrpSpPr>
          <p:cNvPr id="28" name="Group 27"/>
          <p:cNvGrpSpPr/>
          <p:nvPr/>
        </p:nvGrpSpPr>
        <p:grpSpPr>
          <a:xfrm>
            <a:off x="376860" y="1557282"/>
            <a:ext cx="8356360" cy="3395718"/>
            <a:chOff x="376860" y="1557282"/>
            <a:chExt cx="8356360" cy="3395718"/>
          </a:xfrm>
        </p:grpSpPr>
        <p:sp>
          <p:nvSpPr>
            <p:cNvPr id="29"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a:ln>
                    <a:noFill/>
                  </a:ln>
                  <a:solidFill>
                    <a:srgbClr val="37AAED"/>
                  </a:solidFill>
                  <a:effectLst/>
                  <a:uLnTx/>
                  <a:uFillTx/>
                  <a:latin typeface="Arial"/>
                  <a:ea typeface="Calibri"/>
                  <a:cs typeface="Arial"/>
                  <a:sym typeface="Arial"/>
                  <a:rtl val="0"/>
                </a:rPr>
                <a:t>dæmn</a:t>
              </a:r>
              <a:endPar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endParaRPr>
            </a:p>
          </p:txBody>
        </p:sp>
        <p:sp>
          <p:nvSpPr>
            <p:cNvPr id="30"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a:ln>
                    <a:noFill/>
                  </a:ln>
                  <a:solidFill>
                    <a:srgbClr val="FF0000"/>
                  </a:solidFill>
                  <a:effectLst/>
                  <a:uLnTx/>
                  <a:uFillTx/>
                  <a:latin typeface="Arial"/>
                  <a:ea typeface="+mn-ea"/>
                  <a:cs typeface="Arial"/>
                  <a:sym typeface="Arial"/>
                  <a:rtl val="0"/>
                </a:rPr>
                <a:t>eɪʃən</a:t>
              </a: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31"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rPr>
                <a:t>s</a:t>
              </a: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32"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33"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34" name="Shape 1881"/>
            <p:cNvSpPr/>
            <p:nvPr/>
          </p:nvSpPr>
          <p:spPr>
            <a:xfrm>
              <a:off x="2915053" y="4352961"/>
              <a:ext cx="1580290"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
          <p:nvSpPr>
            <p:cNvPr id="35" name="Shape 1882"/>
            <p:cNvSpPr/>
            <p:nvPr/>
          </p:nvSpPr>
          <p:spPr>
            <a:xfrm>
              <a:off x="4829263" y="4352961"/>
              <a:ext cx="2030787"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d,æmn’eɪʃn</a:t>
              </a:r>
            </a:p>
          </p:txBody>
        </p:sp>
        <p:sp>
          <p:nvSpPr>
            <p:cNvPr id="36"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37"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US"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38"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sp>
          <p:nvSpPr>
            <p:cNvPr id="39"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cxnSp>
          <p:nvCxnSpPr>
            <p:cNvPr id="40" name="Shape 1868"/>
            <p:cNvCxnSpPr>
              <a:endCxn id="37"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41" name="Shape 1869"/>
            <p:cNvCxnSpPr>
              <a:endCxn id="37"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42" name="Shape 1870"/>
            <p:cNvCxnSpPr>
              <a:stCxn id="37" idx="4"/>
              <a:endCxn id="33"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43" name="Shape 1871"/>
            <p:cNvCxnSpPr>
              <a:endCxn id="38"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44" name="Shape 1872"/>
            <p:cNvCxnSpPr>
              <a:endCxn id="38"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45" name="Shape 1873"/>
            <p:cNvCxnSpPr>
              <a:stCxn id="38" idx="4"/>
              <a:endCxn id="34"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46" name="Shape 1874"/>
            <p:cNvCxnSpPr>
              <a:endCxn id="52"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47" name="Shape 1875"/>
            <p:cNvCxnSpPr>
              <a:endCxn id="52"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48" name="Shape 1876"/>
            <p:cNvCxnSpPr>
              <a:stCxn id="52" idx="4"/>
              <a:endCxn id="35"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49" name="Shape 1877"/>
            <p:cNvCxnSpPr>
              <a:endCxn id="39"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50" name="Shape 1879"/>
            <p:cNvCxnSpPr>
              <a:stCxn id="39" idx="4"/>
              <a:endCxn id="36"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51" name="Shape 1877"/>
            <p:cNvCxnSpPr>
              <a:endCxn id="39"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52"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grpSp>
      <p:sp>
        <p:nvSpPr>
          <p:cNvPr id="53" name="TextBox 61"/>
          <p:cNvSpPr txBox="1"/>
          <p:nvPr/>
        </p:nvSpPr>
        <p:spPr>
          <a:xfrm>
            <a:off x="3962400" y="5486400"/>
            <a:ext cx="3928675" cy="830997"/>
          </a:xfrm>
          <a:prstGeom prst="rect">
            <a:avLst/>
          </a:prstGeom>
          <a:solidFill>
            <a:schemeClr val="bg1"/>
          </a:solidFill>
          <a:ln w="63500">
            <a:solidFill>
              <a:schemeClr val="accent6">
                <a:lumMod val="40000"/>
                <a:lumOff val="60000"/>
              </a:schemeClr>
            </a:solid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
                <a:srgbClr val="0C5986"/>
              </a:buClr>
              <a:buSzPct val="65000"/>
              <a:buFont typeface="Wingdings" panose="05000000000000000000" pitchFamily="2" charset="2"/>
              <a:buNone/>
              <a:tabLst/>
              <a:defRPr/>
            </a:pPr>
            <a:r>
              <a:rPr kumimoji="0" lang="en-US" sz="2400" b="0" i="0" u="none" strike="noStrike" kern="1200" cap="none" spc="0" normalizeH="0" baseline="0" noProof="0" dirty="0">
                <a:ln>
                  <a:noFill/>
                </a:ln>
                <a:solidFill>
                  <a:srgbClr val="660075">
                    <a:lumMod val="60000"/>
                    <a:lumOff val="40000"/>
                  </a:srgbClr>
                </a:solidFill>
                <a:effectLst/>
                <a:uLnTx/>
                <a:uFillTx/>
                <a:latin typeface="Cambria"/>
                <a:ea typeface="ＭＳ Ｐゴシック" charset="0"/>
                <a:cs typeface="Cambria"/>
              </a:rPr>
              <a:t>did we guess</a:t>
            </a:r>
            <a:br>
              <a:rPr kumimoji="0" lang="en-US" sz="2400" b="0" i="0" u="none" strike="noStrike" kern="1200" cap="none" spc="0" normalizeH="0" baseline="0" noProof="0" dirty="0">
                <a:ln>
                  <a:noFill/>
                </a:ln>
                <a:solidFill>
                  <a:srgbClr val="660075">
                    <a:lumMod val="60000"/>
                    <a:lumOff val="40000"/>
                  </a:srgbClr>
                </a:solidFill>
                <a:effectLst/>
                <a:uLnTx/>
                <a:uFillTx/>
                <a:latin typeface="Cambria"/>
                <a:ea typeface="ＭＳ Ｐゴシック" charset="0"/>
                <a:cs typeface="Cambria"/>
              </a:rPr>
            </a:br>
            <a:r>
              <a:rPr kumimoji="0" lang="en-US" sz="2400" b="0" i="0" u="none" strike="noStrike" kern="1200" cap="none" spc="0" normalizeH="0" baseline="0" noProof="0" dirty="0">
                <a:ln>
                  <a:noFill/>
                </a:ln>
                <a:solidFill>
                  <a:srgbClr val="660075">
                    <a:lumMod val="60000"/>
                    <a:lumOff val="40000"/>
                  </a:srgbClr>
                </a:solidFill>
                <a:effectLst/>
                <a:uLnTx/>
                <a:uFillTx/>
                <a:latin typeface="Cambria"/>
                <a:ea typeface="ＭＳ Ｐゴシック" charset="0"/>
                <a:cs typeface="Cambria"/>
              </a:rPr>
              <a:t>this pronunciation right?</a:t>
            </a:r>
          </a:p>
        </p:txBody>
      </p:sp>
      <p:cxnSp>
        <p:nvCxnSpPr>
          <p:cNvPr id="54" name="Straight Arrow Connector 53"/>
          <p:cNvCxnSpPr>
            <a:stCxn id="53" idx="0"/>
          </p:cNvCxnSpPr>
          <p:nvPr/>
        </p:nvCxnSpPr>
        <p:spPr>
          <a:xfrm flipH="1" flipV="1">
            <a:off x="5844657" y="4953000"/>
            <a:ext cx="82081" cy="533400"/>
          </a:xfrm>
          <a:prstGeom prst="straightConnector1">
            <a:avLst/>
          </a:prstGeom>
          <a:ln>
            <a:solidFill>
              <a:schemeClr val="accent6">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914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a:ea typeface="+mn-ea"/>
                <a:cs typeface="Cambria"/>
              </a:rPr>
              <a:t>Distribution Over Surface Form: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imes"/>
                <a:ea typeface="+mn-ea"/>
                <a:cs typeface="Times"/>
              </a:rPr>
              <a:t>UR                 </a:t>
            </a:r>
            <a:r>
              <a:rPr kumimoji="0" lang="en-US" sz="2500" b="1" i="0" u="none" strike="noStrike" kern="1200" cap="none" spc="0" normalizeH="0" baseline="0" noProof="0" dirty="0" err="1">
                <a:ln>
                  <a:noFill/>
                </a:ln>
                <a:solidFill>
                  <a:srgbClr val="000000"/>
                </a:solidFill>
                <a:effectLst/>
                <a:uLnTx/>
                <a:uFillTx/>
                <a:latin typeface="Times"/>
                <a:ea typeface="+mn-ea"/>
                <a:cs typeface="Times"/>
              </a:rPr>
              <a:t>Prob</a:t>
            </a:r>
            <a:endParaRPr kumimoji="0" lang="en-US" sz="2500" b="1" i="0" u="none" strike="noStrike" kern="1200" cap="none" spc="0" normalizeH="0" baseline="0" noProof="0" dirty="0">
              <a:ln>
                <a:noFill/>
              </a:ln>
              <a:solidFill>
                <a:srgbClr val="000000"/>
              </a:solidFill>
              <a:effectLst/>
              <a:uLnTx/>
              <a:uFillTx/>
              <a:latin typeface="Times"/>
              <a:ea typeface="+mn-ea"/>
              <a:cs typeface="Time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.80</a:t>
            </a:r>
            <a:endParaRPr kumimoji="0" lang="en-US" sz="2400" b="0" i="0" u="none" strike="noStrike" kern="1200" cap="none" spc="0" normalizeH="0" baseline="0" noProof="0" dirty="0">
              <a:ln>
                <a:noFill/>
              </a:ln>
              <a:solidFill>
                <a:prstClr val="black"/>
              </a:solidFill>
              <a:effectLst/>
              <a:uLnTx/>
              <a:uFillTx/>
              <a:latin typeface="Times"/>
              <a:ea typeface="+mn-ea"/>
              <a:cs typeface="Time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.10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dæmin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dæmiin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.0001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a:ea typeface="+mn-ea"/>
                <a:cs typeface="Time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a:ea typeface="+mn-ea"/>
                <a:cs typeface="Times"/>
              </a:rPr>
              <a:t>chomsky</a:t>
            </a:r>
            <a:r>
              <a:rPr kumimoji="0" lang="en-US" sz="2400" b="0" i="0" u="none" strike="noStrike" kern="1200" cap="none" spc="0" normalizeH="0" baseline="0" noProof="0" dirty="0">
                <a:ln>
                  <a:noFill/>
                </a:ln>
                <a:solidFill>
                  <a:prstClr val="black"/>
                </a:solidFill>
                <a:effectLst/>
                <a:uLnTx/>
                <a:uFillTx/>
                <a:latin typeface="Times"/>
                <a:ea typeface="+mn-ea"/>
                <a:cs typeface="Times"/>
              </a:rPr>
              <a:t>          .000001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a:ea typeface="+mn-ea"/>
                <a:cs typeface="Times"/>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sp>
        <p:nvSpPr>
          <p:cNvPr id="2" name="Title 1"/>
          <p:cNvSpPr>
            <a:spLocks noGrp="1"/>
          </p:cNvSpPr>
          <p:nvPr>
            <p:ph type="title"/>
          </p:nvPr>
        </p:nvSpPr>
        <p:spPr/>
        <p:txBody>
          <a:bodyPr/>
          <a:lstStyle/>
          <a:p>
            <a:r>
              <a:rPr lang="en-US" dirty="0"/>
              <a:t>Exploring the Evaluation Metrics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5" name="Content Placeholder 4"/>
          <p:cNvSpPr>
            <a:spLocks noGrp="1"/>
          </p:cNvSpPr>
          <p:nvPr>
            <p:ph idx="1"/>
          </p:nvPr>
        </p:nvSpPr>
        <p:spPr>
          <a:xfrm>
            <a:off x="287297" y="1600200"/>
            <a:ext cx="3874287" cy="5390315"/>
          </a:xfrm>
        </p:spPr>
        <p:txBody>
          <a:bodyPr>
            <a:normAutofit/>
          </a:bodyPr>
          <a:lstStyle/>
          <a:p>
            <a:r>
              <a:rPr lang="en-US" sz="2500" dirty="0"/>
              <a:t>1-best error rate</a:t>
            </a:r>
          </a:p>
          <a:p>
            <a:pPr lvl="1"/>
            <a:r>
              <a:rPr lang="en-US" sz="2500" dirty="0"/>
              <a:t>Is the 1-best correct?</a:t>
            </a:r>
          </a:p>
          <a:p>
            <a:pPr marL="457200" lvl="1" indent="0">
              <a:buNone/>
            </a:pPr>
            <a:endParaRPr lang="en-US" sz="2500" dirty="0"/>
          </a:p>
          <a:p>
            <a:pPr lvl="1"/>
            <a:endParaRPr lang="en-US" sz="2500" dirty="0"/>
          </a:p>
          <a:p>
            <a:pPr marL="457200" lvl="1" indent="0">
              <a:buNone/>
            </a:pPr>
            <a:endParaRPr lang="en-US" dirty="0"/>
          </a:p>
          <a:p>
            <a:pPr marL="457200" lvl="1" indent="0">
              <a:buNone/>
            </a:pPr>
            <a:endParaRPr lang="en-US" dirty="0"/>
          </a:p>
        </p:txBody>
      </p:sp>
      <p:sp>
        <p:nvSpPr>
          <p:cNvPr id="7" name="Oval 6"/>
          <p:cNvSpPr/>
          <p:nvPr/>
        </p:nvSpPr>
        <p:spPr>
          <a:xfrm>
            <a:off x="3810000" y="2548578"/>
            <a:ext cx="1931876" cy="513379"/>
          </a:xfrm>
          <a:prstGeom prst="ellipse">
            <a:avLst/>
          </a:prstGeom>
          <a:noFill/>
          <a:ln w="381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3886200" y="2571690"/>
            <a:ext cx="441146"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zh-CN" altLang="en-US" sz="2000" b="0" i="0" u="none" strike="noStrike" kern="1200" cap="none" spc="0" normalizeH="0" baseline="0" noProof="0" dirty="0">
                <a:ln>
                  <a:noFill/>
                </a:ln>
                <a:solidFill>
                  <a:srgbClr val="000000"/>
                </a:solidFill>
                <a:effectLst/>
                <a:uLnTx/>
                <a:uFillTx/>
                <a:latin typeface="Times"/>
                <a:ea typeface="宋体" panose="02010600030101010101" pitchFamily="2" charset="-122"/>
                <a:cs typeface="Times"/>
              </a:rPr>
              <a:t>＊</a:t>
            </a:r>
            <a:endPar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endParaRPr>
          </a:p>
        </p:txBody>
      </p:sp>
    </p:spTree>
    <p:extLst>
      <p:ext uri="{BB962C8B-B14F-4D97-AF65-F5344CB8AC3E}">
        <p14:creationId xmlns:p14="http://schemas.microsoft.com/office/powerpoint/2010/main" val="3893034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EF09-0B8F-4502-858C-BB668C52A09A}"/>
              </a:ext>
            </a:extLst>
          </p:cNvPr>
          <p:cNvSpPr>
            <a:spLocks noGrp="1"/>
          </p:cNvSpPr>
          <p:nvPr>
            <p:ph type="title"/>
          </p:nvPr>
        </p:nvSpPr>
        <p:spPr/>
        <p:txBody>
          <a:bodyPr/>
          <a:lstStyle/>
          <a:p>
            <a:r>
              <a:rPr lang="en-US" dirty="0"/>
              <a:t>Discovering linguistic structure</a:t>
            </a:r>
          </a:p>
        </p:txBody>
      </p:sp>
      <p:sp>
        <p:nvSpPr>
          <p:cNvPr id="3" name="Content Placeholder 2">
            <a:extLst>
              <a:ext uri="{FF2B5EF4-FFF2-40B4-BE49-F238E27FC236}">
                <a16:creationId xmlns:a16="http://schemas.microsoft.com/office/drawing/2014/main" id="{1499791C-D002-4CD4-8E8A-B1D328F831E9}"/>
              </a:ext>
            </a:extLst>
          </p:cNvPr>
          <p:cNvSpPr>
            <a:spLocks noGrp="1"/>
          </p:cNvSpPr>
          <p:nvPr>
            <p:ph idx="1"/>
          </p:nvPr>
        </p:nvSpPr>
        <p:spPr>
          <a:xfrm>
            <a:off x="152400" y="1143000"/>
            <a:ext cx="8839200" cy="4530725"/>
          </a:xfrm>
        </p:spPr>
        <p:txBody>
          <a:bodyPr/>
          <a:lstStyle/>
          <a:p>
            <a:r>
              <a:rPr lang="en-US" dirty="0"/>
              <a:t>Today’s focus: Solving phonology “problem sets”</a:t>
            </a:r>
          </a:p>
          <a:p>
            <a:pPr lvl="1"/>
            <a:r>
              <a:rPr lang="en-US" dirty="0"/>
              <a:t>Phonology isn’t just about recovering how a </a:t>
            </a:r>
            <a:r>
              <a:rPr lang="en-US" i="1" dirty="0"/>
              <a:t>given</a:t>
            </a:r>
            <a:r>
              <a:rPr lang="en-US" dirty="0"/>
              <a:t> UR surfaces in different contexts.</a:t>
            </a:r>
          </a:p>
          <a:p>
            <a:pPr lvl="1"/>
            <a:r>
              <a:rPr lang="en-US" dirty="0"/>
              <a:t>It’s also about recovering the UR itself, which is also needed to explain the surface variants that we observe!</a:t>
            </a:r>
          </a:p>
          <a:p>
            <a:pPr lvl="1"/>
            <a:r>
              <a:rPr lang="en-US" dirty="0"/>
              <a:t>What probability distributions do we need?</a:t>
            </a:r>
          </a:p>
          <a:p>
            <a:pPr lvl="1"/>
            <a:r>
              <a:rPr lang="en-US" dirty="0"/>
              <a:t>Can we really do inference over lots of forms?</a:t>
            </a:r>
          </a:p>
          <a:p>
            <a:pPr lvl="1"/>
            <a:endParaRPr lang="en-US" sz="1600" dirty="0"/>
          </a:p>
          <a:p>
            <a:r>
              <a:rPr lang="en-US" dirty="0"/>
              <a:t>Future: </a:t>
            </a:r>
            <a:r>
              <a:rPr lang="en-US" sz="2800" dirty="0"/>
              <a:t>Joint discovery of phonology  &amp; morphosyntax</a:t>
            </a:r>
            <a:endParaRPr lang="en-US" dirty="0"/>
          </a:p>
          <a:p>
            <a:pPr lvl="1"/>
            <a:r>
              <a:rPr lang="en-US" dirty="0"/>
              <a:t>How do we figure out which surface forms have shared URs in the first place? </a:t>
            </a:r>
          </a:p>
        </p:txBody>
      </p:sp>
      <p:sp>
        <p:nvSpPr>
          <p:cNvPr id="4" name="Slide Number Placeholder 3">
            <a:extLst>
              <a:ext uri="{FF2B5EF4-FFF2-40B4-BE49-F238E27FC236}">
                <a16:creationId xmlns:a16="http://schemas.microsoft.com/office/drawing/2014/main" id="{0D846DF5-5D9D-4905-A59F-02E60D97B4E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5C2368-BBC5-4402-9C52-0A90EF4F6547}" type="slidenum">
              <a:rPr kumimoji="0" 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9731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a:ea typeface="+mn-ea"/>
                <a:cs typeface="Cambria"/>
              </a:rPr>
              <a:t>Distribution Over Surface Form: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imes"/>
                <a:ea typeface="+mn-ea"/>
                <a:cs typeface="Times"/>
              </a:rPr>
              <a:t>UR                 </a:t>
            </a:r>
            <a:r>
              <a:rPr kumimoji="0" lang="en-US" sz="2500" b="1" i="0" u="none" strike="noStrike" kern="1200" cap="none" spc="0" normalizeH="0" baseline="0" noProof="0" dirty="0" err="1">
                <a:ln>
                  <a:noFill/>
                </a:ln>
                <a:solidFill>
                  <a:srgbClr val="000000"/>
                </a:solidFill>
                <a:effectLst/>
                <a:uLnTx/>
                <a:uFillTx/>
                <a:latin typeface="Times"/>
                <a:ea typeface="+mn-ea"/>
                <a:cs typeface="Times"/>
              </a:rPr>
              <a:t>Prob</a:t>
            </a:r>
            <a:endParaRPr kumimoji="0" lang="en-US" sz="2500" b="1" i="0" u="none" strike="noStrike" kern="1200" cap="none" spc="0" normalizeH="0" baseline="0" noProof="0" dirty="0">
              <a:ln>
                <a:noFill/>
              </a:ln>
              <a:solidFill>
                <a:srgbClr val="000000"/>
              </a:solidFill>
              <a:effectLst/>
              <a:uLnTx/>
              <a:uFillTx/>
              <a:latin typeface="Times"/>
              <a:ea typeface="+mn-ea"/>
              <a:cs typeface="Time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.80</a:t>
            </a:r>
            <a:endParaRPr kumimoji="0" lang="en-US" sz="2400" b="0" i="0" u="none" strike="noStrike" kern="1200" cap="none" spc="0" normalizeH="0" baseline="0" noProof="0" dirty="0">
              <a:ln>
                <a:noFill/>
              </a:ln>
              <a:solidFill>
                <a:prstClr val="black"/>
              </a:solidFill>
              <a:effectLst/>
              <a:uLnTx/>
              <a:uFillTx/>
              <a:latin typeface="Times"/>
              <a:ea typeface="+mn-ea"/>
              <a:cs typeface="Time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.10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dæmin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dæmiin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.0001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a:ea typeface="+mn-ea"/>
                <a:cs typeface="Time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a:ea typeface="+mn-ea"/>
                <a:cs typeface="Times"/>
              </a:rPr>
              <a:t>chomsky</a:t>
            </a:r>
            <a:r>
              <a:rPr kumimoji="0" lang="en-US" sz="2400" b="0" i="0" u="none" strike="noStrike" kern="1200" cap="none" spc="0" normalizeH="0" baseline="0" noProof="0" dirty="0">
                <a:ln>
                  <a:noFill/>
                </a:ln>
                <a:solidFill>
                  <a:prstClr val="black"/>
                </a:solidFill>
                <a:effectLst/>
                <a:uLnTx/>
                <a:uFillTx/>
                <a:latin typeface="Times"/>
                <a:ea typeface="+mn-ea"/>
                <a:cs typeface="Times"/>
              </a:rPr>
              <a:t>          .000001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a:ea typeface="+mn-ea"/>
                <a:cs typeface="Times"/>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sp>
        <p:nvSpPr>
          <p:cNvPr id="2" name="Title 1"/>
          <p:cNvSpPr>
            <a:spLocks noGrp="1"/>
          </p:cNvSpPr>
          <p:nvPr>
            <p:ph type="title"/>
          </p:nvPr>
        </p:nvSpPr>
        <p:spPr/>
        <p:txBody>
          <a:bodyPr/>
          <a:lstStyle/>
          <a:p>
            <a:r>
              <a:rPr lang="en-US" dirty="0"/>
              <a:t>Exploring the Evaluation Metrics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5" name="Content Placeholder 4"/>
          <p:cNvSpPr>
            <a:spLocks noGrp="1"/>
          </p:cNvSpPr>
          <p:nvPr>
            <p:ph idx="1"/>
          </p:nvPr>
        </p:nvSpPr>
        <p:spPr>
          <a:xfrm>
            <a:off x="287297" y="1600200"/>
            <a:ext cx="3874287" cy="5390315"/>
          </a:xfrm>
        </p:spPr>
        <p:txBody>
          <a:bodyPr>
            <a:normAutofit/>
          </a:bodyPr>
          <a:lstStyle/>
          <a:p>
            <a:r>
              <a:rPr lang="en-US" sz="2500" dirty="0"/>
              <a:t>1-best error rate</a:t>
            </a:r>
          </a:p>
          <a:p>
            <a:pPr lvl="1"/>
            <a:r>
              <a:rPr lang="en-US" sz="2500" dirty="0"/>
              <a:t>Is the 1-best correct?</a:t>
            </a:r>
          </a:p>
          <a:p>
            <a:r>
              <a:rPr lang="en-US" sz="2500" dirty="0"/>
              <a:t>Cross Entropy</a:t>
            </a:r>
          </a:p>
          <a:p>
            <a:pPr lvl="1"/>
            <a:r>
              <a:rPr lang="en-US" sz="2500" dirty="0"/>
              <a:t>What is the probability of the correct answer?</a:t>
            </a:r>
            <a:endParaRPr lang="en-US" sz="2500" b="1" dirty="0"/>
          </a:p>
          <a:p>
            <a:pPr marL="457200" lvl="1" indent="0">
              <a:buNone/>
            </a:pPr>
            <a:endParaRPr lang="en-US" sz="2500" dirty="0"/>
          </a:p>
          <a:p>
            <a:pPr lvl="1"/>
            <a:endParaRPr lang="en-US" sz="2500" dirty="0"/>
          </a:p>
          <a:p>
            <a:pPr marL="457200" lvl="1" indent="0">
              <a:buNone/>
            </a:pPr>
            <a:endParaRPr lang="en-US" dirty="0"/>
          </a:p>
          <a:p>
            <a:pPr marL="457200" lvl="1" indent="0">
              <a:buNone/>
            </a:pPr>
            <a:endParaRPr lang="en-US" dirty="0"/>
          </a:p>
        </p:txBody>
      </p:sp>
      <p:sp>
        <p:nvSpPr>
          <p:cNvPr id="7" name="Oval 6"/>
          <p:cNvSpPr/>
          <p:nvPr/>
        </p:nvSpPr>
        <p:spPr>
          <a:xfrm>
            <a:off x="4161585" y="2985704"/>
            <a:ext cx="3148210" cy="405299"/>
          </a:xfrm>
          <a:prstGeom prst="ellipse">
            <a:avLst/>
          </a:prstGeom>
          <a:noFill/>
          <a:ln w="381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76305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a:ea typeface="+mn-ea"/>
                <a:cs typeface="Cambria"/>
              </a:rPr>
              <a:t>Distribution Over Surface Form: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imes"/>
                <a:ea typeface="+mn-ea"/>
                <a:cs typeface="Times"/>
              </a:rPr>
              <a:t>UR                 </a:t>
            </a:r>
            <a:r>
              <a:rPr kumimoji="0" lang="en-US" sz="2500" b="1" i="0" u="none" strike="noStrike" kern="1200" cap="none" spc="0" normalizeH="0" baseline="0" noProof="0" dirty="0" err="1">
                <a:ln>
                  <a:noFill/>
                </a:ln>
                <a:solidFill>
                  <a:srgbClr val="000000"/>
                </a:solidFill>
                <a:effectLst/>
                <a:uLnTx/>
                <a:uFillTx/>
                <a:latin typeface="Times"/>
                <a:ea typeface="+mn-ea"/>
                <a:cs typeface="Times"/>
              </a:rPr>
              <a:t>Prob</a:t>
            </a:r>
            <a:endParaRPr kumimoji="0" lang="en-US" sz="2500" b="1" i="0" u="none" strike="noStrike" kern="1200" cap="none" spc="0" normalizeH="0" baseline="0" noProof="0" dirty="0">
              <a:ln>
                <a:noFill/>
              </a:ln>
              <a:solidFill>
                <a:srgbClr val="000000"/>
              </a:solidFill>
              <a:effectLst/>
              <a:uLnTx/>
              <a:uFillTx/>
              <a:latin typeface="Times"/>
              <a:ea typeface="+mn-ea"/>
              <a:cs typeface="Time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.80</a:t>
            </a:r>
            <a:endParaRPr kumimoji="0" lang="en-US" sz="2400" b="0" i="0" u="none" strike="noStrike" kern="1200" cap="none" spc="0" normalizeH="0" baseline="0" noProof="0" dirty="0">
              <a:ln>
                <a:noFill/>
              </a:ln>
              <a:solidFill>
                <a:prstClr val="black"/>
              </a:solidFill>
              <a:effectLst/>
              <a:uLnTx/>
              <a:uFillTx/>
              <a:latin typeface="Times"/>
              <a:ea typeface="+mn-ea"/>
              <a:cs typeface="Time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.10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dæmin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dæmiin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.0001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a:ea typeface="+mn-ea"/>
                <a:cs typeface="Time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a:ea typeface="+mn-ea"/>
                <a:cs typeface="Times"/>
              </a:rPr>
              <a:t>chomsky</a:t>
            </a:r>
            <a:r>
              <a:rPr kumimoji="0" lang="en-US" sz="2400" b="0" i="0" u="none" strike="noStrike" kern="1200" cap="none" spc="0" normalizeH="0" baseline="0" noProof="0" dirty="0">
                <a:ln>
                  <a:noFill/>
                </a:ln>
                <a:solidFill>
                  <a:prstClr val="black"/>
                </a:solidFill>
                <a:effectLst/>
                <a:uLnTx/>
                <a:uFillTx/>
                <a:latin typeface="Times"/>
                <a:ea typeface="+mn-ea"/>
                <a:cs typeface="Times"/>
              </a:rPr>
              <a:t>          .000001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a:ea typeface="+mn-ea"/>
                <a:cs typeface="Times"/>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sp>
        <p:nvSpPr>
          <p:cNvPr id="2" name="Title 1"/>
          <p:cNvSpPr>
            <a:spLocks noGrp="1"/>
          </p:cNvSpPr>
          <p:nvPr>
            <p:ph type="title"/>
          </p:nvPr>
        </p:nvSpPr>
        <p:spPr/>
        <p:txBody>
          <a:bodyPr/>
          <a:lstStyle/>
          <a:p>
            <a:r>
              <a:rPr lang="en-US" dirty="0"/>
              <a:t>Exploring the Evaluation Metrics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5" name="Content Placeholder 4"/>
          <p:cNvSpPr>
            <a:spLocks noGrp="1"/>
          </p:cNvSpPr>
          <p:nvPr>
            <p:ph idx="1"/>
          </p:nvPr>
        </p:nvSpPr>
        <p:spPr>
          <a:xfrm>
            <a:off x="287297" y="1600200"/>
            <a:ext cx="3874287" cy="5390315"/>
          </a:xfrm>
        </p:spPr>
        <p:txBody>
          <a:bodyPr>
            <a:normAutofit/>
          </a:bodyPr>
          <a:lstStyle/>
          <a:p>
            <a:r>
              <a:rPr lang="en-US" sz="2500" dirty="0"/>
              <a:t>1-best error rate</a:t>
            </a:r>
          </a:p>
          <a:p>
            <a:pPr lvl="1"/>
            <a:r>
              <a:rPr lang="en-US" sz="2500" dirty="0"/>
              <a:t>Is the 1-best correct?</a:t>
            </a:r>
          </a:p>
          <a:p>
            <a:r>
              <a:rPr lang="en-US" sz="2500" dirty="0"/>
              <a:t>Cross Entropy</a:t>
            </a:r>
          </a:p>
          <a:p>
            <a:pPr lvl="1"/>
            <a:r>
              <a:rPr lang="en-US" sz="2500" dirty="0"/>
              <a:t>What is the probability of the correct answer?</a:t>
            </a:r>
            <a:endParaRPr lang="en-US" sz="2500" b="1" dirty="0"/>
          </a:p>
          <a:p>
            <a:r>
              <a:rPr lang="en-US" sz="2500" dirty="0"/>
              <a:t>Expected Edit Distance</a:t>
            </a:r>
          </a:p>
          <a:p>
            <a:pPr lvl="1"/>
            <a:r>
              <a:rPr lang="en-US" sz="2500" dirty="0"/>
              <a:t>How close am I on average?</a:t>
            </a:r>
          </a:p>
          <a:p>
            <a:pPr marL="457200" lvl="1" indent="0">
              <a:buNone/>
            </a:pPr>
            <a:endParaRPr lang="en-US" sz="2500" dirty="0"/>
          </a:p>
          <a:p>
            <a:pPr lvl="1"/>
            <a:endParaRPr lang="en-US" sz="2500" dirty="0"/>
          </a:p>
          <a:p>
            <a:pPr marL="457200" lvl="1" indent="0">
              <a:buNone/>
            </a:pPr>
            <a:endParaRPr lang="en-US" dirty="0"/>
          </a:p>
          <a:p>
            <a:pPr marL="457200" lvl="1" indent="0">
              <a:buNone/>
            </a:pPr>
            <a:endParaRPr lang="en-US" dirty="0"/>
          </a:p>
        </p:txBody>
      </p:sp>
      <p:sp>
        <p:nvSpPr>
          <p:cNvPr id="8" name="Oval 7"/>
          <p:cNvSpPr/>
          <p:nvPr/>
        </p:nvSpPr>
        <p:spPr>
          <a:xfrm>
            <a:off x="4269788" y="2350735"/>
            <a:ext cx="3912684" cy="3363985"/>
          </a:xfrm>
          <a:prstGeom prst="ellipse">
            <a:avLst/>
          </a:prstGeom>
          <a:noFill/>
          <a:ln w="381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3569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75425" y="1268654"/>
            <a:ext cx="3690919" cy="4262706"/>
          </a:xfrm>
          <a:prstGeom prst="rect">
            <a:avLst/>
          </a:prstGeom>
          <a:solidFill>
            <a:schemeClr val="bg1"/>
          </a:solidFill>
          <a:ln w="50800">
            <a:solidFill>
              <a:schemeClr val="tx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a:ea typeface="+mn-ea"/>
                <a:cs typeface="Cambria"/>
              </a:rPr>
              <a:t>Distribution Over Surface Form: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0000"/>
                </a:solidFill>
                <a:effectLst/>
                <a:uLnTx/>
                <a:uFillTx/>
                <a:latin typeface="Times"/>
                <a:ea typeface="+mn-ea"/>
                <a:cs typeface="Times"/>
              </a:rPr>
              <a:t>UR                 </a:t>
            </a:r>
            <a:r>
              <a:rPr kumimoji="0" lang="en-US" sz="2500" b="1" i="0" u="none" strike="noStrike" kern="1200" cap="none" spc="0" normalizeH="0" baseline="0" noProof="0" dirty="0" err="1">
                <a:ln>
                  <a:noFill/>
                </a:ln>
                <a:solidFill>
                  <a:srgbClr val="000000"/>
                </a:solidFill>
                <a:effectLst/>
                <a:uLnTx/>
                <a:uFillTx/>
                <a:latin typeface="Times"/>
                <a:ea typeface="+mn-ea"/>
                <a:cs typeface="Times"/>
              </a:rPr>
              <a:t>Prob</a:t>
            </a:r>
            <a:endParaRPr kumimoji="0" lang="en-US" sz="2500" b="1" i="0" u="none" strike="noStrike" kern="1200" cap="none" spc="0" normalizeH="0" baseline="0" noProof="0" dirty="0">
              <a:ln>
                <a:noFill/>
              </a:ln>
              <a:solidFill>
                <a:srgbClr val="000000"/>
              </a:solidFill>
              <a:effectLst/>
              <a:uLnTx/>
              <a:uFillTx/>
              <a:latin typeface="Times"/>
              <a:ea typeface="+mn-ea"/>
              <a:cs typeface="Time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.80</a:t>
            </a:r>
            <a:endParaRPr kumimoji="0" lang="en-US" sz="2400" b="0" i="0" u="none" strike="noStrike" kern="1200" cap="none" spc="0" normalizeH="0" baseline="0" noProof="0" dirty="0">
              <a:ln>
                <a:noFill/>
              </a:ln>
              <a:solidFill>
                <a:prstClr val="black"/>
              </a:solidFill>
              <a:effectLst/>
              <a:uLnTx/>
              <a:uFillTx/>
              <a:latin typeface="Times"/>
              <a:ea typeface="+mn-ea"/>
              <a:cs typeface="Time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.10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dæmin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is-IS" sz="2400" b="0" i="0" u="none" strike="noStrike" kern="1200" cap="none" spc="0" normalizeH="0" baseline="0" noProof="0" dirty="0">
                <a:ln>
                  <a:noFill/>
                </a:ln>
                <a:solidFill>
                  <a:srgbClr val="000000"/>
                </a:solidFill>
                <a:effectLst/>
                <a:uLnTx/>
                <a:uFillTx/>
                <a:latin typeface="Times"/>
                <a:ea typeface="+mn-ea"/>
                <a:cs typeface="Times"/>
              </a:rPr>
              <a:t>dæmiin</a:t>
            </a:r>
            <a:r>
              <a:rPr kumimoji="0" lang="en-US" sz="2400" b="0" i="0" u="none" strike="noStrike" kern="1200" cap="none" spc="0" normalizeH="0" baseline="0" noProof="0" dirty="0" err="1">
                <a:ln>
                  <a:noFill/>
                </a:ln>
                <a:solidFill>
                  <a:srgbClr val="000000"/>
                </a:solidFill>
                <a:effectLst/>
                <a:uLnTx/>
                <a:uFillTx/>
                <a:latin typeface="Times"/>
                <a:ea typeface="+mn-ea"/>
                <a:cs typeface="Times"/>
              </a:rPr>
              <a:t>eɪʃən</a:t>
            </a:r>
            <a:r>
              <a:rPr kumimoji="0" lang="en-US" sz="2400" b="0" i="0" u="none" strike="noStrike" kern="1200" cap="none" spc="0" normalizeH="0" baseline="0" noProof="0" dirty="0">
                <a:ln>
                  <a:noFill/>
                </a:ln>
                <a:solidFill>
                  <a:srgbClr val="000000"/>
                </a:solidFill>
                <a:effectLst/>
                <a:uLnTx/>
                <a:uFillTx/>
                <a:latin typeface="Times"/>
                <a:ea typeface="+mn-ea"/>
                <a:cs typeface="Times"/>
              </a:rPr>
              <a:t>    .0001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a:ea typeface="+mn-ea"/>
                <a:cs typeface="Time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a:ea typeface="+mn-ea"/>
                <a:cs typeface="Times"/>
              </a:rPr>
              <a:t>chomsky</a:t>
            </a:r>
            <a:r>
              <a:rPr kumimoji="0" lang="en-US" sz="2400" b="0" i="0" u="none" strike="noStrike" kern="1200" cap="none" spc="0" normalizeH="0" baseline="0" noProof="0" dirty="0">
                <a:ln>
                  <a:noFill/>
                </a:ln>
                <a:solidFill>
                  <a:prstClr val="black"/>
                </a:solidFill>
                <a:effectLst/>
                <a:uLnTx/>
                <a:uFillTx/>
                <a:latin typeface="Times"/>
                <a:ea typeface="+mn-ea"/>
                <a:cs typeface="Times"/>
              </a:rPr>
              <a:t>          .000001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a:ea typeface="+mn-ea"/>
                <a:cs typeface="Times"/>
              </a:rPr>
              <a:t>…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sp>
        <p:nvSpPr>
          <p:cNvPr id="2" name="Title 1"/>
          <p:cNvSpPr>
            <a:spLocks noGrp="1"/>
          </p:cNvSpPr>
          <p:nvPr>
            <p:ph type="title"/>
          </p:nvPr>
        </p:nvSpPr>
        <p:spPr/>
        <p:txBody>
          <a:bodyPr/>
          <a:lstStyle/>
          <a:p>
            <a:r>
              <a:rPr lang="en-US" dirty="0"/>
              <a:t>Exploring the Evaluation Metrics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5" name="Content Placeholder 4"/>
          <p:cNvSpPr>
            <a:spLocks noGrp="1"/>
          </p:cNvSpPr>
          <p:nvPr>
            <p:ph idx="1"/>
          </p:nvPr>
        </p:nvSpPr>
        <p:spPr>
          <a:xfrm>
            <a:off x="287297" y="1600200"/>
            <a:ext cx="3874287" cy="5390315"/>
          </a:xfrm>
        </p:spPr>
        <p:txBody>
          <a:bodyPr>
            <a:normAutofit/>
          </a:bodyPr>
          <a:lstStyle/>
          <a:p>
            <a:r>
              <a:rPr lang="en-US" sz="2500" dirty="0"/>
              <a:t>1-best error rate</a:t>
            </a:r>
          </a:p>
          <a:p>
            <a:pPr lvl="1"/>
            <a:r>
              <a:rPr lang="en-US" sz="2500" dirty="0"/>
              <a:t>Is the 1-best correct?</a:t>
            </a:r>
          </a:p>
          <a:p>
            <a:r>
              <a:rPr lang="en-US" sz="2500" dirty="0"/>
              <a:t>Cross Entropy</a:t>
            </a:r>
          </a:p>
          <a:p>
            <a:pPr lvl="1"/>
            <a:r>
              <a:rPr lang="en-US" sz="2500" dirty="0"/>
              <a:t>What is the probability of the correct answer?</a:t>
            </a:r>
            <a:endParaRPr lang="en-US" sz="2500" b="1" dirty="0"/>
          </a:p>
          <a:p>
            <a:r>
              <a:rPr lang="en-US" sz="2500" dirty="0"/>
              <a:t>Expected Edit Distance</a:t>
            </a:r>
          </a:p>
          <a:p>
            <a:pPr lvl="1"/>
            <a:r>
              <a:rPr lang="en-US" sz="2500" dirty="0"/>
              <a:t>How close am I on average?</a:t>
            </a:r>
          </a:p>
          <a:p>
            <a:r>
              <a:rPr lang="en-US" sz="2500" dirty="0"/>
              <a:t>Average over many training-test splits</a:t>
            </a:r>
          </a:p>
          <a:p>
            <a:pPr marL="457200" lvl="1" indent="0">
              <a:buNone/>
            </a:pPr>
            <a:endParaRPr lang="en-US" sz="2500" dirty="0"/>
          </a:p>
          <a:p>
            <a:pPr lvl="1"/>
            <a:endParaRPr lang="en-US" sz="2500" dirty="0"/>
          </a:p>
          <a:p>
            <a:pPr marL="457200" lvl="1" indent="0">
              <a:buNone/>
            </a:pPr>
            <a:endParaRPr lang="en-US" dirty="0"/>
          </a:p>
          <a:p>
            <a:pPr marL="457200" lvl="1" indent="0">
              <a:buNone/>
            </a:pPr>
            <a:endParaRPr lang="en-US" dirty="0"/>
          </a:p>
        </p:txBody>
      </p:sp>
      <p:sp>
        <p:nvSpPr>
          <p:cNvPr id="8" name="Oval 7"/>
          <p:cNvSpPr/>
          <p:nvPr/>
        </p:nvSpPr>
        <p:spPr>
          <a:xfrm>
            <a:off x="4269788" y="2350735"/>
            <a:ext cx="3912684" cy="3363985"/>
          </a:xfrm>
          <a:prstGeom prst="ellipse">
            <a:avLst/>
          </a:prstGeom>
          <a:noFill/>
          <a:ln w="3810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5231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a:t>
            </a:r>
          </a:p>
        </p:txBody>
      </p:sp>
      <p:sp>
        <p:nvSpPr>
          <p:cNvPr id="3" name="Content Placeholder 2"/>
          <p:cNvSpPr>
            <a:spLocks noGrp="1"/>
          </p:cNvSpPr>
          <p:nvPr>
            <p:ph idx="1"/>
          </p:nvPr>
        </p:nvSpPr>
        <p:spPr>
          <a:xfrm>
            <a:off x="457200" y="1396641"/>
            <a:ext cx="8229600" cy="4525963"/>
          </a:xfrm>
        </p:spPr>
        <p:txBody>
          <a:bodyPr>
            <a:normAutofit fontScale="92500"/>
          </a:bodyPr>
          <a:lstStyle/>
          <a:p>
            <a:r>
              <a:rPr lang="en-US" b="1" dirty="0"/>
              <a:t>Metrics: </a:t>
            </a:r>
            <a:r>
              <a:rPr lang="en-US" i="1" dirty="0"/>
              <a:t>(Lower is Always Better) </a:t>
            </a:r>
          </a:p>
          <a:p>
            <a:pPr lvl="1"/>
            <a:r>
              <a:rPr lang="en-US" dirty="0"/>
              <a:t>1-best error rate </a:t>
            </a:r>
            <a:r>
              <a:rPr lang="en-US" sz="2000" dirty="0"/>
              <a:t>(did we get it right?)</a:t>
            </a:r>
          </a:p>
          <a:p>
            <a:pPr lvl="1"/>
            <a:r>
              <a:rPr lang="en-US" dirty="0"/>
              <a:t>cross-entropy </a:t>
            </a:r>
            <a:r>
              <a:rPr lang="en-US" sz="2000" dirty="0"/>
              <a:t>(what probability did we give the right answer?)</a:t>
            </a:r>
          </a:p>
          <a:p>
            <a:pPr lvl="1"/>
            <a:r>
              <a:rPr lang="en-US" dirty="0"/>
              <a:t>expected edit-distance </a:t>
            </a:r>
            <a:r>
              <a:rPr lang="en-US" sz="2000" dirty="0"/>
              <a:t>(how far away on average are we?)</a:t>
            </a:r>
          </a:p>
          <a:p>
            <a:pPr lvl="1"/>
            <a:r>
              <a:rPr lang="en-US" i="1" dirty="0">
                <a:solidFill>
                  <a:schemeClr val="tx2">
                    <a:lumMod val="60000"/>
                    <a:lumOff val="40000"/>
                  </a:schemeClr>
                </a:solidFill>
              </a:rPr>
              <a:t>Average each metric over many training-test splits</a:t>
            </a:r>
          </a:p>
          <a:p>
            <a:r>
              <a:rPr lang="en-US" b="1" dirty="0"/>
              <a:t>Comparisons: </a:t>
            </a:r>
          </a:p>
          <a:p>
            <a:pPr lvl="1"/>
            <a:r>
              <a:rPr lang="en-US" b="1" dirty="0"/>
              <a:t>Lower Bound: </a:t>
            </a:r>
            <a:r>
              <a:rPr lang="en-US" dirty="0"/>
              <a:t>Phonology as noisy concatenation </a:t>
            </a:r>
          </a:p>
          <a:p>
            <a:pPr lvl="1"/>
            <a:r>
              <a:rPr lang="en-US" b="1" dirty="0"/>
              <a:t>Upper Bound: </a:t>
            </a:r>
            <a:r>
              <a:rPr lang="en-US" dirty="0"/>
              <a:t>Oracle URs from linguists </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Tree>
    <p:extLst>
      <p:ext uri="{BB962C8B-B14F-4D97-AF65-F5344CB8AC3E}">
        <p14:creationId xmlns:p14="http://schemas.microsoft.com/office/powerpoint/2010/main" val="3877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Evaluation Philosophy</a:t>
            </a:r>
          </a:p>
        </p:txBody>
      </p:sp>
      <p:sp>
        <p:nvSpPr>
          <p:cNvPr id="3" name="Content Placeholder 2"/>
          <p:cNvSpPr>
            <a:spLocks noGrp="1"/>
          </p:cNvSpPr>
          <p:nvPr>
            <p:ph idx="1"/>
          </p:nvPr>
        </p:nvSpPr>
        <p:spPr>
          <a:xfrm>
            <a:off x="228600" y="1295400"/>
            <a:ext cx="8763000" cy="5426075"/>
          </a:xfrm>
        </p:spPr>
        <p:txBody>
          <a:bodyPr>
            <a:normAutofit fontScale="92500" lnSpcReduction="20000"/>
          </a:bodyPr>
          <a:lstStyle/>
          <a:p>
            <a:r>
              <a:rPr lang="en-US" dirty="0"/>
              <a:t>We’re evaluating a language </a:t>
            </a:r>
            <a:r>
              <a:rPr lang="en-US" i="1" dirty="0"/>
              <a:t>learner</a:t>
            </a:r>
            <a:r>
              <a:rPr lang="en-US" dirty="0"/>
              <a:t>, on languages we didn’t examine when designing the learner.</a:t>
            </a:r>
            <a:endParaRPr lang="en-US" i="1" dirty="0"/>
          </a:p>
          <a:p>
            <a:r>
              <a:rPr lang="en-US" dirty="0"/>
              <a:t>We directly evaluate how well our learner predicts </a:t>
            </a:r>
            <a:r>
              <a:rPr lang="en-US" b="1" dirty="0"/>
              <a:t>held-out </a:t>
            </a:r>
            <a:r>
              <a:rPr lang="en-US" dirty="0"/>
              <a:t>words that the learner didn’t see.</a:t>
            </a:r>
          </a:p>
          <a:p>
            <a:r>
              <a:rPr lang="en-US" dirty="0">
                <a:solidFill>
                  <a:schemeClr val="accent4"/>
                </a:solidFill>
              </a:rPr>
              <a:t>No direct evaluation of </a:t>
            </a:r>
            <a:r>
              <a:rPr lang="en-US" i="1" dirty="0">
                <a:solidFill>
                  <a:schemeClr val="accent4"/>
                </a:solidFill>
              </a:rPr>
              <a:t>intermediate steps:</a:t>
            </a:r>
            <a:endParaRPr lang="en-US" dirty="0">
              <a:solidFill>
                <a:schemeClr val="accent4"/>
              </a:solidFill>
            </a:endParaRPr>
          </a:p>
          <a:p>
            <a:pPr lvl="1"/>
            <a:r>
              <a:rPr lang="en-US" dirty="0">
                <a:solidFill>
                  <a:schemeClr val="accent4"/>
                </a:solidFill>
              </a:rPr>
              <a:t>Did we get the “right” underlying forms?</a:t>
            </a:r>
          </a:p>
          <a:p>
            <a:pPr lvl="1"/>
            <a:r>
              <a:rPr lang="en-US" dirty="0">
                <a:solidFill>
                  <a:schemeClr val="accent4"/>
                </a:solidFill>
              </a:rPr>
              <a:t>Did we learn a “simple” or “natural” phonology?</a:t>
            </a:r>
          </a:p>
          <a:p>
            <a:pPr lvl="1"/>
            <a:r>
              <a:rPr lang="en-US" dirty="0">
                <a:solidFill>
                  <a:schemeClr val="accent4"/>
                </a:solidFill>
              </a:rPr>
              <a:t>It’s hard to judge the answers.  Anyway, we only want the answers to be “yes” because we suspect that this will give us a more predictive theory.   So let’s just see if the theory </a:t>
            </a:r>
            <a:r>
              <a:rPr lang="en-US" i="1" dirty="0">
                <a:solidFill>
                  <a:schemeClr val="accent4"/>
                </a:solidFill>
              </a:rPr>
              <a:t>is</a:t>
            </a:r>
            <a:r>
              <a:rPr lang="en-US" dirty="0">
                <a:solidFill>
                  <a:schemeClr val="accent4"/>
                </a:solidFill>
              </a:rPr>
              <a:t> predictive.  Proof is in the pudding!</a:t>
            </a:r>
          </a:p>
          <a:p>
            <a:r>
              <a:rPr lang="en-US" sz="2600" i="1" dirty="0"/>
              <a:t>Caveat:</a:t>
            </a:r>
            <a:r>
              <a:rPr lang="en-US" sz="2600" dirty="0"/>
              <a:t> Linguists and child language learners also have access to other kinds of data that we’re not considering yet.</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Tree>
    <p:extLst>
      <p:ext uri="{BB962C8B-B14F-4D97-AF65-F5344CB8AC3E}">
        <p14:creationId xmlns:p14="http://schemas.microsoft.com/office/powerpoint/2010/main" val="187239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27" name="Title 1"/>
          <p:cNvSpPr>
            <a:spLocks noGrp="1"/>
          </p:cNvSpPr>
          <p:nvPr>
            <p:ph type="title"/>
          </p:nvPr>
        </p:nvSpPr>
        <p:spPr>
          <a:xfrm>
            <a:off x="533400" y="0"/>
            <a:ext cx="8229600" cy="1143000"/>
          </a:xfrm>
        </p:spPr>
        <p:txBody>
          <a:bodyPr/>
          <a:lstStyle/>
          <a:p>
            <a:r>
              <a:rPr lang="en-US" dirty="0"/>
              <a:t>Evaluation Setup</a:t>
            </a:r>
          </a:p>
        </p:txBody>
      </p:sp>
      <p:grpSp>
        <p:nvGrpSpPr>
          <p:cNvPr id="57" name="Group 56"/>
          <p:cNvGrpSpPr/>
          <p:nvPr/>
        </p:nvGrpSpPr>
        <p:grpSpPr>
          <a:xfrm>
            <a:off x="376860" y="1557282"/>
            <a:ext cx="8356360" cy="3395718"/>
            <a:chOff x="376860" y="1557282"/>
            <a:chExt cx="8356360" cy="3395718"/>
          </a:xfrm>
        </p:grpSpPr>
        <p:sp>
          <p:nvSpPr>
            <p:cNvPr id="62"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endParaRPr>
            </a:p>
          </p:txBody>
        </p:sp>
        <p:sp>
          <p:nvSpPr>
            <p:cNvPr id="79"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80"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81"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82"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84" name="Shape 1882"/>
            <p:cNvSpPr/>
            <p:nvPr/>
          </p:nvSpPr>
          <p:spPr>
            <a:xfrm>
              <a:off x="4829263" y="4352961"/>
              <a:ext cx="2030787"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85"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86"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87"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88"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cxnSp>
          <p:nvCxnSpPr>
            <p:cNvPr id="89" name="Shape 1868"/>
            <p:cNvCxnSpPr>
              <a:endCxn id="86"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90" name="Shape 1869"/>
            <p:cNvCxnSpPr>
              <a:endCxn id="86"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91" name="Shape 1870"/>
            <p:cNvCxnSpPr>
              <a:stCxn id="86" idx="4"/>
              <a:endCxn id="82"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92" name="Shape 1871"/>
            <p:cNvCxnSpPr>
              <a:endCxn id="87"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93" name="Shape 1872"/>
            <p:cNvCxnSpPr>
              <a:endCxn id="87"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94" name="Shape 1873"/>
            <p:cNvCxnSpPr>
              <a:stCxn id="87" idx="4"/>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95" name="Shape 1874"/>
            <p:cNvCxnSpPr>
              <a:endCxn id="101"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96" name="Shape 1875"/>
            <p:cNvCxnSpPr>
              <a:endCxn id="101"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97" name="Shape 1876"/>
            <p:cNvCxnSpPr>
              <a:stCxn id="101" idx="4"/>
              <a:endCxn id="84"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98" name="Shape 1877"/>
            <p:cNvCxnSpPr>
              <a:endCxn id="88"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99" name="Shape 1879"/>
            <p:cNvCxnSpPr>
              <a:stCxn id="88" idx="4"/>
              <a:endCxn id="85"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100" name="Shape 1877"/>
            <p:cNvCxnSpPr>
              <a:endCxn id="88"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101"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grpSp>
      <p:sp>
        <p:nvSpPr>
          <p:cNvPr id="102" name="Shape 1881"/>
          <p:cNvSpPr/>
          <p:nvPr/>
        </p:nvSpPr>
        <p:spPr>
          <a:xfrm>
            <a:off x="2915053" y="4352961"/>
            <a:ext cx="1580290"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Tree>
    <p:extLst>
      <p:ext uri="{BB962C8B-B14F-4D97-AF65-F5344CB8AC3E}">
        <p14:creationId xmlns:p14="http://schemas.microsoft.com/office/powerpoint/2010/main" val="1108388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27" name="Title 1"/>
          <p:cNvSpPr>
            <a:spLocks noGrp="1"/>
          </p:cNvSpPr>
          <p:nvPr>
            <p:ph type="title"/>
          </p:nvPr>
        </p:nvSpPr>
        <p:spPr>
          <a:xfrm>
            <a:off x="533400" y="0"/>
            <a:ext cx="8229600" cy="1143000"/>
          </a:xfrm>
        </p:spPr>
        <p:txBody>
          <a:bodyPr/>
          <a:lstStyle/>
          <a:p>
            <a:r>
              <a:rPr lang="en-US" dirty="0"/>
              <a:t>Evaluation Setup</a:t>
            </a:r>
          </a:p>
        </p:txBody>
      </p:sp>
      <p:grpSp>
        <p:nvGrpSpPr>
          <p:cNvPr id="28" name="Group 27"/>
          <p:cNvGrpSpPr/>
          <p:nvPr/>
        </p:nvGrpSpPr>
        <p:grpSpPr>
          <a:xfrm>
            <a:off x="376860" y="1557282"/>
            <a:ext cx="8356360" cy="3395718"/>
            <a:chOff x="376860" y="1557282"/>
            <a:chExt cx="8356360" cy="3395718"/>
          </a:xfrm>
        </p:grpSpPr>
        <p:sp>
          <p:nvSpPr>
            <p:cNvPr id="29"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a:ln>
                    <a:noFill/>
                  </a:ln>
                  <a:solidFill>
                    <a:srgbClr val="37AAED"/>
                  </a:solidFill>
                  <a:effectLst/>
                  <a:uLnTx/>
                  <a:uFillTx/>
                  <a:latin typeface="Arial"/>
                  <a:ea typeface="Calibri"/>
                  <a:cs typeface="Arial"/>
                  <a:sym typeface="Arial"/>
                  <a:rtl val="0"/>
                </a:rPr>
                <a:t>dæmn</a:t>
              </a:r>
              <a:endPar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endParaRPr>
            </a:p>
          </p:txBody>
        </p:sp>
        <p:sp>
          <p:nvSpPr>
            <p:cNvPr id="30"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a:ln>
                    <a:noFill/>
                  </a:ln>
                  <a:solidFill>
                    <a:srgbClr val="FF0000"/>
                  </a:solidFill>
                  <a:effectLst/>
                  <a:uLnTx/>
                  <a:uFillTx/>
                  <a:latin typeface="Arial"/>
                  <a:ea typeface="+mn-ea"/>
                  <a:cs typeface="Arial"/>
                  <a:sym typeface="Arial"/>
                  <a:rtl val="0"/>
                </a:rPr>
                <a:t>eɪʃən</a:t>
              </a: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31"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rPr>
                <a:t>s</a:t>
              </a: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32"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33"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34" name="Shape 1881"/>
            <p:cNvSpPr/>
            <p:nvPr/>
          </p:nvSpPr>
          <p:spPr>
            <a:xfrm>
              <a:off x="2915053" y="4352961"/>
              <a:ext cx="1580290"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
          <p:nvSpPr>
            <p:cNvPr id="35" name="Shape 1882"/>
            <p:cNvSpPr/>
            <p:nvPr/>
          </p:nvSpPr>
          <p:spPr>
            <a:xfrm>
              <a:off x="4829263" y="4352961"/>
              <a:ext cx="2030787"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d,æmn’eɪʃn</a:t>
              </a:r>
            </a:p>
          </p:txBody>
        </p:sp>
        <p:sp>
          <p:nvSpPr>
            <p:cNvPr id="36"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37"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US"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38"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sp>
          <p:nvSpPr>
            <p:cNvPr id="39"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cxnSp>
          <p:nvCxnSpPr>
            <p:cNvPr id="40" name="Shape 1868"/>
            <p:cNvCxnSpPr>
              <a:endCxn id="37"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41" name="Shape 1869"/>
            <p:cNvCxnSpPr>
              <a:endCxn id="37"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42" name="Shape 1870"/>
            <p:cNvCxnSpPr>
              <a:stCxn id="37" idx="4"/>
              <a:endCxn id="33"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43" name="Shape 1871"/>
            <p:cNvCxnSpPr>
              <a:endCxn id="38"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44" name="Shape 1872"/>
            <p:cNvCxnSpPr>
              <a:endCxn id="38"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45" name="Shape 1873"/>
            <p:cNvCxnSpPr>
              <a:stCxn id="38" idx="4"/>
              <a:endCxn id="34"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46" name="Shape 1874"/>
            <p:cNvCxnSpPr>
              <a:endCxn id="52"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47" name="Shape 1875"/>
            <p:cNvCxnSpPr>
              <a:endCxn id="52"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48" name="Shape 1876"/>
            <p:cNvCxnSpPr>
              <a:stCxn id="52" idx="4"/>
              <a:endCxn id="35"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49" name="Shape 1877"/>
            <p:cNvCxnSpPr>
              <a:endCxn id="39"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50" name="Shape 1879"/>
            <p:cNvCxnSpPr>
              <a:stCxn id="39" idx="4"/>
              <a:endCxn id="36"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51" name="Shape 1877"/>
            <p:cNvCxnSpPr>
              <a:endCxn id="39"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52"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grpSp>
      <p:sp>
        <p:nvSpPr>
          <p:cNvPr id="53" name="TextBox 61"/>
          <p:cNvSpPr txBox="1"/>
          <p:nvPr/>
        </p:nvSpPr>
        <p:spPr>
          <a:xfrm>
            <a:off x="3962400" y="5486400"/>
            <a:ext cx="3928675" cy="830997"/>
          </a:xfrm>
          <a:prstGeom prst="rect">
            <a:avLst/>
          </a:prstGeom>
          <a:solidFill>
            <a:schemeClr val="bg1"/>
          </a:solidFill>
          <a:ln w="63500">
            <a:solidFill>
              <a:schemeClr val="accent6">
                <a:lumMod val="40000"/>
                <a:lumOff val="60000"/>
              </a:schemeClr>
            </a:solidFill>
          </a:ln>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
                <a:srgbClr val="0C5986"/>
              </a:buClr>
              <a:buSzPct val="65000"/>
              <a:buFont typeface="Wingdings" panose="05000000000000000000" pitchFamily="2" charset="2"/>
              <a:buNone/>
              <a:tabLst/>
              <a:defRPr/>
            </a:pPr>
            <a:r>
              <a:rPr kumimoji="0" lang="en-US" sz="2400" b="0" i="0" u="none" strike="noStrike" kern="1200" cap="none" spc="0" normalizeH="0" baseline="0" noProof="0" dirty="0">
                <a:ln>
                  <a:noFill/>
                </a:ln>
                <a:solidFill>
                  <a:srgbClr val="660075">
                    <a:lumMod val="60000"/>
                    <a:lumOff val="40000"/>
                  </a:srgbClr>
                </a:solidFill>
                <a:effectLst/>
                <a:uLnTx/>
                <a:uFillTx/>
                <a:latin typeface="Cambria"/>
                <a:ea typeface="ＭＳ Ｐゴシック" charset="0"/>
                <a:cs typeface="Cambria"/>
              </a:rPr>
              <a:t>did we guess</a:t>
            </a:r>
            <a:br>
              <a:rPr kumimoji="0" lang="en-US" sz="2400" b="0" i="0" u="none" strike="noStrike" kern="1200" cap="none" spc="0" normalizeH="0" baseline="0" noProof="0" dirty="0">
                <a:ln>
                  <a:noFill/>
                </a:ln>
                <a:solidFill>
                  <a:srgbClr val="660075">
                    <a:lumMod val="60000"/>
                    <a:lumOff val="40000"/>
                  </a:srgbClr>
                </a:solidFill>
                <a:effectLst/>
                <a:uLnTx/>
                <a:uFillTx/>
                <a:latin typeface="Cambria"/>
                <a:ea typeface="ＭＳ Ｐゴシック" charset="0"/>
                <a:cs typeface="Cambria"/>
              </a:rPr>
            </a:br>
            <a:r>
              <a:rPr kumimoji="0" lang="en-US" sz="2400" b="0" i="0" u="none" strike="noStrike" kern="1200" cap="none" spc="0" normalizeH="0" baseline="0" noProof="0" dirty="0">
                <a:ln>
                  <a:noFill/>
                </a:ln>
                <a:solidFill>
                  <a:srgbClr val="660075">
                    <a:lumMod val="60000"/>
                    <a:lumOff val="40000"/>
                  </a:srgbClr>
                </a:solidFill>
                <a:effectLst/>
                <a:uLnTx/>
                <a:uFillTx/>
                <a:latin typeface="Cambria"/>
                <a:ea typeface="ＭＳ Ｐゴシック" charset="0"/>
                <a:cs typeface="Cambria"/>
              </a:rPr>
              <a:t>this pronunciation right?</a:t>
            </a:r>
          </a:p>
        </p:txBody>
      </p:sp>
      <p:cxnSp>
        <p:nvCxnSpPr>
          <p:cNvPr id="54" name="Straight Arrow Connector 53"/>
          <p:cNvCxnSpPr>
            <a:stCxn id="53" idx="0"/>
          </p:cNvCxnSpPr>
          <p:nvPr/>
        </p:nvCxnSpPr>
        <p:spPr>
          <a:xfrm flipH="1" flipV="1">
            <a:off x="5844657" y="4953000"/>
            <a:ext cx="82081" cy="533400"/>
          </a:xfrm>
          <a:prstGeom prst="straightConnector1">
            <a:avLst/>
          </a:prstGeom>
          <a:ln>
            <a:solidFill>
              <a:schemeClr val="accent6">
                <a:lumMod val="60000"/>
                <a:lumOff val="4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624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ctrTitle"/>
          </p:nvPr>
        </p:nvSpPr>
        <p:spPr/>
        <p:txBody>
          <a:bodyPr/>
          <a:lstStyle/>
          <a:p>
            <a:r>
              <a:rPr lang="en-US" dirty="0"/>
              <a:t>Results</a:t>
            </a:r>
            <a:br>
              <a:rPr lang="en-US" dirty="0"/>
            </a:br>
            <a:r>
              <a:rPr lang="en-US" sz="3200" dirty="0"/>
              <a:t>(using Loopy Belief Propagation for inference)</a:t>
            </a:r>
            <a:endParaRPr lang="en-US" sz="4800" dirty="0"/>
          </a:p>
        </p:txBody>
      </p:sp>
      <p:sp>
        <p:nvSpPr>
          <p:cNvPr id="3" name="Subtitle 2"/>
          <p:cNvSpPr>
            <a:spLocks noGrp="1"/>
          </p:cNvSpPr>
          <p:nvPr>
            <p:ph type="subTitle" idx="1"/>
          </p:nvPr>
        </p:nvSpPr>
        <p:spPr/>
        <p:txBody>
          <a:bodyPr/>
          <a:lstStyle/>
          <a:p>
            <a:endParaRPr lang="en-US"/>
          </a:p>
        </p:txBody>
      </p:sp>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DE1205-2570-481F-8800-60FB5913B51D}" type="slidenum">
              <a:rPr kumimoji="0" 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220218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German Results</a:t>
            </a: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pic>
        <p:nvPicPr>
          <p:cNvPr id="7" name="Picture 6"/>
          <p:cNvPicPr>
            <a:picLocks noChangeAspect="1"/>
          </p:cNvPicPr>
          <p:nvPr/>
        </p:nvPicPr>
        <p:blipFill>
          <a:blip r:embed="rId3"/>
          <a:stretch>
            <a:fillRect/>
          </a:stretch>
        </p:blipFill>
        <p:spPr>
          <a:xfrm>
            <a:off x="457200" y="1417637"/>
            <a:ext cx="7739584" cy="5038375"/>
          </a:xfrm>
          <a:prstGeom prst="rect">
            <a:avLst/>
          </a:prstGeom>
        </p:spPr>
      </p:pic>
      <p:pic>
        <p:nvPicPr>
          <p:cNvPr id="8" name="Picture 7"/>
          <p:cNvPicPr>
            <a:picLocks noChangeAspect="1"/>
          </p:cNvPicPr>
          <p:nvPr/>
        </p:nvPicPr>
        <p:blipFill>
          <a:blip r:embed="rId4"/>
          <a:stretch>
            <a:fillRect/>
          </a:stretch>
        </p:blipFill>
        <p:spPr>
          <a:xfrm>
            <a:off x="4684942" y="246709"/>
            <a:ext cx="4269660" cy="1685217"/>
          </a:xfrm>
          <a:prstGeom prst="rect">
            <a:avLst/>
          </a:prstGeom>
        </p:spPr>
      </p:pic>
      <p:grpSp>
        <p:nvGrpSpPr>
          <p:cNvPr id="3" name="Group 2"/>
          <p:cNvGrpSpPr/>
          <p:nvPr/>
        </p:nvGrpSpPr>
        <p:grpSpPr>
          <a:xfrm>
            <a:off x="4844401" y="3120302"/>
            <a:ext cx="4110202" cy="1897269"/>
            <a:chOff x="4844401" y="3120302"/>
            <a:chExt cx="4110202" cy="1897269"/>
          </a:xfrm>
        </p:grpSpPr>
        <p:sp>
          <p:nvSpPr>
            <p:cNvPr id="9" name="TextBox 8"/>
            <p:cNvSpPr txBox="1"/>
            <p:nvPr/>
          </p:nvSpPr>
          <p:spPr>
            <a:xfrm>
              <a:off x="6301533" y="3433305"/>
              <a:ext cx="2653070" cy="1246495"/>
            </a:xfrm>
            <a:prstGeom prst="rect">
              <a:avLst/>
            </a:prstGeom>
            <a:solidFill>
              <a:schemeClr val="bg1"/>
            </a:solidFill>
            <a:ln w="50800">
              <a:solidFill>
                <a:schemeClr val="tx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a:ea typeface="+mn-ea"/>
                  <a:cs typeface="Cambria"/>
                </a:rPr>
                <a:t>average over 10 choices of training set</a:t>
              </a:r>
              <a:endParaRPr kumimoji="0" lang="en-US" sz="2500" b="1" i="0" u="none" strike="noStrike" kern="1200" cap="none" spc="0" normalizeH="0" baseline="0" noProof="0" dirty="0">
                <a:ln>
                  <a:noFill/>
                </a:ln>
                <a:solidFill>
                  <a:prstClr val="black"/>
                </a:solidFill>
                <a:effectLst/>
                <a:uLnTx/>
                <a:uFillTx/>
                <a:latin typeface="Cambria"/>
                <a:ea typeface="+mn-ea"/>
                <a:cs typeface="Cambria"/>
              </a:endParaRPr>
            </a:p>
          </p:txBody>
        </p:sp>
        <p:cxnSp>
          <p:nvCxnSpPr>
            <p:cNvPr id="10" name="Straight Arrow Connector 9"/>
            <p:cNvCxnSpPr/>
            <p:nvPr/>
          </p:nvCxnSpPr>
          <p:spPr>
            <a:xfrm flipH="1" flipV="1">
              <a:off x="5110920" y="3120302"/>
              <a:ext cx="1190612" cy="75263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844401" y="4029736"/>
              <a:ext cx="1457131" cy="17247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110920" y="4453094"/>
              <a:ext cx="1190612" cy="56447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4" name="Picture 3"/>
          <p:cNvPicPr>
            <a:picLocks noChangeAspect="1"/>
          </p:cNvPicPr>
          <p:nvPr/>
        </p:nvPicPr>
        <p:blipFill>
          <a:blip r:embed="rId5"/>
          <a:stretch>
            <a:fillRect/>
          </a:stretch>
        </p:blipFill>
        <p:spPr>
          <a:xfrm rot="16200000">
            <a:off x="-1617550" y="3523750"/>
            <a:ext cx="4539445" cy="421300"/>
          </a:xfrm>
          <a:prstGeom prst="rect">
            <a:avLst/>
          </a:prstGeom>
        </p:spPr>
      </p:pic>
    </p:spTree>
    <p:extLst>
      <p:ext uri="{BB962C8B-B14F-4D97-AF65-F5344CB8AC3E}">
        <p14:creationId xmlns:p14="http://schemas.microsoft.com/office/powerpoint/2010/main" val="25029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CELEX Results</a:t>
            </a:r>
          </a:p>
        </p:txBody>
      </p:sp>
      <p:pic>
        <p:nvPicPr>
          <p:cNvPr id="4" name="Picture 3"/>
          <p:cNvPicPr>
            <a:picLocks noChangeAspect="1"/>
          </p:cNvPicPr>
          <p:nvPr/>
        </p:nvPicPr>
        <p:blipFill>
          <a:blip r:embed="rId3"/>
          <a:stretch>
            <a:fillRect/>
          </a:stretch>
        </p:blipFill>
        <p:spPr>
          <a:xfrm>
            <a:off x="457200" y="1196537"/>
            <a:ext cx="8180629" cy="5259477"/>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pic>
        <p:nvPicPr>
          <p:cNvPr id="5" name="Picture 4"/>
          <p:cNvPicPr>
            <a:picLocks noChangeAspect="1"/>
          </p:cNvPicPr>
          <p:nvPr/>
        </p:nvPicPr>
        <p:blipFill>
          <a:blip r:embed="rId4"/>
          <a:stretch>
            <a:fillRect/>
          </a:stretch>
        </p:blipFill>
        <p:spPr>
          <a:xfrm rot="16200000">
            <a:off x="-236486" y="5341107"/>
            <a:ext cx="1709856" cy="158687"/>
          </a:xfrm>
          <a:prstGeom prst="rect">
            <a:avLst/>
          </a:prstGeom>
        </p:spPr>
      </p:pic>
    </p:spTree>
    <p:extLst>
      <p:ext uri="{BB962C8B-B14F-4D97-AF65-F5344CB8AC3E}">
        <p14:creationId xmlns:p14="http://schemas.microsoft.com/office/powerpoint/2010/main" val="2302479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Phonological Exercise</a:t>
            </a:r>
          </a:p>
        </p:txBody>
      </p:sp>
      <p:sp>
        <p:nvSpPr>
          <p:cNvPr id="7" name="TextBox 6"/>
          <p:cNvSpPr txBox="1"/>
          <p:nvPr/>
        </p:nvSpPr>
        <p:spPr>
          <a:xfrm>
            <a:off x="5280504" y="1285473"/>
            <a:ext cx="1258052"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Tenses</a:t>
            </a:r>
          </a:p>
        </p:txBody>
      </p:sp>
      <p:sp>
        <p:nvSpPr>
          <p:cNvPr id="52" name="TextBox 51"/>
          <p:cNvSpPr txBox="1"/>
          <p:nvPr/>
        </p:nvSpPr>
        <p:spPr>
          <a:xfrm rot="16200000">
            <a:off x="-268737" y="4341495"/>
            <a:ext cx="1059714"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0C5986">
                    <a:lumMod val="60000"/>
                    <a:lumOff val="40000"/>
                  </a:srgbClr>
                </a:solidFill>
                <a:latin typeface="Calibri" charset="0"/>
                <a:ea typeface="ＭＳ Ｐゴシック" charset="0"/>
                <a:cs typeface="ＭＳ Ｐゴシック" charset="0"/>
                <a:sym typeface="Arial"/>
                <a:rtl val="0"/>
              </a:rPr>
              <a:t>Verbs</a:t>
            </a:r>
          </a:p>
        </p:txBody>
      </p:sp>
      <p:sp>
        <p:nvSpPr>
          <p:cNvPr id="77" name="TextBox 76"/>
          <p:cNvSpPr txBox="1"/>
          <p:nvPr/>
        </p:nvSpPr>
        <p:spPr>
          <a:xfrm>
            <a:off x="3566518" y="3394452"/>
            <a:ext cx="69974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prstClr val="black"/>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a:t>
            </a:r>
            <a:r>
              <a:rPr lang="en-US" sz="2200" dirty="0">
                <a:solidFill>
                  <a:srgbClr val="000000"/>
                </a:solidFill>
                <a:latin typeface="Calibri" charset="0"/>
                <a:ea typeface="ＭＳ Ｐゴシック" charset="0"/>
                <a:cs typeface="ＭＳ Ｐゴシック" charset="0"/>
                <a:sym typeface="Arial"/>
                <a:rtl val="0"/>
              </a:rPr>
              <a:t>]</a:t>
            </a:r>
          </a:p>
        </p:txBody>
      </p:sp>
      <p:sp>
        <p:nvSpPr>
          <p:cNvPr id="78" name="TextBox 77"/>
          <p:cNvSpPr txBox="1"/>
          <p:nvPr/>
        </p:nvSpPr>
        <p:spPr>
          <a:xfrm>
            <a:off x="4934100" y="3405519"/>
            <a:ext cx="81008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tɔks</a:t>
            </a:r>
            <a:r>
              <a:rPr lang="en-US" sz="2200" dirty="0">
                <a:solidFill>
                  <a:srgbClr val="000000"/>
                </a:solidFill>
                <a:latin typeface="Calibri" charset="0"/>
                <a:ea typeface="ＭＳ Ｐゴシック" charset="0"/>
                <a:cs typeface="ＭＳ Ｐゴシック" charset="0"/>
                <a:sym typeface="Arial"/>
                <a:rtl val="0"/>
              </a:rPr>
              <a:t>]</a:t>
            </a:r>
          </a:p>
        </p:txBody>
      </p:sp>
      <p:sp>
        <p:nvSpPr>
          <p:cNvPr id="79" name="TextBox 78"/>
          <p:cNvSpPr txBox="1"/>
          <p:nvPr/>
        </p:nvSpPr>
        <p:spPr>
          <a:xfrm>
            <a:off x="6400214" y="3410137"/>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tɔkt</a:t>
            </a:r>
            <a:r>
              <a:rPr lang="en-US" sz="2200" dirty="0">
                <a:solidFill>
                  <a:srgbClr val="000000"/>
                </a:solidFill>
                <a:latin typeface="Calibri" charset="0"/>
                <a:ea typeface="ＭＳ Ｐゴシック" charset="0"/>
                <a:cs typeface="ＭＳ Ｐゴシック" charset="0"/>
                <a:sym typeface="Arial"/>
                <a:rtl val="0"/>
              </a:rPr>
              <a:t>]</a:t>
            </a:r>
          </a:p>
        </p:txBody>
      </p:sp>
      <p:grpSp>
        <p:nvGrpSpPr>
          <p:cNvPr id="5" name="Group 4"/>
          <p:cNvGrpSpPr/>
          <p:nvPr/>
        </p:nvGrpSpPr>
        <p:grpSpPr>
          <a:xfrm>
            <a:off x="3439211" y="2955052"/>
            <a:ext cx="5255582" cy="432957"/>
            <a:chOff x="3439211" y="2955052"/>
            <a:chExt cx="5255582" cy="432957"/>
          </a:xfrm>
        </p:grpSpPr>
        <p:sp>
          <p:nvSpPr>
            <p:cNvPr id="83" name="TextBox 82"/>
            <p:cNvSpPr txBox="1"/>
            <p:nvPr/>
          </p:nvSpPr>
          <p:spPr>
            <a:xfrm>
              <a:off x="3439211" y="2955052"/>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9C0001">
                      <a:lumMod val="60000"/>
                      <a:lumOff val="40000"/>
                    </a:srgbClr>
                  </a:solidFill>
                  <a:latin typeface="Calibri" charset="0"/>
                  <a:ea typeface="ＭＳ Ｐゴシック" charset="0"/>
                  <a:cs typeface="ＭＳ Ｐゴシック" charset="0"/>
                  <a:sym typeface="Arial"/>
                  <a:rtl val="0"/>
                </a:rPr>
                <a:t>1P Pres. </a:t>
              </a:r>
              <a:r>
                <a:rPr lang="en-US" dirty="0" err="1">
                  <a:solidFill>
                    <a:srgbClr val="9C0001">
                      <a:lumMod val="60000"/>
                      <a:lumOff val="40000"/>
                    </a:srgbClr>
                  </a:solidFill>
                  <a:latin typeface="Calibri" charset="0"/>
                  <a:ea typeface="ＭＳ Ｐゴシック" charset="0"/>
                  <a:cs typeface="ＭＳ Ｐゴシック" charset="0"/>
                  <a:sym typeface="Arial"/>
                  <a:rtl val="0"/>
                </a:rPr>
                <a:t>Sg</a:t>
              </a:r>
              <a:r>
                <a:rPr lang="en-US"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84" name="TextBox 83"/>
            <p:cNvSpPr txBox="1"/>
            <p:nvPr/>
          </p:nvSpPr>
          <p:spPr>
            <a:xfrm>
              <a:off x="4793533" y="2970493"/>
              <a:ext cx="1381032"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3P Pres. </a:t>
              </a:r>
              <a:r>
                <a:rPr lang="en-US" dirty="0" err="1">
                  <a:solidFill>
                    <a:srgbClr val="FF2B2C"/>
                  </a:solidFill>
                  <a:latin typeface="Calibri" charset="0"/>
                  <a:ea typeface="ＭＳ Ｐゴシック" charset="0"/>
                  <a:cs typeface="ＭＳ Ｐゴシック" charset="0"/>
                  <a:sym typeface="Arial"/>
                  <a:rtl val="0"/>
                </a:rPr>
                <a:t>Sg</a:t>
              </a:r>
              <a:r>
                <a:rPr lang="en-US" dirty="0">
                  <a:solidFill>
                    <a:srgbClr val="FF2B2C"/>
                  </a:solidFill>
                  <a:latin typeface="Calibri" charset="0"/>
                  <a:ea typeface="ＭＳ Ｐゴシック" charset="0"/>
                  <a:cs typeface="ＭＳ Ｐゴシック" charset="0"/>
                  <a:sym typeface="Arial"/>
                  <a:rtl val="0"/>
                </a:rPr>
                <a:t>.</a:t>
              </a:r>
            </a:p>
          </p:txBody>
        </p:sp>
        <p:sp>
          <p:nvSpPr>
            <p:cNvPr id="85" name="TextBox 84"/>
            <p:cNvSpPr txBox="1"/>
            <p:nvPr/>
          </p:nvSpPr>
          <p:spPr>
            <a:xfrm>
              <a:off x="6253743" y="2970493"/>
              <a:ext cx="1299504"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Tense</a:t>
              </a:r>
            </a:p>
          </p:txBody>
        </p:sp>
        <p:sp>
          <p:nvSpPr>
            <p:cNvPr id="86" name="TextBox 85"/>
            <p:cNvSpPr txBox="1"/>
            <p:nvPr/>
          </p:nvSpPr>
          <p:spPr>
            <a:xfrm>
              <a:off x="7515138" y="2987899"/>
              <a:ext cx="1179655"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FF2B2C"/>
                  </a:solidFill>
                  <a:latin typeface="Calibri" charset="0"/>
                  <a:ea typeface="ＭＳ Ｐゴシック" charset="0"/>
                  <a:cs typeface="ＭＳ Ｐゴシック" charset="0"/>
                  <a:sym typeface="Arial"/>
                  <a:rtl val="0"/>
                </a:rPr>
                <a:t>Past Part.</a:t>
              </a:r>
            </a:p>
          </p:txBody>
        </p:sp>
      </p:grpSp>
      <p:cxnSp>
        <p:nvCxnSpPr>
          <p:cNvPr id="87" name="Straight Connector 86"/>
          <p:cNvCxnSpPr/>
          <p:nvPr/>
        </p:nvCxnSpPr>
        <p:spPr>
          <a:xfrm>
            <a:off x="3359531" y="313971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2939174" y="338641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7647375" y="3406076"/>
            <a:ext cx="79424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tɔkt</a:t>
            </a:r>
            <a:r>
              <a:rPr lang="en-US" sz="2200" dirty="0">
                <a:solidFill>
                  <a:srgbClr val="000000"/>
                </a:solidFill>
                <a:latin typeface="Calibri" charset="0"/>
                <a:ea typeface="ＭＳ Ｐゴシック" charset="0"/>
                <a:cs typeface="ＭＳ Ｐゴシック" charset="0"/>
                <a:sym typeface="Arial"/>
                <a:rtl val="0"/>
              </a:rPr>
              <a:t>]</a:t>
            </a:r>
          </a:p>
        </p:txBody>
      </p:sp>
      <p:sp>
        <p:nvSpPr>
          <p:cNvPr id="90" name="TextBox 89"/>
          <p:cNvSpPr txBox="1"/>
          <p:nvPr/>
        </p:nvSpPr>
        <p:spPr>
          <a:xfrm>
            <a:off x="3573907" y="3750979"/>
            <a:ext cx="98931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a:t>
            </a:r>
            <a:r>
              <a:rPr lang="en-US" sz="2200" dirty="0">
                <a:solidFill>
                  <a:srgbClr val="000000"/>
                </a:solidFill>
                <a:latin typeface="Calibri" charset="0"/>
                <a:ea typeface="ＭＳ Ｐゴシック" charset="0"/>
                <a:cs typeface="ＭＳ Ｐゴシック" charset="0"/>
                <a:sym typeface="Arial"/>
                <a:rtl val="0"/>
              </a:rPr>
              <a:t>]</a:t>
            </a:r>
          </a:p>
        </p:txBody>
      </p:sp>
      <p:sp>
        <p:nvSpPr>
          <p:cNvPr id="91" name="TextBox 90"/>
          <p:cNvSpPr txBox="1"/>
          <p:nvPr/>
        </p:nvSpPr>
        <p:spPr>
          <a:xfrm>
            <a:off x="4941489" y="3762046"/>
            <a:ext cx="109965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eɪŋks</a:t>
            </a:r>
            <a:r>
              <a:rPr lang="en-US" sz="2200" dirty="0">
                <a:solidFill>
                  <a:srgbClr val="000000"/>
                </a:solidFill>
                <a:latin typeface="Calibri" charset="0"/>
                <a:ea typeface="ＭＳ Ｐゴシック" charset="0"/>
                <a:cs typeface="ＭＳ Ｐゴシック" charset="0"/>
                <a:sym typeface="Arial"/>
                <a:rtl val="0"/>
              </a:rPr>
              <a:t>]</a:t>
            </a:r>
          </a:p>
        </p:txBody>
      </p:sp>
      <p:sp>
        <p:nvSpPr>
          <p:cNvPr id="92" name="TextBox 91"/>
          <p:cNvSpPr txBox="1"/>
          <p:nvPr/>
        </p:nvSpPr>
        <p:spPr>
          <a:xfrm>
            <a:off x="6407603" y="3766664"/>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eɪŋkt</a:t>
            </a:r>
            <a:r>
              <a:rPr lang="en-US" sz="2200" dirty="0">
                <a:solidFill>
                  <a:srgbClr val="000000"/>
                </a:solidFill>
                <a:latin typeface="Calibri" charset="0"/>
                <a:ea typeface="ＭＳ Ｐゴシック" charset="0"/>
                <a:cs typeface="ＭＳ Ｐゴシック" charset="0"/>
                <a:sym typeface="Arial"/>
                <a:rtl val="0"/>
              </a:rPr>
              <a:t>]</a:t>
            </a:r>
          </a:p>
        </p:txBody>
      </p:sp>
      <p:sp>
        <p:nvSpPr>
          <p:cNvPr id="94" name="TextBox 93"/>
          <p:cNvSpPr txBox="1"/>
          <p:nvPr/>
        </p:nvSpPr>
        <p:spPr>
          <a:xfrm>
            <a:off x="7654764" y="3762603"/>
            <a:ext cx="1083813"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l-GR" sz="2200" dirty="0">
                <a:solidFill>
                  <a:srgbClr val="660075">
                    <a:lumMod val="60000"/>
                    <a:lumOff val="40000"/>
                  </a:srgbClr>
                </a:solidFill>
                <a:latin typeface="Calibri" charset="0"/>
                <a:ea typeface="ＭＳ Ｐゴシック" charset="0"/>
                <a:cs typeface="ＭＳ Ｐゴシック" charset="0"/>
                <a:sym typeface="Arial"/>
                <a:rtl val="0"/>
              </a:rPr>
              <a:t>θ</a:t>
            </a:r>
            <a:r>
              <a:rPr lang="en-US" sz="2200" dirty="0" err="1">
                <a:solidFill>
                  <a:srgbClr val="EB62FF"/>
                </a:solidFill>
                <a:latin typeface="Calibri" charset="0"/>
                <a:ea typeface="ＭＳ Ｐゴシック" charset="0"/>
                <a:cs typeface="ＭＳ Ｐゴシック" charset="0"/>
                <a:sym typeface="Arial"/>
                <a:rtl val="0"/>
              </a:rPr>
              <a:t>eɪŋkt</a:t>
            </a:r>
            <a:r>
              <a:rPr lang="en-US" sz="2200" dirty="0">
                <a:solidFill>
                  <a:srgbClr val="000000"/>
                </a:solidFill>
                <a:latin typeface="Calibri" charset="0"/>
                <a:ea typeface="ＭＳ Ｐゴシック" charset="0"/>
                <a:cs typeface="ＭＳ Ｐゴシック" charset="0"/>
                <a:sym typeface="Arial"/>
                <a:rtl val="0"/>
              </a:rPr>
              <a:t>]</a:t>
            </a:r>
          </a:p>
        </p:txBody>
      </p:sp>
      <p:sp>
        <p:nvSpPr>
          <p:cNvPr id="98" name="TextBox 97"/>
          <p:cNvSpPr txBox="1"/>
          <p:nvPr/>
        </p:nvSpPr>
        <p:spPr>
          <a:xfrm>
            <a:off x="3584855" y="4087364"/>
            <a:ext cx="85224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a:t>
            </a:r>
            <a:r>
              <a:rPr lang="en-US" sz="2200" dirty="0">
                <a:solidFill>
                  <a:srgbClr val="000000"/>
                </a:solidFill>
                <a:latin typeface="Calibri" charset="0"/>
                <a:ea typeface="ＭＳ Ｐゴシック" charset="0"/>
                <a:cs typeface="ＭＳ Ｐゴシック" charset="0"/>
                <a:sym typeface="Arial"/>
                <a:rtl val="0"/>
              </a:rPr>
              <a:t>]</a:t>
            </a:r>
          </a:p>
        </p:txBody>
      </p:sp>
      <p:sp>
        <p:nvSpPr>
          <p:cNvPr id="100" name="TextBox 99"/>
          <p:cNvSpPr txBox="1"/>
          <p:nvPr/>
        </p:nvSpPr>
        <p:spPr>
          <a:xfrm>
            <a:off x="4952437" y="4098431"/>
            <a:ext cx="962586"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hæks</a:t>
            </a:r>
            <a:r>
              <a:rPr lang="en-US" sz="2200" dirty="0">
                <a:solidFill>
                  <a:srgbClr val="000000"/>
                </a:solidFill>
                <a:latin typeface="Calibri" charset="0"/>
                <a:ea typeface="ＭＳ Ｐゴシック" charset="0"/>
                <a:cs typeface="ＭＳ Ｐゴシック" charset="0"/>
                <a:sym typeface="Arial"/>
                <a:rtl val="0"/>
              </a:rPr>
              <a:t>]</a:t>
            </a:r>
          </a:p>
        </p:txBody>
      </p:sp>
      <p:sp>
        <p:nvSpPr>
          <p:cNvPr id="101" name="TextBox 100"/>
          <p:cNvSpPr txBox="1"/>
          <p:nvPr/>
        </p:nvSpPr>
        <p:spPr>
          <a:xfrm>
            <a:off x="6418551" y="4103049"/>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hækt</a:t>
            </a:r>
            <a:r>
              <a:rPr lang="en-US" sz="2200" dirty="0">
                <a:solidFill>
                  <a:srgbClr val="000000"/>
                </a:solidFill>
                <a:latin typeface="Calibri" charset="0"/>
                <a:ea typeface="ＭＳ Ｐゴシック" charset="0"/>
                <a:cs typeface="ＭＳ Ｐゴシック" charset="0"/>
                <a:sym typeface="Arial"/>
                <a:rtl val="0"/>
              </a:rPr>
              <a:t>]</a:t>
            </a:r>
          </a:p>
        </p:txBody>
      </p:sp>
      <p:sp>
        <p:nvSpPr>
          <p:cNvPr id="102" name="TextBox 101"/>
          <p:cNvSpPr txBox="1"/>
          <p:nvPr/>
        </p:nvSpPr>
        <p:spPr>
          <a:xfrm>
            <a:off x="7665712" y="4098988"/>
            <a:ext cx="946744"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hækt</a:t>
            </a:r>
            <a:r>
              <a:rPr lang="en-US" sz="2200" dirty="0">
                <a:solidFill>
                  <a:srgbClr val="000000"/>
                </a:solidFill>
                <a:latin typeface="Calibri" charset="0"/>
                <a:ea typeface="ＭＳ Ｐゴシック" charset="0"/>
                <a:cs typeface="ＭＳ Ｐゴシック" charset="0"/>
                <a:sym typeface="Arial"/>
                <a:rtl val="0"/>
              </a:rPr>
              <a:t>]</a:t>
            </a:r>
          </a:p>
        </p:txBody>
      </p:sp>
      <p:grpSp>
        <p:nvGrpSpPr>
          <p:cNvPr id="4" name="Group 3"/>
          <p:cNvGrpSpPr/>
          <p:nvPr/>
        </p:nvGrpSpPr>
        <p:grpSpPr>
          <a:xfrm>
            <a:off x="2492757" y="3380697"/>
            <a:ext cx="928459" cy="1861126"/>
            <a:chOff x="2492757" y="3380697"/>
            <a:chExt cx="928459" cy="1861126"/>
          </a:xfrm>
        </p:grpSpPr>
        <p:sp>
          <p:nvSpPr>
            <p:cNvPr id="80" name="TextBox 79"/>
            <p:cNvSpPr txBox="1"/>
            <p:nvPr/>
          </p:nvSpPr>
          <p:spPr>
            <a:xfrm>
              <a:off x="2546805" y="3380697"/>
              <a:ext cx="71045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TALK</a:t>
              </a:r>
            </a:p>
          </p:txBody>
        </p:sp>
        <p:sp>
          <p:nvSpPr>
            <p:cNvPr id="81" name="TextBox 80"/>
            <p:cNvSpPr txBox="1"/>
            <p:nvPr/>
          </p:nvSpPr>
          <p:spPr>
            <a:xfrm>
              <a:off x="2492757" y="3730424"/>
              <a:ext cx="928459"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THANK</a:t>
              </a:r>
            </a:p>
          </p:txBody>
        </p:sp>
        <p:sp>
          <p:nvSpPr>
            <p:cNvPr id="82" name="TextBox 81"/>
            <p:cNvSpPr txBox="1"/>
            <p:nvPr/>
          </p:nvSpPr>
          <p:spPr>
            <a:xfrm>
              <a:off x="2535857" y="4099756"/>
              <a:ext cx="774571"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HACK</a:t>
              </a:r>
            </a:p>
          </p:txBody>
        </p:sp>
        <p:sp>
          <p:nvSpPr>
            <p:cNvPr id="103" name="TextBox 102"/>
            <p:cNvSpPr txBox="1"/>
            <p:nvPr/>
          </p:nvSpPr>
          <p:spPr>
            <a:xfrm>
              <a:off x="2520772" y="4472381"/>
              <a:ext cx="889987"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CRACK</a:t>
              </a:r>
            </a:p>
          </p:txBody>
        </p:sp>
        <p:sp>
          <p:nvSpPr>
            <p:cNvPr id="104" name="TextBox 103"/>
            <p:cNvSpPr txBox="1"/>
            <p:nvPr/>
          </p:nvSpPr>
          <p:spPr>
            <a:xfrm>
              <a:off x="2521680" y="4841713"/>
              <a:ext cx="691240" cy="400110"/>
            </a:xfrm>
            <a:prstGeom prst="rect">
              <a:avLst/>
            </a:prstGeom>
            <a:noFill/>
          </p:spPr>
          <p:txBody>
            <a:bodyPr wrap="none" rtlCol="0">
              <a:spAutoFit/>
            </a:bodyPr>
            <a:lstStyle/>
            <a:p>
              <a:pPr algn="l" defTabSz="457200" eaLnBrk="1" hangingPunct="1">
                <a:spcBef>
                  <a:spcPct val="0"/>
                </a:spcBef>
                <a:buClrTx/>
                <a:buSzTx/>
                <a:buFontTx/>
                <a:buNone/>
              </a:pPr>
              <a:r>
                <a:rPr lang="en-US" dirty="0">
                  <a:solidFill>
                    <a:srgbClr val="0C5986">
                      <a:lumMod val="60000"/>
                      <a:lumOff val="40000"/>
                    </a:srgbClr>
                  </a:solidFill>
                  <a:latin typeface="Calibri" charset="0"/>
                  <a:ea typeface="ＭＳ Ｐゴシック" charset="0"/>
                  <a:cs typeface="ＭＳ Ｐゴシック" charset="0"/>
                  <a:sym typeface="Arial"/>
                  <a:rtl val="0"/>
                </a:rPr>
                <a:t>SLAP</a:t>
              </a:r>
            </a:p>
          </p:txBody>
        </p:sp>
      </p:grpSp>
      <p:sp>
        <p:nvSpPr>
          <p:cNvPr id="105" name="TextBox 104"/>
          <p:cNvSpPr txBox="1"/>
          <p:nvPr/>
        </p:nvSpPr>
        <p:spPr>
          <a:xfrm>
            <a:off x="4951565" y="4436964"/>
            <a:ext cx="1040970"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kɹæks</a:t>
            </a:r>
            <a:r>
              <a:rPr lang="en-US" sz="2200" dirty="0">
                <a:solidFill>
                  <a:srgbClr val="000000"/>
                </a:solidFill>
                <a:latin typeface="Calibri" charset="0"/>
                <a:ea typeface="ＭＳ Ｐゴシック" charset="0"/>
                <a:cs typeface="ＭＳ Ｐゴシック" charset="0"/>
                <a:sym typeface="Arial"/>
                <a:rtl val="0"/>
              </a:rPr>
              <a:t>]</a:t>
            </a:r>
          </a:p>
        </p:txBody>
      </p:sp>
      <p:sp>
        <p:nvSpPr>
          <p:cNvPr id="106" name="TextBox 105"/>
          <p:cNvSpPr txBox="1"/>
          <p:nvPr/>
        </p:nvSpPr>
        <p:spPr>
          <a:xfrm>
            <a:off x="7664840" y="4437521"/>
            <a:ext cx="1025128"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kɹækt</a:t>
            </a:r>
            <a:r>
              <a:rPr lang="en-US" sz="2200" dirty="0">
                <a:solidFill>
                  <a:srgbClr val="000000"/>
                </a:solidFill>
                <a:latin typeface="Calibri" charset="0"/>
                <a:ea typeface="ＭＳ Ｐゴシック" charset="0"/>
                <a:cs typeface="ＭＳ Ｐゴシック" charset="0"/>
                <a:sym typeface="Arial"/>
                <a:rtl val="0"/>
              </a:rPr>
              <a:t>]</a:t>
            </a:r>
          </a:p>
        </p:txBody>
      </p:sp>
      <p:sp>
        <p:nvSpPr>
          <p:cNvPr id="111" name="TextBox 110"/>
          <p:cNvSpPr txBox="1"/>
          <p:nvPr/>
        </p:nvSpPr>
        <p:spPr>
          <a:xfrm>
            <a:off x="3583111" y="4775379"/>
            <a:ext cx="899079"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a:t>
            </a:r>
            <a:r>
              <a:rPr lang="en-US" sz="2200" dirty="0">
                <a:solidFill>
                  <a:srgbClr val="000000"/>
                </a:solidFill>
                <a:latin typeface="Calibri" charset="0"/>
                <a:ea typeface="ＭＳ Ｐゴシック" charset="0"/>
                <a:cs typeface="ＭＳ Ｐゴシック" charset="0"/>
                <a:sym typeface="Arial"/>
                <a:rtl val="0"/>
              </a:rPr>
              <a:t>]</a:t>
            </a:r>
          </a:p>
        </p:txBody>
      </p:sp>
      <p:sp>
        <p:nvSpPr>
          <p:cNvPr id="112" name="TextBox 111"/>
          <p:cNvSpPr txBox="1"/>
          <p:nvPr/>
        </p:nvSpPr>
        <p:spPr>
          <a:xfrm>
            <a:off x="6416807" y="4791064"/>
            <a:ext cx="993581"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00000"/>
                </a:solidFill>
                <a:latin typeface="Calibri" charset="0"/>
                <a:ea typeface="ＭＳ Ｐゴシック" charset="0"/>
                <a:cs typeface="ＭＳ Ｐゴシック" charset="0"/>
                <a:sym typeface="Arial"/>
                <a:rtl val="0"/>
              </a:rPr>
              <a:t>[</a:t>
            </a:r>
            <a:r>
              <a:rPr lang="en-US" sz="2200" dirty="0" err="1">
                <a:solidFill>
                  <a:srgbClr val="EB62FF"/>
                </a:solidFill>
                <a:latin typeface="Calibri" charset="0"/>
                <a:ea typeface="ＭＳ Ｐゴシック" charset="0"/>
                <a:cs typeface="ＭＳ Ｐゴシック" charset="0"/>
                <a:sym typeface="Arial"/>
                <a:rtl val="0"/>
              </a:rPr>
              <a:t>slæpt</a:t>
            </a:r>
            <a:r>
              <a:rPr lang="en-US" sz="2200" dirty="0">
                <a:solidFill>
                  <a:srgbClr val="000000"/>
                </a:solidFill>
                <a:latin typeface="Calibri" charset="0"/>
                <a:ea typeface="ＭＳ Ｐゴシック" charset="0"/>
                <a:cs typeface="ＭＳ Ｐゴシック" charset="0"/>
                <a:sym typeface="Arial"/>
                <a:rtl val="0"/>
              </a:rPr>
              <a:t>]</a:t>
            </a: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4</a:t>
            </a:fld>
            <a:endParaRPr lang="en-US">
              <a:solidFill>
                <a:prstClr val="black">
                  <a:tint val="75000"/>
                </a:prstClr>
              </a:solidFill>
            </a:endParaRPr>
          </a:p>
        </p:txBody>
      </p:sp>
    </p:spTree>
    <p:extLst>
      <p:ext uri="{BB962C8B-B14F-4D97-AF65-F5344CB8AC3E}">
        <p14:creationId xmlns:p14="http://schemas.microsoft.com/office/powerpoint/2010/main" val="255620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Phonological Exercise Results</a:t>
            </a:r>
          </a:p>
        </p:txBody>
      </p:sp>
      <p:pic>
        <p:nvPicPr>
          <p:cNvPr id="4" name="Picture 3"/>
          <p:cNvPicPr>
            <a:picLocks noChangeAspect="1"/>
          </p:cNvPicPr>
          <p:nvPr/>
        </p:nvPicPr>
        <p:blipFill>
          <a:blip r:embed="rId2"/>
          <a:stretch>
            <a:fillRect/>
          </a:stretch>
        </p:blipFill>
        <p:spPr>
          <a:xfrm>
            <a:off x="0" y="2197100"/>
            <a:ext cx="9144000" cy="2451704"/>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711757" y="2311271"/>
            <a:ext cx="2127089" cy="197410"/>
          </a:xfrm>
          <a:prstGeom prst="rect">
            <a:avLst/>
          </a:prstGeom>
        </p:spPr>
      </p:pic>
    </p:spTree>
    <p:extLst>
      <p:ext uri="{BB962C8B-B14F-4D97-AF65-F5344CB8AC3E}">
        <p14:creationId xmlns:p14="http://schemas.microsoft.com/office/powerpoint/2010/main" val="601629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 UR Recovery</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1518590"/>
            <a:ext cx="9144000" cy="4064000"/>
          </a:xfrm>
          <a:prstGeom prst="rect">
            <a:avLst/>
          </a:prstGeom>
        </p:spPr>
      </p:pic>
    </p:spTree>
    <p:extLst>
      <p:ext uri="{BB962C8B-B14F-4D97-AF65-F5344CB8AC3E}">
        <p14:creationId xmlns:p14="http://schemas.microsoft.com/office/powerpoint/2010/main" val="3986139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ctrTitle" idx="4294967295"/>
          </p:nvPr>
        </p:nvSpPr>
        <p:spPr>
          <a:xfrm>
            <a:off x="685800" y="1273175"/>
            <a:ext cx="7772400" cy="1470025"/>
          </a:xfrm>
        </p:spPr>
        <p:txBody>
          <a:bodyPr/>
          <a:lstStyle/>
          <a:p>
            <a:r>
              <a:rPr lang="en-US" dirty="0"/>
              <a:t>What did we just do?</a:t>
            </a:r>
          </a:p>
        </p:txBody>
      </p:sp>
      <p:sp>
        <p:nvSpPr>
          <p:cNvPr id="2" name="Slide Number Placeholder 1"/>
          <p:cNvSpPr>
            <a:spLocks noGrp="1"/>
          </p:cNvSpPr>
          <p:nvPr>
            <p:ph type="sldNum" sz="quarter" idx="10"/>
          </p:nvPr>
        </p:nvSpPr>
        <p:spPr/>
        <p:txBody>
          <a:bodyPr/>
          <a:lstStyle/>
          <a:p>
            <a:fld id="{49DE1205-2570-481F-8800-60FB5913B51D}" type="slidenum">
              <a:rPr lang="en-US" smtClean="0"/>
              <a:pPr/>
              <a:t>42</a:t>
            </a:fld>
            <a:endParaRPr lang="en-US"/>
          </a:p>
        </p:txBody>
      </p:sp>
    </p:spTree>
    <p:extLst>
      <p:ext uri="{BB962C8B-B14F-4D97-AF65-F5344CB8AC3E}">
        <p14:creationId xmlns:p14="http://schemas.microsoft.com/office/powerpoint/2010/main" val="2576890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r>
              <a:rPr lang="en-US" dirty="0"/>
              <a:t>Bayesian View of the World</a:t>
            </a:r>
          </a:p>
        </p:txBody>
      </p:sp>
      <p:pic>
        <p:nvPicPr>
          <p:cNvPr id="976899" name="Picture 3" descr="wq-iceberg-under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76900" name="AutoShape 4"/>
          <p:cNvSpPr>
            <a:spLocks/>
          </p:cNvSpPr>
          <p:nvPr/>
        </p:nvSpPr>
        <p:spPr bwMode="auto">
          <a:xfrm>
            <a:off x="5029200" y="1066800"/>
            <a:ext cx="228600" cy="1600200"/>
          </a:xfrm>
          <a:prstGeom prst="rightBrace">
            <a:avLst>
              <a:gd name="adj1" fmla="val 58333"/>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976901" name="Text Box 5"/>
          <p:cNvSpPr txBox="1">
            <a:spLocks noChangeArrowheads="1"/>
          </p:cNvSpPr>
          <p:nvPr/>
        </p:nvSpPr>
        <p:spPr bwMode="auto">
          <a:xfrm>
            <a:off x="5308600" y="1617663"/>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6699FF"/>
                </a:solidFill>
                <a:effectLst/>
                <a:uLnTx/>
                <a:uFillTx/>
                <a:latin typeface="Comic Sans MS" panose="030F0702030302020204" pitchFamily="66" charset="0"/>
                <a:ea typeface="+mn-ea"/>
                <a:cs typeface="Arial" panose="020B0604020202020204" pitchFamily="34" charset="0"/>
              </a:rPr>
              <a:t>observed data</a:t>
            </a:r>
          </a:p>
        </p:txBody>
      </p:sp>
      <p:sp>
        <p:nvSpPr>
          <p:cNvPr id="976902" name="AutoShape 6"/>
          <p:cNvSpPr>
            <a:spLocks/>
          </p:cNvSpPr>
          <p:nvPr/>
        </p:nvSpPr>
        <p:spPr bwMode="auto">
          <a:xfrm>
            <a:off x="5022850" y="2819400"/>
            <a:ext cx="228600" cy="2819400"/>
          </a:xfrm>
          <a:prstGeom prst="rightBrace">
            <a:avLst>
              <a:gd name="adj1" fmla="val 102778"/>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976903" name="Text Box 7"/>
          <p:cNvSpPr txBox="1">
            <a:spLocks noChangeArrowheads="1"/>
          </p:cNvSpPr>
          <p:nvPr/>
        </p:nvSpPr>
        <p:spPr bwMode="auto">
          <a:xfrm>
            <a:off x="5334000" y="4029075"/>
            <a:ext cx="163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hidden data</a:t>
            </a:r>
          </a:p>
        </p:txBody>
      </p:sp>
      <p:pic>
        <p:nvPicPr>
          <p:cNvPr id="976904" name="Picture 8" descr="blurred3"/>
          <p:cNvPicPr>
            <a:picLocks noChangeAspect="1" noChangeArrowheads="1"/>
          </p:cNvPicPr>
          <p:nvPr/>
        </p:nvPicPr>
        <p:blipFill>
          <a:blip r:embed="rId4">
            <a:extLst>
              <a:ext uri="{28A0092B-C50C-407E-A947-70E740481C1C}">
                <a14:useLocalDpi xmlns:a14="http://schemas.microsoft.com/office/drawing/2010/main" val="0"/>
              </a:ext>
            </a:extLst>
          </a:blip>
          <a:srcRect t="34554"/>
          <a:stretch>
            <a:fillRect/>
          </a:stretch>
        </p:blipFill>
        <p:spPr bwMode="auto">
          <a:xfrm>
            <a:off x="10668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sp>
        <p:nvSpPr>
          <p:cNvPr id="976905" name="Rectangle 9"/>
          <p:cNvSpPr>
            <a:spLocks noChangeArrowheads="1"/>
          </p:cNvSpPr>
          <p:nvPr/>
        </p:nvSpPr>
        <p:spPr bwMode="auto">
          <a:xfrm>
            <a:off x="1905000" y="2895600"/>
            <a:ext cx="216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probability </a:t>
            </a:r>
            <a:b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br>
            <a: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distribution</a:t>
            </a:r>
          </a:p>
        </p:txBody>
      </p:sp>
      <p:sp>
        <p:nvSpPr>
          <p:cNvPr id="2" name="Slide Number Placeholder 1"/>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C17364-0634-49BC-B889-8BDCFDCF8746}" type="slidenum">
              <a:rPr kumimoji="0" lang="en-US" sz="1200" b="0" i="0" u="none" strike="noStrike" kern="1200" cap="none" spc="0" normalizeH="0" baseline="0" noProof="0" smtClean="0">
                <a:ln>
                  <a:noFill/>
                </a:ln>
                <a:solidFill>
                  <a:srgbClr val="000000"/>
                </a:solidFill>
                <a:effectLst/>
                <a:uLnTx/>
                <a:uFillTx/>
                <a:latin typeface="Garamond"/>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Garamond"/>
              <a:ea typeface="+mn-ea"/>
              <a:cs typeface="Arial" panose="020B0604020202020204" pitchFamily="34" charset="0"/>
            </a:endParaRPr>
          </a:p>
        </p:txBody>
      </p:sp>
    </p:spTree>
    <p:extLst>
      <p:ext uri="{BB962C8B-B14F-4D97-AF65-F5344CB8AC3E}">
        <p14:creationId xmlns:p14="http://schemas.microsoft.com/office/powerpoint/2010/main" val="557542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905"/>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976904"/>
                                        </p:tgtEl>
                                        <p:attrNameLst>
                                          <p:attrName>style.visibility</p:attrName>
                                        </p:attrNameLst>
                                      </p:cBhvr>
                                      <p:to>
                                        <p:strVal val="visible"/>
                                      </p:to>
                                    </p:set>
                                    <p:animEffect transition="in" filter="fade">
                                      <p:cBhvr>
                                        <p:cTn id="10" dur="1000"/>
                                        <p:tgtEl>
                                          <p:spTgt spid="976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normAutofit fontScale="90000"/>
          </a:bodyPr>
          <a:lstStyle/>
          <a:p>
            <a:r>
              <a:rPr lang="en-US" dirty="0">
                <a:solidFill>
                  <a:schemeClr val="accent3"/>
                </a:solidFill>
              </a:rPr>
              <a:t>The Graphical Model’s Generative Story</a:t>
            </a:r>
            <a:br>
              <a:rPr lang="en-US" dirty="0">
                <a:solidFill>
                  <a:schemeClr val="accent3"/>
                </a:solidFill>
              </a:rPr>
            </a:br>
            <a:r>
              <a:rPr lang="en-US" sz="3600" dirty="0">
                <a:solidFill>
                  <a:schemeClr val="accent3"/>
                </a:solidFill>
              </a:rPr>
              <a:t>(defines which iceberg shapes are likely)</a:t>
            </a:r>
            <a:endParaRPr lang="en-US" dirty="0">
              <a:solidFill>
                <a:schemeClr val="accent3"/>
              </a:solidFill>
            </a:endParaRPr>
          </a:p>
        </p:txBody>
      </p:sp>
      <p:sp>
        <p:nvSpPr>
          <p:cNvPr id="6" name="Text Placeholder 3"/>
          <p:cNvSpPr>
            <a:spLocks noGrp="1"/>
          </p:cNvSpPr>
          <p:nvPr>
            <p:ph type="body" sz="half" idx="2"/>
          </p:nvPr>
        </p:nvSpPr>
        <p:spPr>
          <a:xfrm>
            <a:off x="457200" y="1219200"/>
            <a:ext cx="8534400" cy="5303837"/>
          </a:xfrm>
        </p:spPr>
        <p:txBody>
          <a:bodyPr>
            <a:normAutofit fontScale="92500" lnSpcReduction="10000"/>
          </a:bodyPr>
          <a:lstStyle/>
          <a:p>
            <a:pPr marL="514350" indent="-514350">
              <a:buFont typeface="+mj-lt"/>
              <a:buAutoNum type="arabicPeriod"/>
              <a:tabLst>
                <a:tab pos="6977063" algn="l"/>
              </a:tabLst>
            </a:pPr>
            <a:r>
              <a:rPr lang="en-US" sz="3000" dirty="0"/>
              <a:t>Sample the </a:t>
            </a:r>
            <a:r>
              <a:rPr lang="en-US" sz="3000" b="1" dirty="0"/>
              <a:t>parameters</a:t>
            </a:r>
            <a:r>
              <a:rPr lang="en-US" sz="3000" dirty="0"/>
              <a:t> φ and θ from priors.  These parameters describe the </a:t>
            </a:r>
            <a:r>
              <a:rPr lang="en-US" sz="3000" i="1" dirty="0"/>
              <a:t>grammar </a:t>
            </a:r>
            <a:r>
              <a:rPr lang="en-US" sz="3000" dirty="0"/>
              <a:t>of a new language: what </a:t>
            </a:r>
            <a:r>
              <a:rPr lang="en-US" sz="3000" i="1" dirty="0"/>
              <a:t>tends</a:t>
            </a:r>
            <a:r>
              <a:rPr lang="en-US" sz="3000" dirty="0"/>
              <a:t> to happen in the language.</a:t>
            </a:r>
          </a:p>
          <a:p>
            <a:pPr marL="514350" indent="-514350">
              <a:buFont typeface="+mj-lt"/>
              <a:buAutoNum type="arabicPeriod"/>
              <a:tabLst>
                <a:tab pos="6977063" algn="l"/>
              </a:tabLst>
            </a:pPr>
            <a:r>
              <a:rPr lang="en-US" sz="3000" dirty="0"/>
              <a:t>Now choose the </a:t>
            </a:r>
            <a:r>
              <a:rPr lang="en-US" sz="3000" b="1" dirty="0"/>
              <a:t>lexicon</a:t>
            </a:r>
            <a:r>
              <a:rPr lang="en-US" sz="3000" dirty="0"/>
              <a:t> of morphs and words:</a:t>
            </a:r>
          </a:p>
          <a:p>
            <a:pPr lvl="1">
              <a:tabLst>
                <a:tab pos="6977063" algn="l"/>
              </a:tabLst>
            </a:pPr>
            <a:r>
              <a:rPr lang="en-US" sz="2600" dirty="0"/>
              <a:t>Graph structure is given: which morphemes combine.</a:t>
            </a:r>
          </a:p>
          <a:p>
            <a:pPr lvl="1">
              <a:tabLst>
                <a:tab pos="6977063" algn="l"/>
              </a:tabLst>
            </a:pPr>
            <a:r>
              <a:rPr lang="en-US" sz="2600" dirty="0"/>
              <a:t>For each abstract morpheme </a:t>
            </a:r>
            <a:r>
              <a:rPr lang="en-US" sz="2600" i="1" dirty="0" err="1"/>
              <a:t>a</a:t>
            </a:r>
            <a:r>
              <a:rPr lang="en-US" sz="2600" dirty="0" err="1">
                <a:sym typeface="Symbol" panose="05050102010706020507" pitchFamily="18" charset="2"/>
              </a:rPr>
              <a:t></a:t>
            </a:r>
            <a:r>
              <a:rPr lang="en-US" sz="2600" i="1" dirty="0" err="1"/>
              <a:t>A</a:t>
            </a:r>
            <a:r>
              <a:rPr lang="en-US" sz="2600" dirty="0"/>
              <a:t>, </a:t>
            </a:r>
            <a:br>
              <a:rPr lang="en-US" sz="2600" dirty="0"/>
            </a:br>
            <a:r>
              <a:rPr lang="en-US" sz="2600" dirty="0"/>
              <a:t>sample the morph </a:t>
            </a:r>
            <a:r>
              <a:rPr lang="en-US" sz="2600" i="1" dirty="0"/>
              <a:t>M</a:t>
            </a:r>
            <a:r>
              <a:rPr lang="en-US" sz="2600" dirty="0"/>
              <a:t>(</a:t>
            </a:r>
            <a:r>
              <a:rPr lang="en-US" sz="2600" i="1" dirty="0"/>
              <a:t>a</a:t>
            </a:r>
            <a:r>
              <a:rPr lang="en-US" sz="2600" dirty="0"/>
              <a:t>)</a:t>
            </a:r>
            <a:r>
              <a:rPr lang="en-US" sz="2600" dirty="0">
                <a:sym typeface="Symbol" panose="05050102010706020507" pitchFamily="18" charset="2"/>
              </a:rPr>
              <a:t> ~ </a:t>
            </a:r>
            <a:r>
              <a:rPr lang="en-US" sz="2600" i="1" dirty="0" err="1"/>
              <a:t>M</a:t>
            </a:r>
            <a:r>
              <a:rPr lang="en-US" sz="2600" baseline="-25000" dirty="0" err="1"/>
              <a:t>φ</a:t>
            </a:r>
            <a:endParaRPr lang="en-US" sz="2600" dirty="0"/>
          </a:p>
          <a:p>
            <a:pPr lvl="1">
              <a:tabLst>
                <a:tab pos="6977063" algn="l"/>
              </a:tabLst>
            </a:pPr>
            <a:r>
              <a:rPr lang="en-US" sz="2600" dirty="0"/>
              <a:t>For each abstract word </a:t>
            </a:r>
            <a:r>
              <a:rPr lang="en-US" sz="2600" b="1" dirty="0"/>
              <a:t>a</a:t>
            </a:r>
            <a:r>
              <a:rPr lang="en-US" sz="2600" dirty="0"/>
              <a:t>=</a:t>
            </a:r>
            <a:r>
              <a:rPr lang="en-US" sz="2600" i="1" dirty="0"/>
              <a:t>a</a:t>
            </a:r>
            <a:r>
              <a:rPr lang="en-US" sz="2600" baseline="-25000" dirty="0"/>
              <a:t>1</a:t>
            </a:r>
            <a:r>
              <a:rPr lang="en-US" sz="2600" dirty="0"/>
              <a:t>,</a:t>
            </a:r>
            <a:r>
              <a:rPr lang="en-US" sz="2600" i="1" dirty="0"/>
              <a:t>a</a:t>
            </a:r>
            <a:r>
              <a:rPr lang="en-US" sz="2600" baseline="-25000" dirty="0"/>
              <a:t>2</a:t>
            </a:r>
            <a:r>
              <a:rPr lang="en-US" sz="2600" dirty="0"/>
              <a:t>···, sample its surface pronunciation </a:t>
            </a:r>
            <a:r>
              <a:rPr lang="en-US" sz="2600" i="1" dirty="0"/>
              <a:t>S</a:t>
            </a:r>
            <a:r>
              <a:rPr lang="en-US" sz="2600" dirty="0"/>
              <a:t>(</a:t>
            </a:r>
            <a:r>
              <a:rPr lang="en-US" sz="2600" b="1" dirty="0"/>
              <a:t>a</a:t>
            </a:r>
            <a:r>
              <a:rPr lang="en-US" sz="2600" dirty="0"/>
              <a:t>) from </a:t>
            </a:r>
            <a:r>
              <a:rPr lang="en-US" sz="2600" i="1" dirty="0" err="1"/>
              <a:t>S</a:t>
            </a:r>
            <a:r>
              <a:rPr lang="en-US" sz="2600" baseline="-25000" dirty="0" err="1"/>
              <a:t>θ</a:t>
            </a:r>
            <a:r>
              <a:rPr lang="en-US" sz="2600" dirty="0"/>
              <a:t>(· |</a:t>
            </a:r>
            <a:r>
              <a:rPr lang="en-US" sz="2600" i="1" dirty="0"/>
              <a:t> u</a:t>
            </a:r>
            <a:r>
              <a:rPr lang="en-US" sz="2600" dirty="0"/>
              <a:t>), where u=</a:t>
            </a:r>
            <a:r>
              <a:rPr lang="en-US" sz="2600" i="1" dirty="0"/>
              <a:t>M</a:t>
            </a:r>
            <a:r>
              <a:rPr lang="en-US" sz="2600" dirty="0"/>
              <a:t>(</a:t>
            </a:r>
            <a:r>
              <a:rPr lang="en-US" sz="2600" i="1" dirty="0"/>
              <a:t>a</a:t>
            </a:r>
            <a:r>
              <a:rPr lang="en-US" sz="2600" baseline="-25000" dirty="0"/>
              <a:t>1</a:t>
            </a:r>
            <a:r>
              <a:rPr lang="en-US" sz="2600" dirty="0"/>
              <a:t>)#</a:t>
            </a:r>
            <a:r>
              <a:rPr lang="en-US" sz="2600" i="1" dirty="0"/>
              <a:t>M</a:t>
            </a:r>
            <a:r>
              <a:rPr lang="en-US" sz="2600" dirty="0"/>
              <a:t>(</a:t>
            </a:r>
            <a:r>
              <a:rPr lang="en-US" sz="2600" i="1" dirty="0"/>
              <a:t>a</a:t>
            </a:r>
            <a:r>
              <a:rPr lang="en-US" sz="2600" baseline="-25000" dirty="0"/>
              <a:t>2</a:t>
            </a:r>
            <a:r>
              <a:rPr lang="en-US" sz="2600" dirty="0"/>
              <a:t>) ···</a:t>
            </a:r>
            <a:br>
              <a:rPr lang="en-US" sz="2600" dirty="0"/>
            </a:br>
            <a:endParaRPr lang="en-US" sz="2600" dirty="0"/>
          </a:p>
          <a:p>
            <a:pPr marL="514350" indent="-514350">
              <a:buFont typeface="+mj-lt"/>
              <a:buAutoNum type="arabicPeriod"/>
              <a:tabLst>
                <a:tab pos="6977063" algn="l"/>
              </a:tabLst>
            </a:pPr>
            <a:r>
              <a:rPr lang="en-US" sz="3000" dirty="0"/>
              <a:t>This lexicon can now be used to </a:t>
            </a:r>
            <a:r>
              <a:rPr lang="en-US" sz="3000" b="1" dirty="0"/>
              <a:t>communicate</a:t>
            </a:r>
            <a:r>
              <a:rPr lang="en-US" sz="3000" dirty="0"/>
              <a:t>.</a:t>
            </a:r>
            <a:br>
              <a:rPr lang="en-US" sz="3000" dirty="0"/>
            </a:br>
            <a:r>
              <a:rPr lang="en-US" sz="3000" dirty="0"/>
              <a:t>A word’s pronunciation is now just looked up, not sampled; so it is the same each time it is used.</a:t>
            </a:r>
          </a:p>
        </p:txBody>
      </p:sp>
      <p:sp>
        <p:nvSpPr>
          <p:cNvPr id="3" name="Slide Number Placeholder 2"/>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2F53020E-5E33-B446-8494-584D4EE020B3}"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4" name="Rectangle 3"/>
          <p:cNvSpPr/>
          <p:nvPr/>
        </p:nvSpPr>
        <p:spPr>
          <a:xfrm rot="19106841">
            <a:off x="-70613" y="3256497"/>
            <a:ext cx="1010213"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 sz="20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20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endPar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endParaRPr>
          </a:p>
        </p:txBody>
      </p:sp>
      <p:grpSp>
        <p:nvGrpSpPr>
          <p:cNvPr id="11" name="Group 10"/>
          <p:cNvGrpSpPr/>
          <p:nvPr/>
        </p:nvGrpSpPr>
        <p:grpSpPr>
          <a:xfrm>
            <a:off x="246139" y="3607519"/>
            <a:ext cx="1114910" cy="1295546"/>
            <a:chOff x="246139" y="3781015"/>
            <a:chExt cx="1114910" cy="1295546"/>
          </a:xfrm>
        </p:grpSpPr>
        <p:sp>
          <p:nvSpPr>
            <p:cNvPr id="5" name="Rectangle 4"/>
            <p:cNvSpPr/>
            <p:nvPr/>
          </p:nvSpPr>
          <p:spPr>
            <a:xfrm rot="18890126">
              <a:off x="-201579" y="4228733"/>
              <a:ext cx="1295546"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 sz="20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20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20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2000" b="1" i="0" u="none" strike="noStrike" kern="0" cap="none" spc="0" normalizeH="0" baseline="0" noProof="0" dirty="0">
                  <a:ln>
                    <a:noFill/>
                  </a:ln>
                  <a:solidFill>
                    <a:srgbClr val="FF0000"/>
                  </a:solidFill>
                  <a:effectLst/>
                  <a:uLnTx/>
                  <a:uFillTx/>
                  <a:latin typeface="Arial"/>
                  <a:ea typeface="Calibri"/>
                  <a:cs typeface="Arial"/>
                  <a:sym typeface="Arial"/>
                  <a:rtl val="0"/>
                </a:rPr>
                <a:t>s</a:t>
              </a:r>
              <a:endPar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endParaRPr>
            </a:p>
          </p:txBody>
        </p:sp>
        <p:sp>
          <p:nvSpPr>
            <p:cNvPr id="7" name="Rectangle 6"/>
            <p:cNvSpPr/>
            <p:nvPr/>
          </p:nvSpPr>
          <p:spPr>
            <a:xfrm rot="18929745">
              <a:off x="309159" y="4594739"/>
              <a:ext cx="105189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20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cxnSp>
          <p:nvCxnSpPr>
            <p:cNvPr id="9" name="Straight Arrow Connector 8"/>
            <p:cNvCxnSpPr/>
            <p:nvPr/>
          </p:nvCxnSpPr>
          <p:spPr>
            <a:xfrm>
              <a:off x="555171" y="4572000"/>
              <a:ext cx="139702" cy="1236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7733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6626" name="Rectangle 2"/>
          <p:cNvSpPr>
            <a:spLocks noGrp="1" noChangeArrowheads="1"/>
          </p:cNvSpPr>
          <p:nvPr>
            <p:ph type="title"/>
          </p:nvPr>
        </p:nvSpPr>
        <p:spPr/>
        <p:txBody>
          <a:bodyPr/>
          <a:lstStyle/>
          <a:p>
            <a:r>
              <a:rPr lang="en-US"/>
              <a:t>Statistical Inference</a:t>
            </a:r>
          </a:p>
        </p:txBody>
      </p:sp>
      <p:pic>
        <p:nvPicPr>
          <p:cNvPr id="1306627" name="Picture 3" descr="wq-iceberg-under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3810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1306628" name="AutoShape 4"/>
          <p:cNvSpPr>
            <a:spLocks/>
          </p:cNvSpPr>
          <p:nvPr/>
        </p:nvSpPr>
        <p:spPr bwMode="auto">
          <a:xfrm>
            <a:off x="5029200" y="1066800"/>
            <a:ext cx="228600" cy="1600200"/>
          </a:xfrm>
          <a:prstGeom prst="rightBrace">
            <a:avLst>
              <a:gd name="adj1" fmla="val 58333"/>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1306629" name="Text Box 5"/>
          <p:cNvSpPr txBox="1">
            <a:spLocks noChangeArrowheads="1"/>
          </p:cNvSpPr>
          <p:nvPr/>
        </p:nvSpPr>
        <p:spPr bwMode="auto">
          <a:xfrm>
            <a:off x="5562600" y="1617663"/>
            <a:ext cx="2622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rPr>
              <a:t>some surface forms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rPr>
              <a:t>of the language</a:t>
            </a:r>
          </a:p>
        </p:txBody>
      </p:sp>
      <p:sp>
        <p:nvSpPr>
          <p:cNvPr id="1306630" name="AutoShape 6"/>
          <p:cNvSpPr>
            <a:spLocks/>
          </p:cNvSpPr>
          <p:nvPr/>
        </p:nvSpPr>
        <p:spPr bwMode="auto">
          <a:xfrm>
            <a:off x="5022850" y="2819400"/>
            <a:ext cx="228600" cy="2819400"/>
          </a:xfrm>
          <a:prstGeom prst="rightBrace">
            <a:avLst>
              <a:gd name="adj1" fmla="val 102778"/>
              <a:gd name="adj2" fmla="val 50000"/>
            </a:avLst>
          </a:prstGeom>
          <a:noFill/>
          <a:ln w="28575">
            <a:solidFill>
              <a:srgbClr val="66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1306631" name="Text Box 7"/>
          <p:cNvSpPr txBox="1">
            <a:spLocks noChangeArrowheads="1"/>
          </p:cNvSpPr>
          <p:nvPr/>
        </p:nvSpPr>
        <p:spPr bwMode="auto">
          <a:xfrm>
            <a:off x="5638800" y="3108325"/>
            <a:ext cx="3276600" cy="2835275"/>
          </a:xfrm>
          <a:prstGeom prst="rect">
            <a:avLst/>
          </a:prstGeom>
          <a:solidFill>
            <a:schemeClr val="bg1"/>
          </a:solidFill>
          <a:ln>
            <a:noFill/>
          </a:ln>
          <a:effectLst/>
          <a:extLs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1. The underlying forms giving rise to those surface forms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2. The surface forms for all other words, as predicted by the underlying forms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endParaRPr>
          </a:p>
        </p:txBody>
      </p:sp>
      <p:pic>
        <p:nvPicPr>
          <p:cNvPr id="1306632" name="Picture 8" descr="blurred3"/>
          <p:cNvPicPr>
            <a:picLocks noChangeAspect="1" noChangeArrowheads="1"/>
          </p:cNvPicPr>
          <p:nvPr/>
        </p:nvPicPr>
        <p:blipFill>
          <a:blip r:embed="rId3">
            <a:extLst>
              <a:ext uri="{28A0092B-C50C-407E-A947-70E740481C1C}">
                <a14:useLocalDpi xmlns:a14="http://schemas.microsoft.com/office/drawing/2010/main" val="0"/>
              </a:ext>
            </a:extLst>
          </a:blip>
          <a:srcRect t="34554"/>
          <a:stretch>
            <a:fillRect/>
          </a:stretch>
        </p:blipFill>
        <p:spPr bwMode="auto">
          <a:xfrm>
            <a:off x="1066800" y="2819400"/>
            <a:ext cx="3800475" cy="3319463"/>
          </a:xfrm>
          <a:prstGeom prst="rect">
            <a:avLst/>
          </a:prstGeom>
          <a:noFill/>
          <a:extLst>
            <a:ext uri="{909E8E84-426E-40DD-AFC4-6F175D3DCCD1}">
              <a14:hiddenFill xmlns:a14="http://schemas.microsoft.com/office/drawing/2010/main">
                <a:solidFill>
                  <a:srgbClr val="FFFFFF"/>
                </a:solidFill>
              </a14:hiddenFill>
            </a:ext>
          </a:extLst>
        </p:spPr>
      </p:pic>
      <p:sp>
        <p:nvSpPr>
          <p:cNvPr id="1306633" name="Rectangle 9"/>
          <p:cNvSpPr>
            <a:spLocks noChangeArrowheads="1"/>
          </p:cNvSpPr>
          <p:nvPr/>
        </p:nvSpPr>
        <p:spPr bwMode="auto">
          <a:xfrm>
            <a:off x="1905000" y="2895600"/>
            <a:ext cx="2168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66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probability </a:t>
            </a:r>
            <a:b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br>
            <a:r>
              <a:rPr kumimoji="0" lang="en-US" sz="2800" b="1" i="0" u="none" strike="noStrike" kern="1200" cap="none" spc="0" normalizeH="0" baseline="0" noProof="0">
                <a:ln>
                  <a:noFill/>
                </a:ln>
                <a:solidFill>
                  <a:srgbClr val="6699FF"/>
                </a:solidFill>
                <a:effectLst/>
                <a:uLnTx/>
                <a:uFillTx/>
                <a:latin typeface="Comic Sans MS" panose="030F0702030302020204" pitchFamily="66" charset="0"/>
                <a:ea typeface="+mn-ea"/>
                <a:cs typeface="Arial" panose="020B0604020202020204" pitchFamily="34" charset="0"/>
              </a:rPr>
              <a:t>distribution</a:t>
            </a:r>
          </a:p>
        </p:txBody>
      </p:sp>
      <p:sp>
        <p:nvSpPr>
          <p:cNvPr id="1306634" name="Line 10"/>
          <p:cNvSpPr>
            <a:spLocks noChangeShapeType="1"/>
          </p:cNvSpPr>
          <p:nvPr/>
        </p:nvSpPr>
        <p:spPr bwMode="auto">
          <a:xfrm>
            <a:off x="4876800" y="2743200"/>
            <a:ext cx="4267200" cy="0"/>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1306635" name="Rectangle 11"/>
          <p:cNvSpPr>
            <a:spLocks noChangeArrowheads="1"/>
          </p:cNvSpPr>
          <p:nvPr/>
        </p:nvSpPr>
        <p:spPr bwMode="auto">
          <a:xfrm>
            <a:off x="76200" y="5684838"/>
            <a:ext cx="4572000" cy="1107996"/>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anose="05000000000000000000" pitchFamily="2" charset="2"/>
              <a:buNone/>
              <a:tabLst/>
              <a:defRPr/>
            </a:pPr>
            <a:r>
              <a:rPr kumimoji="0" lang="en-US" sz="2200" b="1" i="0" u="none" strike="noStrike" kern="1200" cap="none" spc="0" normalizeH="0" baseline="0" noProof="0" dirty="0">
                <a:ln>
                  <a:noFill/>
                </a:ln>
                <a:solidFill>
                  <a:srgbClr val="3B812F"/>
                </a:solidFill>
                <a:effectLst/>
                <a:uLnTx/>
                <a:uFillTx/>
                <a:latin typeface="Comic Sans MS" panose="030F0702030302020204" pitchFamily="66" charset="0"/>
                <a:ea typeface="+mn-ea"/>
                <a:cs typeface="Arial" panose="020B0604020202020204" pitchFamily="34" charset="0"/>
              </a:rPr>
              <a:t>(we also learn the edit parameters that best explain the visible part of the iceberg)</a:t>
            </a:r>
          </a:p>
        </p:txBody>
      </p:sp>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A35EC1-B1B4-4FA8-B2AD-670C5F0CF62D}" type="slidenum">
              <a:rPr kumimoji="0" lang="en-US" sz="1200" b="0" i="0" u="none" strike="noStrike" kern="1200" cap="none" spc="0" normalizeH="0" baseline="0" noProof="0" smtClean="0">
                <a:ln>
                  <a:noFill/>
                </a:ln>
                <a:solidFill>
                  <a:srgbClr val="000000"/>
                </a:solidFill>
                <a:effectLst/>
                <a:uLnTx/>
                <a:uFillTx/>
                <a:latin typeface="Garamond"/>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Garamond"/>
              <a:ea typeface="+mn-ea"/>
              <a:cs typeface="Arial" panose="020B0604020202020204" pitchFamily="34" charset="0"/>
            </a:endParaRPr>
          </a:p>
        </p:txBody>
      </p:sp>
    </p:spTree>
    <p:extLst>
      <p:ext uri="{BB962C8B-B14F-4D97-AF65-F5344CB8AC3E}">
        <p14:creationId xmlns:p14="http://schemas.microsoft.com/office/powerpoint/2010/main" val="4210727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663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306632"/>
                                        </p:tgtEl>
                                        <p:attrNameLst>
                                          <p:attrName>style.visibility</p:attrName>
                                        </p:attrNameLst>
                                      </p:cBhvr>
                                      <p:to>
                                        <p:strVal val="visible"/>
                                      </p:to>
                                    </p:set>
                                    <p:animEffect transition="in" filter="fade">
                                      <p:cBhvr>
                                        <p:cTn id="10" dur="1000"/>
                                        <p:tgtEl>
                                          <p:spTgt spid="130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66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Probability?</a:t>
            </a:r>
          </a:p>
        </p:txBody>
      </p:sp>
      <p:sp>
        <p:nvSpPr>
          <p:cNvPr id="3" name="Content Placeholder 2"/>
          <p:cNvSpPr>
            <a:spLocks noGrp="1"/>
          </p:cNvSpPr>
          <p:nvPr>
            <p:ph idx="1"/>
          </p:nvPr>
        </p:nvSpPr>
        <p:spPr>
          <a:xfrm>
            <a:off x="273756" y="1642533"/>
            <a:ext cx="8229600" cy="4525963"/>
          </a:xfrm>
        </p:spPr>
        <p:txBody>
          <a:bodyPr>
            <a:normAutofit fontScale="92500"/>
          </a:bodyPr>
          <a:lstStyle/>
          <a:p>
            <a:r>
              <a:rPr lang="en-US" dirty="0"/>
              <a:t>A language has a fixed surface form for each type, but probability models the </a:t>
            </a:r>
            <a:r>
              <a:rPr lang="en-US" i="1" dirty="0"/>
              <a:t>learner’s</a:t>
            </a:r>
            <a:r>
              <a:rPr lang="en-US" dirty="0"/>
              <a:t> prior and posterior </a:t>
            </a:r>
            <a:r>
              <a:rPr lang="en-US" i="1" dirty="0"/>
              <a:t>uncertainty</a:t>
            </a:r>
            <a:r>
              <a:rPr lang="en-US" dirty="0"/>
              <a:t> about this form.</a:t>
            </a:r>
          </a:p>
          <a:p>
            <a:r>
              <a:rPr lang="en-US" b="1" dirty="0"/>
              <a:t>Advantages:</a:t>
            </a:r>
          </a:p>
          <a:p>
            <a:pPr lvl="1"/>
            <a:r>
              <a:rPr lang="en-US" dirty="0"/>
              <a:t>Quantification of irregularity (“singed” vs. “sang”)</a:t>
            </a:r>
          </a:p>
          <a:p>
            <a:pPr lvl="1"/>
            <a:r>
              <a:rPr lang="en-US" dirty="0"/>
              <a:t>Soft models admit efficient learning and inference</a:t>
            </a:r>
          </a:p>
          <a:p>
            <a:r>
              <a:rPr lang="en-US" dirty="0"/>
              <a:t>Orthogonal to the use of probability to describe further variation among tokens of a type.</a:t>
            </a: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Tree>
    <p:extLst>
      <p:ext uri="{BB962C8B-B14F-4D97-AF65-F5344CB8AC3E}">
        <p14:creationId xmlns:p14="http://schemas.microsoft.com/office/powerpoint/2010/main" val="370479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063F-0502-432A-A14F-FEA1A08E1256}"/>
              </a:ext>
            </a:extLst>
          </p:cNvPr>
          <p:cNvSpPr>
            <a:spLocks noGrp="1"/>
          </p:cNvSpPr>
          <p:nvPr>
            <p:ph type="title"/>
          </p:nvPr>
        </p:nvSpPr>
        <p:spPr/>
        <p:txBody>
          <a:bodyPr>
            <a:normAutofit fontScale="90000"/>
          </a:bodyPr>
          <a:lstStyle/>
          <a:p>
            <a:r>
              <a:rPr lang="en-US" dirty="0"/>
              <a:t>Why didn’t linguists do this sooner?</a:t>
            </a:r>
          </a:p>
        </p:txBody>
      </p:sp>
      <p:sp>
        <p:nvSpPr>
          <p:cNvPr id="3" name="Content Placeholder 2">
            <a:extLst>
              <a:ext uri="{FF2B5EF4-FFF2-40B4-BE49-F238E27FC236}">
                <a16:creationId xmlns:a16="http://schemas.microsoft.com/office/drawing/2014/main" id="{7863ECF5-1899-4A91-8947-63790B6E2E4F}"/>
              </a:ext>
            </a:extLst>
          </p:cNvPr>
          <p:cNvSpPr>
            <a:spLocks noGrp="1"/>
          </p:cNvSpPr>
          <p:nvPr>
            <p:ph idx="1"/>
          </p:nvPr>
        </p:nvSpPr>
        <p:spPr>
          <a:xfrm>
            <a:off x="457200" y="1447800"/>
            <a:ext cx="8229600" cy="4525963"/>
          </a:xfrm>
        </p:spPr>
        <p:txBody>
          <a:bodyPr/>
          <a:lstStyle/>
          <a:p>
            <a:r>
              <a:rPr lang="en-US" dirty="0"/>
              <a:t>Actually they did!  M step:</a:t>
            </a:r>
          </a:p>
          <a:p>
            <a:pPr lvl="1"/>
            <a:r>
              <a:rPr lang="en-US" dirty="0"/>
              <a:t>Stochastic gradient: </a:t>
            </a:r>
            <a:r>
              <a:rPr lang="en-US" dirty="0" err="1"/>
              <a:t>Boersma</a:t>
            </a:r>
            <a:r>
              <a:rPr lang="en-US" dirty="0"/>
              <a:t> 1998</a:t>
            </a:r>
          </a:p>
          <a:p>
            <a:pPr lvl="1"/>
            <a:r>
              <a:rPr lang="en-US" dirty="0"/>
              <a:t>Passive-aggressive: </a:t>
            </a:r>
            <a:r>
              <a:rPr lang="en-US" dirty="0" err="1"/>
              <a:t>Tesar</a:t>
            </a:r>
            <a:r>
              <a:rPr lang="en-US" dirty="0"/>
              <a:t> &amp; </a:t>
            </a:r>
            <a:r>
              <a:rPr lang="en-US" dirty="0" err="1"/>
              <a:t>Smolensky</a:t>
            </a:r>
            <a:r>
              <a:rPr lang="en-US" dirty="0"/>
              <a:t> 1998</a:t>
            </a:r>
          </a:p>
          <a:p>
            <a:r>
              <a:rPr lang="en-US" dirty="0"/>
              <a:t>M step learns mapping </a:t>
            </a:r>
            <a:r>
              <a:rPr lang="en-US" dirty="0" err="1">
                <a:solidFill>
                  <a:srgbClr val="00B0F0"/>
                </a:solidFill>
              </a:rPr>
              <a:t>blue</a:t>
            </a:r>
            <a:r>
              <a:rPr lang="en-US" dirty="0" err="1"/>
              <a:t>+</a:t>
            </a:r>
            <a:r>
              <a:rPr lang="en-US" dirty="0" err="1">
                <a:solidFill>
                  <a:srgbClr val="FF0000"/>
                </a:solidFill>
              </a:rPr>
              <a:t>red</a:t>
            </a:r>
            <a:r>
              <a:rPr lang="en-US" dirty="0"/>
              <a:t> </a:t>
            </a:r>
            <a:r>
              <a:rPr lang="en-US" dirty="0">
                <a:sym typeface="Wingdings" panose="05000000000000000000" pitchFamily="2" charset="2"/>
              </a:rPr>
              <a:t> </a:t>
            </a:r>
            <a:r>
              <a:rPr lang="en-US" dirty="0">
                <a:solidFill>
                  <a:schemeClr val="accent6">
                    <a:lumMod val="60000"/>
                    <a:lumOff val="40000"/>
                  </a:schemeClr>
                </a:solidFill>
                <a:sym typeface="Wingdings" panose="05000000000000000000" pitchFamily="2" charset="2"/>
              </a:rPr>
              <a:t>purple</a:t>
            </a:r>
            <a:endParaRPr lang="en-US" dirty="0">
              <a:solidFill>
                <a:schemeClr val="accent6">
                  <a:lumMod val="60000"/>
                  <a:lumOff val="40000"/>
                </a:schemeClr>
              </a:solidFill>
            </a:endParaRPr>
          </a:p>
          <a:p>
            <a:pPr lvl="1"/>
            <a:endParaRPr lang="en-US" dirty="0"/>
          </a:p>
        </p:txBody>
      </p:sp>
      <p:sp>
        <p:nvSpPr>
          <p:cNvPr id="4" name="Slide Number Placeholder 3">
            <a:extLst>
              <a:ext uri="{FF2B5EF4-FFF2-40B4-BE49-F238E27FC236}">
                <a16:creationId xmlns:a16="http://schemas.microsoft.com/office/drawing/2014/main" id="{9BFADBCF-80ED-4B9C-A5D2-032838F8226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5" name="Shape 1880">
            <a:extLst>
              <a:ext uri="{FF2B5EF4-FFF2-40B4-BE49-F238E27FC236}">
                <a16:creationId xmlns:a16="http://schemas.microsoft.com/office/drawing/2014/main" id="{48B2693E-F4D9-4E9E-AE17-903960A15E6C}"/>
              </a:ext>
            </a:extLst>
          </p:cNvPr>
          <p:cNvSpPr/>
          <p:nvPr/>
        </p:nvSpPr>
        <p:spPr>
          <a:xfrm>
            <a:off x="2386408" y="5410758"/>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6" name="Shape 1881">
            <a:extLst>
              <a:ext uri="{FF2B5EF4-FFF2-40B4-BE49-F238E27FC236}">
                <a16:creationId xmlns:a16="http://schemas.microsoft.com/office/drawing/2014/main" id="{9B56A9D6-BDF7-4074-9AEF-B8F9AAFAB97F}"/>
              </a:ext>
            </a:extLst>
          </p:cNvPr>
          <p:cNvSpPr/>
          <p:nvPr/>
        </p:nvSpPr>
        <p:spPr>
          <a:xfrm>
            <a:off x="4896710" y="5410758"/>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
        <p:nvSpPr>
          <p:cNvPr id="7" name="Shape 1864">
            <a:extLst>
              <a:ext uri="{FF2B5EF4-FFF2-40B4-BE49-F238E27FC236}">
                <a16:creationId xmlns:a16="http://schemas.microsoft.com/office/drawing/2014/main" id="{1BA77D31-B8CF-455A-BE83-CDC3E1C8A1F7}"/>
              </a:ext>
            </a:extLst>
          </p:cNvPr>
          <p:cNvSpPr/>
          <p:nvPr/>
        </p:nvSpPr>
        <p:spPr>
          <a:xfrm>
            <a:off x="2358517" y="4114800"/>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US"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8" name="Shape 1865">
            <a:extLst>
              <a:ext uri="{FF2B5EF4-FFF2-40B4-BE49-F238E27FC236}">
                <a16:creationId xmlns:a16="http://schemas.microsoft.com/office/drawing/2014/main" id="{1C114589-2E47-430B-B52D-6B0AE2FBB30B}"/>
              </a:ext>
            </a:extLst>
          </p:cNvPr>
          <p:cNvSpPr/>
          <p:nvPr/>
        </p:nvSpPr>
        <p:spPr>
          <a:xfrm>
            <a:off x="4896710" y="4120296"/>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cxnSp>
        <p:nvCxnSpPr>
          <p:cNvPr id="9" name="Shape 1870">
            <a:extLst>
              <a:ext uri="{FF2B5EF4-FFF2-40B4-BE49-F238E27FC236}">
                <a16:creationId xmlns:a16="http://schemas.microsoft.com/office/drawing/2014/main" id="{CCE1A0F8-F36A-447D-ABF6-3927B35B2E62}"/>
              </a:ext>
            </a:extLst>
          </p:cNvPr>
          <p:cNvCxnSpPr>
            <a:stCxn id="7" idx="4"/>
            <a:endCxn id="5" idx="0"/>
          </p:cNvCxnSpPr>
          <p:nvPr/>
        </p:nvCxnSpPr>
        <p:spPr>
          <a:xfrm>
            <a:off x="3519984" y="4714839"/>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10" name="Shape 1873">
            <a:extLst>
              <a:ext uri="{FF2B5EF4-FFF2-40B4-BE49-F238E27FC236}">
                <a16:creationId xmlns:a16="http://schemas.microsoft.com/office/drawing/2014/main" id="{FFEF1DB6-7465-4581-95FA-29966F339BEC}"/>
              </a:ext>
            </a:extLst>
          </p:cNvPr>
          <p:cNvCxnSpPr>
            <a:stCxn id="8" idx="4"/>
            <a:endCxn id="6" idx="0"/>
          </p:cNvCxnSpPr>
          <p:nvPr/>
        </p:nvCxnSpPr>
        <p:spPr>
          <a:xfrm>
            <a:off x="5686854" y="4720335"/>
            <a:ext cx="0" cy="690423"/>
          </a:xfrm>
          <a:prstGeom prst="straightConnector1">
            <a:avLst/>
          </a:prstGeom>
          <a:noFill/>
          <a:ln w="19050" cap="flat" cmpd="sng">
            <a:solidFill>
              <a:srgbClr val="000000"/>
            </a:solidFill>
            <a:prstDash val="solid"/>
            <a:round/>
            <a:headEnd type="none" w="med" len="med"/>
            <a:tailEnd type="triangle" w="lg" len="lg"/>
          </a:ln>
        </p:spPr>
      </p:cxnSp>
    </p:spTree>
    <p:extLst>
      <p:ext uri="{BB962C8B-B14F-4D97-AF65-F5344CB8AC3E}">
        <p14:creationId xmlns:p14="http://schemas.microsoft.com/office/powerpoint/2010/main" val="2440993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063F-0502-432A-A14F-FEA1A08E1256}"/>
              </a:ext>
            </a:extLst>
          </p:cNvPr>
          <p:cNvSpPr>
            <a:spLocks noGrp="1"/>
          </p:cNvSpPr>
          <p:nvPr>
            <p:ph type="title"/>
          </p:nvPr>
        </p:nvSpPr>
        <p:spPr/>
        <p:txBody>
          <a:bodyPr>
            <a:normAutofit fontScale="90000"/>
          </a:bodyPr>
          <a:lstStyle/>
          <a:p>
            <a:r>
              <a:rPr lang="en-US" dirty="0"/>
              <a:t>Why didn’t linguists do this sooner?</a:t>
            </a:r>
          </a:p>
        </p:txBody>
      </p:sp>
      <p:sp>
        <p:nvSpPr>
          <p:cNvPr id="3" name="Content Placeholder 2">
            <a:extLst>
              <a:ext uri="{FF2B5EF4-FFF2-40B4-BE49-F238E27FC236}">
                <a16:creationId xmlns:a16="http://schemas.microsoft.com/office/drawing/2014/main" id="{7863ECF5-1899-4A91-8947-63790B6E2E4F}"/>
              </a:ext>
            </a:extLst>
          </p:cNvPr>
          <p:cNvSpPr>
            <a:spLocks noGrp="1"/>
          </p:cNvSpPr>
          <p:nvPr>
            <p:ph idx="1"/>
          </p:nvPr>
        </p:nvSpPr>
        <p:spPr>
          <a:xfrm>
            <a:off x="457200" y="1447800"/>
            <a:ext cx="8229600" cy="4953000"/>
          </a:xfrm>
        </p:spPr>
        <p:txBody>
          <a:bodyPr>
            <a:normAutofit/>
          </a:bodyPr>
          <a:lstStyle/>
          <a:p>
            <a:r>
              <a:rPr lang="en-US" dirty="0"/>
              <a:t>They did, in part!  Beat us on the M step:</a:t>
            </a:r>
          </a:p>
          <a:p>
            <a:pPr lvl="1"/>
            <a:r>
              <a:rPr lang="en-US" dirty="0"/>
              <a:t>Stochastic gradient: </a:t>
            </a:r>
            <a:r>
              <a:rPr lang="en-US" dirty="0" err="1"/>
              <a:t>Boersma</a:t>
            </a:r>
            <a:r>
              <a:rPr lang="en-US" dirty="0"/>
              <a:t> 1998</a:t>
            </a:r>
          </a:p>
          <a:p>
            <a:pPr lvl="1"/>
            <a:r>
              <a:rPr lang="en-US" dirty="0"/>
              <a:t>Passive-aggressive: </a:t>
            </a:r>
            <a:r>
              <a:rPr lang="en-US" dirty="0" err="1"/>
              <a:t>Tesar</a:t>
            </a:r>
            <a:r>
              <a:rPr lang="en-US" dirty="0"/>
              <a:t> &amp; </a:t>
            </a:r>
            <a:r>
              <a:rPr lang="en-US" dirty="0" err="1"/>
              <a:t>Smolensky</a:t>
            </a:r>
            <a:r>
              <a:rPr lang="en-US" dirty="0"/>
              <a:t> 1998</a:t>
            </a:r>
          </a:p>
          <a:p>
            <a:r>
              <a:rPr lang="en-US" dirty="0"/>
              <a:t>M step learns mapping </a:t>
            </a:r>
            <a:r>
              <a:rPr lang="en-US" dirty="0" err="1">
                <a:solidFill>
                  <a:srgbClr val="00B0F0"/>
                </a:solidFill>
              </a:rPr>
              <a:t>blue</a:t>
            </a:r>
            <a:r>
              <a:rPr lang="en-US" dirty="0" err="1"/>
              <a:t>+</a:t>
            </a:r>
            <a:r>
              <a:rPr lang="en-US" dirty="0" err="1">
                <a:solidFill>
                  <a:srgbClr val="FF0000"/>
                </a:solidFill>
              </a:rPr>
              <a:t>red</a:t>
            </a:r>
            <a:r>
              <a:rPr lang="en-US" dirty="0"/>
              <a:t> </a:t>
            </a:r>
            <a:r>
              <a:rPr lang="en-US" dirty="0">
                <a:sym typeface="Wingdings" panose="05000000000000000000" pitchFamily="2" charset="2"/>
              </a:rPr>
              <a:t> </a:t>
            </a:r>
            <a:r>
              <a:rPr lang="en-US" dirty="0">
                <a:solidFill>
                  <a:schemeClr val="accent6">
                    <a:lumMod val="60000"/>
                    <a:lumOff val="40000"/>
                  </a:schemeClr>
                </a:solidFill>
                <a:sym typeface="Wingdings" panose="05000000000000000000" pitchFamily="2" charset="2"/>
              </a:rPr>
              <a:t>purple</a:t>
            </a:r>
          </a:p>
          <a:p>
            <a:r>
              <a:rPr lang="en-US" dirty="0"/>
              <a:t>But this assumed that </a:t>
            </a:r>
            <a:r>
              <a:rPr lang="en-US" dirty="0" err="1">
                <a:solidFill>
                  <a:srgbClr val="00B0F0"/>
                </a:solidFill>
              </a:rPr>
              <a:t>blue</a:t>
            </a:r>
            <a:r>
              <a:rPr lang="en-US" dirty="0" err="1"/>
              <a:t>+</a:t>
            </a:r>
            <a:r>
              <a:rPr lang="en-US" dirty="0" err="1">
                <a:solidFill>
                  <a:srgbClr val="FF0000"/>
                </a:solidFill>
              </a:rPr>
              <a:t>red</a:t>
            </a:r>
            <a:r>
              <a:rPr lang="en-US" dirty="0"/>
              <a:t> had already been reconstructed by hand</a:t>
            </a:r>
          </a:p>
          <a:p>
            <a:r>
              <a:rPr lang="en-US" dirty="0"/>
              <a:t>For us, that’s the job of the E step</a:t>
            </a:r>
          </a:p>
          <a:p>
            <a:pPr lvl="1"/>
            <a:r>
              <a:rPr lang="en-US" sz="3200" dirty="0"/>
              <a:t>F</a:t>
            </a:r>
            <a:r>
              <a:rPr lang="en-US" dirty="0"/>
              <a:t>ind the shared </a:t>
            </a:r>
            <a:r>
              <a:rPr lang="en-US" dirty="0">
                <a:solidFill>
                  <a:srgbClr val="00B0F0"/>
                </a:solidFill>
              </a:rPr>
              <a:t>blue </a:t>
            </a:r>
            <a:r>
              <a:rPr lang="en-US" dirty="0"/>
              <a:t>and </a:t>
            </a:r>
            <a:r>
              <a:rPr lang="en-US" dirty="0">
                <a:solidFill>
                  <a:srgbClr val="FF0000"/>
                </a:solidFill>
              </a:rPr>
              <a:t>red</a:t>
            </a:r>
            <a:r>
              <a:rPr lang="en-US" dirty="0"/>
              <a:t> strings that could jointly explain </a:t>
            </a:r>
            <a:r>
              <a:rPr lang="en-US" dirty="0">
                <a:solidFill>
                  <a:schemeClr val="accent6">
                    <a:lumMod val="60000"/>
                    <a:lumOff val="40000"/>
                  </a:schemeClr>
                </a:solidFill>
                <a:sym typeface="Wingdings" panose="05000000000000000000" pitchFamily="2" charset="2"/>
              </a:rPr>
              <a:t>purple </a:t>
            </a:r>
            <a:r>
              <a:rPr lang="en-US" dirty="0"/>
              <a:t>(via the current mapping)</a:t>
            </a:r>
          </a:p>
          <a:p>
            <a:endParaRPr lang="en-US" dirty="0">
              <a:solidFill>
                <a:schemeClr val="accent6">
                  <a:lumMod val="60000"/>
                  <a:lumOff val="40000"/>
                </a:schemeClr>
              </a:solidFill>
            </a:endParaRPr>
          </a:p>
          <a:p>
            <a:pPr lvl="1"/>
            <a:endParaRPr lang="en-US" dirty="0"/>
          </a:p>
        </p:txBody>
      </p:sp>
    </p:spTree>
    <p:extLst>
      <p:ext uri="{BB962C8B-B14F-4D97-AF65-F5344CB8AC3E}">
        <p14:creationId xmlns:p14="http://schemas.microsoft.com/office/powerpoint/2010/main" val="3118382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839200" cy="4525963"/>
          </a:xfrm>
        </p:spPr>
        <p:txBody>
          <a:bodyPr/>
          <a:lstStyle/>
          <a:p>
            <a:r>
              <a:rPr lang="en-US" b="1" dirty="0"/>
              <a:t>E-Step (“inference”):</a:t>
            </a:r>
          </a:p>
          <a:p>
            <a:pPr lvl="1"/>
            <a:r>
              <a:rPr lang="en-US" dirty="0"/>
              <a:t>Infer the hidden strings (posterior distribution)</a:t>
            </a:r>
          </a:p>
        </p:txBody>
      </p:sp>
      <p:sp>
        <p:nvSpPr>
          <p:cNvPr id="23" name="TextBox 22"/>
          <p:cNvSpPr txBox="1"/>
          <p:nvPr/>
        </p:nvSpPr>
        <p:spPr>
          <a:xfrm>
            <a:off x="9458146" y="6687437"/>
            <a:ext cx="18466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grpSp>
        <p:nvGrpSpPr>
          <p:cNvPr id="100" name="Group 99"/>
          <p:cNvGrpSpPr/>
          <p:nvPr/>
        </p:nvGrpSpPr>
        <p:grpSpPr>
          <a:xfrm>
            <a:off x="376860" y="2776482"/>
            <a:ext cx="8356360" cy="3395718"/>
            <a:chOff x="376860" y="1557282"/>
            <a:chExt cx="8356360" cy="3395718"/>
          </a:xfrm>
        </p:grpSpPr>
        <p:sp>
          <p:nvSpPr>
            <p:cNvPr id="101"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p>
          </p:txBody>
        </p:sp>
        <p:sp>
          <p:nvSpPr>
            <p:cNvPr id="102"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a:ln>
                    <a:noFill/>
                  </a:ln>
                  <a:solidFill>
                    <a:srgbClr val="FF0000"/>
                  </a:solidFill>
                  <a:effectLst/>
                  <a:uLnTx/>
                  <a:uFillTx/>
                  <a:latin typeface="Arial"/>
                  <a:ea typeface="+mn-ea"/>
                  <a:cs typeface="Arial"/>
                  <a:sym typeface="Arial"/>
                  <a:rtl val="0"/>
                </a:rPr>
                <a:t>eɪʃən</a:t>
              </a: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103"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rPr>
                <a:t>s</a:t>
              </a: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104"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105"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106" name="Shape 1881"/>
            <p:cNvSpPr/>
            <p:nvPr/>
          </p:nvSpPr>
          <p:spPr>
            <a:xfrm>
              <a:off x="2915053" y="43529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
          <p:nvSpPr>
            <p:cNvPr id="107" name="Shape 1882"/>
            <p:cNvSpPr/>
            <p:nvPr/>
          </p:nvSpPr>
          <p:spPr>
            <a:xfrm>
              <a:off x="4829263" y="43529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d,æmn’eɪʃn</a:t>
              </a:r>
            </a:p>
          </p:txBody>
        </p:sp>
        <p:sp>
          <p:nvSpPr>
            <p:cNvPr id="108"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109"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US"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110"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sp>
          <p:nvSpPr>
            <p:cNvPr id="111"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cxnSp>
          <p:nvCxnSpPr>
            <p:cNvPr id="112" name="Shape 1868"/>
            <p:cNvCxnSpPr>
              <a:endCxn id="109"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113" name="Shape 1869"/>
            <p:cNvCxnSpPr>
              <a:endCxn id="109"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114" name="Shape 1870"/>
            <p:cNvCxnSpPr>
              <a:stCxn id="109" idx="4"/>
              <a:endCxn id="105"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115" name="Shape 1871"/>
            <p:cNvCxnSpPr>
              <a:endCxn id="110"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116" name="Shape 1872"/>
            <p:cNvCxnSpPr>
              <a:endCxn id="110"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117" name="Shape 1873"/>
            <p:cNvCxnSpPr>
              <a:stCxn id="110" idx="4"/>
              <a:endCxn id="106"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118" name="Shape 1874"/>
            <p:cNvCxnSpPr>
              <a:endCxn id="124"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119" name="Shape 1875"/>
            <p:cNvCxnSpPr>
              <a:endCxn id="124"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120" name="Shape 1876"/>
            <p:cNvCxnSpPr>
              <a:stCxn id="124" idx="4"/>
              <a:endCxn id="107"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121" name="Shape 1877"/>
            <p:cNvCxnSpPr>
              <a:endCxn id="111"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122" name="Shape 1879"/>
            <p:cNvCxnSpPr>
              <a:stCxn id="111" idx="4"/>
              <a:endCxn id="108"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123" name="Shape 1877"/>
            <p:cNvCxnSpPr>
              <a:endCxn id="111"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124"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grpSp>
      <p:sp>
        <p:nvSpPr>
          <p:cNvPr id="33" name="Title 1">
            <a:extLst>
              <a:ext uri="{FF2B5EF4-FFF2-40B4-BE49-F238E27FC236}">
                <a16:creationId xmlns:a16="http://schemas.microsoft.com/office/drawing/2014/main" id="{514AB8F3-56AF-42B3-A6A2-309B5D74EE5B}"/>
              </a:ext>
            </a:extLst>
          </p:cNvPr>
          <p:cNvSpPr>
            <a:spLocks noGrp="1"/>
          </p:cNvSpPr>
          <p:nvPr>
            <p:ph type="title"/>
          </p:nvPr>
        </p:nvSpPr>
        <p:spPr>
          <a:xfrm>
            <a:off x="457200" y="152400"/>
            <a:ext cx="8229600" cy="1143000"/>
          </a:xfrm>
        </p:spPr>
        <p:txBody>
          <a:bodyPr>
            <a:normAutofit fontScale="90000"/>
          </a:bodyPr>
          <a:lstStyle/>
          <a:p>
            <a:r>
              <a:rPr lang="en-US" dirty="0"/>
              <a:t>Train the Parameters using EM</a:t>
            </a:r>
            <a:br>
              <a:rPr lang="en-US" dirty="0"/>
            </a:br>
            <a:r>
              <a:rPr lang="en-US" sz="3200" dirty="0">
                <a:solidFill>
                  <a:prstClr val="black"/>
                </a:solidFill>
                <a:ea typeface="+mn-ea"/>
                <a:cs typeface="+mn-cs"/>
              </a:rPr>
              <a:t>(we’re given graph structure and some strings)</a:t>
            </a:r>
            <a:endParaRPr lang="en-US" dirty="0"/>
          </a:p>
        </p:txBody>
      </p:sp>
      <p:sp>
        <p:nvSpPr>
          <p:cNvPr id="31" name="TextBox 30">
            <a:extLst>
              <a:ext uri="{FF2B5EF4-FFF2-40B4-BE49-F238E27FC236}">
                <a16:creationId xmlns:a16="http://schemas.microsoft.com/office/drawing/2014/main" id="{A331DBD3-7AFE-48B3-9BA1-08876228F606}"/>
              </a:ext>
            </a:extLst>
          </p:cNvPr>
          <p:cNvSpPr txBox="1"/>
          <p:nvPr/>
        </p:nvSpPr>
        <p:spPr>
          <a:xfrm rot="20658294">
            <a:off x="427135" y="1261171"/>
            <a:ext cx="8245426" cy="4170372"/>
          </a:xfrm>
          <a:prstGeom prst="rect">
            <a:avLst/>
          </a:prstGeom>
          <a:solidFill>
            <a:schemeClr val="bg1"/>
          </a:solidFill>
          <a:ln w="88900">
            <a:solidFill>
              <a:schemeClr val="accent4">
                <a:lumMod val="60000"/>
                <a:lumOff val="40000"/>
              </a:schemeClr>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a:ea typeface="+mn-ea"/>
                <a:cs typeface="Cambria"/>
              </a:rPr>
              <a:t>(Approximate) Inference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a:ea typeface="+mn-ea"/>
                <a:cs typeface="Cambria"/>
              </a:rPr>
              <a:t>MCMC – Bouchard-</a:t>
            </a:r>
            <a:r>
              <a:rPr kumimoji="0" lang="en-US" sz="2500" b="0" i="0" u="none" strike="noStrike" kern="1200" cap="none" spc="0" normalizeH="0" baseline="0" noProof="0" dirty="0" err="1">
                <a:ln>
                  <a:noFill/>
                </a:ln>
                <a:solidFill>
                  <a:prstClr val="black"/>
                </a:solidFill>
                <a:effectLst/>
                <a:uLnTx/>
                <a:uFillTx/>
                <a:latin typeface="Cambria"/>
                <a:ea typeface="+mn-ea"/>
                <a:cs typeface="Cambria"/>
              </a:rPr>
              <a:t>Côté</a:t>
            </a:r>
            <a:r>
              <a:rPr kumimoji="0" lang="en-US" sz="2500" b="0" i="0" u="none" strike="noStrike" kern="1200" cap="none" spc="0" normalizeH="0" baseline="0" noProof="0" dirty="0">
                <a:ln>
                  <a:noFill/>
                </a:ln>
                <a:solidFill>
                  <a:prstClr val="black"/>
                </a:solidFill>
                <a:effectLst/>
                <a:uLnTx/>
                <a:uFillTx/>
                <a:latin typeface="Cambria"/>
                <a:ea typeface="+mn-ea"/>
                <a:cs typeface="Cambria"/>
              </a:rPr>
              <a:t> (2007), </a:t>
            </a:r>
            <a:r>
              <a:rPr kumimoji="0" lang="en-US" sz="2500" b="0" i="0" u="none" strike="noStrike" kern="1200" cap="none" spc="0" normalizeH="0" baseline="0" noProof="0" dirty="0" err="1">
                <a:ln>
                  <a:noFill/>
                </a:ln>
                <a:solidFill>
                  <a:prstClr val="black"/>
                </a:solidFill>
                <a:effectLst/>
                <a:uLnTx/>
                <a:uFillTx/>
                <a:latin typeface="Cambria"/>
                <a:ea typeface="+mn-ea"/>
                <a:cs typeface="Cambria"/>
              </a:rPr>
              <a:t>Cotterell</a:t>
            </a:r>
            <a:r>
              <a:rPr kumimoji="0" lang="en-US" sz="2500" b="0" i="0" u="none" strike="noStrike" kern="1200" cap="none" spc="0" normalizeH="0" baseline="0" noProof="0" dirty="0">
                <a:ln>
                  <a:noFill/>
                </a:ln>
                <a:solidFill>
                  <a:prstClr val="black"/>
                </a:solidFill>
                <a:effectLst/>
                <a:uLnTx/>
                <a:uFillTx/>
                <a:latin typeface="Cambria"/>
                <a:ea typeface="+mn-ea"/>
                <a:cs typeface="Cambria"/>
              </a:rPr>
              <a:t> et al. (2017)</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a:ea typeface="+mn-ea"/>
                <a:cs typeface="Cambria"/>
              </a:rPr>
              <a:t>Belief Propagation – Dreyer and Eisner (2009)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a:ea typeface="+mn-ea"/>
                <a:cs typeface="Cambria"/>
              </a:rPr>
              <a:t>Expectation Propagation – Cotterell and Eisner (2015)</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a:ea typeface="+mn-ea"/>
                <a:cs typeface="Cambria"/>
              </a:rPr>
              <a:t>Dual Decomposition – Peng, </a:t>
            </a:r>
            <a:r>
              <a:rPr kumimoji="0" lang="en-US" sz="2500" b="0" i="0" u="none" strike="noStrike" kern="1200" cap="none" spc="0" normalizeH="0" baseline="0" noProof="0" dirty="0" err="1">
                <a:ln>
                  <a:noFill/>
                </a:ln>
                <a:solidFill>
                  <a:prstClr val="black"/>
                </a:solidFill>
                <a:effectLst/>
                <a:uLnTx/>
                <a:uFillTx/>
                <a:latin typeface="Cambria"/>
                <a:ea typeface="+mn-ea"/>
                <a:cs typeface="Cambria"/>
              </a:rPr>
              <a:t>Cotterell</a:t>
            </a:r>
            <a:r>
              <a:rPr kumimoji="0" lang="en-US" sz="2500" b="0" i="0" u="none" strike="noStrike" kern="1200" cap="none" spc="0" normalizeH="0" baseline="0" noProof="0" dirty="0">
                <a:ln>
                  <a:noFill/>
                </a:ln>
                <a:solidFill>
                  <a:prstClr val="black"/>
                </a:solidFill>
                <a:effectLst/>
                <a:uLnTx/>
                <a:uFillTx/>
                <a:latin typeface="Cambria"/>
                <a:ea typeface="+mn-ea"/>
                <a:cs typeface="Cambria"/>
              </a:rPr>
              <a:t>, &amp; Eisner (2015)</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mbria"/>
              <a:ea typeface="+mn-ea"/>
              <a:cs typeface="Cambria"/>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Cambria"/>
                <a:ea typeface="+mn-ea"/>
                <a:cs typeface="Cambria"/>
              </a:rPr>
              <a:t>ML methods: </a:t>
            </a:r>
            <a:r>
              <a:rPr kumimoji="0" lang="en-US" sz="2500" b="0" i="0" u="none" strike="noStrike" kern="1200" cap="none" spc="0" normalizeH="0" baseline="0" noProof="0" dirty="0">
                <a:ln>
                  <a:noFill/>
                </a:ln>
                <a:solidFill>
                  <a:prstClr val="black"/>
                </a:solidFill>
                <a:effectLst/>
                <a:uLnTx/>
                <a:uFillTx/>
                <a:latin typeface="Cambria"/>
                <a:ea typeface="+mn-ea"/>
                <a:cs typeface="Cambria"/>
              </a:rPr>
              <a:t>Variables negotiate a consensus solution by sending/receiving messages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500" b="1" i="0" u="none" strike="noStrike" kern="1200" cap="none" spc="0" normalizeH="0" baseline="0" noProof="0" dirty="0">
                <a:ln>
                  <a:noFill/>
                </a:ln>
                <a:solidFill>
                  <a:prstClr val="black"/>
                </a:solidFill>
                <a:effectLst/>
                <a:uLnTx/>
                <a:uFillTx/>
                <a:latin typeface="Cambria"/>
                <a:ea typeface="+mn-ea"/>
                <a:cs typeface="Cambria"/>
              </a:rPr>
              <a:t>Here: </a:t>
            </a:r>
            <a:r>
              <a:rPr kumimoji="0" lang="en-US" sz="2500" b="0" i="0" u="none" strike="noStrike" kern="1200" cap="none" spc="0" normalizeH="0" baseline="0" noProof="0" dirty="0">
                <a:ln>
                  <a:noFill/>
                </a:ln>
                <a:solidFill>
                  <a:prstClr val="black"/>
                </a:solidFill>
                <a:effectLst/>
                <a:uLnTx/>
                <a:uFillTx/>
                <a:latin typeface="Cambria"/>
                <a:ea typeface="+mn-ea"/>
                <a:cs typeface="Cambria"/>
              </a:rPr>
              <a:t>Each message is a scoring function over strings (given as weighted FSA or table of n-gram weights)</a:t>
            </a:r>
          </a:p>
        </p:txBody>
      </p:sp>
      <p:grpSp>
        <p:nvGrpSpPr>
          <p:cNvPr id="4" name="Group 3">
            <a:extLst>
              <a:ext uri="{FF2B5EF4-FFF2-40B4-BE49-F238E27FC236}">
                <a16:creationId xmlns:a16="http://schemas.microsoft.com/office/drawing/2014/main" id="{9F8C087F-4D4B-4B04-8535-E77A8CBF6130}"/>
              </a:ext>
            </a:extLst>
          </p:cNvPr>
          <p:cNvGrpSpPr/>
          <p:nvPr/>
        </p:nvGrpSpPr>
        <p:grpSpPr>
          <a:xfrm>
            <a:off x="2686426" y="5238312"/>
            <a:ext cx="2114174" cy="1296064"/>
            <a:chOff x="2780861" y="5238312"/>
            <a:chExt cx="1945430" cy="1296064"/>
          </a:xfrm>
        </p:grpSpPr>
        <p:sp>
          <p:nvSpPr>
            <p:cNvPr id="2" name="Rectangle 1">
              <a:extLst>
                <a:ext uri="{FF2B5EF4-FFF2-40B4-BE49-F238E27FC236}">
                  <a16:creationId xmlns:a16="http://schemas.microsoft.com/office/drawing/2014/main" id="{F0A8C824-7E04-4A3E-8131-CF2B63FF99FB}"/>
                </a:ext>
              </a:extLst>
            </p:cNvPr>
            <p:cNvSpPr/>
            <p:nvPr/>
          </p:nvSpPr>
          <p:spPr>
            <a:xfrm rot="20651725">
              <a:off x="2780861" y="5238312"/>
              <a:ext cx="1901986" cy="1296064"/>
            </a:xfrm>
            <a:prstGeom prst="rect">
              <a:avLst/>
            </a:prstGeom>
            <a:noFill/>
            <a:ln w="38100">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D2157586-48B4-40D7-9681-57603A691314}"/>
                </a:ext>
              </a:extLst>
            </p:cNvPr>
            <p:cNvSpPr/>
            <p:nvPr/>
          </p:nvSpPr>
          <p:spPr>
            <a:xfrm rot="20651725">
              <a:off x="2872856" y="5687516"/>
              <a:ext cx="1853435" cy="816006"/>
            </a:xfrm>
            <a:prstGeom prst="rect">
              <a:avLst/>
            </a:prstGeom>
            <a:solidFill>
              <a:srgbClr val="FFFFCC"/>
            </a:solidFill>
            <a:ln w="38100">
              <a:noFill/>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400" b="0" i="0" u="none" strike="noStrike" kern="1200" cap="none" spc="0" normalizeH="0" baseline="0" noProof="0" dirty="0">
                  <a:ln>
                    <a:noFill/>
                  </a:ln>
                  <a:solidFill>
                    <a:srgbClr val="F2B800"/>
                  </a:solidFill>
                  <a:effectLst/>
                  <a:uLnTx/>
                  <a:uFillTx/>
                  <a:latin typeface="Calibri"/>
                  <a:ea typeface="+mn-ea"/>
                  <a:cs typeface="+mn-cs"/>
                </a:rPr>
                <a:t>dynamic programming</a:t>
              </a:r>
            </a:p>
          </p:txBody>
        </p:sp>
      </p:grpSp>
      <p:grpSp>
        <p:nvGrpSpPr>
          <p:cNvPr id="39" name="Group 38">
            <a:extLst>
              <a:ext uri="{FF2B5EF4-FFF2-40B4-BE49-F238E27FC236}">
                <a16:creationId xmlns:a16="http://schemas.microsoft.com/office/drawing/2014/main" id="{04565901-2413-446F-8CC0-FD3F0561B998}"/>
              </a:ext>
            </a:extLst>
          </p:cNvPr>
          <p:cNvGrpSpPr/>
          <p:nvPr/>
        </p:nvGrpSpPr>
        <p:grpSpPr>
          <a:xfrm>
            <a:off x="4927598" y="4495136"/>
            <a:ext cx="3358458" cy="1296064"/>
            <a:chOff x="2780861" y="5238312"/>
            <a:chExt cx="1919666" cy="1296064"/>
          </a:xfrm>
        </p:grpSpPr>
        <p:sp>
          <p:nvSpPr>
            <p:cNvPr id="40" name="Rectangle 39">
              <a:extLst>
                <a:ext uri="{FF2B5EF4-FFF2-40B4-BE49-F238E27FC236}">
                  <a16:creationId xmlns:a16="http://schemas.microsoft.com/office/drawing/2014/main" id="{E62B498C-11A1-4000-AB9A-790BBA712D27}"/>
                </a:ext>
              </a:extLst>
            </p:cNvPr>
            <p:cNvSpPr/>
            <p:nvPr/>
          </p:nvSpPr>
          <p:spPr>
            <a:xfrm rot="20651725">
              <a:off x="2780861" y="5238312"/>
              <a:ext cx="1901986" cy="1296064"/>
            </a:xfrm>
            <a:prstGeom prst="rect">
              <a:avLst/>
            </a:prstGeom>
            <a:noFill/>
            <a:ln w="38100">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9E19397D-06E0-4531-AEB0-4C6F827AF867}"/>
                </a:ext>
              </a:extLst>
            </p:cNvPr>
            <p:cNvSpPr/>
            <p:nvPr/>
          </p:nvSpPr>
          <p:spPr>
            <a:xfrm rot="20651725">
              <a:off x="2844796" y="5693441"/>
              <a:ext cx="1855731" cy="804204"/>
            </a:xfrm>
            <a:prstGeom prst="rect">
              <a:avLst/>
            </a:prstGeom>
            <a:solidFill>
              <a:srgbClr val="FFFFCC"/>
            </a:solidFill>
            <a:ln w="38100">
              <a:noFill/>
            </a:ln>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400" b="0" i="0" u="none" strike="noStrike" kern="1200" cap="none" spc="0" normalizeH="0" baseline="0" noProof="0" dirty="0">
                  <a:ln>
                    <a:noFill/>
                  </a:ln>
                  <a:solidFill>
                    <a:srgbClr val="F2B800"/>
                  </a:solidFill>
                  <a:effectLst/>
                  <a:uLnTx/>
                  <a:uFillTx/>
                  <a:latin typeface="Calibri"/>
                  <a:ea typeface="+mn-ea"/>
                  <a:cs typeface="+mn-cs"/>
                </a:rPr>
                <a:t>structured sparsity / active set methods</a:t>
              </a:r>
            </a:p>
          </p:txBody>
        </p:sp>
      </p:grpSp>
    </p:spTree>
    <p:extLst>
      <p:ext uri="{BB962C8B-B14F-4D97-AF65-F5344CB8AC3E}">
        <p14:creationId xmlns:p14="http://schemas.microsoft.com/office/powerpoint/2010/main" val="158482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up)">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Matrix Completion: Collaborative Filtering</a:t>
            </a:r>
          </a:p>
        </p:txBody>
      </p:sp>
      <p:sp>
        <p:nvSpPr>
          <p:cNvPr id="7" name="TextBox 6"/>
          <p:cNvSpPr txBox="1"/>
          <p:nvPr/>
        </p:nvSpPr>
        <p:spPr>
          <a:xfrm>
            <a:off x="5280504" y="1285473"/>
            <a:ext cx="132041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Movies</a:t>
            </a:r>
          </a:p>
        </p:txBody>
      </p:sp>
      <p:sp>
        <p:nvSpPr>
          <p:cNvPr id="52" name="TextBox 51"/>
          <p:cNvSpPr txBox="1"/>
          <p:nvPr/>
        </p:nvSpPr>
        <p:spPr>
          <a:xfrm rot="16200000">
            <a:off x="-267877" y="4341494"/>
            <a:ext cx="105798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37AAED"/>
                </a:solidFill>
                <a:latin typeface="Calibri"/>
                <a:ea typeface="ＭＳ Ｐゴシック" charset="0"/>
                <a:cs typeface="Times New Roman"/>
                <a:sym typeface="Arial"/>
                <a:rtl val="0"/>
              </a:rPr>
              <a:t>Users</a:t>
            </a:r>
          </a:p>
        </p:txBody>
      </p:sp>
      <p:cxnSp>
        <p:nvCxnSpPr>
          <p:cNvPr id="36" name="Straight Connector 35"/>
          <p:cNvCxnSpPr/>
          <p:nvPr/>
        </p:nvCxnSpPr>
        <p:spPr>
          <a:xfrm>
            <a:off x="3207131" y="319512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3"/>
          <a:stretch>
            <a:fillRect/>
          </a:stretch>
        </p:blipFill>
        <p:spPr>
          <a:xfrm>
            <a:off x="2672366" y="3728136"/>
            <a:ext cx="386873" cy="386873"/>
          </a:xfrm>
          <a:prstGeom prst="rect">
            <a:avLst/>
          </a:prstGeom>
        </p:spPr>
      </p:pic>
      <p:pic>
        <p:nvPicPr>
          <p:cNvPr id="61" name="Picture 60"/>
          <p:cNvPicPr>
            <a:picLocks noChangeAspect="1"/>
          </p:cNvPicPr>
          <p:nvPr/>
        </p:nvPicPr>
        <p:blipFill>
          <a:blip r:embed="rId3"/>
          <a:stretch>
            <a:fillRect/>
          </a:stretch>
        </p:blipFill>
        <p:spPr>
          <a:xfrm>
            <a:off x="2672366" y="4063849"/>
            <a:ext cx="386873" cy="386873"/>
          </a:xfrm>
          <a:prstGeom prst="rect">
            <a:avLst/>
          </a:prstGeom>
        </p:spPr>
      </p:pic>
      <p:pic>
        <p:nvPicPr>
          <p:cNvPr id="63" name="Picture 62"/>
          <p:cNvPicPr>
            <a:picLocks noChangeAspect="1"/>
          </p:cNvPicPr>
          <p:nvPr/>
        </p:nvPicPr>
        <p:blipFill>
          <a:blip r:embed="rId3"/>
          <a:stretch>
            <a:fillRect/>
          </a:stretch>
        </p:blipFill>
        <p:spPr>
          <a:xfrm>
            <a:off x="2672366" y="4394598"/>
            <a:ext cx="386873" cy="386873"/>
          </a:xfrm>
          <a:prstGeom prst="rect">
            <a:avLst/>
          </a:prstGeom>
        </p:spPr>
      </p:pic>
      <p:pic>
        <p:nvPicPr>
          <p:cNvPr id="64" name="Picture 63"/>
          <p:cNvPicPr>
            <a:picLocks noChangeAspect="1"/>
          </p:cNvPicPr>
          <p:nvPr/>
        </p:nvPicPr>
        <p:blipFill>
          <a:blip r:embed="rId3"/>
          <a:stretch>
            <a:fillRect/>
          </a:stretch>
        </p:blipFill>
        <p:spPr>
          <a:xfrm>
            <a:off x="2677410" y="4748816"/>
            <a:ext cx="386873" cy="386873"/>
          </a:xfrm>
          <a:prstGeom prst="rect">
            <a:avLst/>
          </a:prstGeom>
        </p:spPr>
      </p:pic>
      <p:pic>
        <p:nvPicPr>
          <p:cNvPr id="65" name="Picture 64"/>
          <p:cNvPicPr>
            <a:picLocks noChangeAspect="1"/>
          </p:cNvPicPr>
          <p:nvPr/>
        </p:nvPicPr>
        <p:blipFill>
          <a:blip r:embed="rId3"/>
          <a:stretch>
            <a:fillRect/>
          </a:stretch>
        </p:blipFill>
        <p:spPr>
          <a:xfrm>
            <a:off x="2677410" y="5084529"/>
            <a:ext cx="386873" cy="386873"/>
          </a:xfrm>
          <a:prstGeom prst="rect">
            <a:avLst/>
          </a:prstGeom>
        </p:spPr>
      </p:pic>
      <p:sp>
        <p:nvSpPr>
          <p:cNvPr id="37" name="TextBox 36"/>
          <p:cNvSpPr txBox="1"/>
          <p:nvPr/>
        </p:nvSpPr>
        <p:spPr>
          <a:xfrm>
            <a:off x="3485463" y="3657672"/>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-37</a:t>
            </a:r>
          </a:p>
        </p:txBody>
      </p:sp>
      <p:sp>
        <p:nvSpPr>
          <p:cNvPr id="38" name="TextBox 37"/>
          <p:cNvSpPr txBox="1"/>
          <p:nvPr/>
        </p:nvSpPr>
        <p:spPr>
          <a:xfrm>
            <a:off x="4872287" y="366873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29</a:t>
            </a:r>
          </a:p>
        </p:txBody>
      </p:sp>
      <p:sp>
        <p:nvSpPr>
          <p:cNvPr id="39" name="TextBox 38"/>
          <p:cNvSpPr txBox="1"/>
          <p:nvPr/>
        </p:nvSpPr>
        <p:spPr>
          <a:xfrm>
            <a:off x="6350781" y="3673357"/>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19</a:t>
            </a:r>
          </a:p>
        </p:txBody>
      </p:sp>
      <p:sp>
        <p:nvSpPr>
          <p:cNvPr id="56" name="TextBox 55"/>
          <p:cNvSpPr txBox="1"/>
          <p:nvPr/>
        </p:nvSpPr>
        <p:spPr>
          <a:xfrm>
            <a:off x="7598814" y="366929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29</a:t>
            </a:r>
          </a:p>
        </p:txBody>
      </p:sp>
      <p:sp>
        <p:nvSpPr>
          <p:cNvPr id="57" name="TextBox 56"/>
          <p:cNvSpPr txBox="1"/>
          <p:nvPr/>
        </p:nvSpPr>
        <p:spPr>
          <a:xfrm>
            <a:off x="3485463" y="40141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-36</a:t>
            </a:r>
          </a:p>
        </p:txBody>
      </p:sp>
      <p:sp>
        <p:nvSpPr>
          <p:cNvPr id="58" name="TextBox 57"/>
          <p:cNvSpPr txBox="1"/>
          <p:nvPr/>
        </p:nvSpPr>
        <p:spPr>
          <a:xfrm>
            <a:off x="4872287" y="402526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67</a:t>
            </a:r>
          </a:p>
        </p:txBody>
      </p:sp>
      <p:sp>
        <p:nvSpPr>
          <p:cNvPr id="60" name="TextBox 59"/>
          <p:cNvSpPr txBox="1"/>
          <p:nvPr/>
        </p:nvSpPr>
        <p:spPr>
          <a:xfrm>
            <a:off x="6350781" y="4029884"/>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77</a:t>
            </a:r>
          </a:p>
        </p:txBody>
      </p:sp>
      <p:sp>
        <p:nvSpPr>
          <p:cNvPr id="62" name="TextBox 61"/>
          <p:cNvSpPr txBox="1"/>
          <p:nvPr/>
        </p:nvSpPr>
        <p:spPr>
          <a:xfrm>
            <a:off x="7598814" y="4025823"/>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22</a:t>
            </a:r>
          </a:p>
        </p:txBody>
      </p:sp>
      <p:sp>
        <p:nvSpPr>
          <p:cNvPr id="66" name="TextBox 65"/>
          <p:cNvSpPr txBox="1"/>
          <p:nvPr/>
        </p:nvSpPr>
        <p:spPr>
          <a:xfrm>
            <a:off x="3485463" y="43505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-24</a:t>
            </a:r>
          </a:p>
        </p:txBody>
      </p:sp>
      <p:sp>
        <p:nvSpPr>
          <p:cNvPr id="67" name="TextBox 66"/>
          <p:cNvSpPr txBox="1"/>
          <p:nvPr/>
        </p:nvSpPr>
        <p:spPr>
          <a:xfrm>
            <a:off x="4872287" y="4361651"/>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61</a:t>
            </a:r>
          </a:p>
        </p:txBody>
      </p:sp>
      <p:sp>
        <p:nvSpPr>
          <p:cNvPr id="68" name="TextBox 67"/>
          <p:cNvSpPr txBox="1"/>
          <p:nvPr/>
        </p:nvSpPr>
        <p:spPr>
          <a:xfrm>
            <a:off x="6350781" y="436626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74</a:t>
            </a:r>
          </a:p>
        </p:txBody>
      </p:sp>
      <p:sp>
        <p:nvSpPr>
          <p:cNvPr id="69" name="TextBox 68"/>
          <p:cNvSpPr txBox="1"/>
          <p:nvPr/>
        </p:nvSpPr>
        <p:spPr>
          <a:xfrm>
            <a:off x="7598814" y="4362208"/>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12</a:t>
            </a:r>
          </a:p>
        </p:txBody>
      </p:sp>
      <p:sp>
        <p:nvSpPr>
          <p:cNvPr id="70" name="TextBox 69"/>
          <p:cNvSpPr txBox="1"/>
          <p:nvPr/>
        </p:nvSpPr>
        <p:spPr>
          <a:xfrm>
            <a:off x="4785913" y="47001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-79</a:t>
            </a:r>
          </a:p>
        </p:txBody>
      </p:sp>
      <p:sp>
        <p:nvSpPr>
          <p:cNvPr id="71" name="TextBox 70"/>
          <p:cNvSpPr txBox="1"/>
          <p:nvPr/>
        </p:nvSpPr>
        <p:spPr>
          <a:xfrm>
            <a:off x="7512440" y="4700741"/>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-41</a:t>
            </a:r>
          </a:p>
        </p:txBody>
      </p:sp>
      <p:sp>
        <p:nvSpPr>
          <p:cNvPr id="72" name="TextBox 71"/>
          <p:cNvSpPr txBox="1"/>
          <p:nvPr/>
        </p:nvSpPr>
        <p:spPr>
          <a:xfrm>
            <a:off x="3485463" y="50385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-52</a:t>
            </a:r>
          </a:p>
        </p:txBody>
      </p:sp>
      <p:sp>
        <p:nvSpPr>
          <p:cNvPr id="73" name="TextBox 72"/>
          <p:cNvSpPr txBox="1"/>
          <p:nvPr/>
        </p:nvSpPr>
        <p:spPr>
          <a:xfrm>
            <a:off x="6264407" y="50542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-39</a:t>
            </a:r>
          </a:p>
        </p:txBody>
      </p:sp>
      <p:pic>
        <p:nvPicPr>
          <p:cNvPr id="30" name="Picture 29"/>
          <p:cNvPicPr>
            <a:picLocks noChangeAspect="1"/>
          </p:cNvPicPr>
          <p:nvPr/>
        </p:nvPicPr>
        <p:blipFill>
          <a:blip r:embed="rId4">
            <a:duotone>
              <a:schemeClr val="accent5">
                <a:shade val="45000"/>
                <a:satMod val="135000"/>
              </a:schemeClr>
              <a:prstClr val="white"/>
            </a:duotone>
          </a:blip>
          <a:stretch>
            <a:fillRect/>
          </a:stretch>
        </p:blipFill>
        <p:spPr>
          <a:xfrm rot="10432681">
            <a:off x="5789100" y="3017136"/>
            <a:ext cx="2251861" cy="645474"/>
          </a:xfrm>
          <a:prstGeom prst="rect">
            <a:avLst/>
          </a:prstGeom>
        </p:spPr>
      </p:pic>
      <p:pic>
        <p:nvPicPr>
          <p:cNvPr id="33" name="Picture 32"/>
          <p:cNvPicPr>
            <a:picLocks noChangeAspect="1"/>
          </p:cNvPicPr>
          <p:nvPr/>
        </p:nvPicPr>
        <p:blipFill>
          <a:blip r:embed="rId5">
            <a:duotone>
              <a:schemeClr val="accent5">
                <a:shade val="45000"/>
                <a:satMod val="135000"/>
              </a:schemeClr>
              <a:prstClr val="white"/>
            </a:duotone>
          </a:blip>
          <a:stretch>
            <a:fillRect/>
          </a:stretch>
        </p:blipFill>
        <p:spPr>
          <a:xfrm rot="21422454">
            <a:off x="3514382" y="3137502"/>
            <a:ext cx="2276567" cy="404712"/>
          </a:xfrm>
          <a:prstGeom prst="rect">
            <a:avLst/>
          </a:prstGeom>
        </p:spPr>
      </p:pic>
      <p:cxnSp>
        <p:nvCxnSpPr>
          <p:cNvPr id="34" name="Straight Connector 33"/>
          <p:cNvCxnSpPr/>
          <p:nvPr/>
        </p:nvCxnSpPr>
        <p:spPr>
          <a:xfrm flipH="1">
            <a:off x="2786774" y="364963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5</a:t>
            </a:fld>
            <a:endParaRPr lang="en-US">
              <a:solidFill>
                <a:prstClr val="black">
                  <a:tint val="75000"/>
                </a:prstClr>
              </a:solidFill>
            </a:endParaRPr>
          </a:p>
        </p:txBody>
      </p:sp>
    </p:spTree>
    <p:extLst>
      <p:ext uri="{BB962C8B-B14F-4D97-AF65-F5344CB8AC3E}">
        <p14:creationId xmlns:p14="http://schemas.microsoft.com/office/powerpoint/2010/main" val="3184128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747725" y="5324435"/>
            <a:ext cx="1964863" cy="842823"/>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err="1">
                <a:ln>
                  <a:noFill/>
                </a:ln>
                <a:solidFill>
                  <a:srgbClr val="660075">
                    <a:lumMod val="40000"/>
                    <a:lumOff val="60000"/>
                  </a:srgbClr>
                </a:solidFill>
                <a:effectLst/>
                <a:uLnTx/>
                <a:uFillTx/>
                <a:latin typeface="Calibri"/>
                <a:ea typeface="+mn-ea"/>
                <a:cs typeface="Calibri"/>
              </a:rPr>
              <a:t>gəliːpt</a:t>
            </a:r>
            <a:endParaRPr kumimoji="0" lang="en-US" sz="2500" b="0" i="0" u="none" strike="noStrike" kern="1200" cap="none" spc="0" normalizeH="0" baseline="0" noProof="0" dirty="0">
              <a:ln>
                <a:noFill/>
              </a:ln>
              <a:solidFill>
                <a:srgbClr val="660075">
                  <a:lumMod val="40000"/>
                  <a:lumOff val="60000"/>
                </a:srgbClr>
              </a:solidFill>
              <a:effectLst/>
              <a:uLnTx/>
              <a:uFillTx/>
              <a:latin typeface="Calibri"/>
              <a:ea typeface="+mn-ea"/>
              <a:cs typeface="Calibri"/>
            </a:endParaRPr>
          </a:p>
        </p:txBody>
      </p:sp>
      <p:sp>
        <p:nvSpPr>
          <p:cNvPr id="8" name="Oval 7"/>
          <p:cNvSpPr/>
          <p:nvPr/>
        </p:nvSpPr>
        <p:spPr>
          <a:xfrm>
            <a:off x="3679069" y="4016768"/>
            <a:ext cx="1964863" cy="842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err="1">
                <a:ln>
                  <a:noFill/>
                </a:ln>
                <a:solidFill>
                  <a:srgbClr val="FF0000"/>
                </a:solidFill>
                <a:effectLst/>
                <a:uLnTx/>
                <a:uFillTx/>
                <a:latin typeface="Calibri"/>
                <a:ea typeface="+mn-ea"/>
                <a:cs typeface="Calibri"/>
              </a:rPr>
              <a:t>gə</a:t>
            </a:r>
            <a:r>
              <a:rPr kumimoji="0" lang="en-US" sz="2500" b="0" i="0" u="none" strike="noStrike" kern="1200" cap="none" spc="0" normalizeH="0" baseline="0" noProof="0" dirty="0" err="1">
                <a:ln>
                  <a:noFill/>
                </a:ln>
                <a:solidFill>
                  <a:srgbClr val="0C5986">
                    <a:lumMod val="60000"/>
                    <a:lumOff val="40000"/>
                  </a:srgbClr>
                </a:solidFill>
                <a:effectLst/>
                <a:uLnTx/>
                <a:uFillTx/>
                <a:latin typeface="Calibri"/>
                <a:ea typeface="+mn-ea"/>
                <a:cs typeface="Calibri"/>
              </a:rPr>
              <a:t>liːb</a:t>
            </a:r>
            <a:r>
              <a:rPr kumimoji="0" lang="en-US" sz="2500" b="0" i="0" u="none" strike="noStrike" kern="1200" cap="none" spc="0" normalizeH="0" baseline="0" noProof="0" dirty="0" err="1">
                <a:ln>
                  <a:noFill/>
                </a:ln>
                <a:solidFill>
                  <a:srgbClr val="008000"/>
                </a:solidFill>
                <a:effectLst/>
                <a:uLnTx/>
                <a:uFillTx/>
                <a:latin typeface="Calibri"/>
                <a:ea typeface="+mn-ea"/>
                <a:cs typeface="Calibri"/>
              </a:rPr>
              <a:t>t</a:t>
            </a:r>
            <a:endParaRPr kumimoji="0" lang="en-US" sz="2500" b="0" i="0" u="none" strike="noStrike" kern="1200" cap="none" spc="0" normalizeH="0" baseline="0" noProof="0" dirty="0">
              <a:ln>
                <a:noFill/>
              </a:ln>
              <a:solidFill>
                <a:srgbClr val="008000"/>
              </a:solidFill>
              <a:effectLst/>
              <a:uLnTx/>
              <a:uFillTx/>
              <a:latin typeface="Calibri"/>
              <a:ea typeface="+mn-ea"/>
              <a:cs typeface="Calibri"/>
            </a:endParaRPr>
          </a:p>
        </p:txBody>
      </p:sp>
      <p:sp>
        <p:nvSpPr>
          <p:cNvPr id="14" name="Oval 13"/>
          <p:cNvSpPr/>
          <p:nvPr/>
        </p:nvSpPr>
        <p:spPr>
          <a:xfrm>
            <a:off x="5947234" y="2928404"/>
            <a:ext cx="1964863" cy="842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a:ln>
                  <a:noFill/>
                </a:ln>
                <a:solidFill>
                  <a:srgbClr val="008000"/>
                </a:solidFill>
                <a:effectLst/>
                <a:uLnTx/>
                <a:uFillTx/>
                <a:latin typeface="Calibri"/>
                <a:ea typeface="+mn-ea"/>
                <a:cs typeface="Calibri"/>
              </a:rPr>
              <a:t>t</a:t>
            </a:r>
          </a:p>
        </p:txBody>
      </p:sp>
      <p:cxnSp>
        <p:nvCxnSpPr>
          <p:cNvPr id="17" name="Straight Arrow Connector 16"/>
          <p:cNvCxnSpPr>
            <a:stCxn id="33" idx="4"/>
            <a:endCxn id="8" idx="1"/>
          </p:cNvCxnSpPr>
          <p:nvPr/>
        </p:nvCxnSpPr>
        <p:spPr>
          <a:xfrm>
            <a:off x="2109074" y="3771227"/>
            <a:ext cx="1857743" cy="36897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3"/>
            <a:endCxn id="8" idx="7"/>
          </p:cNvCxnSpPr>
          <p:nvPr/>
        </p:nvCxnSpPr>
        <p:spPr>
          <a:xfrm flipH="1">
            <a:off x="5356184" y="3647798"/>
            <a:ext cx="878798" cy="492399"/>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5" idx="0"/>
          </p:cNvCxnSpPr>
          <p:nvPr/>
        </p:nvCxnSpPr>
        <p:spPr>
          <a:xfrm>
            <a:off x="4730157" y="4859591"/>
            <a:ext cx="0" cy="464844"/>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1126642" y="2928404"/>
            <a:ext cx="1964863" cy="842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2500" b="0" i="0" u="none" strike="noStrike" kern="1200" cap="none" spc="0" normalizeH="0" baseline="0" noProof="0" dirty="0">
                <a:ln>
                  <a:noFill/>
                </a:ln>
                <a:solidFill>
                  <a:srgbClr val="FF0000"/>
                </a:solidFill>
                <a:effectLst/>
                <a:uLnTx/>
                <a:uFillTx/>
                <a:latin typeface="Calibri"/>
                <a:ea typeface="+mn-ea"/>
                <a:cs typeface="Calibri"/>
              </a:rPr>
              <a:t>gə</a:t>
            </a:r>
            <a:endParaRPr kumimoji="0" lang="en-US" sz="2500" b="0" i="0" u="none" strike="noStrike" kern="1200" cap="none" spc="0" normalizeH="0" baseline="0" noProof="0" dirty="0">
              <a:ln>
                <a:noFill/>
              </a:ln>
              <a:solidFill>
                <a:srgbClr val="FF0000"/>
              </a:solidFill>
              <a:effectLst/>
              <a:uLnTx/>
              <a:uFillTx/>
              <a:latin typeface="Calibri"/>
              <a:ea typeface="+mn-ea"/>
              <a:cs typeface="Calibri"/>
            </a:endParaRPr>
          </a:p>
        </p:txBody>
      </p:sp>
      <p:sp>
        <p:nvSpPr>
          <p:cNvPr id="45" name="Slide Number Placeholder 44"/>
          <p:cNvSpPr>
            <a:spLocks noGrp="1"/>
          </p:cNvSpPr>
          <p:nvPr>
            <p:ph type="sldNum" sz="quarter" idx="12"/>
          </p:nvPr>
        </p:nvSpPr>
        <p:spPr>
          <a:xfrm>
            <a:off x="5570768" y="5951330"/>
            <a:ext cx="2133600" cy="365125"/>
          </a:xfrm>
          <a:effectLst/>
        </p:spPr>
        <p:txBody>
          <a:bodyPr/>
          <a:lstStyle/>
          <a:p>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fld id="{0E11CC8F-329F-8C41-AC6A-3ECAF67E5476}" type="slidenum">
              <a:rPr kumimoji="0" lang="en-US" sz="1200" b="0" i="0" u="none" strike="noStrike" kern="1200" cap="none" spc="0" normalizeH="0" baseline="0" noProof="0" smtClean="0">
                <a:ln>
                  <a:noFill/>
                </a:ln>
                <a:solidFill>
                  <a:prstClr val="black">
                    <a:tint val="75000"/>
                  </a:prstClr>
                </a:solidFill>
                <a:effectLst/>
                <a:uLnTx/>
                <a:uFillTx/>
                <a:latin typeface="Candara" panose="020E0502030303020204" pitchFamily="34" charset="0"/>
                <a:ea typeface="+mn-ea"/>
                <a:cs typeface="Arial" panose="020B0604020202020204" pitchFamily="34" charset="0"/>
              </a:rPr>
              <a:pPr marL="0" marR="0" lvl="0" indent="0" algn="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ndara" panose="020E0502030303020204" pitchFamily="34" charset="0"/>
              <a:ea typeface="+mn-ea"/>
              <a:cs typeface="Arial" panose="020B0604020202020204" pitchFamily="34" charset="0"/>
            </a:endParaRPr>
          </a:p>
        </p:txBody>
      </p:sp>
      <p:sp>
        <p:nvSpPr>
          <p:cNvPr id="11" name="Oval 10"/>
          <p:cNvSpPr/>
          <p:nvPr/>
        </p:nvSpPr>
        <p:spPr>
          <a:xfrm>
            <a:off x="3679069" y="2928404"/>
            <a:ext cx="1964863" cy="842823"/>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err="1">
                <a:ln>
                  <a:noFill/>
                </a:ln>
                <a:solidFill>
                  <a:srgbClr val="37AAED"/>
                </a:solidFill>
                <a:effectLst/>
                <a:uLnTx/>
                <a:uFillTx/>
                <a:latin typeface="Calibri"/>
                <a:ea typeface="+mn-ea"/>
                <a:cs typeface="Calibri"/>
              </a:rPr>
              <a:t>liːb</a:t>
            </a:r>
            <a:endParaRPr kumimoji="0" lang="en-US" sz="2500" b="0" i="0" u="none" strike="noStrike" kern="1200" cap="none" spc="0" normalizeH="0" baseline="0" noProof="0" dirty="0">
              <a:ln>
                <a:noFill/>
              </a:ln>
              <a:solidFill>
                <a:srgbClr val="37AAED"/>
              </a:solidFill>
              <a:effectLst/>
              <a:uLnTx/>
              <a:uFillTx/>
              <a:latin typeface="Calibri"/>
              <a:ea typeface="+mn-ea"/>
              <a:cs typeface="Calibri"/>
            </a:endParaRPr>
          </a:p>
        </p:txBody>
      </p:sp>
      <p:cxnSp>
        <p:nvCxnSpPr>
          <p:cNvPr id="15" name="Straight Arrow Connector 14"/>
          <p:cNvCxnSpPr>
            <a:stCxn id="11" idx="4"/>
            <a:endCxn id="8" idx="0"/>
          </p:cNvCxnSpPr>
          <p:nvPr/>
        </p:nvCxnSpPr>
        <p:spPr>
          <a:xfrm>
            <a:off x="4661501" y="3771227"/>
            <a:ext cx="0" cy="245541"/>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69465" y="6167258"/>
            <a:ext cx="4950394" cy="584775"/>
          </a:xfrm>
          <a:prstGeom prst="rect">
            <a:avLst/>
          </a:prstGeom>
          <a:noFill/>
          <a:effectLst/>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E013FF"/>
                </a:solidFill>
                <a:effectLst/>
                <a:uLnTx/>
                <a:uFillTx/>
                <a:latin typeface="Comic Sans MS"/>
                <a:ea typeface="Calibri"/>
                <a:cs typeface="Comic Sans MS"/>
                <a:rtl val="0"/>
              </a:rPr>
              <a:t>“</a:t>
            </a:r>
            <a:r>
              <a:rPr kumimoji="0" lang="en-US" sz="3200" b="0" i="0" u="none" strike="noStrike" kern="0" cap="none" spc="0" normalizeH="0" baseline="0" noProof="0" dirty="0" err="1">
                <a:ln>
                  <a:noFill/>
                </a:ln>
                <a:solidFill>
                  <a:srgbClr val="E013FF"/>
                </a:solidFill>
                <a:effectLst/>
                <a:uLnTx/>
                <a:uFillTx/>
                <a:latin typeface="Comic Sans MS"/>
                <a:ea typeface="Calibri"/>
                <a:cs typeface="Comic Sans MS"/>
                <a:rtl val="0"/>
              </a:rPr>
              <a:t>geliebt</a:t>
            </a:r>
            <a:r>
              <a:rPr kumimoji="0" lang="en-US" sz="3200" b="0" i="0" u="none" strike="noStrike" kern="0" cap="none" spc="0" normalizeH="0" baseline="0" noProof="0" dirty="0">
                <a:ln>
                  <a:noFill/>
                </a:ln>
                <a:solidFill>
                  <a:srgbClr val="E013FF"/>
                </a:solidFill>
                <a:effectLst/>
                <a:uLnTx/>
                <a:uFillTx/>
                <a:latin typeface="Comic Sans MS"/>
                <a:ea typeface="Calibri"/>
                <a:cs typeface="Comic Sans MS"/>
                <a:rtl val="0"/>
              </a:rPr>
              <a:t>” (German: loved)</a:t>
            </a:r>
          </a:p>
        </p:txBody>
      </p:sp>
      <p:sp>
        <p:nvSpPr>
          <p:cNvPr id="38" name="Content Placeholder 2"/>
          <p:cNvSpPr>
            <a:spLocks noGrp="1"/>
          </p:cNvSpPr>
          <p:nvPr>
            <p:ph idx="1"/>
          </p:nvPr>
        </p:nvSpPr>
        <p:spPr>
          <a:xfrm>
            <a:off x="457200" y="1298108"/>
            <a:ext cx="8686800" cy="4525963"/>
          </a:xfrm>
          <a:effectLst/>
        </p:spPr>
        <p:txBody>
          <a:bodyPr>
            <a:normAutofit/>
          </a:bodyPr>
          <a:lstStyle/>
          <a:p>
            <a:r>
              <a:rPr lang="en-US" sz="2200" dirty="0"/>
              <a:t>Matrix completion: each word built from one stem (row) + one suffix (column).  WRONG</a:t>
            </a:r>
          </a:p>
          <a:p>
            <a:r>
              <a:rPr lang="en-US" sz="2200" dirty="0"/>
              <a:t>Graphical model: a word can be built from any # of morphemes (parents).  RIGHT</a:t>
            </a:r>
          </a:p>
        </p:txBody>
      </p:sp>
      <p:sp>
        <p:nvSpPr>
          <p:cNvPr id="16" name="Title 1">
            <a:extLst>
              <a:ext uri="{FF2B5EF4-FFF2-40B4-BE49-F238E27FC236}">
                <a16:creationId xmlns:a16="http://schemas.microsoft.com/office/drawing/2014/main" id="{19C91571-7BD7-42EE-95A9-4D5775BD299F}"/>
              </a:ext>
            </a:extLst>
          </p:cNvPr>
          <p:cNvSpPr>
            <a:spLocks noGrp="1"/>
          </p:cNvSpPr>
          <p:nvPr>
            <p:ph type="title"/>
          </p:nvPr>
        </p:nvSpPr>
        <p:spPr>
          <a:xfrm>
            <a:off x="331304" y="-162686"/>
            <a:ext cx="8587408" cy="1143200"/>
          </a:xfrm>
        </p:spPr>
        <p:txBody>
          <a:bodyPr/>
          <a:lstStyle/>
          <a:p>
            <a:r>
              <a:rPr lang="en-US" sz="3200" dirty="0"/>
              <a:t>Limited to </a:t>
            </a:r>
            <a:r>
              <a:rPr lang="en-US" sz="3200" dirty="0" err="1"/>
              <a:t>stem+suffix</a:t>
            </a:r>
            <a:r>
              <a:rPr lang="en-US" sz="3200" dirty="0"/>
              <a:t>?  </a:t>
            </a:r>
            <a:br>
              <a:rPr lang="en-US" sz="3200" dirty="0"/>
            </a:br>
            <a:r>
              <a:rPr lang="en-US" sz="3200" dirty="0"/>
              <a:t>No, a word can have any # of morphemes …</a:t>
            </a:r>
          </a:p>
        </p:txBody>
      </p:sp>
    </p:spTree>
    <p:extLst>
      <p:ext uri="{BB962C8B-B14F-4D97-AF65-F5344CB8AC3E}">
        <p14:creationId xmlns:p14="http://schemas.microsoft.com/office/powerpoint/2010/main" val="7266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4" y="-162686"/>
            <a:ext cx="8587408" cy="1143200"/>
          </a:xfrm>
        </p:spPr>
        <p:txBody>
          <a:bodyPr/>
          <a:lstStyle/>
          <a:p>
            <a:r>
              <a:rPr lang="en-US" sz="3200" dirty="0"/>
              <a:t>Limited to concatenation?  </a:t>
            </a:r>
            <a:br>
              <a:rPr lang="en-US" sz="3200" dirty="0"/>
            </a:br>
            <a:r>
              <a:rPr lang="en-US" sz="3200" dirty="0"/>
              <a:t>No, could extend to </a:t>
            </a:r>
            <a:r>
              <a:rPr lang="en-US" sz="3200" dirty="0" err="1"/>
              <a:t>templatic</a:t>
            </a:r>
            <a:r>
              <a:rPr lang="en-US" sz="3200" dirty="0"/>
              <a:t> morphology …</a:t>
            </a:r>
          </a:p>
        </p:txBody>
      </p:sp>
      <p:pic>
        <p:nvPicPr>
          <p:cNvPr id="6" name="Picture 5"/>
          <p:cNvPicPr>
            <a:picLocks noChangeAspect="1"/>
          </p:cNvPicPr>
          <p:nvPr/>
        </p:nvPicPr>
        <p:blipFill>
          <a:blip r:embed="rId3"/>
          <a:stretch>
            <a:fillRect/>
          </a:stretch>
        </p:blipFill>
        <p:spPr>
          <a:xfrm>
            <a:off x="543339" y="948519"/>
            <a:ext cx="7726018" cy="5897675"/>
          </a:xfrm>
          <a:prstGeom prst="rect">
            <a:avLst/>
          </a:prstGeom>
        </p:spPr>
      </p:pic>
      <p:sp>
        <p:nvSpPr>
          <p:cNvPr id="3" name="Slide Number Placeholder 2"/>
          <p:cNvSpPr>
            <a:spLocks noGrp="1"/>
          </p:cNvSpPr>
          <p:nvPr>
            <p:ph type="sldNum" idx="12"/>
          </p:nvPr>
        </p:nvSpPr>
        <p:spPr/>
        <p:txBody>
          <a:bodyPr/>
          <a:lstStyle/>
          <a:p>
            <a:pPr marL="0" marR="0" lvl="0" indent="0" algn="r" defTabSz="914400" rtl="0" eaLnBrk="0" fontAlgn="base" latinLnBrk="0" hangingPunct="0">
              <a:lnSpc>
                <a:spcPct val="100000"/>
              </a:lnSpc>
              <a:spcBef>
                <a:spcPct val="20000"/>
              </a:spcBef>
              <a:spcAft>
                <a:spcPct val="0"/>
              </a:spcAft>
              <a:buClr>
                <a:srgbClr val="FFAB40"/>
              </a:buClr>
              <a:buSzPct val="25000"/>
              <a:buFont typeface="Wingdings" panose="05000000000000000000" pitchFamily="2" charset="2"/>
              <a:buNone/>
              <a:tabLst/>
              <a:defRPr/>
            </a:pPr>
            <a:fld id="{00000000-1234-1234-1234-123412341234}" type="slidenum">
              <a:rPr kumimoji="0" lang="en" sz="120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ct val="20000"/>
                </a:spcBef>
                <a:spcAft>
                  <a:spcPct val="0"/>
                </a:spcAft>
                <a:buClr>
                  <a:srgbClr val="FFAB40"/>
                </a:buClr>
                <a:buSzPct val="25000"/>
                <a:buFont typeface="Wingdings" panose="05000000000000000000" pitchFamily="2" charset="2"/>
                <a:buNone/>
                <a:tabLst/>
                <a:defRPr/>
              </a:pPr>
              <a:t>51</a:t>
            </a:fld>
            <a:endParaRPr kumimoji="0" lang="en"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234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4" y="-162686"/>
            <a:ext cx="8587408" cy="1143200"/>
          </a:xfrm>
        </p:spPr>
        <p:txBody>
          <a:bodyPr/>
          <a:lstStyle/>
          <a:p>
            <a:r>
              <a:rPr lang="en-US" sz="3200" dirty="0"/>
              <a:t>Limited to single step of derivation?  </a:t>
            </a:r>
            <a:br>
              <a:rPr lang="en-US" sz="3200" dirty="0"/>
            </a:br>
            <a:r>
              <a:rPr lang="en-US" sz="3200" dirty="0"/>
              <a:t>No, could apply cyclic procedures …</a:t>
            </a:r>
          </a:p>
        </p:txBody>
      </p:sp>
      <p:sp>
        <p:nvSpPr>
          <p:cNvPr id="3" name="Slide Number Placeholder 2"/>
          <p:cNvSpPr>
            <a:spLocks noGrp="1"/>
          </p:cNvSpPr>
          <p:nvPr>
            <p:ph type="sldNum" idx="12"/>
          </p:nvPr>
        </p:nvSpPr>
        <p:spPr/>
        <p:txBody>
          <a:bodyPr/>
          <a:lstStyle/>
          <a:p>
            <a:pPr marL="0" marR="0" lvl="0" indent="0" algn="r" defTabSz="914400" rtl="0" eaLnBrk="0" fontAlgn="base" latinLnBrk="0" hangingPunct="0">
              <a:lnSpc>
                <a:spcPct val="100000"/>
              </a:lnSpc>
              <a:spcBef>
                <a:spcPct val="20000"/>
              </a:spcBef>
              <a:spcAft>
                <a:spcPct val="0"/>
              </a:spcAft>
              <a:buClr>
                <a:srgbClr val="FFAB40"/>
              </a:buClr>
              <a:buSzPct val="25000"/>
              <a:buFont typeface="Wingdings" panose="05000000000000000000" pitchFamily="2" charset="2"/>
              <a:buNone/>
              <a:tabLst/>
              <a:defRPr/>
            </a:pPr>
            <a:fld id="{00000000-1234-1234-1234-123412341234}" type="slidenum">
              <a:rPr kumimoji="0" lang="en" sz="120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0" fontAlgn="base" latinLnBrk="0" hangingPunct="0">
                <a:lnSpc>
                  <a:spcPct val="100000"/>
                </a:lnSpc>
                <a:spcBef>
                  <a:spcPct val="20000"/>
                </a:spcBef>
                <a:spcAft>
                  <a:spcPct val="0"/>
                </a:spcAft>
                <a:buClr>
                  <a:srgbClr val="FFAB40"/>
                </a:buClr>
                <a:buSzPct val="25000"/>
                <a:buFont typeface="Wingdings" panose="05000000000000000000" pitchFamily="2" charset="2"/>
                <a:buNone/>
                <a:tabLst/>
                <a:defRPr/>
              </a:pPr>
              <a:t>52</a:t>
            </a:fld>
            <a:endParaRPr kumimoji="0" lang="en"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16" name="Shape 663">
            <a:extLst>
              <a:ext uri="{FF2B5EF4-FFF2-40B4-BE49-F238E27FC236}">
                <a16:creationId xmlns:a16="http://schemas.microsoft.com/office/drawing/2014/main" id="{5EAD7743-B9C7-4C87-886F-F8A6A541B7CC}"/>
              </a:ext>
            </a:extLst>
          </p:cNvPr>
          <p:cNvSpPr/>
          <p:nvPr/>
        </p:nvSpPr>
        <p:spPr>
          <a:xfrm>
            <a:off x="2078164" y="1469457"/>
            <a:ext cx="1964999" cy="572158"/>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500" kern="0" dirty="0">
                <a:solidFill>
                  <a:srgbClr val="37AAED"/>
                </a:solidFill>
                <a:latin typeface="Calibri"/>
                <a:ea typeface="Calibri"/>
                <a:cs typeface="Calibri"/>
                <a:sym typeface="Calibri"/>
                <a:rtl val="0"/>
              </a:rPr>
              <a:t>riz</a:t>
            </a:r>
            <a:r>
              <a:rPr lang="en-US" sz="3500" kern="0" dirty="0" err="1">
                <a:solidFill>
                  <a:srgbClr val="37AAED"/>
                </a:solidFill>
                <a:latin typeface="Calibri"/>
                <a:ea typeface="Calibri"/>
                <a:cs typeface="Calibri"/>
                <a:sym typeface="Calibri"/>
                <a:rtl val="0"/>
              </a:rPr>
              <a:t>ajgn</a:t>
            </a:r>
            <a:endParaRPr lang="en" sz="3500" kern="0" dirty="0">
              <a:solidFill>
                <a:srgbClr val="37AAED"/>
              </a:solidFill>
              <a:latin typeface="Calibri"/>
              <a:ea typeface="Calibri"/>
              <a:cs typeface="Calibri"/>
              <a:sym typeface="Calibri"/>
              <a:rtl val="0"/>
            </a:endParaRPr>
          </a:p>
        </p:txBody>
      </p:sp>
      <p:sp>
        <p:nvSpPr>
          <p:cNvPr id="17" name="Shape 664">
            <a:extLst>
              <a:ext uri="{FF2B5EF4-FFF2-40B4-BE49-F238E27FC236}">
                <a16:creationId xmlns:a16="http://schemas.microsoft.com/office/drawing/2014/main" id="{25ED0033-A75F-4BF7-BE35-9965E0250852}"/>
              </a:ext>
            </a:extLst>
          </p:cNvPr>
          <p:cNvSpPr/>
          <p:nvPr/>
        </p:nvSpPr>
        <p:spPr>
          <a:xfrm>
            <a:off x="5197427" y="1469457"/>
            <a:ext cx="1964999" cy="572158"/>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US" sz="3500" kern="0" dirty="0">
                <a:solidFill>
                  <a:srgbClr val="FE2A2A"/>
                </a:solidFill>
                <a:latin typeface="Calibri"/>
                <a:ea typeface="Calibri"/>
                <a:cs typeface="Calibri"/>
                <a:sym typeface="Calibri"/>
                <a:rtl val="0"/>
              </a:rPr>
              <a:t>ation</a:t>
            </a:r>
            <a:endParaRPr lang="en" sz="3500" kern="0" dirty="0">
              <a:solidFill>
                <a:srgbClr val="FE2A2A"/>
              </a:solidFill>
              <a:latin typeface="Calibri"/>
              <a:ea typeface="Calibri"/>
              <a:cs typeface="Calibri"/>
              <a:sym typeface="Calibri"/>
              <a:rtl val="0"/>
            </a:endParaRPr>
          </a:p>
        </p:txBody>
      </p:sp>
      <p:sp>
        <p:nvSpPr>
          <p:cNvPr id="18" name="Shape 665">
            <a:extLst>
              <a:ext uri="{FF2B5EF4-FFF2-40B4-BE49-F238E27FC236}">
                <a16:creationId xmlns:a16="http://schemas.microsoft.com/office/drawing/2014/main" id="{1804CA5C-D0E6-499A-BA05-02FC3A344806}"/>
              </a:ext>
            </a:extLst>
          </p:cNvPr>
          <p:cNvSpPr/>
          <p:nvPr/>
        </p:nvSpPr>
        <p:spPr>
          <a:xfrm>
            <a:off x="3001818" y="2427694"/>
            <a:ext cx="3105728" cy="572158"/>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000" kern="0" dirty="0">
                <a:solidFill>
                  <a:srgbClr val="37AAED"/>
                </a:solidFill>
                <a:latin typeface="Calibri"/>
                <a:ea typeface="Calibri"/>
                <a:cs typeface="Calibri"/>
                <a:sym typeface="Calibri"/>
                <a:rtl val="0"/>
              </a:rPr>
              <a:t>riz</a:t>
            </a:r>
            <a:r>
              <a:rPr lang="en-US" sz="3000" kern="0" dirty="0" err="1">
                <a:solidFill>
                  <a:srgbClr val="37AAED"/>
                </a:solidFill>
                <a:latin typeface="Calibri"/>
                <a:ea typeface="Calibri"/>
                <a:cs typeface="Calibri"/>
                <a:sym typeface="Calibri"/>
                <a:rtl val="0"/>
              </a:rPr>
              <a:t>ajgn#</a:t>
            </a:r>
            <a:r>
              <a:rPr lang="en-US" sz="3000" kern="0" dirty="0" err="1">
                <a:solidFill>
                  <a:srgbClr val="FE2A2A"/>
                </a:solidFill>
                <a:latin typeface="Calibri"/>
                <a:ea typeface="Calibri"/>
                <a:cs typeface="Calibri"/>
                <a:sym typeface="Calibri"/>
                <a:rtl val="0"/>
              </a:rPr>
              <a:t>ation</a:t>
            </a:r>
            <a:endParaRPr lang="en" sz="3000" kern="0" dirty="0">
              <a:solidFill>
                <a:srgbClr val="FE2A2A"/>
              </a:solidFill>
              <a:latin typeface="Calibri"/>
              <a:ea typeface="Calibri"/>
              <a:cs typeface="Calibri"/>
              <a:sym typeface="Calibri"/>
              <a:rtl val="0"/>
            </a:endParaRPr>
          </a:p>
        </p:txBody>
      </p:sp>
      <p:sp>
        <p:nvSpPr>
          <p:cNvPr id="19" name="Shape 666">
            <a:extLst>
              <a:ext uri="{FF2B5EF4-FFF2-40B4-BE49-F238E27FC236}">
                <a16:creationId xmlns:a16="http://schemas.microsoft.com/office/drawing/2014/main" id="{DCF4F885-7089-4BB9-9530-B0121B4AD57C}"/>
              </a:ext>
            </a:extLst>
          </p:cNvPr>
          <p:cNvSpPr/>
          <p:nvPr/>
        </p:nvSpPr>
        <p:spPr>
          <a:xfrm>
            <a:off x="3001819" y="3771242"/>
            <a:ext cx="3071086" cy="572158"/>
          </a:xfrm>
          <a:prstGeom prst="ellipse">
            <a:avLst/>
          </a:prstGeom>
          <a:solidFill>
            <a:schemeClr val="bg1">
              <a:lumMod val="85000"/>
            </a:schemeClr>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200" kern="0" dirty="0">
                <a:solidFill>
                  <a:srgbClr val="E013FF"/>
                </a:solidFill>
                <a:latin typeface="Calibri"/>
                <a:ea typeface="Calibri"/>
                <a:cs typeface="Calibri"/>
                <a:sym typeface="Arial"/>
                <a:rtl val="0"/>
              </a:rPr>
              <a:t>rεzɪgneɪʃn</a:t>
            </a:r>
            <a:endParaRPr lang="en" sz="3200" kern="0" dirty="0">
              <a:solidFill>
                <a:srgbClr val="E013FF"/>
              </a:solidFill>
              <a:latin typeface="Calibri"/>
              <a:ea typeface="Calibri"/>
              <a:cs typeface="Calibri"/>
              <a:sym typeface="Calibri"/>
              <a:rtl val="0"/>
            </a:endParaRPr>
          </a:p>
        </p:txBody>
      </p:sp>
      <p:cxnSp>
        <p:nvCxnSpPr>
          <p:cNvPr id="20" name="Shape 667">
            <a:extLst>
              <a:ext uri="{FF2B5EF4-FFF2-40B4-BE49-F238E27FC236}">
                <a16:creationId xmlns:a16="http://schemas.microsoft.com/office/drawing/2014/main" id="{315F0F19-C3D3-45C1-A106-96CF9C1BB0F0}"/>
              </a:ext>
            </a:extLst>
          </p:cNvPr>
          <p:cNvCxnSpPr/>
          <p:nvPr/>
        </p:nvCxnSpPr>
        <p:spPr>
          <a:xfrm flipH="1">
            <a:off x="5101524" y="1988174"/>
            <a:ext cx="450599" cy="535226"/>
          </a:xfrm>
          <a:prstGeom prst="straightConnector1">
            <a:avLst/>
          </a:prstGeom>
          <a:noFill/>
          <a:ln w="50800" cap="flat" cmpd="sng">
            <a:solidFill>
              <a:schemeClr val="dk1"/>
            </a:solidFill>
            <a:prstDash val="solid"/>
            <a:round/>
            <a:headEnd type="none" w="med" len="med"/>
            <a:tailEnd type="stealth" w="lg" len="lg"/>
          </a:ln>
        </p:spPr>
      </p:cxnSp>
      <p:cxnSp>
        <p:nvCxnSpPr>
          <p:cNvPr id="21" name="Shape 668">
            <a:extLst>
              <a:ext uri="{FF2B5EF4-FFF2-40B4-BE49-F238E27FC236}">
                <a16:creationId xmlns:a16="http://schemas.microsoft.com/office/drawing/2014/main" id="{B511E383-635A-46E6-8395-D4ECF299E494}"/>
              </a:ext>
            </a:extLst>
          </p:cNvPr>
          <p:cNvCxnSpPr/>
          <p:nvPr/>
        </p:nvCxnSpPr>
        <p:spPr>
          <a:xfrm>
            <a:off x="3482157" y="1988174"/>
            <a:ext cx="561000" cy="535226"/>
          </a:xfrm>
          <a:prstGeom prst="straightConnector1">
            <a:avLst/>
          </a:prstGeom>
          <a:noFill/>
          <a:ln w="50800" cap="flat" cmpd="sng">
            <a:solidFill>
              <a:schemeClr val="dk1"/>
            </a:solidFill>
            <a:prstDash val="solid"/>
            <a:round/>
            <a:headEnd type="none" w="med" len="med"/>
            <a:tailEnd type="stealth" w="lg" len="lg"/>
          </a:ln>
        </p:spPr>
      </p:cxnSp>
      <p:cxnSp>
        <p:nvCxnSpPr>
          <p:cNvPr id="22" name="Shape 669">
            <a:extLst>
              <a:ext uri="{FF2B5EF4-FFF2-40B4-BE49-F238E27FC236}">
                <a16:creationId xmlns:a16="http://schemas.microsoft.com/office/drawing/2014/main" id="{9C760A77-21E6-4705-A5F8-7FA66E5040FA}"/>
              </a:ext>
            </a:extLst>
          </p:cNvPr>
          <p:cNvCxnSpPr>
            <a:stCxn id="18" idx="4"/>
            <a:endCxn id="19" idx="0"/>
          </p:cNvCxnSpPr>
          <p:nvPr/>
        </p:nvCxnSpPr>
        <p:spPr>
          <a:xfrm flipH="1">
            <a:off x="4537362" y="2999852"/>
            <a:ext cx="17320" cy="771390"/>
          </a:xfrm>
          <a:prstGeom prst="straightConnector1">
            <a:avLst/>
          </a:prstGeom>
          <a:noFill/>
          <a:ln w="50800" cap="flat" cmpd="sng">
            <a:solidFill>
              <a:schemeClr val="dk1"/>
            </a:solidFill>
            <a:prstDash val="solid"/>
            <a:round/>
            <a:headEnd type="none" w="med" len="med"/>
            <a:tailEnd type="stealth" w="lg" len="lg"/>
          </a:ln>
        </p:spPr>
      </p:cxnSp>
      <p:grpSp>
        <p:nvGrpSpPr>
          <p:cNvPr id="34" name="Group 33">
            <a:extLst>
              <a:ext uri="{FF2B5EF4-FFF2-40B4-BE49-F238E27FC236}">
                <a16:creationId xmlns:a16="http://schemas.microsoft.com/office/drawing/2014/main" id="{ED1CA8E4-6360-4372-BFD4-734D71E64C03}"/>
              </a:ext>
            </a:extLst>
          </p:cNvPr>
          <p:cNvGrpSpPr/>
          <p:nvPr/>
        </p:nvGrpSpPr>
        <p:grpSpPr>
          <a:xfrm>
            <a:off x="4514272" y="3771242"/>
            <a:ext cx="4156327" cy="2927384"/>
            <a:chOff x="4514272" y="3771242"/>
            <a:chExt cx="4156327" cy="2927384"/>
          </a:xfrm>
        </p:grpSpPr>
        <p:sp>
          <p:nvSpPr>
            <p:cNvPr id="26" name="Shape 664">
              <a:extLst>
                <a:ext uri="{FF2B5EF4-FFF2-40B4-BE49-F238E27FC236}">
                  <a16:creationId xmlns:a16="http://schemas.microsoft.com/office/drawing/2014/main" id="{83E7EB91-D3AF-4A6E-B306-F87D3C093F89}"/>
                </a:ext>
              </a:extLst>
            </p:cNvPr>
            <p:cNvSpPr/>
            <p:nvPr/>
          </p:nvSpPr>
          <p:spPr>
            <a:xfrm>
              <a:off x="6705600" y="3771242"/>
              <a:ext cx="1964999" cy="572158"/>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US" sz="3500" kern="0" dirty="0">
                  <a:solidFill>
                    <a:srgbClr val="FE2A2A"/>
                  </a:solidFill>
                  <a:latin typeface="Calibri"/>
                  <a:ea typeface="Calibri"/>
                  <a:cs typeface="Calibri"/>
                  <a:sym typeface="Calibri"/>
                  <a:rtl val="0"/>
                </a:rPr>
                <a:t>s</a:t>
              </a:r>
              <a:endParaRPr lang="en" sz="3500" kern="0" dirty="0">
                <a:solidFill>
                  <a:srgbClr val="FE2A2A"/>
                </a:solidFill>
                <a:latin typeface="Calibri"/>
                <a:ea typeface="Calibri"/>
                <a:cs typeface="Calibri"/>
                <a:sym typeface="Calibri"/>
                <a:rtl val="0"/>
              </a:endParaRPr>
            </a:p>
          </p:txBody>
        </p:sp>
        <p:sp>
          <p:nvSpPr>
            <p:cNvPr id="29" name="Shape 665">
              <a:extLst>
                <a:ext uri="{FF2B5EF4-FFF2-40B4-BE49-F238E27FC236}">
                  <a16:creationId xmlns:a16="http://schemas.microsoft.com/office/drawing/2014/main" id="{4D807AB0-A8D2-4BB8-9327-16A17BAB8F2E}"/>
                </a:ext>
              </a:extLst>
            </p:cNvPr>
            <p:cNvSpPr/>
            <p:nvPr/>
          </p:nvSpPr>
          <p:spPr>
            <a:xfrm>
              <a:off x="4514272" y="4782920"/>
              <a:ext cx="3105728" cy="572158"/>
            </a:xfrm>
            <a:prstGeom prst="ellipse">
              <a:avLst/>
            </a:prstGeom>
            <a:no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pPr>
              <a:r>
                <a:rPr lang="en" sz="2800" kern="0" dirty="0">
                  <a:solidFill>
                    <a:srgbClr val="E013FF"/>
                  </a:solidFill>
                  <a:latin typeface="Calibri"/>
                  <a:ea typeface="Calibri"/>
                  <a:cs typeface="Calibri"/>
                  <a:sym typeface="Arial"/>
                  <a:rtl val="0"/>
                </a:rPr>
                <a:t>rεzɪgneɪʃn#</a:t>
              </a:r>
              <a:r>
                <a:rPr lang="en-US" sz="2800" kern="0" dirty="0">
                  <a:solidFill>
                    <a:srgbClr val="FE2A2A"/>
                  </a:solidFill>
                  <a:latin typeface="Calibri"/>
                  <a:ea typeface="Calibri"/>
                  <a:cs typeface="Calibri"/>
                  <a:sym typeface="Calibri"/>
                  <a:rtl val="0"/>
                </a:rPr>
                <a:t>s</a:t>
              </a:r>
              <a:endParaRPr lang="en" sz="2800" kern="0" dirty="0">
                <a:solidFill>
                  <a:srgbClr val="FE2A2A"/>
                </a:solidFill>
                <a:latin typeface="Calibri"/>
                <a:ea typeface="Calibri"/>
                <a:cs typeface="Calibri"/>
                <a:sym typeface="Calibri"/>
                <a:rtl val="0"/>
              </a:endParaRPr>
            </a:p>
          </p:txBody>
        </p:sp>
        <p:sp>
          <p:nvSpPr>
            <p:cNvPr id="30" name="Shape 666">
              <a:extLst>
                <a:ext uri="{FF2B5EF4-FFF2-40B4-BE49-F238E27FC236}">
                  <a16:creationId xmlns:a16="http://schemas.microsoft.com/office/drawing/2014/main" id="{FE10C741-57EF-4C92-A88F-5EE95827AEEA}"/>
                </a:ext>
              </a:extLst>
            </p:cNvPr>
            <p:cNvSpPr/>
            <p:nvPr/>
          </p:nvSpPr>
          <p:spPr>
            <a:xfrm>
              <a:off x="4514273" y="6126468"/>
              <a:ext cx="3071086" cy="572158"/>
            </a:xfrm>
            <a:prstGeom prst="ellipse">
              <a:avLst/>
            </a:prstGeom>
            <a:solidFill>
              <a:schemeClr val="bg1">
                <a:lumMod val="85000"/>
              </a:schemeClr>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eaLnBrk="1" fontAlgn="auto" hangingPunct="1">
                <a:spcBef>
                  <a:spcPts val="0"/>
                </a:spcBef>
                <a:spcAft>
                  <a:spcPts val="0"/>
                </a:spcAft>
                <a:buClrTx/>
                <a:buSzPct val="25000"/>
                <a:buFontTx/>
                <a:buNone/>
              </a:pPr>
              <a:r>
                <a:rPr lang="en" sz="3200" kern="0" dirty="0">
                  <a:solidFill>
                    <a:srgbClr val="E013FF"/>
                  </a:solidFill>
                  <a:latin typeface="Calibri"/>
                  <a:ea typeface="Calibri"/>
                  <a:cs typeface="Calibri"/>
                  <a:sym typeface="Arial"/>
                  <a:rtl val="0"/>
                </a:rPr>
                <a:t>rεzɪgneɪʃn</a:t>
              </a:r>
              <a:r>
                <a:rPr lang="en-US" sz="3200" kern="0" dirty="0">
                  <a:solidFill>
                    <a:srgbClr val="E013FF"/>
                  </a:solidFill>
                  <a:latin typeface="Calibri"/>
                  <a:ea typeface="Calibri"/>
                  <a:cs typeface="Calibri"/>
                  <a:sym typeface="Arial"/>
                  <a:rtl val="0"/>
                </a:rPr>
                <a:t>z</a:t>
              </a:r>
              <a:endParaRPr lang="en" sz="3200" kern="0" dirty="0">
                <a:solidFill>
                  <a:srgbClr val="E013FF"/>
                </a:solidFill>
                <a:latin typeface="Calibri"/>
                <a:ea typeface="Calibri"/>
                <a:cs typeface="Calibri"/>
                <a:sym typeface="Calibri"/>
                <a:rtl val="0"/>
              </a:endParaRPr>
            </a:p>
          </p:txBody>
        </p:sp>
        <p:cxnSp>
          <p:nvCxnSpPr>
            <p:cNvPr id="31" name="Shape 667">
              <a:extLst>
                <a:ext uri="{FF2B5EF4-FFF2-40B4-BE49-F238E27FC236}">
                  <a16:creationId xmlns:a16="http://schemas.microsoft.com/office/drawing/2014/main" id="{BF8A451C-1868-4304-AA74-2CADD6768935}"/>
                </a:ext>
              </a:extLst>
            </p:cNvPr>
            <p:cNvCxnSpPr/>
            <p:nvPr/>
          </p:nvCxnSpPr>
          <p:spPr>
            <a:xfrm flipH="1">
              <a:off x="6613978" y="4343400"/>
              <a:ext cx="450599" cy="535226"/>
            </a:xfrm>
            <a:prstGeom prst="straightConnector1">
              <a:avLst/>
            </a:prstGeom>
            <a:noFill/>
            <a:ln w="50800" cap="flat" cmpd="sng">
              <a:solidFill>
                <a:schemeClr val="dk1"/>
              </a:solidFill>
              <a:prstDash val="solid"/>
              <a:round/>
              <a:headEnd type="none" w="med" len="med"/>
              <a:tailEnd type="stealth" w="lg" len="lg"/>
            </a:ln>
          </p:spPr>
        </p:cxnSp>
        <p:cxnSp>
          <p:nvCxnSpPr>
            <p:cNvPr id="32" name="Shape 668">
              <a:extLst>
                <a:ext uri="{FF2B5EF4-FFF2-40B4-BE49-F238E27FC236}">
                  <a16:creationId xmlns:a16="http://schemas.microsoft.com/office/drawing/2014/main" id="{D25A9CE5-2B27-4998-939C-2C090FF7AD34}"/>
                </a:ext>
              </a:extLst>
            </p:cNvPr>
            <p:cNvCxnSpPr/>
            <p:nvPr/>
          </p:nvCxnSpPr>
          <p:spPr>
            <a:xfrm>
              <a:off x="4994611" y="4343400"/>
              <a:ext cx="561000" cy="535226"/>
            </a:xfrm>
            <a:prstGeom prst="straightConnector1">
              <a:avLst/>
            </a:prstGeom>
            <a:noFill/>
            <a:ln w="50800" cap="flat" cmpd="sng">
              <a:solidFill>
                <a:schemeClr val="dk1"/>
              </a:solidFill>
              <a:prstDash val="solid"/>
              <a:round/>
              <a:headEnd type="none" w="med" len="med"/>
              <a:tailEnd type="stealth" w="lg" len="lg"/>
            </a:ln>
          </p:spPr>
        </p:cxnSp>
        <p:cxnSp>
          <p:nvCxnSpPr>
            <p:cNvPr id="33" name="Shape 669">
              <a:extLst>
                <a:ext uri="{FF2B5EF4-FFF2-40B4-BE49-F238E27FC236}">
                  <a16:creationId xmlns:a16="http://schemas.microsoft.com/office/drawing/2014/main" id="{56E4B6F0-B0B7-48CA-8F57-4CC816AF882A}"/>
                </a:ext>
              </a:extLst>
            </p:cNvPr>
            <p:cNvCxnSpPr>
              <a:stCxn id="29" idx="4"/>
              <a:endCxn id="30" idx="0"/>
            </p:cNvCxnSpPr>
            <p:nvPr/>
          </p:nvCxnSpPr>
          <p:spPr>
            <a:xfrm flipH="1">
              <a:off x="6049816" y="5355078"/>
              <a:ext cx="17320" cy="771390"/>
            </a:xfrm>
            <a:prstGeom prst="straightConnector1">
              <a:avLst/>
            </a:prstGeom>
            <a:noFill/>
            <a:ln w="50800" cap="flat" cmpd="sng">
              <a:solidFill>
                <a:schemeClr val="dk1"/>
              </a:solidFill>
              <a:prstDash val="solid"/>
              <a:round/>
              <a:headEnd type="none" w="med" len="med"/>
              <a:tailEnd type="stealth" w="lg" len="lg"/>
            </a:ln>
          </p:spPr>
        </p:cxnSp>
      </p:grpSp>
    </p:spTree>
    <p:extLst>
      <p:ext uri="{BB962C8B-B14F-4D97-AF65-F5344CB8AC3E}">
        <p14:creationId xmlns:p14="http://schemas.microsoft.com/office/powerpoint/2010/main" val="6483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69200"/>
            <a:ext cx="8839200" cy="4156963"/>
          </a:xfrm>
        </p:spPr>
        <p:txBody>
          <a:bodyPr/>
          <a:lstStyle/>
          <a:p>
            <a:r>
              <a:rPr lang="en-US" dirty="0"/>
              <a:t>A word’s meaning is a noisy sum of its parents</a:t>
            </a:r>
          </a:p>
        </p:txBody>
      </p:sp>
      <p:sp>
        <p:nvSpPr>
          <p:cNvPr id="23" name="TextBox 22"/>
          <p:cNvSpPr txBox="1"/>
          <p:nvPr/>
        </p:nvSpPr>
        <p:spPr>
          <a:xfrm>
            <a:off x="9458146" y="6687437"/>
            <a:ext cx="18466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grpSp>
        <p:nvGrpSpPr>
          <p:cNvPr id="100" name="Group 99"/>
          <p:cNvGrpSpPr/>
          <p:nvPr/>
        </p:nvGrpSpPr>
        <p:grpSpPr>
          <a:xfrm>
            <a:off x="376860" y="2776482"/>
            <a:ext cx="8356360" cy="3395718"/>
            <a:chOff x="376860" y="1557282"/>
            <a:chExt cx="8356360" cy="3395718"/>
          </a:xfrm>
        </p:grpSpPr>
        <p:sp>
          <p:nvSpPr>
            <p:cNvPr id="101" name="Shape 1862"/>
            <p:cNvSpPr/>
            <p:nvPr/>
          </p:nvSpPr>
          <p:spPr>
            <a:xfrm>
              <a:off x="7354241"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p>
          </p:txBody>
        </p:sp>
        <p:sp>
          <p:nvSpPr>
            <p:cNvPr id="102" name="Shape 1860"/>
            <p:cNvSpPr/>
            <p:nvPr/>
          </p:nvSpPr>
          <p:spPr>
            <a:xfrm>
              <a:off x="5250075" y="16043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a:ln>
                    <a:noFill/>
                  </a:ln>
                  <a:solidFill>
                    <a:srgbClr val="FF0000"/>
                  </a:solidFill>
                  <a:effectLst/>
                  <a:uLnTx/>
                  <a:uFillTx/>
                  <a:latin typeface="Arial"/>
                  <a:ea typeface="+mn-ea"/>
                  <a:cs typeface="Arial"/>
                  <a:sym typeface="Arial"/>
                  <a:rtl val="0"/>
                </a:rPr>
                <a:t>eɪʃən</a:t>
              </a:r>
              <a:endPar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endParaRPr>
            </a:p>
          </p:txBody>
        </p:sp>
        <p:sp>
          <p:nvSpPr>
            <p:cNvPr id="103" name="Shape 1856"/>
            <p:cNvSpPr/>
            <p:nvPr/>
          </p:nvSpPr>
          <p:spPr>
            <a:xfrm>
              <a:off x="3306035" y="15572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FF0000"/>
                  </a:solidFill>
                  <a:effectLst/>
                  <a:uLnTx/>
                  <a:uFillTx/>
                  <a:latin typeface="Arial"/>
                  <a:ea typeface="+mn-ea"/>
                  <a:cs typeface="Arial"/>
                  <a:sym typeface="Arial"/>
                  <a:rtl val="0"/>
                </a:rPr>
                <a:t>s</a:t>
              </a:r>
              <a:endParaRPr kumimoji="0" lang="en" sz="1800" b="1" i="0" u="none" strike="noStrike" kern="0" cap="none" spc="0" normalizeH="0" baseline="0" noProof="0" dirty="0">
                <a:ln>
                  <a:noFill/>
                </a:ln>
                <a:solidFill>
                  <a:srgbClr val="FF0000"/>
                </a:solidFill>
                <a:effectLst/>
                <a:uLnTx/>
                <a:uFillTx/>
                <a:latin typeface="Arial"/>
                <a:ea typeface="Arial"/>
                <a:cs typeface="Arial"/>
                <a:sym typeface="Arial"/>
                <a:rtl val="0"/>
              </a:endParaRPr>
            </a:p>
          </p:txBody>
        </p:sp>
        <p:sp>
          <p:nvSpPr>
            <p:cNvPr id="104" name="Shape 1857"/>
            <p:cNvSpPr/>
            <p:nvPr/>
          </p:nvSpPr>
          <p:spPr>
            <a:xfrm>
              <a:off x="893392" y="15572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endParaRPr kumimoji="0" lang="en" sz="18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105" name="Shape 1880"/>
            <p:cNvSpPr/>
            <p:nvPr/>
          </p:nvSpPr>
          <p:spPr>
            <a:xfrm>
              <a:off x="404751" y="43529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r,εzɪgn’eɪʃn</a:t>
              </a:r>
            </a:p>
          </p:txBody>
        </p:sp>
        <p:sp>
          <p:nvSpPr>
            <p:cNvPr id="106" name="Shape 1881"/>
            <p:cNvSpPr/>
            <p:nvPr/>
          </p:nvSpPr>
          <p:spPr>
            <a:xfrm>
              <a:off x="2915053" y="43529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riz’ajnz</a:t>
              </a:r>
            </a:p>
          </p:txBody>
        </p:sp>
        <p:sp>
          <p:nvSpPr>
            <p:cNvPr id="107" name="Shape 1882"/>
            <p:cNvSpPr/>
            <p:nvPr/>
          </p:nvSpPr>
          <p:spPr>
            <a:xfrm>
              <a:off x="4829263" y="43529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d,æmn’eɪʃn</a:t>
              </a:r>
            </a:p>
          </p:txBody>
        </p:sp>
        <p:sp>
          <p:nvSpPr>
            <p:cNvPr id="108" name="Shape 1883"/>
            <p:cNvSpPr/>
            <p:nvPr/>
          </p:nvSpPr>
          <p:spPr>
            <a:xfrm>
              <a:off x="7136969" y="43472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E013FF"/>
                  </a:solidFill>
                  <a:effectLst/>
                  <a:uLnTx/>
                  <a:uFillTx/>
                  <a:latin typeface="Arial"/>
                  <a:ea typeface="Calibri"/>
                  <a:cs typeface="Arial"/>
                  <a:sym typeface="Arial"/>
                  <a:rtl val="0"/>
                </a:rPr>
                <a:t>d’æmz</a:t>
              </a:r>
            </a:p>
          </p:txBody>
        </p:sp>
        <p:sp>
          <p:nvSpPr>
            <p:cNvPr id="109" name="Shape 1864"/>
            <p:cNvSpPr/>
            <p:nvPr/>
          </p:nvSpPr>
          <p:spPr>
            <a:xfrm>
              <a:off x="376860" y="30570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US"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sp>
          <p:nvSpPr>
            <p:cNvPr id="110" name="Shape 1865"/>
            <p:cNvSpPr/>
            <p:nvPr/>
          </p:nvSpPr>
          <p:spPr>
            <a:xfrm>
              <a:off x="2915053" y="30624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Calibri"/>
                  <a:rtl val="0"/>
                </a:rPr>
                <a:t>riz</a:t>
              </a:r>
              <a:r>
                <a:rPr kumimoji="0" lang="en-US" sz="1800" b="1" i="0" u="none" strike="noStrike" kern="0" cap="none" spc="0" normalizeH="0" baseline="0" noProof="0" dirty="0" err="1">
                  <a:ln>
                    <a:noFill/>
                  </a:ln>
                  <a:solidFill>
                    <a:srgbClr val="37AAED"/>
                  </a:solidFill>
                  <a:effectLst/>
                  <a:uLnTx/>
                  <a:uFillTx/>
                  <a:latin typeface="Arial"/>
                  <a:ea typeface="Calibri"/>
                  <a:cs typeface="Arial"/>
                  <a:sym typeface="Calibri"/>
                  <a:rtl val="0"/>
                </a:rPr>
                <a:t>ajgn</a:t>
              </a: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sp>
          <p:nvSpPr>
            <p:cNvPr id="111" name="Shape 1867"/>
            <p:cNvSpPr/>
            <p:nvPr/>
          </p:nvSpPr>
          <p:spPr>
            <a:xfrm>
              <a:off x="7136968" y="30567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s</a:t>
              </a:r>
            </a:p>
          </p:txBody>
        </p:sp>
        <p:cxnSp>
          <p:nvCxnSpPr>
            <p:cNvPr id="112" name="Shape 1868"/>
            <p:cNvCxnSpPr>
              <a:endCxn id="109" idx="0"/>
            </p:cNvCxnSpPr>
            <p:nvPr/>
          </p:nvCxnSpPr>
          <p:spPr>
            <a:xfrm>
              <a:off x="1538327" y="21481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113" name="Shape 1869"/>
            <p:cNvCxnSpPr>
              <a:endCxn id="109" idx="0"/>
            </p:cNvCxnSpPr>
            <p:nvPr/>
          </p:nvCxnSpPr>
          <p:spPr>
            <a:xfrm flipH="1">
              <a:off x="1538327" y="21952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114" name="Shape 1870"/>
            <p:cNvCxnSpPr>
              <a:stCxn id="109" idx="4"/>
              <a:endCxn id="105" idx="0"/>
            </p:cNvCxnSpPr>
            <p:nvPr/>
          </p:nvCxnSpPr>
          <p:spPr>
            <a:xfrm>
              <a:off x="1538327" y="36570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115" name="Shape 1871"/>
            <p:cNvCxnSpPr>
              <a:endCxn id="110" idx="0"/>
            </p:cNvCxnSpPr>
            <p:nvPr/>
          </p:nvCxnSpPr>
          <p:spPr>
            <a:xfrm>
              <a:off x="1538327" y="21481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116" name="Shape 1872"/>
            <p:cNvCxnSpPr>
              <a:endCxn id="110" idx="0"/>
            </p:cNvCxnSpPr>
            <p:nvPr/>
          </p:nvCxnSpPr>
          <p:spPr>
            <a:xfrm>
              <a:off x="3687955" y="21481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117" name="Shape 1873"/>
            <p:cNvCxnSpPr>
              <a:stCxn id="110" idx="4"/>
              <a:endCxn id="106" idx="0"/>
            </p:cNvCxnSpPr>
            <p:nvPr/>
          </p:nvCxnSpPr>
          <p:spPr>
            <a:xfrm>
              <a:off x="3705197" y="36625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118" name="Shape 1874"/>
            <p:cNvCxnSpPr>
              <a:endCxn id="124" idx="0"/>
            </p:cNvCxnSpPr>
            <p:nvPr/>
          </p:nvCxnSpPr>
          <p:spPr>
            <a:xfrm flipH="1">
              <a:off x="5830928" y="21952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119" name="Shape 1875"/>
            <p:cNvCxnSpPr>
              <a:endCxn id="124" idx="0"/>
            </p:cNvCxnSpPr>
            <p:nvPr/>
          </p:nvCxnSpPr>
          <p:spPr>
            <a:xfrm>
              <a:off x="5830928" y="21952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120" name="Shape 1876"/>
            <p:cNvCxnSpPr>
              <a:stCxn id="124" idx="4"/>
              <a:endCxn id="107" idx="0"/>
            </p:cNvCxnSpPr>
            <p:nvPr/>
          </p:nvCxnSpPr>
          <p:spPr>
            <a:xfrm>
              <a:off x="5830928" y="36567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121" name="Shape 1877"/>
            <p:cNvCxnSpPr>
              <a:endCxn id="111" idx="0"/>
            </p:cNvCxnSpPr>
            <p:nvPr/>
          </p:nvCxnSpPr>
          <p:spPr>
            <a:xfrm>
              <a:off x="7935094" y="21952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122" name="Shape 1879"/>
            <p:cNvCxnSpPr>
              <a:stCxn id="111" idx="4"/>
              <a:endCxn id="108" idx="0"/>
            </p:cNvCxnSpPr>
            <p:nvPr/>
          </p:nvCxnSpPr>
          <p:spPr>
            <a:xfrm>
              <a:off x="7935095" y="36567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123" name="Shape 1877"/>
            <p:cNvCxnSpPr>
              <a:endCxn id="111" idx="0"/>
            </p:cNvCxnSpPr>
            <p:nvPr/>
          </p:nvCxnSpPr>
          <p:spPr>
            <a:xfrm>
              <a:off x="3687955" y="21481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124" name="Shape 1866"/>
            <p:cNvSpPr/>
            <p:nvPr/>
          </p:nvSpPr>
          <p:spPr>
            <a:xfrm>
              <a:off x="4721997" y="30567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rPr>
                <a:t>dæmn#</a:t>
              </a:r>
              <a:r>
                <a:rPr kumimoji="0" lang="en" sz="1800" b="1" i="0" u="none" strike="noStrike" kern="0" cap="none" spc="0" normalizeH="0" baseline="0" noProof="0" dirty="0">
                  <a:ln>
                    <a:noFill/>
                  </a:ln>
                  <a:solidFill>
                    <a:srgbClr val="FF0000"/>
                  </a:solidFill>
                  <a:effectLst/>
                  <a:uLnTx/>
                  <a:uFillTx/>
                  <a:latin typeface="Arial"/>
                  <a:ea typeface="Calibri"/>
                  <a:cs typeface="Arial"/>
                  <a:sym typeface="Arial"/>
                  <a:rtl val="0"/>
                </a:rPr>
                <a:t>eɪʃən</a:t>
              </a:r>
            </a:p>
          </p:txBody>
        </p:sp>
      </p:grpSp>
      <p:sp>
        <p:nvSpPr>
          <p:cNvPr id="34" name="Title 1">
            <a:extLst>
              <a:ext uri="{FF2B5EF4-FFF2-40B4-BE49-F238E27FC236}">
                <a16:creationId xmlns:a16="http://schemas.microsoft.com/office/drawing/2014/main" id="{7666DD2D-C2E3-40C4-916A-9F8EEED6F0FA}"/>
              </a:ext>
            </a:extLst>
          </p:cNvPr>
          <p:cNvSpPr>
            <a:spLocks noGrp="1"/>
          </p:cNvSpPr>
          <p:nvPr>
            <p:ph type="title"/>
          </p:nvPr>
        </p:nvSpPr>
        <p:spPr>
          <a:xfrm>
            <a:off x="331304" y="-162686"/>
            <a:ext cx="8587408" cy="1143200"/>
          </a:xfrm>
        </p:spPr>
        <p:txBody>
          <a:bodyPr/>
          <a:lstStyle/>
          <a:p>
            <a:r>
              <a:rPr lang="en-US" sz="3200" dirty="0"/>
              <a:t>Limited to strings?  </a:t>
            </a:r>
            <a:br>
              <a:rPr lang="en-US" sz="3200" dirty="0"/>
            </a:br>
            <a:r>
              <a:rPr lang="en-US" sz="3200" dirty="0"/>
              <a:t>No, could infer meaning vectors at same time …</a:t>
            </a:r>
          </a:p>
        </p:txBody>
      </p:sp>
    </p:spTree>
    <p:extLst>
      <p:ext uri="{BB962C8B-B14F-4D97-AF65-F5344CB8AC3E}">
        <p14:creationId xmlns:p14="http://schemas.microsoft.com/office/powerpoint/2010/main" val="1171854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69200"/>
            <a:ext cx="8839200" cy="4156963"/>
          </a:xfrm>
        </p:spPr>
        <p:txBody>
          <a:bodyPr/>
          <a:lstStyle/>
          <a:p>
            <a:r>
              <a:rPr lang="en-US" dirty="0"/>
              <a:t>A word’s meaning is a noisy sum of its parents</a:t>
            </a:r>
          </a:p>
        </p:txBody>
      </p:sp>
      <p:sp>
        <p:nvSpPr>
          <p:cNvPr id="23" name="TextBox 22"/>
          <p:cNvSpPr txBox="1"/>
          <p:nvPr/>
        </p:nvSpPr>
        <p:spPr>
          <a:xfrm>
            <a:off x="9458146" y="6687437"/>
            <a:ext cx="18466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Arial" panose="020B0604020202020204" pitchFamily="34" charset="0"/>
            </a:endParaRPr>
          </a:p>
        </p:txBody>
      </p:sp>
      <p:sp>
        <p:nvSpPr>
          <p:cNvPr id="101" name="Shape 1862"/>
          <p:cNvSpPr/>
          <p:nvPr/>
        </p:nvSpPr>
        <p:spPr>
          <a:xfrm>
            <a:off x="7277914" y="2823565"/>
            <a:ext cx="133268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37AAED"/>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37AAED"/>
                </a:solidFill>
                <a:effectLst/>
                <a:uLnTx/>
                <a:uFillTx/>
                <a:latin typeface="Arial"/>
                <a:ea typeface="Calibri"/>
                <a:cs typeface="Arial"/>
                <a:sym typeface="Calibri"/>
                <a:rtl val="0"/>
              </a:rPr>
              <a:t>damn</a:t>
            </a:r>
            <a:endParaRPr kumimoji="0" lang="en" sz="1800" b="1" i="0" u="none" strike="noStrike" kern="0" cap="none" spc="0" normalizeH="0" baseline="0" noProof="0" dirty="0">
              <a:ln>
                <a:noFill/>
              </a:ln>
              <a:solidFill>
                <a:srgbClr val="37AAED"/>
              </a:solidFill>
              <a:effectLst/>
              <a:uLnTx/>
              <a:uFillTx/>
              <a:latin typeface="Arial"/>
              <a:ea typeface="Calibri"/>
              <a:cs typeface="Arial"/>
              <a:sym typeface="Arial"/>
              <a:rtl val="0"/>
            </a:endParaRPr>
          </a:p>
        </p:txBody>
      </p:sp>
      <p:sp>
        <p:nvSpPr>
          <p:cNvPr id="102" name="Shape 1860"/>
          <p:cNvSpPr/>
          <p:nvPr/>
        </p:nvSpPr>
        <p:spPr>
          <a:xfrm>
            <a:off x="5250075" y="2823565"/>
            <a:ext cx="1180033"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FF0000"/>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FF0000"/>
                </a:solidFill>
                <a:effectLst/>
                <a:uLnTx/>
                <a:uFillTx/>
                <a:latin typeface="Arial"/>
                <a:ea typeface="Calibri"/>
                <a:cs typeface="Arial"/>
                <a:sym typeface="Calibri"/>
                <a:rtl val="0"/>
              </a:rPr>
              <a:t>ation</a:t>
            </a:r>
            <a:endParaRPr kumimoji="0" lang="en" sz="1800" b="0"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103" name="Shape 1856"/>
          <p:cNvSpPr/>
          <p:nvPr/>
        </p:nvSpPr>
        <p:spPr>
          <a:xfrm>
            <a:off x="3306035" y="2776482"/>
            <a:ext cx="782166"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a:ln>
                  <a:noFill/>
                </a:ln>
                <a:solidFill>
                  <a:srgbClr val="FF0000"/>
                </a:solidFill>
                <a:effectLst/>
                <a:uLnTx/>
                <a:uFillTx/>
                <a:latin typeface="Arial"/>
                <a:ea typeface="Calibri"/>
                <a:cs typeface="Arial"/>
                <a:sym typeface="Calibri"/>
                <a:rtl val="0"/>
              </a:rPr>
              <a:t>v</a:t>
            </a:r>
            <a:r>
              <a:rPr kumimoji="0" lang="en-US" sz="2800" b="0" i="0" u="none" strike="noStrike" kern="0" cap="none" spc="0" normalizeH="0" baseline="-15000" noProof="0" dirty="0">
                <a:ln>
                  <a:noFill/>
                </a:ln>
                <a:solidFill>
                  <a:srgbClr val="FF0000"/>
                </a:solidFill>
                <a:effectLst/>
                <a:uLnTx/>
                <a:uFillTx/>
                <a:latin typeface="Arial"/>
                <a:ea typeface="Calibri"/>
                <a:cs typeface="Arial"/>
                <a:sym typeface="Calibri"/>
                <a:rtl val="0"/>
              </a:rPr>
              <a:t>s</a:t>
            </a:r>
            <a:endParaRPr kumimoji="0" lang="en" sz="1800" b="0"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104" name="Shape 1857"/>
          <p:cNvSpPr/>
          <p:nvPr/>
        </p:nvSpPr>
        <p:spPr>
          <a:xfrm>
            <a:off x="893392" y="2776482"/>
            <a:ext cx="1308198" cy="600039"/>
          </a:xfrm>
          <a:prstGeom prst="ellipse">
            <a:avLst/>
          </a:prstGeom>
          <a:solidFill>
            <a:srgbClr val="FFFFFF"/>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Tx/>
              <a:buNone/>
              <a:tabLst/>
              <a:defRPr/>
            </a:pPr>
            <a:r>
              <a:rPr kumimoji="0" lang="en-US" sz="2800" b="1" i="0" u="none" strike="noStrike" kern="0" cap="none" spc="0" normalizeH="0" baseline="0" noProof="0" dirty="0" err="1">
                <a:ln>
                  <a:noFill/>
                </a:ln>
                <a:solidFill>
                  <a:srgbClr val="37AAED"/>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37AAED"/>
                </a:solidFill>
                <a:effectLst/>
                <a:uLnTx/>
                <a:uFillTx/>
                <a:latin typeface="Arial"/>
                <a:ea typeface="Calibri"/>
                <a:cs typeface="Arial"/>
                <a:sym typeface="Calibri"/>
                <a:rtl val="0"/>
              </a:rPr>
              <a:t>resign</a:t>
            </a:r>
            <a:endParaRPr kumimoji="0" lang="en" sz="2800" b="0" i="0" u="none" strike="noStrike" kern="0" cap="none" spc="0" normalizeH="0" baseline="-15000" noProof="0" dirty="0">
              <a:ln>
                <a:noFill/>
              </a:ln>
              <a:solidFill>
                <a:srgbClr val="000000"/>
              </a:solidFill>
              <a:effectLst/>
              <a:uLnTx/>
              <a:uFillTx/>
              <a:latin typeface="Arial"/>
              <a:ea typeface="+mn-ea"/>
              <a:cs typeface="Arial"/>
              <a:sym typeface="Arial"/>
              <a:rtl val="0"/>
            </a:endParaRPr>
          </a:p>
        </p:txBody>
      </p:sp>
      <p:sp>
        <p:nvSpPr>
          <p:cNvPr id="105" name="Shape 1880"/>
          <p:cNvSpPr/>
          <p:nvPr/>
        </p:nvSpPr>
        <p:spPr>
          <a:xfrm>
            <a:off x="404751" y="5572161"/>
            <a:ext cx="2267154"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660075">
                    <a:lumMod val="60000"/>
                    <a:lumOff val="40000"/>
                  </a:srgbClr>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660075">
                    <a:lumMod val="60000"/>
                    <a:lumOff val="40000"/>
                  </a:srgbClr>
                </a:solidFill>
                <a:effectLst/>
                <a:uLnTx/>
                <a:uFillTx/>
                <a:latin typeface="Arial"/>
                <a:ea typeface="Calibri"/>
                <a:cs typeface="Arial"/>
                <a:sym typeface="Calibri"/>
                <a:rtl val="0"/>
              </a:rPr>
              <a:t>resignation</a:t>
            </a:r>
            <a:endParaRPr kumimoji="0" lang="en" sz="1800" b="1" i="0" u="none" strike="noStrike" kern="0" cap="none" spc="0" normalizeH="0" baseline="0" noProof="0" dirty="0">
              <a:ln>
                <a:noFill/>
              </a:ln>
              <a:solidFill>
                <a:srgbClr val="660075">
                  <a:lumMod val="60000"/>
                  <a:lumOff val="40000"/>
                </a:srgbClr>
              </a:solidFill>
              <a:effectLst/>
              <a:uLnTx/>
              <a:uFillTx/>
              <a:latin typeface="Arial"/>
              <a:ea typeface="Calibri"/>
              <a:cs typeface="Arial"/>
              <a:sym typeface="Arial"/>
              <a:rtl val="0"/>
            </a:endParaRPr>
          </a:p>
        </p:txBody>
      </p:sp>
      <p:sp>
        <p:nvSpPr>
          <p:cNvPr id="106" name="Shape 1881"/>
          <p:cNvSpPr/>
          <p:nvPr/>
        </p:nvSpPr>
        <p:spPr>
          <a:xfrm>
            <a:off x="2915053" y="5572161"/>
            <a:ext cx="1580290" cy="600039"/>
          </a:xfrm>
          <a:prstGeom prst="ellipse">
            <a:avLst/>
          </a:prstGeom>
          <a:no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660075">
                    <a:lumMod val="60000"/>
                    <a:lumOff val="40000"/>
                  </a:srgbClr>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660075">
                    <a:lumMod val="60000"/>
                    <a:lumOff val="40000"/>
                  </a:srgbClr>
                </a:solidFill>
                <a:effectLst/>
                <a:uLnTx/>
                <a:uFillTx/>
                <a:latin typeface="Arial"/>
                <a:ea typeface="Calibri"/>
                <a:cs typeface="Arial"/>
                <a:sym typeface="Calibri"/>
                <a:rtl val="0"/>
              </a:rPr>
              <a:t>resigns</a:t>
            </a:r>
            <a:endParaRPr kumimoji="0" lang="en" sz="1800" b="1" i="0" u="none" strike="noStrike" kern="0" cap="none" spc="0" normalizeH="0" baseline="0" noProof="0" dirty="0">
              <a:ln>
                <a:noFill/>
              </a:ln>
              <a:solidFill>
                <a:srgbClr val="660075">
                  <a:lumMod val="60000"/>
                  <a:lumOff val="40000"/>
                </a:srgbClr>
              </a:solidFill>
              <a:effectLst/>
              <a:uLnTx/>
              <a:uFillTx/>
              <a:latin typeface="Arial"/>
              <a:ea typeface="Calibri"/>
              <a:cs typeface="Arial"/>
              <a:sym typeface="Arial"/>
              <a:rtl val="0"/>
            </a:endParaRPr>
          </a:p>
        </p:txBody>
      </p:sp>
      <p:sp>
        <p:nvSpPr>
          <p:cNvPr id="107" name="Shape 1882"/>
          <p:cNvSpPr/>
          <p:nvPr/>
        </p:nvSpPr>
        <p:spPr>
          <a:xfrm>
            <a:off x="4829263" y="5572161"/>
            <a:ext cx="2030787"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wrap="none"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660075">
                    <a:lumMod val="60000"/>
                    <a:lumOff val="40000"/>
                  </a:srgbClr>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660075">
                    <a:lumMod val="60000"/>
                    <a:lumOff val="40000"/>
                  </a:srgbClr>
                </a:solidFill>
                <a:effectLst/>
                <a:uLnTx/>
                <a:uFillTx/>
                <a:latin typeface="Arial"/>
                <a:ea typeface="Calibri"/>
                <a:cs typeface="Arial"/>
                <a:sym typeface="Calibri"/>
                <a:rtl val="0"/>
              </a:rPr>
              <a:t>damnation</a:t>
            </a:r>
            <a:endParaRPr kumimoji="0" lang="en" sz="1800" b="1" i="0" u="none" strike="noStrike" kern="0" cap="none" spc="0" normalizeH="0" baseline="0" noProof="0" dirty="0">
              <a:ln>
                <a:noFill/>
              </a:ln>
              <a:solidFill>
                <a:srgbClr val="660075">
                  <a:lumMod val="60000"/>
                  <a:lumOff val="40000"/>
                </a:srgbClr>
              </a:solidFill>
              <a:effectLst/>
              <a:uLnTx/>
              <a:uFillTx/>
              <a:latin typeface="Arial"/>
              <a:ea typeface="Calibri"/>
              <a:cs typeface="Arial"/>
              <a:sym typeface="Arial"/>
              <a:rtl val="0"/>
            </a:endParaRPr>
          </a:p>
        </p:txBody>
      </p:sp>
      <p:sp>
        <p:nvSpPr>
          <p:cNvPr id="108" name="Shape 1883"/>
          <p:cNvSpPr/>
          <p:nvPr/>
        </p:nvSpPr>
        <p:spPr>
          <a:xfrm>
            <a:off x="7136969" y="5566404"/>
            <a:ext cx="1596251" cy="600039"/>
          </a:xfrm>
          <a:prstGeom prst="ellipse">
            <a:avLst/>
          </a:prstGeom>
          <a:solidFill>
            <a:schemeClr val="bg1">
              <a:lumMod val="85000"/>
            </a:schemeClr>
          </a:solidFill>
          <a:ln w="19050" cap="flat" cmpd="sng">
            <a:solidFill>
              <a:srgbClr val="000000"/>
            </a:solidFill>
            <a:prstDash val="solid"/>
            <a:round/>
            <a:headEnd type="none" w="med" len="med"/>
            <a:tailEnd type="none" w="med" len="med"/>
          </a:ln>
        </p:spPr>
        <p:txBody>
          <a:bodyPr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660075">
                    <a:lumMod val="60000"/>
                    <a:lumOff val="40000"/>
                  </a:srgbClr>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660075">
                    <a:lumMod val="60000"/>
                    <a:lumOff val="40000"/>
                  </a:srgbClr>
                </a:solidFill>
                <a:effectLst/>
                <a:uLnTx/>
                <a:uFillTx/>
                <a:latin typeface="Arial"/>
                <a:ea typeface="Calibri"/>
                <a:cs typeface="Arial"/>
                <a:sym typeface="Calibri"/>
                <a:rtl val="0"/>
              </a:rPr>
              <a:t>damns</a:t>
            </a:r>
            <a:endParaRPr kumimoji="0" lang="en" sz="1800" b="1" i="0" u="none" strike="noStrike" kern="0" cap="none" spc="0" normalizeH="0" baseline="0" noProof="0" dirty="0">
              <a:ln>
                <a:noFill/>
              </a:ln>
              <a:solidFill>
                <a:srgbClr val="660075">
                  <a:lumMod val="60000"/>
                  <a:lumOff val="40000"/>
                </a:srgbClr>
              </a:solidFill>
              <a:effectLst/>
              <a:uLnTx/>
              <a:uFillTx/>
              <a:latin typeface="Arial"/>
              <a:ea typeface="Calibri"/>
              <a:cs typeface="Arial"/>
              <a:sym typeface="Arial"/>
              <a:rtl val="0"/>
            </a:endParaRPr>
          </a:p>
        </p:txBody>
      </p:sp>
      <p:sp>
        <p:nvSpPr>
          <p:cNvPr id="109" name="Shape 1864"/>
          <p:cNvSpPr/>
          <p:nvPr/>
        </p:nvSpPr>
        <p:spPr>
          <a:xfrm>
            <a:off x="376860" y="4276203"/>
            <a:ext cx="2322934" cy="600039"/>
          </a:xfrm>
          <a:prstGeom prst="ellipse">
            <a:avLst/>
          </a:prstGeom>
          <a:solidFill>
            <a:srgbClr val="FFFFFF"/>
          </a:solidFill>
          <a:ln w="19050" cap="flat" cmpd="sng">
            <a:solidFill>
              <a:srgbClr val="000000"/>
            </a:solidFill>
            <a:prstDash val="solid"/>
            <a:round/>
            <a:headEnd type="none" w="med" len="med"/>
            <a:tailEnd type="none" w="med" len="med"/>
          </a:ln>
        </p:spPr>
        <p:txBody>
          <a:bodyPr wrap="none"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37AAED"/>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37AAED"/>
                </a:solidFill>
                <a:effectLst/>
                <a:uLnTx/>
                <a:uFillTx/>
                <a:latin typeface="Arial"/>
                <a:ea typeface="Calibri"/>
                <a:cs typeface="Arial"/>
                <a:sym typeface="Calibri"/>
                <a:rtl val="0"/>
              </a:rPr>
              <a:t>resign</a:t>
            </a:r>
            <a:r>
              <a:rPr kumimoji="0" lang="en-US" sz="2000" b="0" i="0" u="none" strike="noStrike" kern="0" cap="none" spc="0" normalizeH="0" baseline="0" noProof="0" dirty="0" err="1">
                <a:ln>
                  <a:noFill/>
                </a:ln>
                <a:solidFill>
                  <a:prstClr val="black"/>
                </a:solidFill>
                <a:effectLst/>
                <a:uLnTx/>
                <a:uFillTx/>
                <a:latin typeface="Arial"/>
                <a:ea typeface="Calibri"/>
                <a:cs typeface="Arial"/>
                <a:sym typeface="Calibri"/>
                <a:rtl val="0"/>
              </a:rPr>
              <a:t>+</a:t>
            </a:r>
            <a:r>
              <a:rPr kumimoji="0" lang="en-US" sz="2800" b="1" i="0" u="none" strike="noStrike" kern="0" cap="none" spc="0" normalizeH="0" baseline="0" noProof="0" dirty="0" err="1">
                <a:ln>
                  <a:noFill/>
                </a:ln>
                <a:solidFill>
                  <a:srgbClr val="FF0000"/>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FF0000"/>
                </a:solidFill>
                <a:effectLst/>
                <a:uLnTx/>
                <a:uFillTx/>
                <a:latin typeface="Arial"/>
                <a:ea typeface="Calibri"/>
                <a:cs typeface="Arial"/>
                <a:sym typeface="Calibri"/>
                <a:rtl val="0"/>
              </a:rPr>
              <a:t>ation</a:t>
            </a:r>
            <a:endParaRPr kumimoji="0" lang="en" sz="1800" b="0"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110" name="Shape 1865"/>
          <p:cNvSpPr/>
          <p:nvPr/>
        </p:nvSpPr>
        <p:spPr>
          <a:xfrm>
            <a:off x="2915053" y="4281699"/>
            <a:ext cx="1580290" cy="600039"/>
          </a:xfrm>
          <a:prstGeom prst="ellipse">
            <a:avLst/>
          </a:prstGeom>
          <a:solidFill>
            <a:srgbClr val="FFFFFF"/>
          </a:solidFill>
          <a:ln w="19050" cap="flat" cmpd="sng">
            <a:solidFill>
              <a:srgbClr val="000000"/>
            </a:solidFill>
            <a:prstDash val="solid"/>
            <a:round/>
            <a:headEnd type="none" w="med" len="med"/>
            <a:tailEnd type="none" w="med" len="med"/>
          </a:ln>
        </p:spPr>
        <p:txBody>
          <a:bodyPr wrap="none"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37AAED"/>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37AAED"/>
                </a:solidFill>
                <a:effectLst/>
                <a:uLnTx/>
                <a:uFillTx/>
                <a:latin typeface="Arial"/>
                <a:ea typeface="Calibri"/>
                <a:cs typeface="Arial"/>
                <a:sym typeface="Calibri"/>
                <a:rtl val="0"/>
              </a:rPr>
              <a:t>resign</a:t>
            </a:r>
            <a:r>
              <a:rPr kumimoji="0" lang="en-US" sz="2000" b="0" i="0" u="none" strike="noStrike" kern="0" cap="none" spc="0" normalizeH="0" baseline="0" noProof="0" dirty="0" err="1">
                <a:ln>
                  <a:noFill/>
                </a:ln>
                <a:solidFill>
                  <a:prstClr val="black"/>
                </a:solidFill>
                <a:effectLst/>
                <a:uLnTx/>
                <a:uFillTx/>
                <a:latin typeface="Arial"/>
                <a:ea typeface="Calibri"/>
                <a:cs typeface="Arial"/>
                <a:sym typeface="Calibri"/>
                <a:rtl val="0"/>
              </a:rPr>
              <a:t>+</a:t>
            </a:r>
            <a:r>
              <a:rPr kumimoji="0" lang="en-US" sz="2800" b="1" i="0" u="none" strike="noStrike" kern="0" cap="none" spc="0" normalizeH="0" baseline="0" noProof="0" dirty="0" err="1">
                <a:ln>
                  <a:noFill/>
                </a:ln>
                <a:solidFill>
                  <a:srgbClr val="FF0000"/>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FF0000"/>
                </a:solidFill>
                <a:effectLst/>
                <a:uLnTx/>
                <a:uFillTx/>
                <a:latin typeface="Arial"/>
                <a:ea typeface="Calibri"/>
                <a:cs typeface="Arial"/>
                <a:sym typeface="Calibri"/>
                <a:rtl val="0"/>
              </a:rPr>
              <a:t>s</a:t>
            </a:r>
            <a:endParaRPr kumimoji="0" lang="en" sz="1800" b="0"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111" name="Shape 1867"/>
          <p:cNvSpPr/>
          <p:nvPr/>
        </p:nvSpPr>
        <p:spPr>
          <a:xfrm>
            <a:off x="7136968" y="4275941"/>
            <a:ext cx="1596252" cy="600039"/>
          </a:xfrm>
          <a:prstGeom prst="ellipse">
            <a:avLst/>
          </a:prstGeom>
          <a:solidFill>
            <a:srgbClr val="FFFFFF"/>
          </a:solidFill>
          <a:ln w="19050" cap="flat" cmpd="sng">
            <a:solidFill>
              <a:srgbClr val="000000"/>
            </a:solidFill>
            <a:prstDash val="solid"/>
            <a:round/>
            <a:headEnd type="none" w="med" len="med"/>
            <a:tailEnd type="none" w="med" len="med"/>
          </a:ln>
        </p:spPr>
        <p:txBody>
          <a:bodyPr wrap="none"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37AAED"/>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37AAED"/>
                </a:solidFill>
                <a:effectLst/>
                <a:uLnTx/>
                <a:uFillTx/>
                <a:latin typeface="Arial"/>
                <a:ea typeface="Calibri"/>
                <a:cs typeface="Arial"/>
                <a:sym typeface="Calibri"/>
                <a:rtl val="0"/>
              </a:rPr>
              <a:t>damn</a:t>
            </a:r>
            <a:r>
              <a:rPr kumimoji="0" lang="en-US" sz="2000" b="0" i="0" u="none" strike="noStrike" kern="0" cap="none" spc="0" normalizeH="0" baseline="0" noProof="0" dirty="0" err="1">
                <a:ln>
                  <a:noFill/>
                </a:ln>
                <a:solidFill>
                  <a:prstClr val="black"/>
                </a:solidFill>
                <a:effectLst/>
                <a:uLnTx/>
                <a:uFillTx/>
                <a:latin typeface="Arial"/>
                <a:ea typeface="Calibri"/>
                <a:cs typeface="Arial"/>
                <a:sym typeface="Calibri"/>
                <a:rtl val="0"/>
              </a:rPr>
              <a:t>+</a:t>
            </a:r>
            <a:r>
              <a:rPr kumimoji="0" lang="en-US" sz="2800" b="1" i="0" u="none" strike="noStrike" kern="0" cap="none" spc="0" normalizeH="0" baseline="0" noProof="0" dirty="0" err="1">
                <a:ln>
                  <a:noFill/>
                </a:ln>
                <a:solidFill>
                  <a:srgbClr val="FF0000"/>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FF0000"/>
                </a:solidFill>
                <a:effectLst/>
                <a:uLnTx/>
                <a:uFillTx/>
                <a:latin typeface="Arial"/>
                <a:ea typeface="Calibri"/>
                <a:cs typeface="Arial"/>
                <a:sym typeface="Calibri"/>
                <a:rtl val="0"/>
              </a:rPr>
              <a:t>s</a:t>
            </a:r>
            <a:endParaRPr kumimoji="0" lang="en" sz="1800" b="0"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cxnSp>
        <p:nvCxnSpPr>
          <p:cNvPr id="112" name="Shape 1868"/>
          <p:cNvCxnSpPr>
            <a:cxnSpLocks/>
            <a:endCxn id="109" idx="0"/>
          </p:cNvCxnSpPr>
          <p:nvPr/>
        </p:nvCxnSpPr>
        <p:spPr>
          <a:xfrm>
            <a:off x="1538327" y="3367357"/>
            <a:ext cx="0" cy="908846"/>
          </a:xfrm>
          <a:prstGeom prst="straightConnector1">
            <a:avLst/>
          </a:prstGeom>
          <a:noFill/>
          <a:ln w="19050" cap="flat" cmpd="sng">
            <a:solidFill>
              <a:srgbClr val="000000"/>
            </a:solidFill>
            <a:prstDash val="solid"/>
            <a:round/>
            <a:headEnd type="none" w="med" len="med"/>
            <a:tailEnd type="triangle" w="lg" len="lg"/>
          </a:ln>
        </p:spPr>
      </p:cxnSp>
      <p:cxnSp>
        <p:nvCxnSpPr>
          <p:cNvPr id="113" name="Shape 1869"/>
          <p:cNvCxnSpPr>
            <a:cxnSpLocks/>
            <a:endCxn id="109" idx="0"/>
          </p:cNvCxnSpPr>
          <p:nvPr/>
        </p:nvCxnSpPr>
        <p:spPr>
          <a:xfrm flipH="1">
            <a:off x="1538327" y="3414439"/>
            <a:ext cx="4292600" cy="861764"/>
          </a:xfrm>
          <a:prstGeom prst="straightConnector1">
            <a:avLst/>
          </a:prstGeom>
          <a:noFill/>
          <a:ln w="19050" cap="flat" cmpd="sng">
            <a:solidFill>
              <a:srgbClr val="000000"/>
            </a:solidFill>
            <a:prstDash val="solid"/>
            <a:round/>
            <a:headEnd type="none" w="med" len="med"/>
            <a:tailEnd type="triangle" w="lg" len="lg"/>
          </a:ln>
        </p:spPr>
      </p:cxnSp>
      <p:cxnSp>
        <p:nvCxnSpPr>
          <p:cNvPr id="114" name="Shape 1870"/>
          <p:cNvCxnSpPr>
            <a:cxnSpLocks/>
            <a:stCxn id="109" idx="4"/>
            <a:endCxn id="105" idx="0"/>
          </p:cNvCxnSpPr>
          <p:nvPr/>
        </p:nvCxnSpPr>
        <p:spPr>
          <a:xfrm>
            <a:off x="1538327" y="4876242"/>
            <a:ext cx="1" cy="695919"/>
          </a:xfrm>
          <a:prstGeom prst="straightConnector1">
            <a:avLst/>
          </a:prstGeom>
          <a:noFill/>
          <a:ln w="19050" cap="flat" cmpd="sng">
            <a:solidFill>
              <a:srgbClr val="000000"/>
            </a:solidFill>
            <a:prstDash val="solid"/>
            <a:round/>
            <a:headEnd type="none" w="med" len="med"/>
            <a:tailEnd type="triangle" w="lg" len="lg"/>
          </a:ln>
        </p:spPr>
      </p:cxnSp>
      <p:cxnSp>
        <p:nvCxnSpPr>
          <p:cNvPr id="115" name="Shape 1871"/>
          <p:cNvCxnSpPr>
            <a:endCxn id="110" idx="0"/>
          </p:cNvCxnSpPr>
          <p:nvPr/>
        </p:nvCxnSpPr>
        <p:spPr>
          <a:xfrm>
            <a:off x="1538327" y="3367357"/>
            <a:ext cx="2166870" cy="914342"/>
          </a:xfrm>
          <a:prstGeom prst="straightConnector1">
            <a:avLst/>
          </a:prstGeom>
          <a:noFill/>
          <a:ln w="19050" cap="flat" cmpd="sng">
            <a:solidFill>
              <a:srgbClr val="000000"/>
            </a:solidFill>
            <a:prstDash val="solid"/>
            <a:round/>
            <a:headEnd type="none" w="med" len="med"/>
            <a:tailEnd type="triangle" w="lg" len="lg"/>
          </a:ln>
        </p:spPr>
      </p:cxnSp>
      <p:cxnSp>
        <p:nvCxnSpPr>
          <p:cNvPr id="116" name="Shape 1872"/>
          <p:cNvCxnSpPr>
            <a:endCxn id="110" idx="0"/>
          </p:cNvCxnSpPr>
          <p:nvPr/>
        </p:nvCxnSpPr>
        <p:spPr>
          <a:xfrm>
            <a:off x="3687955" y="3367357"/>
            <a:ext cx="17242" cy="914342"/>
          </a:xfrm>
          <a:prstGeom prst="straightConnector1">
            <a:avLst/>
          </a:prstGeom>
          <a:noFill/>
          <a:ln w="19050" cap="flat" cmpd="sng">
            <a:solidFill>
              <a:srgbClr val="000000"/>
            </a:solidFill>
            <a:prstDash val="solid"/>
            <a:round/>
            <a:headEnd type="none" w="med" len="med"/>
            <a:tailEnd type="triangle" w="lg" len="lg"/>
          </a:ln>
        </p:spPr>
      </p:cxnSp>
      <p:cxnSp>
        <p:nvCxnSpPr>
          <p:cNvPr id="117" name="Shape 1873"/>
          <p:cNvCxnSpPr>
            <a:stCxn id="110" idx="4"/>
            <a:endCxn id="106" idx="0"/>
          </p:cNvCxnSpPr>
          <p:nvPr/>
        </p:nvCxnSpPr>
        <p:spPr>
          <a:xfrm>
            <a:off x="3705197" y="4881738"/>
            <a:ext cx="0" cy="690423"/>
          </a:xfrm>
          <a:prstGeom prst="straightConnector1">
            <a:avLst/>
          </a:prstGeom>
          <a:noFill/>
          <a:ln w="19050" cap="flat" cmpd="sng">
            <a:solidFill>
              <a:srgbClr val="000000"/>
            </a:solidFill>
            <a:prstDash val="solid"/>
            <a:round/>
            <a:headEnd type="none" w="med" len="med"/>
            <a:tailEnd type="triangle" w="lg" len="lg"/>
          </a:ln>
        </p:spPr>
      </p:cxnSp>
      <p:cxnSp>
        <p:nvCxnSpPr>
          <p:cNvPr id="118" name="Shape 1874"/>
          <p:cNvCxnSpPr>
            <a:endCxn id="124" idx="0"/>
          </p:cNvCxnSpPr>
          <p:nvPr/>
        </p:nvCxnSpPr>
        <p:spPr>
          <a:xfrm flipH="1">
            <a:off x="5830928" y="3414439"/>
            <a:ext cx="2104166" cy="861497"/>
          </a:xfrm>
          <a:prstGeom prst="straightConnector1">
            <a:avLst/>
          </a:prstGeom>
          <a:noFill/>
          <a:ln w="19050" cap="flat" cmpd="sng">
            <a:solidFill>
              <a:srgbClr val="000000"/>
            </a:solidFill>
            <a:prstDash val="solid"/>
            <a:round/>
            <a:headEnd type="none" w="med" len="med"/>
            <a:tailEnd type="triangle" w="lg" len="lg"/>
          </a:ln>
        </p:spPr>
      </p:cxnSp>
      <p:cxnSp>
        <p:nvCxnSpPr>
          <p:cNvPr id="119" name="Shape 1875"/>
          <p:cNvCxnSpPr>
            <a:endCxn id="124" idx="0"/>
          </p:cNvCxnSpPr>
          <p:nvPr/>
        </p:nvCxnSpPr>
        <p:spPr>
          <a:xfrm>
            <a:off x="5830928" y="3414439"/>
            <a:ext cx="0" cy="861497"/>
          </a:xfrm>
          <a:prstGeom prst="straightConnector1">
            <a:avLst/>
          </a:prstGeom>
          <a:noFill/>
          <a:ln w="19050" cap="flat" cmpd="sng">
            <a:solidFill>
              <a:srgbClr val="000000"/>
            </a:solidFill>
            <a:prstDash val="solid"/>
            <a:round/>
            <a:headEnd type="none" w="med" len="med"/>
            <a:tailEnd type="triangle" w="lg" len="lg"/>
          </a:ln>
        </p:spPr>
      </p:cxnSp>
      <p:cxnSp>
        <p:nvCxnSpPr>
          <p:cNvPr id="120" name="Shape 1876"/>
          <p:cNvCxnSpPr>
            <a:stCxn id="124" idx="4"/>
            <a:endCxn id="107" idx="0"/>
          </p:cNvCxnSpPr>
          <p:nvPr/>
        </p:nvCxnSpPr>
        <p:spPr>
          <a:xfrm>
            <a:off x="5830928" y="4875975"/>
            <a:ext cx="13729" cy="696186"/>
          </a:xfrm>
          <a:prstGeom prst="straightConnector1">
            <a:avLst/>
          </a:prstGeom>
          <a:noFill/>
          <a:ln w="19050" cap="flat" cmpd="sng">
            <a:solidFill>
              <a:srgbClr val="000000"/>
            </a:solidFill>
            <a:prstDash val="solid"/>
            <a:round/>
            <a:headEnd type="none" w="med" len="med"/>
            <a:tailEnd type="triangle" w="lg" len="lg"/>
          </a:ln>
        </p:spPr>
      </p:cxnSp>
      <p:cxnSp>
        <p:nvCxnSpPr>
          <p:cNvPr id="121" name="Shape 1877"/>
          <p:cNvCxnSpPr>
            <a:endCxn id="111" idx="0"/>
          </p:cNvCxnSpPr>
          <p:nvPr/>
        </p:nvCxnSpPr>
        <p:spPr>
          <a:xfrm>
            <a:off x="7935094" y="3414439"/>
            <a:ext cx="1" cy="861501"/>
          </a:xfrm>
          <a:prstGeom prst="straightConnector1">
            <a:avLst/>
          </a:prstGeom>
          <a:noFill/>
          <a:ln w="19050" cap="flat" cmpd="sng">
            <a:solidFill>
              <a:srgbClr val="000000"/>
            </a:solidFill>
            <a:prstDash val="solid"/>
            <a:round/>
            <a:headEnd type="none" w="med" len="med"/>
            <a:tailEnd type="triangle" w="lg" len="lg"/>
          </a:ln>
        </p:spPr>
      </p:cxnSp>
      <p:cxnSp>
        <p:nvCxnSpPr>
          <p:cNvPr id="122" name="Shape 1879"/>
          <p:cNvCxnSpPr>
            <a:stCxn id="111" idx="4"/>
            <a:endCxn id="108" idx="0"/>
          </p:cNvCxnSpPr>
          <p:nvPr/>
        </p:nvCxnSpPr>
        <p:spPr>
          <a:xfrm>
            <a:off x="7935095" y="4875979"/>
            <a:ext cx="0" cy="690425"/>
          </a:xfrm>
          <a:prstGeom prst="straightConnector1">
            <a:avLst/>
          </a:prstGeom>
          <a:noFill/>
          <a:ln w="19050" cap="flat" cmpd="sng">
            <a:solidFill>
              <a:srgbClr val="000000"/>
            </a:solidFill>
            <a:prstDash val="solid"/>
            <a:round/>
            <a:headEnd type="none" w="med" len="med"/>
            <a:tailEnd type="triangle" w="lg" len="lg"/>
          </a:ln>
        </p:spPr>
      </p:cxnSp>
      <p:cxnSp>
        <p:nvCxnSpPr>
          <p:cNvPr id="123" name="Shape 1877"/>
          <p:cNvCxnSpPr>
            <a:endCxn id="111" idx="0"/>
          </p:cNvCxnSpPr>
          <p:nvPr/>
        </p:nvCxnSpPr>
        <p:spPr>
          <a:xfrm>
            <a:off x="3687955" y="3367357"/>
            <a:ext cx="4247140" cy="908584"/>
          </a:xfrm>
          <a:prstGeom prst="straightConnector1">
            <a:avLst/>
          </a:prstGeom>
          <a:noFill/>
          <a:ln w="19050" cap="flat" cmpd="sng">
            <a:solidFill>
              <a:srgbClr val="000000"/>
            </a:solidFill>
            <a:prstDash val="solid"/>
            <a:round/>
            <a:headEnd type="none" w="med" len="med"/>
            <a:tailEnd type="triangle" w="lg" len="lg"/>
          </a:ln>
        </p:spPr>
      </p:cxnSp>
      <p:sp>
        <p:nvSpPr>
          <p:cNvPr id="124" name="Shape 1866"/>
          <p:cNvSpPr/>
          <p:nvPr/>
        </p:nvSpPr>
        <p:spPr>
          <a:xfrm>
            <a:off x="4721997" y="4275936"/>
            <a:ext cx="2217861" cy="600039"/>
          </a:xfrm>
          <a:prstGeom prst="ellipse">
            <a:avLst/>
          </a:prstGeom>
          <a:solidFill>
            <a:srgbClr val="FFFFFF"/>
          </a:solidFill>
          <a:ln w="19050" cap="flat" cmpd="sng">
            <a:solidFill>
              <a:srgbClr val="000000"/>
            </a:solidFill>
            <a:prstDash val="solid"/>
            <a:round/>
            <a:headEnd type="none" w="med" len="med"/>
            <a:tailEnd type="none" w="med" len="med"/>
          </a:ln>
        </p:spPr>
        <p:txBody>
          <a:bodyPr wrap="none" lIns="24600" tIns="24600" rIns="24600" bIns="24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Wingdings" panose="05000000000000000000" pitchFamily="2" charset="2"/>
              <a:buNone/>
              <a:tabLst/>
              <a:defRPr/>
            </a:pPr>
            <a:r>
              <a:rPr kumimoji="0" lang="en-US" sz="2800" b="1" i="0" u="none" strike="noStrike" kern="0" cap="none" spc="0" normalizeH="0" baseline="0" noProof="0" dirty="0" err="1">
                <a:ln>
                  <a:noFill/>
                </a:ln>
                <a:solidFill>
                  <a:srgbClr val="37AAED"/>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37AAED"/>
                </a:solidFill>
                <a:effectLst/>
                <a:uLnTx/>
                <a:uFillTx/>
                <a:latin typeface="Arial"/>
                <a:ea typeface="Calibri"/>
                <a:cs typeface="Arial"/>
                <a:sym typeface="Calibri"/>
                <a:rtl val="0"/>
              </a:rPr>
              <a:t>damn</a:t>
            </a:r>
            <a:r>
              <a:rPr kumimoji="0" lang="en-US" sz="2000" b="0" i="0" u="none" strike="noStrike" kern="0" cap="none" spc="0" normalizeH="0" baseline="0" noProof="0" dirty="0" err="1">
                <a:ln>
                  <a:noFill/>
                </a:ln>
                <a:solidFill>
                  <a:prstClr val="black"/>
                </a:solidFill>
                <a:effectLst/>
                <a:uLnTx/>
                <a:uFillTx/>
                <a:latin typeface="Arial"/>
                <a:ea typeface="Calibri"/>
                <a:cs typeface="Arial"/>
                <a:sym typeface="Calibri"/>
                <a:rtl val="0"/>
              </a:rPr>
              <a:t>+</a:t>
            </a:r>
            <a:r>
              <a:rPr kumimoji="0" lang="en-US" sz="2800" b="1" i="0" u="none" strike="noStrike" kern="0" cap="none" spc="0" normalizeH="0" baseline="0" noProof="0" dirty="0" err="1">
                <a:ln>
                  <a:noFill/>
                </a:ln>
                <a:solidFill>
                  <a:srgbClr val="FF0000"/>
                </a:solidFill>
                <a:effectLst/>
                <a:uLnTx/>
                <a:uFillTx/>
                <a:latin typeface="Arial"/>
                <a:ea typeface="Calibri"/>
                <a:cs typeface="Arial"/>
                <a:sym typeface="Calibri"/>
                <a:rtl val="0"/>
              </a:rPr>
              <a:t>v</a:t>
            </a:r>
            <a:r>
              <a:rPr kumimoji="0" lang="en-US" sz="2800" b="0" i="0" u="none" strike="noStrike" kern="0" cap="none" spc="0" normalizeH="0" baseline="-15000" noProof="0" dirty="0" err="1">
                <a:ln>
                  <a:noFill/>
                </a:ln>
                <a:solidFill>
                  <a:srgbClr val="FF0000"/>
                </a:solidFill>
                <a:effectLst/>
                <a:uLnTx/>
                <a:uFillTx/>
                <a:latin typeface="Arial"/>
                <a:ea typeface="Calibri"/>
                <a:cs typeface="Arial"/>
                <a:sym typeface="Calibri"/>
                <a:rtl val="0"/>
              </a:rPr>
              <a:t>ation</a:t>
            </a:r>
            <a:endParaRPr kumimoji="0" lang="en" sz="1800" b="0" i="0" u="none" strike="noStrike" kern="0" cap="none" spc="0" normalizeH="0" baseline="0" noProof="0" dirty="0">
              <a:ln>
                <a:noFill/>
              </a:ln>
              <a:solidFill>
                <a:srgbClr val="FF0000"/>
              </a:solidFill>
              <a:effectLst/>
              <a:uLnTx/>
              <a:uFillTx/>
              <a:latin typeface="Arial"/>
              <a:ea typeface="Calibri"/>
              <a:cs typeface="Arial"/>
              <a:sym typeface="Arial"/>
              <a:rtl val="0"/>
            </a:endParaRPr>
          </a:p>
        </p:txBody>
      </p:sp>
      <p:sp>
        <p:nvSpPr>
          <p:cNvPr id="34" name="Title 1">
            <a:extLst>
              <a:ext uri="{FF2B5EF4-FFF2-40B4-BE49-F238E27FC236}">
                <a16:creationId xmlns:a16="http://schemas.microsoft.com/office/drawing/2014/main" id="{7666DD2D-C2E3-40C4-916A-9F8EEED6F0FA}"/>
              </a:ext>
            </a:extLst>
          </p:cNvPr>
          <p:cNvSpPr>
            <a:spLocks noGrp="1"/>
          </p:cNvSpPr>
          <p:nvPr>
            <p:ph type="title"/>
          </p:nvPr>
        </p:nvSpPr>
        <p:spPr>
          <a:xfrm>
            <a:off x="331304" y="-162686"/>
            <a:ext cx="8587408" cy="1143200"/>
          </a:xfrm>
        </p:spPr>
        <p:txBody>
          <a:bodyPr/>
          <a:lstStyle/>
          <a:p>
            <a:r>
              <a:rPr lang="en-US" sz="3200" dirty="0"/>
              <a:t>Limited to strings?  </a:t>
            </a:r>
            <a:br>
              <a:rPr lang="en-US" sz="3200" dirty="0"/>
            </a:br>
            <a:r>
              <a:rPr lang="en-US" sz="3200" dirty="0"/>
              <a:t>No, could infer meaning vectors at same time …</a:t>
            </a:r>
          </a:p>
        </p:txBody>
      </p:sp>
      <p:sp>
        <p:nvSpPr>
          <p:cNvPr id="35" name="TextBox 34">
            <a:extLst>
              <a:ext uri="{FF2B5EF4-FFF2-40B4-BE49-F238E27FC236}">
                <a16:creationId xmlns:a16="http://schemas.microsoft.com/office/drawing/2014/main" id="{ECC98108-D231-4D98-9A76-22B1A03B009E}"/>
              </a:ext>
            </a:extLst>
          </p:cNvPr>
          <p:cNvSpPr txBox="1"/>
          <p:nvPr/>
        </p:nvSpPr>
        <p:spPr>
          <a:xfrm>
            <a:off x="461810" y="1120914"/>
            <a:ext cx="8261928" cy="707886"/>
          </a:xfrm>
          <a:prstGeom prst="rect">
            <a:avLst/>
          </a:prstGeom>
          <a:noFill/>
          <a:ln w="19050" cmpd="sng">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366FF"/>
                </a:solidFill>
                <a:effectLst/>
                <a:uLnTx/>
                <a:uFillTx/>
                <a:latin typeface="Comic Sans MS"/>
                <a:ea typeface="+mn-ea"/>
                <a:cs typeface="Comic Sans MS"/>
                <a:sym typeface="Arial"/>
                <a:rtl val="0"/>
              </a:rPr>
              <a:t>Morphological smoothing &amp; extrapolation of word embeddings.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3366FF"/>
                </a:solidFill>
                <a:effectLst/>
                <a:uLnTx/>
                <a:uFillTx/>
                <a:latin typeface="Comic Sans MS"/>
                <a:ea typeface="+mn-ea"/>
                <a:cs typeface="Comic Sans MS"/>
                <a:sym typeface="Arial"/>
                <a:rtl val="0"/>
              </a:rPr>
              <a:t>Cotterell</a:t>
            </a:r>
            <a:r>
              <a:rPr kumimoji="0" lang="en-US" sz="2000" b="0" i="0" u="none" strike="noStrike" kern="0" cap="none" spc="0" normalizeH="0" baseline="0" noProof="0" dirty="0">
                <a:ln>
                  <a:noFill/>
                </a:ln>
                <a:solidFill>
                  <a:srgbClr val="3366FF"/>
                </a:solidFill>
                <a:effectLst/>
                <a:uLnTx/>
                <a:uFillTx/>
                <a:latin typeface="Comic Sans MS"/>
                <a:ea typeface="+mn-ea"/>
                <a:cs typeface="Comic Sans MS"/>
                <a:sym typeface="Arial"/>
                <a:rtl val="0"/>
              </a:rPr>
              <a:t>, </a:t>
            </a:r>
            <a:r>
              <a:rPr kumimoji="0" lang="en-US" sz="2000" b="0" i="0" u="none" strike="noStrike" kern="0" cap="none" spc="0" normalizeH="0" baseline="0" noProof="0" dirty="0" err="1">
                <a:ln>
                  <a:noFill/>
                </a:ln>
                <a:solidFill>
                  <a:srgbClr val="3366FF"/>
                </a:solidFill>
                <a:effectLst/>
                <a:uLnTx/>
                <a:uFillTx/>
                <a:latin typeface="Comic Sans MS"/>
                <a:ea typeface="+mn-ea"/>
                <a:cs typeface="Comic Sans MS"/>
                <a:sym typeface="Arial"/>
                <a:rtl val="0"/>
              </a:rPr>
              <a:t>Schütze</a:t>
            </a:r>
            <a:r>
              <a:rPr kumimoji="0" lang="en-US" sz="2000" b="0" i="0" u="none" strike="noStrike" kern="0" cap="none" spc="0" normalizeH="0" baseline="0" noProof="0" dirty="0">
                <a:ln>
                  <a:noFill/>
                </a:ln>
                <a:solidFill>
                  <a:srgbClr val="3366FF"/>
                </a:solidFill>
                <a:effectLst/>
                <a:uLnTx/>
                <a:uFillTx/>
                <a:latin typeface="Comic Sans MS"/>
                <a:ea typeface="+mn-ea"/>
                <a:cs typeface="Comic Sans MS"/>
                <a:sym typeface="Arial"/>
                <a:rtl val="0"/>
              </a:rPr>
              <a:t> &amp; Eisner (ACL 2016)</a:t>
            </a:r>
          </a:p>
        </p:txBody>
      </p:sp>
      <p:sp>
        <p:nvSpPr>
          <p:cNvPr id="730" name="Rectangle 729">
            <a:extLst>
              <a:ext uri="{FF2B5EF4-FFF2-40B4-BE49-F238E27FC236}">
                <a16:creationId xmlns:a16="http://schemas.microsoft.com/office/drawing/2014/main" id="{155C6FE6-CB08-43C6-861E-A39B99E68655}"/>
              </a:ext>
            </a:extLst>
          </p:cNvPr>
          <p:cNvSpPr/>
          <p:nvPr/>
        </p:nvSpPr>
        <p:spPr>
          <a:xfrm>
            <a:off x="3360789" y="6477000"/>
            <a:ext cx="5737468" cy="400110"/>
          </a:xfrm>
          <a:prstGeom prst="rect">
            <a:avLst/>
          </a:prstGeom>
        </p:spPr>
        <p:txBody>
          <a:bodyPr wrap="none">
            <a:spAutoFit/>
          </a:bodyPr>
          <a:lstStyle/>
          <a:p>
            <a:pPr marL="0" marR="0" lvl="0" indent="0" algn="ctr" defTabSz="914400" rtl="0" eaLnBrk="0" fontAlgn="base" latinLnBrk="0" hangingPunct="0">
              <a:lnSpc>
                <a:spcPct val="100000"/>
              </a:lnSpc>
              <a:spcBef>
                <a:spcPct val="20000"/>
              </a:spcBef>
              <a:spcAft>
                <a:spcPct val="0"/>
              </a:spcAft>
              <a:buClr>
                <a:srgbClr val="0C5986"/>
              </a:buClr>
              <a:buSzPct val="65000"/>
              <a:buFont typeface="Wingdings" panose="05000000000000000000" pitchFamily="2" charset="2"/>
              <a:buNone/>
              <a:tabLst/>
              <a:defRPr/>
            </a:pPr>
            <a:r>
              <a:rPr kumimoji="0" lang="en-US" sz="2000" b="0" i="0" u="none" strike="noStrike" kern="0" cap="none" spc="0" normalizeH="0" baseline="0" noProof="0" dirty="0">
                <a:ln>
                  <a:noFill/>
                </a:ln>
                <a:solidFill>
                  <a:srgbClr val="3366FF"/>
                </a:solidFill>
                <a:effectLst/>
                <a:uLnTx/>
                <a:uFillTx/>
                <a:latin typeface="Comic Sans MS"/>
                <a:ea typeface="+mn-ea"/>
                <a:cs typeface="Arial" panose="020B0604020202020204" pitchFamily="34" charset="0"/>
                <a:sym typeface="Arial"/>
                <a:rtl val="0"/>
              </a:rPr>
              <a:t>Oh, and this implies analogies on word vectors!</a:t>
            </a:r>
            <a:endPar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endParaRPr>
          </a:p>
        </p:txBody>
      </p:sp>
    </p:spTree>
    <p:extLst>
      <p:ext uri="{BB962C8B-B14F-4D97-AF65-F5344CB8AC3E}">
        <p14:creationId xmlns:p14="http://schemas.microsoft.com/office/powerpoint/2010/main" val="10892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7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3F81AB-1048-41BD-996A-7C20D612E3AC}"/>
              </a:ext>
            </a:extLst>
          </p:cNvPr>
          <p:cNvSpPr>
            <a:spLocks noGrp="1"/>
          </p:cNvSpPr>
          <p:nvPr>
            <p:ph type="title"/>
          </p:nvPr>
        </p:nvSpPr>
        <p:spPr/>
        <p:txBody>
          <a:bodyPr/>
          <a:lstStyle/>
          <a:p>
            <a:r>
              <a:rPr lang="en-US" dirty="0"/>
              <a:t>So what is still wrong with this? (#1)</a:t>
            </a:r>
          </a:p>
        </p:txBody>
      </p:sp>
      <p:sp>
        <p:nvSpPr>
          <p:cNvPr id="8" name="Content Placeholder 7">
            <a:extLst>
              <a:ext uri="{FF2B5EF4-FFF2-40B4-BE49-F238E27FC236}">
                <a16:creationId xmlns:a16="http://schemas.microsoft.com/office/drawing/2014/main" id="{F16EACF0-9212-425B-91EF-A83077D02236}"/>
              </a:ext>
            </a:extLst>
          </p:cNvPr>
          <p:cNvSpPr>
            <a:spLocks noGrp="1"/>
          </p:cNvSpPr>
          <p:nvPr>
            <p:ph idx="1"/>
          </p:nvPr>
        </p:nvSpPr>
        <p:spPr>
          <a:xfrm>
            <a:off x="152400" y="1600200"/>
            <a:ext cx="8915400" cy="4530725"/>
          </a:xfrm>
        </p:spPr>
        <p:txBody>
          <a:bodyPr/>
          <a:lstStyle/>
          <a:p>
            <a:r>
              <a:rPr lang="en-US" dirty="0"/>
              <a:t>For technical reasons, we’re using a phonological transduction model that is too weak</a:t>
            </a:r>
          </a:p>
          <a:p>
            <a:pPr lvl="1"/>
            <a:r>
              <a:rPr lang="en-US" dirty="0"/>
              <a:t>Probabilistic finite-state transducer: label bias problem</a:t>
            </a:r>
          </a:p>
          <a:p>
            <a:pPr lvl="1"/>
            <a:r>
              <a:rPr lang="en-US" dirty="0"/>
              <a:t>Would prefer global normalization (≈ Harmonic Grammar)</a:t>
            </a:r>
          </a:p>
          <a:p>
            <a:pPr lvl="1"/>
            <a:r>
              <a:rPr lang="en-US" dirty="0"/>
              <a:t>Or better yet, neural nets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9B05BBD-BC66-40A0-B9FA-23D681958C9A}"/>
              </a:ext>
            </a:extLst>
          </p:cNvPr>
          <p:cNvSpPr>
            <a:spLocks noGrp="1"/>
          </p:cNvSpPr>
          <p:nvPr>
            <p:ph type="sldNum" sz="quarter" idx="10"/>
          </p:nvPr>
        </p:nvSpPr>
        <p:spPr/>
        <p:txBody>
          <a:bodyPr/>
          <a:lstStyle/>
          <a:p>
            <a:pPr>
              <a:defRPr/>
            </a:pPr>
            <a:fld id="{0E11CC8F-329F-8C41-AC6A-3ECAF67E5476}" type="slidenum">
              <a:rPr lang="en-US" smtClean="0">
                <a:solidFill>
                  <a:prstClr val="black">
                    <a:tint val="75000"/>
                  </a:prstClr>
                </a:solidFill>
              </a:rPr>
              <a:pPr>
                <a:defRPr/>
              </a:pPr>
              <a:t>55</a:t>
            </a:fld>
            <a:endParaRPr lang="en-US">
              <a:solidFill>
                <a:prstClr val="black">
                  <a:tint val="75000"/>
                </a:prstClr>
              </a:solidFill>
            </a:endParaRPr>
          </a:p>
        </p:txBody>
      </p:sp>
    </p:spTree>
    <p:extLst>
      <p:ext uri="{BB962C8B-B14F-4D97-AF65-F5344CB8AC3E}">
        <p14:creationId xmlns:p14="http://schemas.microsoft.com/office/powerpoint/2010/main" val="4117364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3F81AB-1048-41BD-996A-7C20D612E3AC}"/>
              </a:ext>
            </a:extLst>
          </p:cNvPr>
          <p:cNvSpPr>
            <a:spLocks noGrp="1"/>
          </p:cNvSpPr>
          <p:nvPr>
            <p:ph type="title"/>
          </p:nvPr>
        </p:nvSpPr>
        <p:spPr/>
        <p:txBody>
          <a:bodyPr/>
          <a:lstStyle/>
          <a:p>
            <a:r>
              <a:rPr lang="en-US" dirty="0"/>
              <a:t>So what is still wrong with this? (#2)</a:t>
            </a:r>
          </a:p>
        </p:txBody>
      </p:sp>
      <p:sp>
        <p:nvSpPr>
          <p:cNvPr id="8" name="Content Placeholder 7">
            <a:extLst>
              <a:ext uri="{FF2B5EF4-FFF2-40B4-BE49-F238E27FC236}">
                <a16:creationId xmlns:a16="http://schemas.microsoft.com/office/drawing/2014/main" id="{F16EACF0-9212-425B-91EF-A83077D02236}"/>
              </a:ext>
            </a:extLst>
          </p:cNvPr>
          <p:cNvSpPr>
            <a:spLocks noGrp="1"/>
          </p:cNvSpPr>
          <p:nvPr>
            <p:ph idx="1"/>
          </p:nvPr>
        </p:nvSpPr>
        <p:spPr>
          <a:xfrm>
            <a:off x="152400" y="1600200"/>
            <a:ext cx="8915400" cy="4530725"/>
          </a:xfrm>
        </p:spPr>
        <p:txBody>
          <a:bodyPr/>
          <a:lstStyle/>
          <a:p>
            <a:r>
              <a:rPr lang="en-US" dirty="0"/>
              <a:t>We have to tell it which morphemes are shared among words!</a:t>
            </a:r>
          </a:p>
          <a:p>
            <a:pPr lvl="1"/>
            <a:r>
              <a:rPr lang="en-US" dirty="0"/>
              <a:t>Would like to discover that, e.g., from text</a:t>
            </a:r>
          </a:p>
          <a:p>
            <a:pPr lvl="1"/>
            <a:r>
              <a:rPr lang="en-US" dirty="0"/>
              <a:t>In Dreyer &amp; Eisner (2011), we tried that for inflectional morphology ... organized observed words into paradigms.</a:t>
            </a:r>
          </a:p>
          <a:p>
            <a:pPr lvl="2"/>
            <a:r>
              <a:rPr lang="en-US" dirty="0"/>
              <a:t>That paper didn’t use URs, but it could be modified to do so.</a:t>
            </a:r>
          </a:p>
          <a:p>
            <a:pPr lvl="2"/>
            <a:r>
              <a:rPr lang="en-US" dirty="0"/>
              <a:t>Instead we used a-</a:t>
            </a:r>
            <a:r>
              <a:rPr lang="en-US" dirty="0" err="1"/>
              <a:t>morphous</a:t>
            </a:r>
            <a:r>
              <a:rPr lang="en-US" dirty="0"/>
              <a:t> morphology, like Christo Kirov’s talk yesterday.   Let’s take a quick look …</a:t>
            </a:r>
          </a:p>
          <a:p>
            <a:pPr marL="344487"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19B05BBD-BC66-40A0-B9FA-23D681958C9A}"/>
              </a:ext>
            </a:extLst>
          </p:cNvPr>
          <p:cNvSpPr>
            <a:spLocks noGrp="1"/>
          </p:cNvSpPr>
          <p:nvPr>
            <p:ph type="sldNum" sz="quarter" idx="10"/>
          </p:nvPr>
        </p:nvSpPr>
        <p:spPr/>
        <p:txBody>
          <a:bodyPr/>
          <a:lstStyle/>
          <a:p>
            <a:pPr>
              <a:defRPr/>
            </a:pPr>
            <a:fld id="{0E11CC8F-329F-8C41-AC6A-3ECAF67E5476}" type="slidenum">
              <a:rPr lang="en-US" smtClean="0">
                <a:solidFill>
                  <a:prstClr val="black">
                    <a:tint val="75000"/>
                  </a:prstClr>
                </a:solidFill>
              </a:rPr>
              <a:pPr>
                <a:defRPr/>
              </a:pPr>
              <a:t>56</a:t>
            </a:fld>
            <a:endParaRPr lang="en-US">
              <a:solidFill>
                <a:prstClr val="black">
                  <a:tint val="75000"/>
                </a:prstClr>
              </a:solidFill>
            </a:endParaRPr>
          </a:p>
        </p:txBody>
      </p:sp>
    </p:spTree>
    <p:extLst>
      <p:ext uri="{BB962C8B-B14F-4D97-AF65-F5344CB8AC3E}">
        <p14:creationId xmlns:p14="http://schemas.microsoft.com/office/powerpoint/2010/main" val="2834578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a:extLst>
              <a:ext uri="{FF2B5EF4-FFF2-40B4-BE49-F238E27FC236}">
                <a16:creationId xmlns:a16="http://schemas.microsoft.com/office/drawing/2014/main" id="{9D03EB2C-6C30-4713-A220-0532BDD3755A}"/>
              </a:ext>
            </a:extLst>
          </p:cNvPr>
          <p:cNvSpPr/>
          <p:nvPr/>
        </p:nvSpPr>
        <p:spPr>
          <a:xfrm>
            <a:off x="0" y="0"/>
            <a:ext cx="91313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241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7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a:extLst>
              <a:ext uri="{FF2B5EF4-FFF2-40B4-BE49-F238E27FC236}">
                <a16:creationId xmlns:a16="http://schemas.microsoft.com/office/drawing/2014/main" id="{E86AB611-AA96-4598-8B90-0DA9797EB884}"/>
              </a:ext>
            </a:extLst>
          </p:cNvPr>
          <p:cNvSpPr/>
          <p:nvPr/>
        </p:nvSpPr>
        <p:spPr>
          <a:xfrm>
            <a:off x="0" y="0"/>
            <a:ext cx="91313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21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7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a:extLst>
              <a:ext uri="{FF2B5EF4-FFF2-40B4-BE49-F238E27FC236}">
                <a16:creationId xmlns:a16="http://schemas.microsoft.com/office/drawing/2014/main" id="{804DCBA8-FC57-4AF2-B68B-BAF3B3CB8A41}"/>
              </a:ext>
            </a:extLst>
          </p:cNvPr>
          <p:cNvSpPr/>
          <p:nvPr/>
        </p:nvSpPr>
        <p:spPr>
          <a:xfrm>
            <a:off x="0" y="0"/>
            <a:ext cx="91313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808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accent5">
                <a:shade val="45000"/>
                <a:satMod val="135000"/>
              </a:schemeClr>
              <a:prstClr val="white"/>
            </a:duotone>
          </a:blip>
          <a:stretch>
            <a:fillRect/>
          </a:stretch>
        </p:blipFill>
        <p:spPr>
          <a:xfrm rot="10432681">
            <a:off x="5789100" y="3017136"/>
            <a:ext cx="2251861" cy="645474"/>
          </a:xfrm>
          <a:prstGeom prst="rect">
            <a:avLst/>
          </a:prstGeom>
        </p:spPr>
      </p:pic>
      <p:pic>
        <p:nvPicPr>
          <p:cNvPr id="4" name="Picture 3"/>
          <p:cNvPicPr>
            <a:picLocks noChangeAspect="1"/>
          </p:cNvPicPr>
          <p:nvPr/>
        </p:nvPicPr>
        <p:blipFill>
          <a:blip r:embed="rId4">
            <a:duotone>
              <a:schemeClr val="accent5">
                <a:shade val="45000"/>
                <a:satMod val="135000"/>
              </a:schemeClr>
              <a:prstClr val="white"/>
            </a:duotone>
          </a:blip>
          <a:stretch>
            <a:fillRect/>
          </a:stretch>
        </p:blipFill>
        <p:spPr>
          <a:xfrm rot="21422454">
            <a:off x="3514382" y="3137502"/>
            <a:ext cx="2276567" cy="404712"/>
          </a:xfrm>
          <a:prstGeom prst="rect">
            <a:avLst/>
          </a:prstGeom>
        </p:spPr>
      </p:pic>
      <p:sp>
        <p:nvSpPr>
          <p:cNvPr id="2" name="Title 1"/>
          <p:cNvSpPr>
            <a:spLocks noGrp="1"/>
          </p:cNvSpPr>
          <p:nvPr>
            <p:ph type="title"/>
          </p:nvPr>
        </p:nvSpPr>
        <p:spPr/>
        <p:txBody>
          <a:bodyPr>
            <a:normAutofit/>
          </a:bodyPr>
          <a:lstStyle/>
          <a:p>
            <a:r>
              <a:rPr lang="en-US" sz="3500" dirty="0"/>
              <a:t>Matrix Completion: Collaborative Filtering</a:t>
            </a:r>
          </a:p>
        </p:txBody>
      </p:sp>
      <p:sp>
        <p:nvSpPr>
          <p:cNvPr id="38" name="TextBox 37"/>
          <p:cNvSpPr txBox="1"/>
          <p:nvPr/>
        </p:nvSpPr>
        <p:spPr>
          <a:xfrm>
            <a:off x="4872287" y="366873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29</a:t>
            </a:r>
          </a:p>
        </p:txBody>
      </p:sp>
      <p:sp>
        <p:nvSpPr>
          <p:cNvPr id="39" name="TextBox 38"/>
          <p:cNvSpPr txBox="1"/>
          <p:nvPr/>
        </p:nvSpPr>
        <p:spPr>
          <a:xfrm>
            <a:off x="6350781" y="3673357"/>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19</a:t>
            </a:r>
          </a:p>
        </p:txBody>
      </p:sp>
      <p:cxnSp>
        <p:nvCxnSpPr>
          <p:cNvPr id="13" name="Straight Connector 12"/>
          <p:cNvCxnSpPr/>
          <p:nvPr/>
        </p:nvCxnSpPr>
        <p:spPr>
          <a:xfrm flipH="1">
            <a:off x="2786774" y="364963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80504" y="1285473"/>
            <a:ext cx="132041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Movies</a:t>
            </a:r>
          </a:p>
        </p:txBody>
      </p:sp>
      <p:sp>
        <p:nvSpPr>
          <p:cNvPr id="52" name="TextBox 51"/>
          <p:cNvSpPr txBox="1"/>
          <p:nvPr/>
        </p:nvSpPr>
        <p:spPr>
          <a:xfrm rot="16200000">
            <a:off x="-267877" y="4480034"/>
            <a:ext cx="105798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37AAED"/>
                </a:solidFill>
                <a:latin typeface="Calibri"/>
                <a:ea typeface="ＭＳ Ｐゴシック" charset="0"/>
                <a:cs typeface="Times New Roman"/>
                <a:sym typeface="Arial"/>
                <a:rtl val="0"/>
              </a:rPr>
              <a:t>Users</a:t>
            </a:r>
          </a:p>
        </p:txBody>
      </p:sp>
      <p:sp>
        <p:nvSpPr>
          <p:cNvPr id="93" name="TextBox 92"/>
          <p:cNvSpPr txBox="1"/>
          <p:nvPr/>
        </p:nvSpPr>
        <p:spPr>
          <a:xfrm>
            <a:off x="7598814" y="366929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29</a:t>
            </a:r>
          </a:p>
        </p:txBody>
      </p:sp>
      <p:sp>
        <p:nvSpPr>
          <p:cNvPr id="96" name="TextBox 95"/>
          <p:cNvSpPr txBox="1"/>
          <p:nvPr/>
        </p:nvSpPr>
        <p:spPr>
          <a:xfrm>
            <a:off x="4872287" y="402526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67</a:t>
            </a:r>
          </a:p>
        </p:txBody>
      </p:sp>
      <p:sp>
        <p:nvSpPr>
          <p:cNvPr id="97" name="TextBox 96"/>
          <p:cNvSpPr txBox="1"/>
          <p:nvPr/>
        </p:nvSpPr>
        <p:spPr>
          <a:xfrm>
            <a:off x="6350781" y="4029884"/>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77</a:t>
            </a:r>
          </a:p>
        </p:txBody>
      </p:sp>
      <p:sp>
        <p:nvSpPr>
          <p:cNvPr id="99" name="TextBox 98"/>
          <p:cNvSpPr txBox="1"/>
          <p:nvPr/>
        </p:nvSpPr>
        <p:spPr>
          <a:xfrm>
            <a:off x="7598814" y="4025823"/>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22</a:t>
            </a:r>
          </a:p>
        </p:txBody>
      </p:sp>
      <p:sp>
        <p:nvSpPr>
          <p:cNvPr id="108" name="TextBox 107"/>
          <p:cNvSpPr txBox="1"/>
          <p:nvPr/>
        </p:nvSpPr>
        <p:spPr>
          <a:xfrm>
            <a:off x="4872287" y="4361651"/>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61</a:t>
            </a:r>
          </a:p>
        </p:txBody>
      </p:sp>
      <p:sp>
        <p:nvSpPr>
          <p:cNvPr id="109" name="TextBox 108"/>
          <p:cNvSpPr txBox="1"/>
          <p:nvPr/>
        </p:nvSpPr>
        <p:spPr>
          <a:xfrm>
            <a:off x="6350781" y="436626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74</a:t>
            </a:r>
          </a:p>
        </p:txBody>
      </p:sp>
      <p:sp>
        <p:nvSpPr>
          <p:cNvPr id="110" name="TextBox 109"/>
          <p:cNvSpPr txBox="1"/>
          <p:nvPr/>
        </p:nvSpPr>
        <p:spPr>
          <a:xfrm>
            <a:off x="7598814" y="4362208"/>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12</a:t>
            </a:r>
          </a:p>
        </p:txBody>
      </p:sp>
      <p:sp>
        <p:nvSpPr>
          <p:cNvPr id="56" name="TextBox 55"/>
          <p:cNvSpPr txBox="1"/>
          <p:nvPr/>
        </p:nvSpPr>
        <p:spPr>
          <a:xfrm>
            <a:off x="4785913" y="47001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-79</a:t>
            </a:r>
          </a:p>
        </p:txBody>
      </p:sp>
      <p:sp>
        <p:nvSpPr>
          <p:cNvPr id="58" name="TextBox 57"/>
          <p:cNvSpPr txBox="1"/>
          <p:nvPr/>
        </p:nvSpPr>
        <p:spPr>
          <a:xfrm>
            <a:off x="7512440" y="4700741"/>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-41</a:t>
            </a:r>
          </a:p>
        </p:txBody>
      </p:sp>
      <p:sp>
        <p:nvSpPr>
          <p:cNvPr id="62" name="TextBox 61"/>
          <p:cNvSpPr txBox="1"/>
          <p:nvPr/>
        </p:nvSpPr>
        <p:spPr>
          <a:xfrm>
            <a:off x="6264407" y="50542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-39</a:t>
            </a:r>
          </a:p>
        </p:txBody>
      </p:sp>
      <p:cxnSp>
        <p:nvCxnSpPr>
          <p:cNvPr id="80" name="Straight Connector 79"/>
          <p:cNvCxnSpPr/>
          <p:nvPr/>
        </p:nvCxnSpPr>
        <p:spPr>
          <a:xfrm flipH="1">
            <a:off x="2971004" y="3010475"/>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971320" y="1830236"/>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2998022" y="1864829"/>
            <a:ext cx="98959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-6</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cxnSp>
        <p:nvCxnSpPr>
          <p:cNvPr id="113" name="Straight Connector 112"/>
          <p:cNvCxnSpPr/>
          <p:nvPr/>
        </p:nvCxnSpPr>
        <p:spPr>
          <a:xfrm>
            <a:off x="1713563" y="341057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41057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621141" y="3684122"/>
            <a:ext cx="1128835" cy="769441"/>
          </a:xfrm>
          <a:prstGeom prst="rect">
            <a:avLst/>
          </a:prstGeom>
          <a:noFill/>
        </p:spPr>
        <p:txBody>
          <a:bodyPr wrap="none" rtlCol="0">
            <a:spAutoFit/>
          </a:bodyPr>
          <a:lstStyle/>
          <a:p>
            <a:pPr algn="l" defTabSz="457200" eaLnBrk="1" hangingPunct="1">
              <a:spcBef>
                <a:spcPct val="0"/>
              </a:spcBef>
              <a:buClrTx/>
              <a:buSzTx/>
              <a:buFontTx/>
              <a:buNone/>
              <a:tabLst>
                <a:tab pos="225425" algn="l"/>
              </a:tabLst>
            </a:pPr>
            <a:r>
              <a:rPr lang="en-US" sz="2200" dirty="0">
                <a:solidFill>
                  <a:srgbClr val="0C5986">
                    <a:lumMod val="60000"/>
                    <a:lumOff val="40000"/>
                  </a:srgbClr>
                </a:solidFill>
                <a:latin typeface="Calibri" charset="0"/>
                <a:ea typeface="ＭＳ Ｐゴシック" charset="0"/>
                <a:cs typeface="ＭＳ Ｐゴシック" charset="0"/>
                <a:sym typeface="Arial"/>
                <a:rtl val="0"/>
              </a:rPr>
              <a:t>[ 4  1 -5]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52" name="TextBox 151"/>
          <p:cNvSpPr txBox="1"/>
          <p:nvPr/>
        </p:nvSpPr>
        <p:spPr>
          <a:xfrm>
            <a:off x="625997" y="4037442"/>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[ 7 -2  0]</a:t>
            </a:r>
          </a:p>
        </p:txBody>
      </p:sp>
      <p:pic>
        <p:nvPicPr>
          <p:cNvPr id="6" name="Picture 5"/>
          <p:cNvPicPr>
            <a:picLocks noChangeAspect="1"/>
          </p:cNvPicPr>
          <p:nvPr/>
        </p:nvPicPr>
        <p:blipFill>
          <a:blip r:embed="rId5"/>
          <a:stretch>
            <a:fillRect/>
          </a:stretch>
        </p:blipFill>
        <p:spPr>
          <a:xfrm>
            <a:off x="2672366" y="3728136"/>
            <a:ext cx="386873" cy="386873"/>
          </a:xfrm>
          <a:prstGeom prst="rect">
            <a:avLst/>
          </a:prstGeom>
        </p:spPr>
      </p:pic>
      <p:pic>
        <p:nvPicPr>
          <p:cNvPr id="79" name="Picture 78"/>
          <p:cNvPicPr>
            <a:picLocks noChangeAspect="1"/>
          </p:cNvPicPr>
          <p:nvPr/>
        </p:nvPicPr>
        <p:blipFill>
          <a:blip r:embed="rId5"/>
          <a:stretch>
            <a:fillRect/>
          </a:stretch>
        </p:blipFill>
        <p:spPr>
          <a:xfrm>
            <a:off x="2672366" y="4063849"/>
            <a:ext cx="386873" cy="386873"/>
          </a:xfrm>
          <a:prstGeom prst="rect">
            <a:avLst/>
          </a:prstGeom>
        </p:spPr>
      </p:pic>
      <p:pic>
        <p:nvPicPr>
          <p:cNvPr id="86" name="Picture 85"/>
          <p:cNvPicPr>
            <a:picLocks noChangeAspect="1"/>
          </p:cNvPicPr>
          <p:nvPr/>
        </p:nvPicPr>
        <p:blipFill>
          <a:blip r:embed="rId5"/>
          <a:stretch>
            <a:fillRect/>
          </a:stretch>
        </p:blipFill>
        <p:spPr>
          <a:xfrm>
            <a:off x="2672366" y="4394598"/>
            <a:ext cx="386873" cy="386873"/>
          </a:xfrm>
          <a:prstGeom prst="rect">
            <a:avLst/>
          </a:prstGeom>
        </p:spPr>
      </p:pic>
      <p:pic>
        <p:nvPicPr>
          <p:cNvPr id="87" name="Picture 86"/>
          <p:cNvPicPr>
            <a:picLocks noChangeAspect="1"/>
          </p:cNvPicPr>
          <p:nvPr/>
        </p:nvPicPr>
        <p:blipFill>
          <a:blip r:embed="rId5"/>
          <a:stretch>
            <a:fillRect/>
          </a:stretch>
        </p:blipFill>
        <p:spPr>
          <a:xfrm>
            <a:off x="2677410" y="4748816"/>
            <a:ext cx="386873" cy="386873"/>
          </a:xfrm>
          <a:prstGeom prst="rect">
            <a:avLst/>
          </a:prstGeom>
        </p:spPr>
      </p:pic>
      <p:pic>
        <p:nvPicPr>
          <p:cNvPr id="88" name="Picture 87"/>
          <p:cNvPicPr>
            <a:picLocks noChangeAspect="1"/>
          </p:cNvPicPr>
          <p:nvPr/>
        </p:nvPicPr>
        <p:blipFill>
          <a:blip r:embed="rId5"/>
          <a:stretch>
            <a:fillRect/>
          </a:stretch>
        </p:blipFill>
        <p:spPr>
          <a:xfrm>
            <a:off x="2677410" y="5084529"/>
            <a:ext cx="386873" cy="386873"/>
          </a:xfrm>
          <a:prstGeom prst="rect">
            <a:avLst/>
          </a:prstGeom>
        </p:spPr>
      </p:pic>
      <p:sp>
        <p:nvSpPr>
          <p:cNvPr id="92" name="TextBox 91"/>
          <p:cNvSpPr txBox="1"/>
          <p:nvPr/>
        </p:nvSpPr>
        <p:spPr>
          <a:xfrm>
            <a:off x="635321" y="4378130"/>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37AAED"/>
                </a:solidFill>
                <a:latin typeface="Calibri" charset="0"/>
                <a:ea typeface="ＭＳ Ｐゴシック" charset="0"/>
                <a:cs typeface="ＭＳ Ｐゴシック" charset="0"/>
                <a:sym typeface="Arial"/>
                <a:rtl val="0"/>
              </a:rPr>
              <a:t>[ 6 -2  3]</a:t>
            </a:r>
          </a:p>
          <a:p>
            <a:pPr algn="l" defTabSz="457200" eaLnBrk="1" hangingPunct="1">
              <a:spcBef>
                <a:spcPct val="0"/>
              </a:spcBef>
              <a:buClrTx/>
              <a:buSzTx/>
              <a:buFontTx/>
              <a:buNone/>
            </a:pPr>
            <a:endParaRPr lang="en-US" sz="2200" dirty="0">
              <a:solidFill>
                <a:srgbClr val="37AAED"/>
              </a:solidFill>
              <a:latin typeface="Calibri" charset="0"/>
              <a:ea typeface="ＭＳ Ｐゴシック" charset="0"/>
              <a:cs typeface="ＭＳ Ｐゴシック" charset="0"/>
              <a:sym typeface="Arial"/>
              <a:rtl val="0"/>
            </a:endParaRPr>
          </a:p>
        </p:txBody>
      </p:sp>
      <p:sp>
        <p:nvSpPr>
          <p:cNvPr id="94" name="TextBox 93"/>
          <p:cNvSpPr txBox="1"/>
          <p:nvPr/>
        </p:nvSpPr>
        <p:spPr>
          <a:xfrm>
            <a:off x="640177" y="4731450"/>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[-9  1  4]</a:t>
            </a:r>
          </a:p>
        </p:txBody>
      </p:sp>
      <p:sp>
        <p:nvSpPr>
          <p:cNvPr id="98" name="TextBox 97"/>
          <p:cNvSpPr txBox="1"/>
          <p:nvPr/>
        </p:nvSpPr>
        <p:spPr>
          <a:xfrm>
            <a:off x="640177" y="5061958"/>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[ 3  8 -5]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44" name="TextBox 43"/>
          <p:cNvSpPr txBox="1"/>
          <p:nvPr/>
        </p:nvSpPr>
        <p:spPr>
          <a:xfrm rot="5400000">
            <a:off x="3509818" y="146186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45" name="TextBox 44"/>
          <p:cNvSpPr txBox="1"/>
          <p:nvPr/>
        </p:nvSpPr>
        <p:spPr>
          <a:xfrm rot="16200000">
            <a:off x="3435229" y="296507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46" name="TextBox 45"/>
          <p:cNvSpPr txBox="1"/>
          <p:nvPr/>
        </p:nvSpPr>
        <p:spPr>
          <a:xfrm>
            <a:off x="4255788" y="1867091"/>
            <a:ext cx="996564"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1</a:t>
            </a:r>
          </a:p>
        </p:txBody>
      </p:sp>
      <p:sp>
        <p:nvSpPr>
          <p:cNvPr id="47" name="TextBox 46"/>
          <p:cNvSpPr txBox="1"/>
          <p:nvPr/>
        </p:nvSpPr>
        <p:spPr>
          <a:xfrm rot="5400000">
            <a:off x="4754331" y="146413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48" name="TextBox 47"/>
          <p:cNvSpPr txBox="1"/>
          <p:nvPr/>
        </p:nvSpPr>
        <p:spPr>
          <a:xfrm rot="16200000">
            <a:off x="4679742" y="296734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49" name="TextBox 48"/>
          <p:cNvSpPr txBox="1"/>
          <p:nvPr/>
        </p:nvSpPr>
        <p:spPr>
          <a:xfrm>
            <a:off x="5794441" y="1868314"/>
            <a:ext cx="978378"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-7</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sp>
        <p:nvSpPr>
          <p:cNvPr id="50" name="TextBox 49"/>
          <p:cNvSpPr txBox="1"/>
          <p:nvPr/>
        </p:nvSpPr>
        <p:spPr>
          <a:xfrm rot="5400000">
            <a:off x="6279732" y="146535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1" name="TextBox 50"/>
          <p:cNvSpPr txBox="1"/>
          <p:nvPr/>
        </p:nvSpPr>
        <p:spPr>
          <a:xfrm rot="16200000">
            <a:off x="6231647" y="296856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3" name="TextBox 52"/>
          <p:cNvSpPr txBox="1"/>
          <p:nvPr/>
        </p:nvSpPr>
        <p:spPr>
          <a:xfrm>
            <a:off x="7030595" y="1870183"/>
            <a:ext cx="97478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4</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sp>
        <p:nvSpPr>
          <p:cNvPr id="54" name="TextBox 53"/>
          <p:cNvSpPr txBox="1"/>
          <p:nvPr/>
        </p:nvSpPr>
        <p:spPr>
          <a:xfrm rot="5400000">
            <a:off x="7515887" y="146722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55" name="TextBox 54"/>
          <p:cNvSpPr txBox="1"/>
          <p:nvPr/>
        </p:nvSpPr>
        <p:spPr>
          <a:xfrm rot="16200000">
            <a:off x="7467802" y="297043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37" name="TextBox 36"/>
          <p:cNvSpPr txBox="1"/>
          <p:nvPr/>
        </p:nvSpPr>
        <p:spPr>
          <a:xfrm>
            <a:off x="3485463" y="3657672"/>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-37</a:t>
            </a:r>
          </a:p>
        </p:txBody>
      </p:sp>
      <p:cxnSp>
        <p:nvCxnSpPr>
          <p:cNvPr id="12" name="Straight Connector 11"/>
          <p:cNvCxnSpPr/>
          <p:nvPr/>
        </p:nvCxnSpPr>
        <p:spPr>
          <a:xfrm>
            <a:off x="3207131" y="319512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3485463" y="40141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-36</a:t>
            </a:r>
          </a:p>
        </p:txBody>
      </p:sp>
      <p:sp>
        <p:nvSpPr>
          <p:cNvPr id="107" name="TextBox 106"/>
          <p:cNvSpPr txBox="1"/>
          <p:nvPr/>
        </p:nvSpPr>
        <p:spPr>
          <a:xfrm>
            <a:off x="3485463" y="43505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-24</a:t>
            </a:r>
          </a:p>
        </p:txBody>
      </p:sp>
      <p:sp>
        <p:nvSpPr>
          <p:cNvPr id="60" name="TextBox 59"/>
          <p:cNvSpPr txBox="1"/>
          <p:nvPr/>
        </p:nvSpPr>
        <p:spPr>
          <a:xfrm>
            <a:off x="3485463" y="50385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-52</a:t>
            </a:r>
          </a:p>
        </p:txBody>
      </p:sp>
      <p:sp>
        <p:nvSpPr>
          <p:cNvPr id="8" name="Slide Number Placeholder 7"/>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6</a:t>
            </a:fld>
            <a:endParaRPr lang="en-US">
              <a:solidFill>
                <a:prstClr val="black">
                  <a:tint val="75000"/>
                </a:prstClr>
              </a:solidFill>
            </a:endParaRPr>
          </a:p>
        </p:txBody>
      </p:sp>
    </p:spTree>
    <p:extLst>
      <p:ext uri="{BB962C8B-B14F-4D97-AF65-F5344CB8AC3E}">
        <p14:creationId xmlns:p14="http://schemas.microsoft.com/office/powerpoint/2010/main" val="3164407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a:extLst>
              <a:ext uri="{FF2B5EF4-FFF2-40B4-BE49-F238E27FC236}">
                <a16:creationId xmlns:a16="http://schemas.microsoft.com/office/drawing/2014/main" id="{002A3C7D-A0B2-403B-9DE6-199260088037}"/>
              </a:ext>
            </a:extLst>
          </p:cNvPr>
          <p:cNvSpPr/>
          <p:nvPr/>
        </p:nvSpPr>
        <p:spPr>
          <a:xfrm>
            <a:off x="0" y="0"/>
            <a:ext cx="91313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425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a:extLst>
              <a:ext uri="{FF2B5EF4-FFF2-40B4-BE49-F238E27FC236}">
                <a16:creationId xmlns:a16="http://schemas.microsoft.com/office/drawing/2014/main" id="{7D50E751-DD28-43D7-BA0D-594B1C8516D9}"/>
              </a:ext>
            </a:extLst>
          </p:cNvPr>
          <p:cNvSpPr/>
          <p:nvPr/>
        </p:nvSpPr>
        <p:spPr>
          <a:xfrm>
            <a:off x="0" y="0"/>
            <a:ext cx="91313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988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30714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8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08285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8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19436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8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37405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8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04177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8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29907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8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00666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85820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Matrix Completion: Collaborative Filtering</a:t>
            </a:r>
          </a:p>
        </p:txBody>
      </p:sp>
      <p:cxnSp>
        <p:nvCxnSpPr>
          <p:cNvPr id="12" name="Straight Connector 11"/>
          <p:cNvCxnSpPr/>
          <p:nvPr/>
        </p:nvCxnSpPr>
        <p:spPr>
          <a:xfrm>
            <a:off x="3207131" y="319512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713563" y="341057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41057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2672366" y="3728136"/>
            <a:ext cx="386873" cy="386873"/>
          </a:xfrm>
          <a:prstGeom prst="rect">
            <a:avLst/>
          </a:prstGeom>
        </p:spPr>
      </p:pic>
      <p:pic>
        <p:nvPicPr>
          <p:cNvPr id="79" name="Picture 78"/>
          <p:cNvPicPr>
            <a:picLocks noChangeAspect="1"/>
          </p:cNvPicPr>
          <p:nvPr/>
        </p:nvPicPr>
        <p:blipFill>
          <a:blip r:embed="rId3"/>
          <a:stretch>
            <a:fillRect/>
          </a:stretch>
        </p:blipFill>
        <p:spPr>
          <a:xfrm>
            <a:off x="2672366" y="4063849"/>
            <a:ext cx="386873" cy="386873"/>
          </a:xfrm>
          <a:prstGeom prst="rect">
            <a:avLst/>
          </a:prstGeom>
        </p:spPr>
      </p:pic>
      <p:pic>
        <p:nvPicPr>
          <p:cNvPr id="86" name="Picture 85"/>
          <p:cNvPicPr>
            <a:picLocks noChangeAspect="1"/>
          </p:cNvPicPr>
          <p:nvPr/>
        </p:nvPicPr>
        <p:blipFill>
          <a:blip r:embed="rId3"/>
          <a:stretch>
            <a:fillRect/>
          </a:stretch>
        </p:blipFill>
        <p:spPr>
          <a:xfrm>
            <a:off x="2672366" y="4394598"/>
            <a:ext cx="386873" cy="386873"/>
          </a:xfrm>
          <a:prstGeom prst="rect">
            <a:avLst/>
          </a:prstGeom>
        </p:spPr>
      </p:pic>
      <p:pic>
        <p:nvPicPr>
          <p:cNvPr id="87" name="Picture 86"/>
          <p:cNvPicPr>
            <a:picLocks noChangeAspect="1"/>
          </p:cNvPicPr>
          <p:nvPr/>
        </p:nvPicPr>
        <p:blipFill>
          <a:blip r:embed="rId3"/>
          <a:stretch>
            <a:fillRect/>
          </a:stretch>
        </p:blipFill>
        <p:spPr>
          <a:xfrm>
            <a:off x="2677410" y="4748816"/>
            <a:ext cx="386873" cy="386873"/>
          </a:xfrm>
          <a:prstGeom prst="rect">
            <a:avLst/>
          </a:prstGeom>
        </p:spPr>
      </p:pic>
      <p:pic>
        <p:nvPicPr>
          <p:cNvPr id="88" name="Picture 87"/>
          <p:cNvPicPr>
            <a:picLocks noChangeAspect="1"/>
          </p:cNvPicPr>
          <p:nvPr/>
        </p:nvPicPr>
        <p:blipFill>
          <a:blip r:embed="rId3"/>
          <a:stretch>
            <a:fillRect/>
          </a:stretch>
        </p:blipFill>
        <p:spPr>
          <a:xfrm>
            <a:off x="2677410" y="5084529"/>
            <a:ext cx="386873" cy="386873"/>
          </a:xfrm>
          <a:prstGeom prst="rect">
            <a:avLst/>
          </a:prstGeom>
        </p:spPr>
      </p:pic>
      <p:sp>
        <p:nvSpPr>
          <p:cNvPr id="119" name="TextBox 118"/>
          <p:cNvSpPr txBox="1"/>
          <p:nvPr/>
        </p:nvSpPr>
        <p:spPr>
          <a:xfrm>
            <a:off x="4700860" y="5593870"/>
            <a:ext cx="2733441" cy="707886"/>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4000" dirty="0">
                <a:solidFill>
                  <a:prstClr val="black"/>
                </a:solidFill>
                <a:latin typeface="Comic Sans MS"/>
                <a:ea typeface="ＭＳ Ｐゴシック" charset="0"/>
                <a:cs typeface="Comic Sans MS"/>
                <a:sym typeface="Arial"/>
                <a:rtl val="0"/>
              </a:rPr>
              <a:t>Prediction!</a:t>
            </a:r>
          </a:p>
        </p:txBody>
      </p:sp>
      <p:sp>
        <p:nvSpPr>
          <p:cNvPr id="57" name="TextBox 56"/>
          <p:cNvSpPr txBox="1"/>
          <p:nvPr/>
        </p:nvSpPr>
        <p:spPr>
          <a:xfrm>
            <a:off x="3571837" y="4677572"/>
            <a:ext cx="470652"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660075">
                    <a:lumMod val="60000"/>
                    <a:lumOff val="40000"/>
                  </a:srgbClr>
                </a:solidFill>
                <a:latin typeface="Calibri" charset="0"/>
                <a:ea typeface="ＭＳ Ｐゴシック" charset="0"/>
                <a:cs typeface="ＭＳ Ｐゴシック" charset="0"/>
                <a:sym typeface="Arial"/>
                <a:rtl val="0"/>
              </a:rPr>
              <a:t>59</a:t>
            </a:r>
          </a:p>
        </p:txBody>
      </p:sp>
      <p:sp>
        <p:nvSpPr>
          <p:cNvPr id="59" name="TextBox 58"/>
          <p:cNvSpPr txBox="1"/>
          <p:nvPr/>
        </p:nvSpPr>
        <p:spPr>
          <a:xfrm>
            <a:off x="6264407" y="4704802"/>
            <a:ext cx="557026"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E113FF"/>
                </a:solidFill>
                <a:latin typeface="Calibri" charset="0"/>
                <a:ea typeface="ＭＳ Ｐゴシック" charset="0"/>
                <a:cs typeface="ＭＳ Ｐゴシック" charset="0"/>
                <a:sym typeface="Arial"/>
                <a:rtl val="0"/>
              </a:rPr>
              <a:t>-80</a:t>
            </a:r>
          </a:p>
        </p:txBody>
      </p:sp>
      <p:sp>
        <p:nvSpPr>
          <p:cNvPr id="61" name="TextBox 60"/>
          <p:cNvSpPr txBox="1"/>
          <p:nvPr/>
        </p:nvSpPr>
        <p:spPr>
          <a:xfrm>
            <a:off x="5015280" y="5049666"/>
            <a:ext cx="327659"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E113FF"/>
                </a:solidFill>
                <a:latin typeface="Calibri" charset="0"/>
                <a:ea typeface="ＭＳ Ｐゴシック" charset="0"/>
                <a:cs typeface="ＭＳ Ｐゴシック" charset="0"/>
                <a:sym typeface="Arial"/>
                <a:rtl val="0"/>
              </a:rPr>
              <a:t>6</a:t>
            </a:r>
          </a:p>
        </p:txBody>
      </p:sp>
      <p:sp>
        <p:nvSpPr>
          <p:cNvPr id="63" name="TextBox 62"/>
          <p:cNvSpPr txBox="1"/>
          <p:nvPr/>
        </p:nvSpPr>
        <p:spPr>
          <a:xfrm>
            <a:off x="7598814" y="5050223"/>
            <a:ext cx="470652"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E113FF"/>
                </a:solidFill>
                <a:latin typeface="Calibri" charset="0"/>
                <a:ea typeface="ＭＳ Ｐゴシック" charset="0"/>
                <a:cs typeface="ＭＳ Ｐゴシック" charset="0"/>
                <a:sym typeface="Arial"/>
                <a:rtl val="0"/>
              </a:rPr>
              <a:t>46</a:t>
            </a:r>
          </a:p>
        </p:txBody>
      </p:sp>
      <p:sp>
        <p:nvSpPr>
          <p:cNvPr id="64" name="TextBox 63"/>
          <p:cNvSpPr txBox="1"/>
          <p:nvPr/>
        </p:nvSpPr>
        <p:spPr>
          <a:xfrm>
            <a:off x="3485463" y="3657672"/>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-37</a:t>
            </a:r>
          </a:p>
        </p:txBody>
      </p:sp>
      <p:sp>
        <p:nvSpPr>
          <p:cNvPr id="65" name="TextBox 64"/>
          <p:cNvSpPr txBox="1"/>
          <p:nvPr/>
        </p:nvSpPr>
        <p:spPr>
          <a:xfrm>
            <a:off x="4872287" y="366873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29</a:t>
            </a:r>
          </a:p>
        </p:txBody>
      </p:sp>
      <p:sp>
        <p:nvSpPr>
          <p:cNvPr id="66" name="TextBox 65"/>
          <p:cNvSpPr txBox="1"/>
          <p:nvPr/>
        </p:nvSpPr>
        <p:spPr>
          <a:xfrm>
            <a:off x="6350781" y="3673357"/>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19</a:t>
            </a:r>
          </a:p>
        </p:txBody>
      </p:sp>
      <p:sp>
        <p:nvSpPr>
          <p:cNvPr id="67" name="TextBox 66"/>
          <p:cNvSpPr txBox="1"/>
          <p:nvPr/>
        </p:nvSpPr>
        <p:spPr>
          <a:xfrm>
            <a:off x="7598814" y="366929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29</a:t>
            </a:r>
          </a:p>
        </p:txBody>
      </p:sp>
      <p:sp>
        <p:nvSpPr>
          <p:cNvPr id="68" name="TextBox 67"/>
          <p:cNvSpPr txBox="1"/>
          <p:nvPr/>
        </p:nvSpPr>
        <p:spPr>
          <a:xfrm>
            <a:off x="3485463" y="40141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-36</a:t>
            </a:r>
          </a:p>
        </p:txBody>
      </p:sp>
      <p:sp>
        <p:nvSpPr>
          <p:cNvPr id="69" name="TextBox 68"/>
          <p:cNvSpPr txBox="1"/>
          <p:nvPr/>
        </p:nvSpPr>
        <p:spPr>
          <a:xfrm>
            <a:off x="4872287" y="402526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67</a:t>
            </a:r>
          </a:p>
        </p:txBody>
      </p:sp>
      <p:sp>
        <p:nvSpPr>
          <p:cNvPr id="70" name="TextBox 69"/>
          <p:cNvSpPr txBox="1"/>
          <p:nvPr/>
        </p:nvSpPr>
        <p:spPr>
          <a:xfrm>
            <a:off x="6350781" y="4029884"/>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77</a:t>
            </a:r>
          </a:p>
        </p:txBody>
      </p:sp>
      <p:sp>
        <p:nvSpPr>
          <p:cNvPr id="71" name="TextBox 70"/>
          <p:cNvSpPr txBox="1"/>
          <p:nvPr/>
        </p:nvSpPr>
        <p:spPr>
          <a:xfrm>
            <a:off x="7598814" y="4025823"/>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22</a:t>
            </a:r>
          </a:p>
        </p:txBody>
      </p:sp>
      <p:sp>
        <p:nvSpPr>
          <p:cNvPr id="72" name="TextBox 71"/>
          <p:cNvSpPr txBox="1"/>
          <p:nvPr/>
        </p:nvSpPr>
        <p:spPr>
          <a:xfrm>
            <a:off x="3485463" y="43505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-24</a:t>
            </a:r>
          </a:p>
        </p:txBody>
      </p:sp>
      <p:sp>
        <p:nvSpPr>
          <p:cNvPr id="73" name="TextBox 72"/>
          <p:cNvSpPr txBox="1"/>
          <p:nvPr/>
        </p:nvSpPr>
        <p:spPr>
          <a:xfrm>
            <a:off x="4872287" y="4361651"/>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61</a:t>
            </a:r>
          </a:p>
        </p:txBody>
      </p:sp>
      <p:sp>
        <p:nvSpPr>
          <p:cNvPr id="74" name="TextBox 73"/>
          <p:cNvSpPr txBox="1"/>
          <p:nvPr/>
        </p:nvSpPr>
        <p:spPr>
          <a:xfrm>
            <a:off x="6350781" y="436626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74</a:t>
            </a:r>
          </a:p>
        </p:txBody>
      </p:sp>
      <p:sp>
        <p:nvSpPr>
          <p:cNvPr id="75" name="TextBox 74"/>
          <p:cNvSpPr txBox="1"/>
          <p:nvPr/>
        </p:nvSpPr>
        <p:spPr>
          <a:xfrm>
            <a:off x="7598814" y="4362208"/>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12</a:t>
            </a:r>
          </a:p>
        </p:txBody>
      </p:sp>
      <p:sp>
        <p:nvSpPr>
          <p:cNvPr id="76" name="TextBox 75"/>
          <p:cNvSpPr txBox="1"/>
          <p:nvPr/>
        </p:nvSpPr>
        <p:spPr>
          <a:xfrm>
            <a:off x="4785913" y="47001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-79</a:t>
            </a:r>
          </a:p>
        </p:txBody>
      </p:sp>
      <p:sp>
        <p:nvSpPr>
          <p:cNvPr id="77" name="TextBox 76"/>
          <p:cNvSpPr txBox="1"/>
          <p:nvPr/>
        </p:nvSpPr>
        <p:spPr>
          <a:xfrm>
            <a:off x="7512440" y="4700741"/>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-41</a:t>
            </a:r>
          </a:p>
        </p:txBody>
      </p:sp>
      <p:sp>
        <p:nvSpPr>
          <p:cNvPr id="78" name="TextBox 77"/>
          <p:cNvSpPr txBox="1"/>
          <p:nvPr/>
        </p:nvSpPr>
        <p:spPr>
          <a:xfrm>
            <a:off x="3485463" y="50385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-52</a:t>
            </a:r>
          </a:p>
        </p:txBody>
      </p:sp>
      <p:sp>
        <p:nvSpPr>
          <p:cNvPr id="83" name="TextBox 82"/>
          <p:cNvSpPr txBox="1"/>
          <p:nvPr/>
        </p:nvSpPr>
        <p:spPr>
          <a:xfrm>
            <a:off x="6264407" y="50542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-39</a:t>
            </a:r>
          </a:p>
        </p:txBody>
      </p:sp>
      <p:cxnSp>
        <p:nvCxnSpPr>
          <p:cNvPr id="89" name="Straight Connector 88"/>
          <p:cNvCxnSpPr/>
          <p:nvPr/>
        </p:nvCxnSpPr>
        <p:spPr>
          <a:xfrm flipH="1">
            <a:off x="2971320" y="1830236"/>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998022" y="1864829"/>
            <a:ext cx="98959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-6</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sp>
        <p:nvSpPr>
          <p:cNvPr id="91" name="TextBox 90"/>
          <p:cNvSpPr txBox="1"/>
          <p:nvPr/>
        </p:nvSpPr>
        <p:spPr>
          <a:xfrm rot="5400000">
            <a:off x="3509818" y="146186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0" name="TextBox 99"/>
          <p:cNvSpPr txBox="1"/>
          <p:nvPr/>
        </p:nvSpPr>
        <p:spPr>
          <a:xfrm rot="16200000">
            <a:off x="3435229" y="296507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1" name="TextBox 100"/>
          <p:cNvSpPr txBox="1"/>
          <p:nvPr/>
        </p:nvSpPr>
        <p:spPr>
          <a:xfrm>
            <a:off x="4255788" y="1867091"/>
            <a:ext cx="996564"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1</a:t>
            </a:r>
          </a:p>
        </p:txBody>
      </p:sp>
      <p:sp>
        <p:nvSpPr>
          <p:cNvPr id="102" name="TextBox 101"/>
          <p:cNvSpPr txBox="1"/>
          <p:nvPr/>
        </p:nvSpPr>
        <p:spPr>
          <a:xfrm rot="5400000">
            <a:off x="4754331" y="146413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3" name="TextBox 102"/>
          <p:cNvSpPr txBox="1"/>
          <p:nvPr/>
        </p:nvSpPr>
        <p:spPr>
          <a:xfrm rot="16200000">
            <a:off x="4679742" y="296734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4" name="TextBox 103"/>
          <p:cNvSpPr txBox="1"/>
          <p:nvPr/>
        </p:nvSpPr>
        <p:spPr>
          <a:xfrm>
            <a:off x="5794441" y="1868314"/>
            <a:ext cx="978378"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-7</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sp>
        <p:nvSpPr>
          <p:cNvPr id="105" name="TextBox 104"/>
          <p:cNvSpPr txBox="1"/>
          <p:nvPr/>
        </p:nvSpPr>
        <p:spPr>
          <a:xfrm rot="5400000">
            <a:off x="6279732" y="146535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6" name="TextBox 105"/>
          <p:cNvSpPr txBox="1"/>
          <p:nvPr/>
        </p:nvSpPr>
        <p:spPr>
          <a:xfrm rot="16200000">
            <a:off x="6231647" y="296856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12" name="TextBox 111"/>
          <p:cNvSpPr txBox="1"/>
          <p:nvPr/>
        </p:nvSpPr>
        <p:spPr>
          <a:xfrm rot="5400000">
            <a:off x="7515887" y="146722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20" name="TextBox 119"/>
          <p:cNvSpPr txBox="1"/>
          <p:nvPr/>
        </p:nvSpPr>
        <p:spPr>
          <a:xfrm rot="16200000">
            <a:off x="7467802" y="297043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21" name="TextBox 120"/>
          <p:cNvSpPr txBox="1"/>
          <p:nvPr/>
        </p:nvSpPr>
        <p:spPr>
          <a:xfrm>
            <a:off x="621141" y="3684122"/>
            <a:ext cx="1128835" cy="769441"/>
          </a:xfrm>
          <a:prstGeom prst="rect">
            <a:avLst/>
          </a:prstGeom>
          <a:noFill/>
        </p:spPr>
        <p:txBody>
          <a:bodyPr wrap="none" rtlCol="0">
            <a:spAutoFit/>
          </a:bodyPr>
          <a:lstStyle/>
          <a:p>
            <a:pPr algn="l" defTabSz="457200" eaLnBrk="1" hangingPunct="1">
              <a:spcBef>
                <a:spcPct val="0"/>
              </a:spcBef>
              <a:buClrTx/>
              <a:buSzTx/>
              <a:buFontTx/>
              <a:buNone/>
              <a:tabLst>
                <a:tab pos="225425" algn="l"/>
              </a:tabLst>
            </a:pPr>
            <a:r>
              <a:rPr lang="en-US" sz="2200" dirty="0">
                <a:solidFill>
                  <a:srgbClr val="0C5986">
                    <a:lumMod val="60000"/>
                    <a:lumOff val="40000"/>
                  </a:srgbClr>
                </a:solidFill>
                <a:latin typeface="Calibri" charset="0"/>
                <a:ea typeface="ＭＳ Ｐゴシック" charset="0"/>
                <a:cs typeface="ＭＳ Ｐゴシック" charset="0"/>
                <a:sym typeface="Arial"/>
                <a:rtl val="0"/>
              </a:rPr>
              <a:t>[ 4  1 -5]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2" name="TextBox 121"/>
          <p:cNvSpPr txBox="1"/>
          <p:nvPr/>
        </p:nvSpPr>
        <p:spPr>
          <a:xfrm>
            <a:off x="625997" y="4037442"/>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[ 7 -2  0]</a:t>
            </a:r>
          </a:p>
        </p:txBody>
      </p:sp>
      <p:sp>
        <p:nvSpPr>
          <p:cNvPr id="123" name="TextBox 122"/>
          <p:cNvSpPr txBox="1"/>
          <p:nvPr/>
        </p:nvSpPr>
        <p:spPr>
          <a:xfrm>
            <a:off x="635321" y="4378130"/>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37AAED"/>
                </a:solidFill>
                <a:latin typeface="Calibri" charset="0"/>
                <a:ea typeface="ＭＳ Ｐゴシック" charset="0"/>
                <a:cs typeface="ＭＳ Ｐゴシック" charset="0"/>
                <a:sym typeface="Arial"/>
                <a:rtl val="0"/>
              </a:rPr>
              <a:t>[ 6 -2  3]</a:t>
            </a:r>
          </a:p>
          <a:p>
            <a:pPr algn="l" defTabSz="457200" eaLnBrk="1" hangingPunct="1">
              <a:spcBef>
                <a:spcPct val="0"/>
              </a:spcBef>
              <a:buClrTx/>
              <a:buSzTx/>
              <a:buFontTx/>
              <a:buNone/>
            </a:pPr>
            <a:endParaRPr lang="en-US" sz="2200" dirty="0">
              <a:solidFill>
                <a:srgbClr val="37AAED"/>
              </a:solidFill>
              <a:latin typeface="Calibri" charset="0"/>
              <a:ea typeface="ＭＳ Ｐゴシック" charset="0"/>
              <a:cs typeface="ＭＳ Ｐゴシック" charset="0"/>
              <a:sym typeface="Arial"/>
              <a:rtl val="0"/>
            </a:endParaRPr>
          </a:p>
        </p:txBody>
      </p:sp>
      <p:sp>
        <p:nvSpPr>
          <p:cNvPr id="124" name="TextBox 123"/>
          <p:cNvSpPr txBox="1"/>
          <p:nvPr/>
        </p:nvSpPr>
        <p:spPr>
          <a:xfrm>
            <a:off x="640177" y="4731450"/>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[-9  1  4]</a:t>
            </a:r>
          </a:p>
        </p:txBody>
      </p:sp>
      <p:sp>
        <p:nvSpPr>
          <p:cNvPr id="125" name="TextBox 124"/>
          <p:cNvSpPr txBox="1"/>
          <p:nvPr/>
        </p:nvSpPr>
        <p:spPr>
          <a:xfrm>
            <a:off x="640177" y="5061958"/>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[ 3  8 -5]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6" name="TextBox 125"/>
          <p:cNvSpPr txBox="1"/>
          <p:nvPr/>
        </p:nvSpPr>
        <p:spPr>
          <a:xfrm>
            <a:off x="5280504" y="1285473"/>
            <a:ext cx="132041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Movies</a:t>
            </a:r>
          </a:p>
        </p:txBody>
      </p:sp>
      <p:sp>
        <p:nvSpPr>
          <p:cNvPr id="127" name="TextBox 126"/>
          <p:cNvSpPr txBox="1"/>
          <p:nvPr/>
        </p:nvSpPr>
        <p:spPr>
          <a:xfrm rot="16200000">
            <a:off x="-267877" y="4480034"/>
            <a:ext cx="105798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37AAED"/>
                </a:solidFill>
                <a:latin typeface="Calibri"/>
                <a:ea typeface="ＭＳ Ｐゴシック" charset="0"/>
                <a:cs typeface="Times New Roman"/>
                <a:sym typeface="Arial"/>
                <a:rtl val="0"/>
              </a:rPr>
              <a:t>Users</a:t>
            </a:r>
          </a:p>
        </p:txBody>
      </p:sp>
      <p:pic>
        <p:nvPicPr>
          <p:cNvPr id="81" name="Picture 80"/>
          <p:cNvPicPr>
            <a:picLocks noChangeAspect="1"/>
          </p:cNvPicPr>
          <p:nvPr/>
        </p:nvPicPr>
        <p:blipFill>
          <a:blip r:embed="rId4">
            <a:duotone>
              <a:schemeClr val="accent5">
                <a:shade val="45000"/>
                <a:satMod val="135000"/>
              </a:schemeClr>
              <a:prstClr val="white"/>
            </a:duotone>
          </a:blip>
          <a:stretch>
            <a:fillRect/>
          </a:stretch>
        </p:blipFill>
        <p:spPr>
          <a:xfrm rot="10432681">
            <a:off x="5789100" y="3017136"/>
            <a:ext cx="2251861" cy="645474"/>
          </a:xfrm>
          <a:prstGeom prst="rect">
            <a:avLst/>
          </a:prstGeom>
        </p:spPr>
      </p:pic>
      <p:cxnSp>
        <p:nvCxnSpPr>
          <p:cNvPr id="82" name="Straight Connector 81"/>
          <p:cNvCxnSpPr/>
          <p:nvPr/>
        </p:nvCxnSpPr>
        <p:spPr>
          <a:xfrm flipH="1">
            <a:off x="2786774" y="364963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971004" y="3010475"/>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7030595" y="1870183"/>
            <a:ext cx="97478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4</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sp>
        <p:nvSpPr>
          <p:cNvPr id="93" name="TextBox 92"/>
          <p:cNvSpPr txBox="1"/>
          <p:nvPr/>
        </p:nvSpPr>
        <p:spPr>
          <a:xfrm rot="16200000">
            <a:off x="7469002" y="297165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pic>
        <p:nvPicPr>
          <p:cNvPr id="94" name="Picture 93"/>
          <p:cNvPicPr>
            <a:picLocks noChangeAspect="1"/>
          </p:cNvPicPr>
          <p:nvPr/>
        </p:nvPicPr>
        <p:blipFill>
          <a:blip r:embed="rId5">
            <a:duotone>
              <a:schemeClr val="accent5">
                <a:shade val="45000"/>
                <a:satMod val="135000"/>
              </a:schemeClr>
              <a:prstClr val="white"/>
            </a:duotone>
          </a:blip>
          <a:stretch>
            <a:fillRect/>
          </a:stretch>
        </p:blipFill>
        <p:spPr>
          <a:xfrm rot="21422454">
            <a:off x="3514382" y="3137502"/>
            <a:ext cx="2276567" cy="404712"/>
          </a:xfrm>
          <a:prstGeom prst="rect">
            <a:avLst/>
          </a:prstGeom>
        </p:spPr>
      </p:pic>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7</a:t>
            </a:fld>
            <a:endParaRPr lang="en-US">
              <a:solidFill>
                <a:prstClr val="black">
                  <a:tint val="75000"/>
                </a:prstClr>
              </a:solidFill>
            </a:endParaRPr>
          </a:p>
        </p:txBody>
      </p:sp>
    </p:spTree>
    <p:extLst>
      <p:ext uri="{BB962C8B-B14F-4D97-AF65-F5344CB8AC3E}">
        <p14:creationId xmlns:p14="http://schemas.microsoft.com/office/powerpoint/2010/main" val="3218129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99472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9787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10110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9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5075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09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08534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68438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083060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39613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558878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89122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Matrix Completion: Collaborative Filtering</a:t>
            </a:r>
          </a:p>
        </p:txBody>
      </p:sp>
      <p:sp>
        <p:nvSpPr>
          <p:cNvPr id="4" name="Oval 3"/>
          <p:cNvSpPr/>
          <p:nvPr/>
        </p:nvSpPr>
        <p:spPr>
          <a:xfrm>
            <a:off x="2078163"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a:solidFill>
                  <a:srgbClr val="37AAED"/>
                </a:solidFill>
                <a:sym typeface="Arial"/>
                <a:rtl val="0"/>
              </a:rPr>
              <a:t>[1,-4,3]</a:t>
            </a:r>
            <a:endParaRPr lang="en-US" sz="3000" dirty="0">
              <a:solidFill>
                <a:srgbClr val="000000"/>
              </a:solidFill>
              <a:latin typeface="Cambria"/>
              <a:cs typeface="Cambria"/>
              <a:sym typeface="Arial"/>
              <a:rtl val="0"/>
            </a:endParaRPr>
          </a:p>
        </p:txBody>
      </p:sp>
      <p:sp>
        <p:nvSpPr>
          <p:cNvPr id="5" name="Oval 4"/>
          <p:cNvSpPr/>
          <p:nvPr/>
        </p:nvSpPr>
        <p:spPr>
          <a:xfrm>
            <a:off x="5197427" y="1469458"/>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3000" dirty="0">
                <a:solidFill>
                  <a:srgbClr val="9C0001">
                    <a:lumMod val="60000"/>
                    <a:lumOff val="40000"/>
                  </a:srgbClr>
                </a:solidFill>
                <a:sym typeface="Arial"/>
                <a:rtl val="0"/>
              </a:rPr>
              <a:t>[-5,2,1]</a:t>
            </a:r>
            <a:endParaRPr lang="en-US" sz="3000" dirty="0">
              <a:solidFill>
                <a:srgbClr val="9C0001">
                  <a:lumMod val="60000"/>
                  <a:lumOff val="40000"/>
                </a:srgbClr>
              </a:solidFill>
              <a:latin typeface="Cambria"/>
              <a:cs typeface="Cambria"/>
              <a:sym typeface="Arial"/>
              <a:rtl val="0"/>
            </a:endParaRPr>
          </a:p>
        </p:txBody>
      </p:sp>
      <p:sp>
        <p:nvSpPr>
          <p:cNvPr id="8" name="Oval 7"/>
          <p:cNvSpPr/>
          <p:nvPr/>
        </p:nvSpPr>
        <p:spPr>
          <a:xfrm>
            <a:off x="3587260" y="2880959"/>
            <a:ext cx="1964863" cy="84282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a:solidFill>
                  <a:srgbClr val="660075">
                    <a:lumMod val="60000"/>
                    <a:lumOff val="40000"/>
                  </a:srgbClr>
                </a:solidFill>
                <a:cs typeface="Calibri"/>
                <a:sym typeface="Arial"/>
                <a:rtl val="0"/>
              </a:rPr>
              <a:t>-10</a:t>
            </a:r>
          </a:p>
        </p:txBody>
      </p:sp>
      <p:sp>
        <p:nvSpPr>
          <p:cNvPr id="11" name="Oval 10"/>
          <p:cNvSpPr/>
          <p:nvPr/>
        </p:nvSpPr>
        <p:spPr>
          <a:xfrm>
            <a:off x="3587260" y="4555231"/>
            <a:ext cx="1964863" cy="842823"/>
          </a:xfrm>
          <a:prstGeom prst="ellipse">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hangingPunct="1">
              <a:spcBef>
                <a:spcPct val="0"/>
              </a:spcBef>
              <a:buClrTx/>
              <a:buSzTx/>
              <a:buFontTx/>
              <a:buNone/>
            </a:pPr>
            <a:r>
              <a:rPr lang="en-US" sz="4500" dirty="0">
                <a:solidFill>
                  <a:srgbClr val="660075">
                    <a:lumMod val="60000"/>
                    <a:lumOff val="40000"/>
                  </a:srgbClr>
                </a:solidFill>
                <a:cs typeface="Calibri"/>
                <a:sym typeface="Arial"/>
                <a:rtl val="0"/>
              </a:rPr>
              <a:t>-1</a:t>
            </a:r>
            <a:r>
              <a:rPr lang="en-US" altLang="zh-CN" sz="4500" dirty="0">
                <a:solidFill>
                  <a:srgbClr val="660075">
                    <a:lumMod val="60000"/>
                    <a:lumOff val="40000"/>
                  </a:srgbClr>
                </a:solidFill>
                <a:cs typeface="Calibri"/>
                <a:sym typeface="Arial"/>
                <a:rtl val="0"/>
              </a:rPr>
              <a:t>1</a:t>
            </a:r>
            <a:endParaRPr lang="en-US" sz="4500" dirty="0">
              <a:solidFill>
                <a:srgbClr val="660075">
                  <a:lumMod val="60000"/>
                  <a:lumOff val="40000"/>
                </a:srgbClr>
              </a:solidFill>
              <a:cs typeface="Calibri"/>
              <a:sym typeface="Arial"/>
              <a:rtl val="0"/>
            </a:endParaRPr>
          </a:p>
        </p:txBody>
      </p:sp>
      <p:cxnSp>
        <p:nvCxnSpPr>
          <p:cNvPr id="12" name="Straight Arrow Connector 11"/>
          <p:cNvCxnSpPr/>
          <p:nvPr/>
        </p:nvCxnSpPr>
        <p:spPr>
          <a:xfrm flipH="1">
            <a:off x="5101591" y="2233537"/>
            <a:ext cx="450533"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482158" y="2233537"/>
            <a:ext cx="560868" cy="7883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8" idx="4"/>
            <a:endCxn id="11" idx="0"/>
          </p:cNvCxnSpPr>
          <p:nvPr/>
        </p:nvCxnSpPr>
        <p:spPr>
          <a:xfrm>
            <a:off x="4569692" y="3723782"/>
            <a:ext cx="0" cy="83144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763687" y="2233537"/>
            <a:ext cx="1505540" cy="400110"/>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dirty="0">
                <a:solidFill>
                  <a:prstClr val="black">
                    <a:lumMod val="65000"/>
                    <a:lumOff val="35000"/>
                  </a:prstClr>
                </a:solidFill>
                <a:latin typeface="Cambria"/>
                <a:ea typeface="ＭＳ Ｐゴシック" charset="0"/>
                <a:cs typeface="Cambria"/>
                <a:sym typeface="Arial"/>
                <a:rtl val="0"/>
              </a:rPr>
              <a:t>Dot Product</a:t>
            </a:r>
          </a:p>
        </p:txBody>
      </p:sp>
      <p:sp>
        <p:nvSpPr>
          <p:cNvPr id="16" name="TextBox 15"/>
          <p:cNvSpPr txBox="1"/>
          <p:nvPr/>
        </p:nvSpPr>
        <p:spPr>
          <a:xfrm>
            <a:off x="3620375" y="3839236"/>
            <a:ext cx="1842021" cy="400110"/>
          </a:xfrm>
          <a:prstGeom prst="rect">
            <a:avLst/>
          </a:prstGeom>
          <a:solidFill>
            <a:schemeClr val="bg1"/>
          </a:solidFill>
          <a:ln w="38100">
            <a:solidFill>
              <a:schemeClr val="tx1"/>
            </a:solidFill>
          </a:ln>
        </p:spPr>
        <p:txBody>
          <a:bodyPr wrap="none" rtlCol="0">
            <a:spAutoFit/>
          </a:bodyPr>
          <a:lstStyle/>
          <a:p>
            <a:pPr algn="l" defTabSz="457200" eaLnBrk="1" hangingPunct="1">
              <a:spcBef>
                <a:spcPct val="0"/>
              </a:spcBef>
              <a:buClrTx/>
              <a:buSzTx/>
              <a:buFontTx/>
              <a:buNone/>
            </a:pPr>
            <a:r>
              <a:rPr lang="en-US" dirty="0">
                <a:solidFill>
                  <a:srgbClr val="595959"/>
                </a:solidFill>
                <a:latin typeface="Cambria"/>
                <a:ea typeface="ＭＳ Ｐゴシック" charset="0"/>
                <a:cs typeface="Cambria"/>
                <a:sym typeface="Arial"/>
                <a:rtl val="0"/>
              </a:rPr>
              <a:t>Gaussian Noise</a:t>
            </a:r>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8</a:t>
            </a:fld>
            <a:endParaRPr lang="en-US">
              <a:solidFill>
                <a:prstClr val="black">
                  <a:tint val="75000"/>
                </a:prstClr>
              </a:solidFill>
            </a:endParaRPr>
          </a:p>
        </p:txBody>
      </p:sp>
    </p:spTree>
    <p:extLst>
      <p:ext uri="{BB962C8B-B14F-4D97-AF65-F5344CB8AC3E}">
        <p14:creationId xmlns:p14="http://schemas.microsoft.com/office/powerpoint/2010/main" val="24824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724468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57861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35954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363791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30158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310670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843154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873834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048175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78627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Matrix Completion: Collaborative Filtering</a:t>
            </a:r>
          </a:p>
        </p:txBody>
      </p:sp>
      <p:cxnSp>
        <p:nvCxnSpPr>
          <p:cNvPr id="12" name="Straight Connector 11"/>
          <p:cNvCxnSpPr/>
          <p:nvPr/>
        </p:nvCxnSpPr>
        <p:spPr>
          <a:xfrm>
            <a:off x="3207131" y="3195128"/>
            <a:ext cx="0" cy="3209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713563" y="3410572"/>
            <a:ext cx="5602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23121" y="3410572"/>
            <a:ext cx="54556" cy="29944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2672366" y="3728136"/>
            <a:ext cx="386873" cy="386873"/>
          </a:xfrm>
          <a:prstGeom prst="rect">
            <a:avLst/>
          </a:prstGeom>
        </p:spPr>
      </p:pic>
      <p:pic>
        <p:nvPicPr>
          <p:cNvPr id="79" name="Picture 78"/>
          <p:cNvPicPr>
            <a:picLocks noChangeAspect="1"/>
          </p:cNvPicPr>
          <p:nvPr/>
        </p:nvPicPr>
        <p:blipFill>
          <a:blip r:embed="rId3"/>
          <a:stretch>
            <a:fillRect/>
          </a:stretch>
        </p:blipFill>
        <p:spPr>
          <a:xfrm>
            <a:off x="2672366" y="4063849"/>
            <a:ext cx="386873" cy="386873"/>
          </a:xfrm>
          <a:prstGeom prst="rect">
            <a:avLst/>
          </a:prstGeom>
        </p:spPr>
      </p:pic>
      <p:pic>
        <p:nvPicPr>
          <p:cNvPr id="86" name="Picture 85"/>
          <p:cNvPicPr>
            <a:picLocks noChangeAspect="1"/>
          </p:cNvPicPr>
          <p:nvPr/>
        </p:nvPicPr>
        <p:blipFill>
          <a:blip r:embed="rId3"/>
          <a:stretch>
            <a:fillRect/>
          </a:stretch>
        </p:blipFill>
        <p:spPr>
          <a:xfrm>
            <a:off x="2672366" y="4394598"/>
            <a:ext cx="386873" cy="386873"/>
          </a:xfrm>
          <a:prstGeom prst="rect">
            <a:avLst/>
          </a:prstGeom>
        </p:spPr>
      </p:pic>
      <p:pic>
        <p:nvPicPr>
          <p:cNvPr id="87" name="Picture 86"/>
          <p:cNvPicPr>
            <a:picLocks noChangeAspect="1"/>
          </p:cNvPicPr>
          <p:nvPr/>
        </p:nvPicPr>
        <p:blipFill>
          <a:blip r:embed="rId3"/>
          <a:stretch>
            <a:fillRect/>
          </a:stretch>
        </p:blipFill>
        <p:spPr>
          <a:xfrm>
            <a:off x="2677410" y="4748816"/>
            <a:ext cx="386873" cy="386873"/>
          </a:xfrm>
          <a:prstGeom prst="rect">
            <a:avLst/>
          </a:prstGeom>
        </p:spPr>
      </p:pic>
      <p:pic>
        <p:nvPicPr>
          <p:cNvPr id="88" name="Picture 87"/>
          <p:cNvPicPr>
            <a:picLocks noChangeAspect="1"/>
          </p:cNvPicPr>
          <p:nvPr/>
        </p:nvPicPr>
        <p:blipFill>
          <a:blip r:embed="rId3"/>
          <a:stretch>
            <a:fillRect/>
          </a:stretch>
        </p:blipFill>
        <p:spPr>
          <a:xfrm>
            <a:off x="2677410" y="5084529"/>
            <a:ext cx="386873" cy="386873"/>
          </a:xfrm>
          <a:prstGeom prst="rect">
            <a:avLst/>
          </a:prstGeom>
        </p:spPr>
      </p:pic>
      <p:sp>
        <p:nvSpPr>
          <p:cNvPr id="119" name="TextBox 118"/>
          <p:cNvSpPr txBox="1"/>
          <p:nvPr/>
        </p:nvSpPr>
        <p:spPr>
          <a:xfrm>
            <a:off x="4700860" y="5593870"/>
            <a:ext cx="2733441" cy="707886"/>
          </a:xfrm>
          <a:prstGeom prst="rect">
            <a:avLst/>
          </a:prstGeom>
          <a:noFill/>
          <a:ln w="38100">
            <a:solidFill>
              <a:schemeClr val="tx1"/>
            </a:solidFill>
          </a:ln>
        </p:spPr>
        <p:txBody>
          <a:bodyPr wrap="none" rtlCol="0">
            <a:spAutoFit/>
          </a:bodyPr>
          <a:lstStyle/>
          <a:p>
            <a:pPr algn="l" defTabSz="457200" eaLnBrk="1" hangingPunct="1">
              <a:spcBef>
                <a:spcPct val="0"/>
              </a:spcBef>
              <a:buClrTx/>
              <a:buSzTx/>
              <a:buFontTx/>
              <a:buNone/>
            </a:pPr>
            <a:r>
              <a:rPr lang="en-US" sz="4000" dirty="0">
                <a:solidFill>
                  <a:prstClr val="black"/>
                </a:solidFill>
                <a:latin typeface="Comic Sans MS"/>
                <a:ea typeface="ＭＳ Ｐゴシック" charset="0"/>
                <a:cs typeface="Comic Sans MS"/>
                <a:sym typeface="Arial"/>
                <a:rtl val="0"/>
              </a:rPr>
              <a:t>Prediction!</a:t>
            </a:r>
          </a:p>
        </p:txBody>
      </p:sp>
      <p:sp>
        <p:nvSpPr>
          <p:cNvPr id="57" name="TextBox 56"/>
          <p:cNvSpPr txBox="1"/>
          <p:nvPr/>
        </p:nvSpPr>
        <p:spPr>
          <a:xfrm>
            <a:off x="3571837" y="4677572"/>
            <a:ext cx="470652"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660075">
                    <a:lumMod val="60000"/>
                    <a:lumOff val="40000"/>
                  </a:srgbClr>
                </a:solidFill>
                <a:latin typeface="Calibri" charset="0"/>
                <a:ea typeface="ＭＳ Ｐゴシック" charset="0"/>
                <a:cs typeface="ＭＳ Ｐゴシック" charset="0"/>
                <a:sym typeface="Arial"/>
                <a:rtl val="0"/>
              </a:rPr>
              <a:t>59</a:t>
            </a:r>
          </a:p>
        </p:txBody>
      </p:sp>
      <p:sp>
        <p:nvSpPr>
          <p:cNvPr id="59" name="TextBox 58"/>
          <p:cNvSpPr txBox="1"/>
          <p:nvPr/>
        </p:nvSpPr>
        <p:spPr>
          <a:xfrm>
            <a:off x="6264407" y="4704802"/>
            <a:ext cx="557026"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E113FF"/>
                </a:solidFill>
                <a:latin typeface="Calibri" charset="0"/>
                <a:ea typeface="ＭＳ Ｐゴシック" charset="0"/>
                <a:cs typeface="ＭＳ Ｐゴシック" charset="0"/>
                <a:sym typeface="Arial"/>
                <a:rtl val="0"/>
              </a:rPr>
              <a:t>-80</a:t>
            </a:r>
          </a:p>
        </p:txBody>
      </p:sp>
      <p:sp>
        <p:nvSpPr>
          <p:cNvPr id="61" name="TextBox 60"/>
          <p:cNvSpPr txBox="1"/>
          <p:nvPr/>
        </p:nvSpPr>
        <p:spPr>
          <a:xfrm>
            <a:off x="5015280" y="5049666"/>
            <a:ext cx="327659"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E113FF"/>
                </a:solidFill>
                <a:latin typeface="Calibri" charset="0"/>
                <a:ea typeface="ＭＳ Ｐゴシック" charset="0"/>
                <a:cs typeface="ＭＳ Ｐゴシック" charset="0"/>
                <a:sym typeface="Arial"/>
                <a:rtl val="0"/>
              </a:rPr>
              <a:t>6</a:t>
            </a:r>
          </a:p>
        </p:txBody>
      </p:sp>
      <p:sp>
        <p:nvSpPr>
          <p:cNvPr id="63" name="TextBox 62"/>
          <p:cNvSpPr txBox="1"/>
          <p:nvPr/>
        </p:nvSpPr>
        <p:spPr>
          <a:xfrm>
            <a:off x="7598814" y="5050223"/>
            <a:ext cx="470652" cy="430887"/>
          </a:xfrm>
          <a:prstGeom prst="rect">
            <a:avLst/>
          </a:prstGeom>
          <a:noFill/>
        </p:spPr>
        <p:txBody>
          <a:bodyPr wrap="none" rtlCol="0">
            <a:spAutoFit/>
          </a:bodyPr>
          <a:lstStyle/>
          <a:p>
            <a:pPr algn="l" defTabSz="457200" eaLnBrk="1" hangingPunct="1">
              <a:spcBef>
                <a:spcPct val="0"/>
              </a:spcBef>
              <a:buClrTx/>
              <a:buSzTx/>
              <a:buFontTx/>
              <a:buNone/>
            </a:pPr>
            <a:r>
              <a:rPr lang="en-US" sz="2200" b="1" dirty="0">
                <a:solidFill>
                  <a:srgbClr val="E113FF"/>
                </a:solidFill>
                <a:latin typeface="Calibri" charset="0"/>
                <a:ea typeface="ＭＳ Ｐゴシック" charset="0"/>
                <a:cs typeface="ＭＳ Ｐゴシック" charset="0"/>
                <a:sym typeface="Arial"/>
                <a:rtl val="0"/>
              </a:rPr>
              <a:t>46</a:t>
            </a:r>
          </a:p>
        </p:txBody>
      </p:sp>
      <p:sp>
        <p:nvSpPr>
          <p:cNvPr id="64" name="TextBox 63"/>
          <p:cNvSpPr txBox="1"/>
          <p:nvPr/>
        </p:nvSpPr>
        <p:spPr>
          <a:xfrm>
            <a:off x="3485463" y="3657672"/>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-37</a:t>
            </a:r>
          </a:p>
        </p:txBody>
      </p:sp>
      <p:sp>
        <p:nvSpPr>
          <p:cNvPr id="65" name="TextBox 64"/>
          <p:cNvSpPr txBox="1"/>
          <p:nvPr/>
        </p:nvSpPr>
        <p:spPr>
          <a:xfrm>
            <a:off x="4872287" y="366873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29</a:t>
            </a:r>
          </a:p>
        </p:txBody>
      </p:sp>
      <p:sp>
        <p:nvSpPr>
          <p:cNvPr id="66" name="TextBox 65"/>
          <p:cNvSpPr txBox="1"/>
          <p:nvPr/>
        </p:nvSpPr>
        <p:spPr>
          <a:xfrm>
            <a:off x="6350781" y="3673357"/>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19</a:t>
            </a:r>
          </a:p>
        </p:txBody>
      </p:sp>
      <p:sp>
        <p:nvSpPr>
          <p:cNvPr id="67" name="TextBox 66"/>
          <p:cNvSpPr txBox="1"/>
          <p:nvPr/>
        </p:nvSpPr>
        <p:spPr>
          <a:xfrm>
            <a:off x="7598814" y="366929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29</a:t>
            </a:r>
          </a:p>
        </p:txBody>
      </p:sp>
      <p:sp>
        <p:nvSpPr>
          <p:cNvPr id="68" name="TextBox 67"/>
          <p:cNvSpPr txBox="1"/>
          <p:nvPr/>
        </p:nvSpPr>
        <p:spPr>
          <a:xfrm>
            <a:off x="3485463" y="40141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-36</a:t>
            </a:r>
          </a:p>
        </p:txBody>
      </p:sp>
      <p:sp>
        <p:nvSpPr>
          <p:cNvPr id="69" name="TextBox 68"/>
          <p:cNvSpPr txBox="1"/>
          <p:nvPr/>
        </p:nvSpPr>
        <p:spPr>
          <a:xfrm>
            <a:off x="4872287" y="4025266"/>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67</a:t>
            </a:r>
          </a:p>
        </p:txBody>
      </p:sp>
      <p:sp>
        <p:nvSpPr>
          <p:cNvPr id="70" name="TextBox 69"/>
          <p:cNvSpPr txBox="1"/>
          <p:nvPr/>
        </p:nvSpPr>
        <p:spPr>
          <a:xfrm>
            <a:off x="6350781" y="4029884"/>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77</a:t>
            </a:r>
          </a:p>
        </p:txBody>
      </p:sp>
      <p:sp>
        <p:nvSpPr>
          <p:cNvPr id="71" name="TextBox 70"/>
          <p:cNvSpPr txBox="1"/>
          <p:nvPr/>
        </p:nvSpPr>
        <p:spPr>
          <a:xfrm>
            <a:off x="7598814" y="4025823"/>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22</a:t>
            </a:r>
          </a:p>
        </p:txBody>
      </p:sp>
      <p:sp>
        <p:nvSpPr>
          <p:cNvPr id="72" name="TextBox 71"/>
          <p:cNvSpPr txBox="1"/>
          <p:nvPr/>
        </p:nvSpPr>
        <p:spPr>
          <a:xfrm>
            <a:off x="3485463" y="43505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-24</a:t>
            </a:r>
          </a:p>
        </p:txBody>
      </p:sp>
      <p:sp>
        <p:nvSpPr>
          <p:cNvPr id="73" name="TextBox 72"/>
          <p:cNvSpPr txBox="1"/>
          <p:nvPr/>
        </p:nvSpPr>
        <p:spPr>
          <a:xfrm>
            <a:off x="4872287" y="4361651"/>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61</a:t>
            </a:r>
          </a:p>
        </p:txBody>
      </p:sp>
      <p:sp>
        <p:nvSpPr>
          <p:cNvPr id="74" name="TextBox 73"/>
          <p:cNvSpPr txBox="1"/>
          <p:nvPr/>
        </p:nvSpPr>
        <p:spPr>
          <a:xfrm>
            <a:off x="6350781" y="4366269"/>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74</a:t>
            </a:r>
          </a:p>
        </p:txBody>
      </p:sp>
      <p:sp>
        <p:nvSpPr>
          <p:cNvPr id="75" name="TextBox 74"/>
          <p:cNvSpPr txBox="1"/>
          <p:nvPr/>
        </p:nvSpPr>
        <p:spPr>
          <a:xfrm>
            <a:off x="7598814" y="4362208"/>
            <a:ext cx="470652"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12</a:t>
            </a:r>
          </a:p>
        </p:txBody>
      </p:sp>
      <p:sp>
        <p:nvSpPr>
          <p:cNvPr id="76" name="TextBox 75"/>
          <p:cNvSpPr txBox="1"/>
          <p:nvPr/>
        </p:nvSpPr>
        <p:spPr>
          <a:xfrm>
            <a:off x="4785913" y="47001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-79</a:t>
            </a:r>
          </a:p>
        </p:txBody>
      </p:sp>
      <p:sp>
        <p:nvSpPr>
          <p:cNvPr id="77" name="TextBox 76"/>
          <p:cNvSpPr txBox="1"/>
          <p:nvPr/>
        </p:nvSpPr>
        <p:spPr>
          <a:xfrm>
            <a:off x="7512440" y="4700741"/>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-41</a:t>
            </a:r>
          </a:p>
        </p:txBody>
      </p:sp>
      <p:sp>
        <p:nvSpPr>
          <p:cNvPr id="78" name="TextBox 77"/>
          <p:cNvSpPr txBox="1"/>
          <p:nvPr/>
        </p:nvSpPr>
        <p:spPr>
          <a:xfrm>
            <a:off x="3485463" y="5038599"/>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-52</a:t>
            </a:r>
          </a:p>
        </p:txBody>
      </p:sp>
      <p:sp>
        <p:nvSpPr>
          <p:cNvPr id="83" name="TextBox 82"/>
          <p:cNvSpPr txBox="1"/>
          <p:nvPr/>
        </p:nvSpPr>
        <p:spPr>
          <a:xfrm>
            <a:off x="6264407" y="5054284"/>
            <a:ext cx="557026" cy="430887"/>
          </a:xfrm>
          <a:prstGeom prst="rect">
            <a:avLst/>
          </a:prstGeom>
          <a:noFill/>
        </p:spPr>
        <p:txBody>
          <a:bodyPr wrap="none" rtlCol="0">
            <a:spAutoFit/>
          </a:bodyPr>
          <a:lstStyle/>
          <a:p>
            <a:pPr algn="r" defTabSz="457200" eaLnBrk="1" hangingPunct="1">
              <a:spcBef>
                <a:spcPct val="0"/>
              </a:spcBef>
              <a:buClrTx/>
              <a:buSzTx/>
              <a:buFontTx/>
              <a:buNone/>
            </a:pPr>
            <a:r>
              <a:rPr lang="en-US" sz="2200" dirty="0">
                <a:solidFill>
                  <a:srgbClr val="660075">
                    <a:lumMod val="40000"/>
                    <a:lumOff val="60000"/>
                  </a:srgbClr>
                </a:solidFill>
                <a:latin typeface="Calibri" charset="0"/>
                <a:ea typeface="ＭＳ Ｐゴシック" charset="0"/>
                <a:cs typeface="ＭＳ Ｐゴシック" charset="0"/>
                <a:sym typeface="Arial"/>
                <a:rtl val="0"/>
              </a:rPr>
              <a:t>-39</a:t>
            </a:r>
          </a:p>
        </p:txBody>
      </p:sp>
      <p:cxnSp>
        <p:nvCxnSpPr>
          <p:cNvPr id="89" name="Straight Connector 88"/>
          <p:cNvCxnSpPr/>
          <p:nvPr/>
        </p:nvCxnSpPr>
        <p:spPr>
          <a:xfrm flipH="1">
            <a:off x="2971320" y="1830236"/>
            <a:ext cx="5723410" cy="1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2998022" y="1864829"/>
            <a:ext cx="98959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-6</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sp>
        <p:nvSpPr>
          <p:cNvPr id="91" name="TextBox 90"/>
          <p:cNvSpPr txBox="1"/>
          <p:nvPr/>
        </p:nvSpPr>
        <p:spPr>
          <a:xfrm rot="5400000">
            <a:off x="3509818" y="146186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0" name="TextBox 99"/>
          <p:cNvSpPr txBox="1"/>
          <p:nvPr/>
        </p:nvSpPr>
        <p:spPr>
          <a:xfrm rot="16200000">
            <a:off x="3435229" y="2965078"/>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1" name="TextBox 100"/>
          <p:cNvSpPr txBox="1"/>
          <p:nvPr/>
        </p:nvSpPr>
        <p:spPr>
          <a:xfrm>
            <a:off x="4255788" y="1867091"/>
            <a:ext cx="996564"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1</a:t>
            </a:r>
          </a:p>
        </p:txBody>
      </p:sp>
      <p:sp>
        <p:nvSpPr>
          <p:cNvPr id="102" name="TextBox 101"/>
          <p:cNvSpPr txBox="1"/>
          <p:nvPr/>
        </p:nvSpPr>
        <p:spPr>
          <a:xfrm rot="5400000">
            <a:off x="4754331" y="146413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3" name="TextBox 102"/>
          <p:cNvSpPr txBox="1"/>
          <p:nvPr/>
        </p:nvSpPr>
        <p:spPr>
          <a:xfrm rot="16200000">
            <a:off x="4679742" y="2967340"/>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4" name="TextBox 103"/>
          <p:cNvSpPr txBox="1"/>
          <p:nvPr/>
        </p:nvSpPr>
        <p:spPr>
          <a:xfrm>
            <a:off x="5794441" y="1868314"/>
            <a:ext cx="978378"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9</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-7</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sp>
        <p:nvSpPr>
          <p:cNvPr id="105" name="TextBox 104"/>
          <p:cNvSpPr txBox="1"/>
          <p:nvPr/>
        </p:nvSpPr>
        <p:spPr>
          <a:xfrm rot="5400000">
            <a:off x="6279732" y="146535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06" name="TextBox 105"/>
          <p:cNvSpPr txBox="1"/>
          <p:nvPr/>
        </p:nvSpPr>
        <p:spPr>
          <a:xfrm rot="16200000">
            <a:off x="6231647" y="2968563"/>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12" name="TextBox 111"/>
          <p:cNvSpPr txBox="1"/>
          <p:nvPr/>
        </p:nvSpPr>
        <p:spPr>
          <a:xfrm rot="5400000">
            <a:off x="7515887" y="146722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20" name="TextBox 119"/>
          <p:cNvSpPr txBox="1"/>
          <p:nvPr/>
        </p:nvSpPr>
        <p:spPr>
          <a:xfrm rot="16200000">
            <a:off x="7467802" y="297043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sp>
        <p:nvSpPr>
          <p:cNvPr id="121" name="TextBox 120"/>
          <p:cNvSpPr txBox="1"/>
          <p:nvPr/>
        </p:nvSpPr>
        <p:spPr>
          <a:xfrm>
            <a:off x="621141" y="3684122"/>
            <a:ext cx="1128835" cy="769441"/>
          </a:xfrm>
          <a:prstGeom prst="rect">
            <a:avLst/>
          </a:prstGeom>
          <a:noFill/>
        </p:spPr>
        <p:txBody>
          <a:bodyPr wrap="none" rtlCol="0">
            <a:spAutoFit/>
          </a:bodyPr>
          <a:lstStyle/>
          <a:p>
            <a:pPr algn="l" defTabSz="457200" eaLnBrk="1" hangingPunct="1">
              <a:spcBef>
                <a:spcPct val="0"/>
              </a:spcBef>
              <a:buClrTx/>
              <a:buSzTx/>
              <a:buFontTx/>
              <a:buNone/>
              <a:tabLst>
                <a:tab pos="225425" algn="l"/>
              </a:tabLst>
            </a:pPr>
            <a:r>
              <a:rPr lang="en-US" sz="2200" dirty="0">
                <a:solidFill>
                  <a:srgbClr val="0C5986">
                    <a:lumMod val="60000"/>
                    <a:lumOff val="40000"/>
                  </a:srgbClr>
                </a:solidFill>
                <a:latin typeface="Calibri" charset="0"/>
                <a:ea typeface="ＭＳ Ｐゴシック" charset="0"/>
                <a:cs typeface="ＭＳ Ｐゴシック" charset="0"/>
                <a:sym typeface="Arial"/>
                <a:rtl val="0"/>
              </a:rPr>
              <a:t>[ 4  1 -5]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2" name="TextBox 121"/>
          <p:cNvSpPr txBox="1"/>
          <p:nvPr/>
        </p:nvSpPr>
        <p:spPr>
          <a:xfrm>
            <a:off x="625997" y="4037442"/>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[ 7 -2  0]</a:t>
            </a:r>
          </a:p>
        </p:txBody>
      </p:sp>
      <p:sp>
        <p:nvSpPr>
          <p:cNvPr id="123" name="TextBox 122"/>
          <p:cNvSpPr txBox="1"/>
          <p:nvPr/>
        </p:nvSpPr>
        <p:spPr>
          <a:xfrm>
            <a:off x="635321" y="4378130"/>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37AAED"/>
                </a:solidFill>
                <a:latin typeface="Calibri" charset="0"/>
                <a:ea typeface="ＭＳ Ｐゴシック" charset="0"/>
                <a:cs typeface="ＭＳ Ｐゴシック" charset="0"/>
                <a:sym typeface="Arial"/>
                <a:rtl val="0"/>
              </a:rPr>
              <a:t>[ 6 -2  3]</a:t>
            </a:r>
          </a:p>
          <a:p>
            <a:pPr algn="l" defTabSz="457200" eaLnBrk="1" hangingPunct="1">
              <a:spcBef>
                <a:spcPct val="0"/>
              </a:spcBef>
              <a:buClrTx/>
              <a:buSzTx/>
              <a:buFontTx/>
              <a:buNone/>
            </a:pPr>
            <a:endParaRPr lang="en-US" sz="2200" dirty="0">
              <a:solidFill>
                <a:srgbClr val="37AAED"/>
              </a:solidFill>
              <a:latin typeface="Calibri" charset="0"/>
              <a:ea typeface="ＭＳ Ｐゴシック" charset="0"/>
              <a:cs typeface="ＭＳ Ｐゴシック" charset="0"/>
              <a:sym typeface="Arial"/>
              <a:rtl val="0"/>
            </a:endParaRPr>
          </a:p>
        </p:txBody>
      </p:sp>
      <p:sp>
        <p:nvSpPr>
          <p:cNvPr id="124" name="TextBox 123"/>
          <p:cNvSpPr txBox="1"/>
          <p:nvPr/>
        </p:nvSpPr>
        <p:spPr>
          <a:xfrm>
            <a:off x="640177" y="4731450"/>
            <a:ext cx="1128835" cy="430887"/>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[-9  1  4]</a:t>
            </a:r>
          </a:p>
        </p:txBody>
      </p:sp>
      <p:sp>
        <p:nvSpPr>
          <p:cNvPr id="125" name="TextBox 124"/>
          <p:cNvSpPr txBox="1"/>
          <p:nvPr/>
        </p:nvSpPr>
        <p:spPr>
          <a:xfrm>
            <a:off x="640177" y="5061958"/>
            <a:ext cx="1128835" cy="769441"/>
          </a:xfrm>
          <a:prstGeom prst="rect">
            <a:avLst/>
          </a:prstGeom>
          <a:noFill/>
        </p:spPr>
        <p:txBody>
          <a:bodyPr wrap="none" rtlCol="0">
            <a:spAutoFit/>
          </a:bodyPr>
          <a:lstStyle/>
          <a:p>
            <a:pPr algn="l" defTabSz="457200" eaLnBrk="1" hangingPunct="1">
              <a:spcBef>
                <a:spcPct val="0"/>
              </a:spcBef>
              <a:buClrTx/>
              <a:buSzTx/>
              <a:buFontTx/>
              <a:buNone/>
            </a:pPr>
            <a:r>
              <a:rPr lang="en-US" sz="2200" dirty="0">
                <a:solidFill>
                  <a:srgbClr val="0C5986">
                    <a:lumMod val="60000"/>
                    <a:lumOff val="40000"/>
                  </a:srgbClr>
                </a:solidFill>
                <a:latin typeface="Calibri" charset="0"/>
                <a:ea typeface="ＭＳ Ｐゴシック" charset="0"/>
                <a:cs typeface="ＭＳ Ｐゴシック" charset="0"/>
                <a:sym typeface="Arial"/>
                <a:rtl val="0"/>
              </a:rPr>
              <a:t>[ 3  8 -5]</a:t>
            </a:r>
          </a:p>
          <a:p>
            <a:pPr algn="l" defTabSz="457200" eaLnBrk="1" hangingPunct="1">
              <a:spcBef>
                <a:spcPct val="0"/>
              </a:spcBef>
              <a:buClrTx/>
              <a:buSzTx/>
              <a:buFontTx/>
              <a:buNone/>
            </a:pPr>
            <a:endParaRPr lang="en-US" sz="2200" dirty="0">
              <a:solidFill>
                <a:srgbClr val="0C5986">
                  <a:lumMod val="60000"/>
                  <a:lumOff val="40000"/>
                </a:srgbClr>
              </a:solidFill>
              <a:latin typeface="Calibri" charset="0"/>
              <a:ea typeface="ＭＳ Ｐゴシック" charset="0"/>
              <a:cs typeface="ＭＳ Ｐゴシック" charset="0"/>
              <a:sym typeface="Arial"/>
              <a:rtl val="0"/>
            </a:endParaRPr>
          </a:p>
        </p:txBody>
      </p:sp>
      <p:sp>
        <p:nvSpPr>
          <p:cNvPr id="126" name="TextBox 125"/>
          <p:cNvSpPr txBox="1"/>
          <p:nvPr/>
        </p:nvSpPr>
        <p:spPr>
          <a:xfrm>
            <a:off x="5280504" y="1285473"/>
            <a:ext cx="132041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FF0000"/>
                </a:solidFill>
                <a:latin typeface="Calibri"/>
                <a:ea typeface="ＭＳ Ｐゴシック" charset="0"/>
                <a:cs typeface="Times New Roman"/>
                <a:sym typeface="Arial"/>
                <a:rtl val="0"/>
              </a:rPr>
              <a:t>Movies</a:t>
            </a:r>
          </a:p>
        </p:txBody>
      </p:sp>
      <p:sp>
        <p:nvSpPr>
          <p:cNvPr id="127" name="TextBox 126"/>
          <p:cNvSpPr txBox="1"/>
          <p:nvPr/>
        </p:nvSpPr>
        <p:spPr>
          <a:xfrm rot="16200000">
            <a:off x="-267877" y="4480034"/>
            <a:ext cx="1057989" cy="553998"/>
          </a:xfrm>
          <a:prstGeom prst="rect">
            <a:avLst/>
          </a:prstGeom>
          <a:noFill/>
        </p:spPr>
        <p:txBody>
          <a:bodyPr wrap="none" rtlCol="0">
            <a:spAutoFit/>
          </a:bodyPr>
          <a:lstStyle/>
          <a:p>
            <a:pPr algn="l" defTabSz="457200" eaLnBrk="1" hangingPunct="1">
              <a:spcBef>
                <a:spcPct val="0"/>
              </a:spcBef>
              <a:buClrTx/>
              <a:buSzTx/>
              <a:buFontTx/>
              <a:buNone/>
            </a:pPr>
            <a:r>
              <a:rPr lang="en-US" sz="3000" dirty="0">
                <a:solidFill>
                  <a:srgbClr val="37AAED"/>
                </a:solidFill>
                <a:latin typeface="Calibri"/>
                <a:ea typeface="ＭＳ Ｐゴシック" charset="0"/>
                <a:cs typeface="Times New Roman"/>
                <a:sym typeface="Arial"/>
                <a:rtl val="0"/>
              </a:rPr>
              <a:t>Users</a:t>
            </a:r>
          </a:p>
        </p:txBody>
      </p:sp>
      <p:pic>
        <p:nvPicPr>
          <p:cNvPr id="81" name="Picture 80"/>
          <p:cNvPicPr>
            <a:picLocks noChangeAspect="1"/>
          </p:cNvPicPr>
          <p:nvPr/>
        </p:nvPicPr>
        <p:blipFill>
          <a:blip r:embed="rId4">
            <a:duotone>
              <a:schemeClr val="accent5">
                <a:shade val="45000"/>
                <a:satMod val="135000"/>
              </a:schemeClr>
              <a:prstClr val="white"/>
            </a:duotone>
          </a:blip>
          <a:stretch>
            <a:fillRect/>
          </a:stretch>
        </p:blipFill>
        <p:spPr>
          <a:xfrm rot="10432681">
            <a:off x="5789100" y="3017136"/>
            <a:ext cx="2251861" cy="645474"/>
          </a:xfrm>
          <a:prstGeom prst="rect">
            <a:avLst/>
          </a:prstGeom>
        </p:spPr>
      </p:pic>
      <p:cxnSp>
        <p:nvCxnSpPr>
          <p:cNvPr id="82" name="Straight Connector 81"/>
          <p:cNvCxnSpPr/>
          <p:nvPr/>
        </p:nvCxnSpPr>
        <p:spPr>
          <a:xfrm flipH="1">
            <a:off x="2786774" y="3649635"/>
            <a:ext cx="59079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2971004" y="3010475"/>
            <a:ext cx="57237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7030595" y="1870183"/>
            <a:ext cx="974787" cy="1107996"/>
          </a:xfrm>
          <a:prstGeom prst="rect">
            <a:avLst/>
          </a:prstGeom>
          <a:noFill/>
        </p:spPr>
        <p:txBody>
          <a:bodyPr wrap="square" rtlCol="0">
            <a:spAutoFit/>
          </a:bodyPr>
          <a:lstStyle/>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4</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3</a:t>
            </a:r>
          </a:p>
          <a:p>
            <a:pPr lvl="1" algn="r"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 -2</a:t>
            </a:r>
          </a:p>
        </p:txBody>
      </p:sp>
      <p:sp>
        <p:nvSpPr>
          <p:cNvPr id="93" name="TextBox 92"/>
          <p:cNvSpPr txBox="1"/>
          <p:nvPr/>
        </p:nvSpPr>
        <p:spPr>
          <a:xfrm rot="16200000">
            <a:off x="7469002" y="2971652"/>
            <a:ext cx="685501" cy="430887"/>
          </a:xfrm>
          <a:prstGeom prst="rect">
            <a:avLst/>
          </a:prstGeom>
          <a:noFill/>
        </p:spPr>
        <p:txBody>
          <a:bodyPr wrap="square" rtlCol="0">
            <a:spAutoFit/>
          </a:bodyPr>
          <a:lstStyle/>
          <a:p>
            <a:pPr lvl="1" algn="l" defTabSz="457200" eaLnBrk="1" hangingPunct="1">
              <a:spcBef>
                <a:spcPct val="0"/>
              </a:spcBef>
              <a:buClrTx/>
              <a:buSzTx/>
              <a:buFontTx/>
              <a:buNone/>
            </a:pPr>
            <a:r>
              <a:rPr lang="en-US" sz="2200" dirty="0">
                <a:solidFill>
                  <a:srgbClr val="9C0001">
                    <a:lumMod val="60000"/>
                    <a:lumOff val="40000"/>
                  </a:srgbClr>
                </a:solidFill>
                <a:latin typeface="Calibri" charset="0"/>
                <a:ea typeface="ＭＳ Ｐゴシック" charset="0"/>
                <a:cs typeface="ＭＳ Ｐゴシック" charset="0"/>
                <a:sym typeface="Arial"/>
                <a:rtl val="0"/>
              </a:rPr>
              <a:t>[</a:t>
            </a:r>
          </a:p>
        </p:txBody>
      </p:sp>
      <p:pic>
        <p:nvPicPr>
          <p:cNvPr id="94" name="Picture 93"/>
          <p:cNvPicPr>
            <a:picLocks noChangeAspect="1"/>
          </p:cNvPicPr>
          <p:nvPr/>
        </p:nvPicPr>
        <p:blipFill>
          <a:blip r:embed="rId5">
            <a:duotone>
              <a:schemeClr val="accent5">
                <a:shade val="45000"/>
                <a:satMod val="135000"/>
              </a:schemeClr>
              <a:prstClr val="white"/>
            </a:duotone>
          </a:blip>
          <a:stretch>
            <a:fillRect/>
          </a:stretch>
        </p:blipFill>
        <p:spPr>
          <a:xfrm rot="21422454">
            <a:off x="3514382" y="3137502"/>
            <a:ext cx="2276567" cy="404712"/>
          </a:xfrm>
          <a:prstGeom prst="rect">
            <a:avLst/>
          </a:prstGeom>
        </p:spPr>
      </p:pic>
      <p:sp>
        <p:nvSpPr>
          <p:cNvPr id="4" name="Slide Number Placeholder 3"/>
          <p:cNvSpPr>
            <a:spLocks noGrp="1"/>
          </p:cNvSpPr>
          <p:nvPr>
            <p:ph type="sldNum" sz="quarter" idx="12"/>
          </p:nvPr>
        </p:nvSpPr>
        <p:spPr/>
        <p:txBody>
          <a:bodyPr/>
          <a:lstStyle/>
          <a:p>
            <a:pPr>
              <a:defRPr/>
            </a:pPr>
            <a:fld id="{0E11CC8F-329F-8C41-AC6A-3ECAF67E5476}" type="slidenum">
              <a:rPr lang="en-US" smtClean="0">
                <a:solidFill>
                  <a:prstClr val="black">
                    <a:tint val="75000"/>
                  </a:prstClr>
                </a:solidFill>
              </a:rPr>
              <a:pPr>
                <a:defRPr/>
              </a:pPr>
              <a:t>9</a:t>
            </a:fld>
            <a:endParaRPr lang="en-US">
              <a:solidFill>
                <a:prstClr val="black">
                  <a:tint val="75000"/>
                </a:prstClr>
              </a:solidFill>
            </a:endParaRPr>
          </a:p>
        </p:txBody>
      </p:sp>
    </p:spTree>
    <p:extLst>
      <p:ext uri="{BB962C8B-B14F-4D97-AF65-F5344CB8AC3E}">
        <p14:creationId xmlns:p14="http://schemas.microsoft.com/office/powerpoint/2010/main" val="21701713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528906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434592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720413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2749340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749575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994247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405161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449060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572071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us-1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48202907"/>
      </p:ext>
    </p:extLst>
  </p:cSld>
  <p:clrMapOvr>
    <a:masterClrMapping/>
  </p:clrMapOvr>
</p:sld>
</file>

<file path=ppt/theme/theme1.xml><?xml version="1.0" encoding="utf-8"?>
<a:theme xmlns:a="http://schemas.openxmlformats.org/drawingml/2006/main" name="3_2008-06.teachcl-cgw">
  <a:themeElements>
    <a:clrScheme name="3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3_2008-06.teachcl-cgw">
      <a:majorFont>
        <a:latin typeface="Garamond"/>
        <a:ea typeface=""/>
        <a:cs typeface="Arial"/>
      </a:majorFont>
      <a:minorFont>
        <a:latin typeface="Candar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3_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3_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3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3_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3_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2008-06.teachcl-cgw">
  <a:themeElements>
    <a:clrScheme name="2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JHU Them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2008-06.teachcl-cgw">
  <a:themeElements>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008-06.teachcl-cgw">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1" charset="0"/>
            <a:cs typeface="Arial" charset="0"/>
          </a:defRPr>
        </a:defPPr>
      </a:lstStyle>
    </a:lnDef>
  </a:objectDefaults>
  <a:extraClrSchemeLst>
    <a:extraClrScheme>
      <a:clrScheme name="2008-06.teachcl-cgw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008-06.teachcl-cgw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008-06.teachcl-cgw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008-06.teachcl-cgw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008-06.teachcl-cgw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008-06.teachcl-cgw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008-06.teachcl-cgw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2004:Templates:Presentations:Designs:Bar Code</Template>
  <TotalTime>52174</TotalTime>
  <Words>5152</Words>
  <Application>Microsoft Office PowerPoint</Application>
  <PresentationFormat>On-screen Show (4:3)</PresentationFormat>
  <Paragraphs>1114</Paragraphs>
  <Slides>138</Slides>
  <Notes>46</Notes>
  <HiddenSlides>1</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138</vt:i4>
      </vt:variant>
    </vt:vector>
  </HeadingPairs>
  <TitlesOfParts>
    <vt:vector size="163" baseType="lpstr">
      <vt:lpstr>ＭＳ Ｐゴシック</vt:lpstr>
      <vt:lpstr>宋体</vt:lpstr>
      <vt:lpstr>Arial</vt:lpstr>
      <vt:lpstr>Calibri</vt:lpstr>
      <vt:lpstr>Cambria</vt:lpstr>
      <vt:lpstr>Candara</vt:lpstr>
      <vt:lpstr>Comic Sans MS</vt:lpstr>
      <vt:lpstr>Garamond</vt:lpstr>
      <vt:lpstr>Helvetica Neue Light</vt:lpstr>
      <vt:lpstr>Symbol</vt:lpstr>
      <vt:lpstr>Times</vt:lpstr>
      <vt:lpstr>Times New Roman</vt:lpstr>
      <vt:lpstr>Wingdings</vt:lpstr>
      <vt:lpstr>3_2008-06.teachcl-cgw</vt:lpstr>
      <vt:lpstr>2008-06.teachcl-cgw</vt:lpstr>
      <vt:lpstr>5_2008-06.teachcl-cgw</vt:lpstr>
      <vt:lpstr>8_JHU Theme</vt:lpstr>
      <vt:lpstr>simple-light-2</vt:lpstr>
      <vt:lpstr>9_JHU Theme</vt:lpstr>
      <vt:lpstr>1_simple-light-2</vt:lpstr>
      <vt:lpstr>12_JHU Theme</vt:lpstr>
      <vt:lpstr>6_2008-06.teachcl-cgw</vt:lpstr>
      <vt:lpstr>11_JHU Theme</vt:lpstr>
      <vt:lpstr>7_2008-06.teachcl-cgw</vt:lpstr>
      <vt:lpstr>2_2008-06.teachcl-cgw</vt:lpstr>
      <vt:lpstr>Probabilistically Modeling Surface Patterns Using Latent Structure</vt:lpstr>
      <vt:lpstr>Computational Linguistics in 2018</vt:lpstr>
      <vt:lpstr>Discovering linguistic structure</vt:lpstr>
      <vt:lpstr>A Phonological Exercise</vt:lpstr>
      <vt:lpstr>Matrix Completion: Collaborative Filtering</vt:lpstr>
      <vt:lpstr>Matrix Completion: Collaborative Filtering</vt:lpstr>
      <vt:lpstr>Matrix Completion: Collaborative Filtering</vt:lpstr>
      <vt:lpstr>Matrix Completion: Collaborative Filtering</vt:lpstr>
      <vt:lpstr>Matrix Completion: Collaborative Filtering</vt:lpstr>
      <vt:lpstr>A Phonological Exercise</vt:lpstr>
      <vt:lpstr>A Phonological Exercise</vt:lpstr>
      <vt:lpstr>A Phonological Exercise</vt:lpstr>
      <vt:lpstr>A Phonological Exercise</vt:lpstr>
      <vt:lpstr>Why “talks” sounds like that</vt:lpstr>
      <vt:lpstr>A Phonological Exercise</vt:lpstr>
      <vt:lpstr>A Phonological Exercise</vt:lpstr>
      <vt:lpstr>A Phonological Exercise</vt:lpstr>
      <vt:lpstr>Why “codes” sounds like that</vt:lpstr>
      <vt:lpstr>Why “resignation” sounds like that</vt:lpstr>
      <vt:lpstr>Fragment of Our Graph for English</vt:lpstr>
      <vt:lpstr>Train the Parameters using EM (we’re given graph structure and some strings)</vt:lpstr>
      <vt:lpstr>Train the Parameters using EM (we’re given graph structure and some strings)</vt:lpstr>
      <vt:lpstr>Train the Parameters using EM (we’re given graph structure and some strings)</vt:lpstr>
      <vt:lpstr>Train the Parameters using EM (we’re given graph structure and some strings)</vt:lpstr>
      <vt:lpstr>Experimental Design</vt:lpstr>
      <vt:lpstr>Experimental Datasets</vt:lpstr>
      <vt:lpstr>Evaluation Setup</vt:lpstr>
      <vt:lpstr>Evaluation Setup</vt:lpstr>
      <vt:lpstr>Exploring the Evaluation Metrics</vt:lpstr>
      <vt:lpstr>Exploring the Evaluation Metrics</vt:lpstr>
      <vt:lpstr>Exploring the Evaluation Metrics</vt:lpstr>
      <vt:lpstr>Exploring the Evaluation Metrics</vt:lpstr>
      <vt:lpstr>Evaluation</vt:lpstr>
      <vt:lpstr>Evaluation Philosophy</vt:lpstr>
      <vt:lpstr>Evaluation Setup</vt:lpstr>
      <vt:lpstr>Evaluation Setup</vt:lpstr>
      <vt:lpstr>Results (using Loopy Belief Propagation for inference)</vt:lpstr>
      <vt:lpstr>German Results</vt:lpstr>
      <vt:lpstr>CELEX Results</vt:lpstr>
      <vt:lpstr>Phonological Exercise Results</vt:lpstr>
      <vt:lpstr>Gold UR Recovery</vt:lpstr>
      <vt:lpstr>What did we just do?</vt:lpstr>
      <vt:lpstr>Bayesian View of the World</vt:lpstr>
      <vt:lpstr>The Graphical Model’s Generative Story (defines which iceberg shapes are likely)</vt:lpstr>
      <vt:lpstr>Statistical Inference</vt:lpstr>
      <vt:lpstr>Why Probability?</vt:lpstr>
      <vt:lpstr>Why didn’t linguists do this sooner?</vt:lpstr>
      <vt:lpstr>Why didn’t linguists do this sooner?</vt:lpstr>
      <vt:lpstr>Train the Parameters using EM (we’re given graph structure and some strings)</vt:lpstr>
      <vt:lpstr>Limited to stem+suffix?   No, a word can have any # of morphemes …</vt:lpstr>
      <vt:lpstr>Limited to concatenation?   No, could extend to templatic morphology …</vt:lpstr>
      <vt:lpstr>Limited to single step of derivation?   No, could apply cyclic procedures …</vt:lpstr>
      <vt:lpstr>Limited to strings?   No, could infer meaning vectors at same time …</vt:lpstr>
      <vt:lpstr>Limited to strings?   No, could infer meaning vectors at same time …</vt:lpstr>
      <vt:lpstr>So what is still wrong with this? (#1)</vt:lpstr>
      <vt:lpstr>So what is still wrong with this?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is still wrong with this? (#2)</vt:lpstr>
      <vt:lpstr>Thank you!</vt:lpstr>
    </vt:vector>
  </TitlesOfParts>
  <Company>Johns Hopkins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Discovery of Helpful Structure in Large Text Collections</dc:title>
  <dc:creator>Jason Eisner</dc:creator>
  <cp:lastModifiedBy>Jason Eisner</cp:lastModifiedBy>
  <cp:revision>962</cp:revision>
  <dcterms:created xsi:type="dcterms:W3CDTF">2008-10-18T04:11:48Z</dcterms:created>
  <dcterms:modified xsi:type="dcterms:W3CDTF">2018-01-06T08:34:09Z</dcterms:modified>
</cp:coreProperties>
</file>