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52" r:id="rId2"/>
    <p:sldMasterId id="2147483753" r:id="rId3"/>
    <p:sldMasterId id="2147483846" r:id="rId4"/>
    <p:sldMasterId id="2147483991" r:id="rId5"/>
    <p:sldMasterId id="2147484006" r:id="rId6"/>
    <p:sldMasterId id="2147484017" r:id="rId7"/>
    <p:sldMasterId id="2147484032" r:id="rId8"/>
    <p:sldMasterId id="2147484044" r:id="rId9"/>
    <p:sldMasterId id="2147484074" r:id="rId10"/>
    <p:sldMasterId id="2147484093" r:id="rId11"/>
    <p:sldMasterId id="2147484108" r:id="rId12"/>
    <p:sldMasterId id="2147484133" r:id="rId13"/>
    <p:sldMasterId id="2147484137" r:id="rId14"/>
    <p:sldMasterId id="2147484141" r:id="rId15"/>
    <p:sldMasterId id="2147484216" r:id="rId16"/>
    <p:sldMasterId id="2147484253" r:id="rId17"/>
    <p:sldMasterId id="2147484264" r:id="rId18"/>
    <p:sldMasterId id="2147484275" r:id="rId19"/>
    <p:sldMasterId id="2147484286" r:id="rId20"/>
    <p:sldMasterId id="2147484297" r:id="rId21"/>
    <p:sldMasterId id="2147484313" r:id="rId22"/>
    <p:sldMasterId id="2147484373" r:id="rId23"/>
    <p:sldMasterId id="2147484400" r:id="rId24"/>
    <p:sldMasterId id="2147484467" r:id="rId25"/>
    <p:sldMasterId id="2147484483" r:id="rId26"/>
    <p:sldMasterId id="2147484511" r:id="rId27"/>
    <p:sldMasterId id="2147484539" r:id="rId28"/>
    <p:sldMasterId id="2147484551" r:id="rId29"/>
    <p:sldMasterId id="2147484565" r:id="rId30"/>
    <p:sldMasterId id="2147484578" r:id="rId31"/>
    <p:sldMasterId id="2147484590" r:id="rId32"/>
  </p:sldMasterIdLst>
  <p:notesMasterIdLst>
    <p:notesMasterId r:id="rId270"/>
  </p:notesMasterIdLst>
  <p:handoutMasterIdLst>
    <p:handoutMasterId r:id="rId271"/>
  </p:handoutMasterIdLst>
  <p:sldIdLst>
    <p:sldId id="256" r:id="rId33"/>
    <p:sldId id="2190" r:id="rId34"/>
    <p:sldId id="2182" r:id="rId35"/>
    <p:sldId id="2158" r:id="rId36"/>
    <p:sldId id="2180" r:id="rId37"/>
    <p:sldId id="1291" r:id="rId38"/>
    <p:sldId id="2078" r:id="rId39"/>
    <p:sldId id="1557" r:id="rId40"/>
    <p:sldId id="1263" r:id="rId41"/>
    <p:sldId id="1271" r:id="rId42"/>
    <p:sldId id="1270" r:id="rId43"/>
    <p:sldId id="1272" r:id="rId44"/>
    <p:sldId id="2079" r:id="rId45"/>
    <p:sldId id="2163" r:id="rId46"/>
    <p:sldId id="2164" r:id="rId47"/>
    <p:sldId id="1275" r:id="rId48"/>
    <p:sldId id="1276" r:id="rId49"/>
    <p:sldId id="1277" r:id="rId50"/>
    <p:sldId id="1278" r:id="rId51"/>
    <p:sldId id="1279" r:id="rId52"/>
    <p:sldId id="1280" r:id="rId53"/>
    <p:sldId id="1424" r:id="rId54"/>
    <p:sldId id="1567" r:id="rId55"/>
    <p:sldId id="1564" r:id="rId56"/>
    <p:sldId id="1565" r:id="rId57"/>
    <p:sldId id="1566" r:id="rId58"/>
    <p:sldId id="1614" r:id="rId59"/>
    <p:sldId id="1615" r:id="rId60"/>
    <p:sldId id="1616" r:id="rId61"/>
    <p:sldId id="1617" r:id="rId62"/>
    <p:sldId id="1618" r:id="rId63"/>
    <p:sldId id="1631" r:id="rId64"/>
    <p:sldId id="1619" r:id="rId65"/>
    <p:sldId id="1620" r:id="rId66"/>
    <p:sldId id="1621" r:id="rId67"/>
    <p:sldId id="1622" r:id="rId68"/>
    <p:sldId id="1623" r:id="rId69"/>
    <p:sldId id="1658" r:id="rId70"/>
    <p:sldId id="1659" r:id="rId71"/>
    <p:sldId id="1660" r:id="rId72"/>
    <p:sldId id="1627" r:id="rId73"/>
    <p:sldId id="1628" r:id="rId74"/>
    <p:sldId id="1629" r:id="rId75"/>
    <p:sldId id="1862" r:id="rId76"/>
    <p:sldId id="1630" r:id="rId77"/>
    <p:sldId id="1906" r:id="rId78"/>
    <p:sldId id="1672" r:id="rId79"/>
    <p:sldId id="1632" r:id="rId80"/>
    <p:sldId id="1633" r:id="rId81"/>
    <p:sldId id="1634" r:id="rId82"/>
    <p:sldId id="1635" r:id="rId83"/>
    <p:sldId id="1636" r:id="rId84"/>
    <p:sldId id="1637" r:id="rId85"/>
    <p:sldId id="1638" r:id="rId86"/>
    <p:sldId id="1639" r:id="rId87"/>
    <p:sldId id="1640" r:id="rId88"/>
    <p:sldId id="1641" r:id="rId89"/>
    <p:sldId id="1642" r:id="rId90"/>
    <p:sldId id="1643" r:id="rId91"/>
    <p:sldId id="1647" r:id="rId92"/>
    <p:sldId id="1648" r:id="rId93"/>
    <p:sldId id="1649" r:id="rId94"/>
    <p:sldId id="1650" r:id="rId95"/>
    <p:sldId id="1651" r:id="rId96"/>
    <p:sldId id="1652" r:id="rId97"/>
    <p:sldId id="1653" r:id="rId98"/>
    <p:sldId id="1654" r:id="rId99"/>
    <p:sldId id="1655" r:id="rId100"/>
    <p:sldId id="1673" r:id="rId101"/>
    <p:sldId id="1704" r:id="rId102"/>
    <p:sldId id="1709" r:id="rId103"/>
    <p:sldId id="1710" r:id="rId104"/>
    <p:sldId id="1711" r:id="rId105"/>
    <p:sldId id="1712" r:id="rId106"/>
    <p:sldId id="1924" r:id="rId107"/>
    <p:sldId id="1706" r:id="rId108"/>
    <p:sldId id="2168" r:id="rId109"/>
    <p:sldId id="2169" r:id="rId110"/>
    <p:sldId id="1674" r:id="rId111"/>
    <p:sldId id="1703" r:id="rId112"/>
    <p:sldId id="2170" r:id="rId113"/>
    <p:sldId id="2165" r:id="rId114"/>
    <p:sldId id="1675" r:id="rId115"/>
    <p:sldId id="1676" r:id="rId116"/>
    <p:sldId id="2045" r:id="rId117"/>
    <p:sldId id="2046" r:id="rId118"/>
    <p:sldId id="2047" r:id="rId119"/>
    <p:sldId id="2048" r:id="rId120"/>
    <p:sldId id="2049" r:id="rId121"/>
    <p:sldId id="2050" r:id="rId122"/>
    <p:sldId id="2051" r:id="rId123"/>
    <p:sldId id="2052" r:id="rId124"/>
    <p:sldId id="2053" r:id="rId125"/>
    <p:sldId id="2056" r:id="rId126"/>
    <p:sldId id="2057" r:id="rId127"/>
    <p:sldId id="1677" r:id="rId128"/>
    <p:sldId id="1678" r:id="rId129"/>
    <p:sldId id="1679" r:id="rId130"/>
    <p:sldId id="1680" r:id="rId131"/>
    <p:sldId id="1681" r:id="rId132"/>
    <p:sldId id="1682" r:id="rId133"/>
    <p:sldId id="1683" r:id="rId134"/>
    <p:sldId id="1684" r:id="rId135"/>
    <p:sldId id="1685" r:id="rId136"/>
    <p:sldId id="1686" r:id="rId137"/>
    <p:sldId id="1687" r:id="rId138"/>
    <p:sldId id="1688" r:id="rId139"/>
    <p:sldId id="1689" r:id="rId140"/>
    <p:sldId id="1714" r:id="rId141"/>
    <p:sldId id="1715" r:id="rId142"/>
    <p:sldId id="2183" r:id="rId143"/>
    <p:sldId id="2185" r:id="rId144"/>
    <p:sldId id="2186" r:id="rId145"/>
    <p:sldId id="2181" r:id="rId146"/>
    <p:sldId id="2191" r:id="rId147"/>
    <p:sldId id="2028" r:id="rId148"/>
    <p:sldId id="2029" r:id="rId149"/>
    <p:sldId id="2030" r:id="rId150"/>
    <p:sldId id="2171" r:id="rId151"/>
    <p:sldId id="2032" r:id="rId152"/>
    <p:sldId id="2033" r:id="rId153"/>
    <p:sldId id="2034" r:id="rId154"/>
    <p:sldId id="2035" r:id="rId155"/>
    <p:sldId id="2036" r:id="rId156"/>
    <p:sldId id="2037" r:id="rId157"/>
    <p:sldId id="2038" r:id="rId158"/>
    <p:sldId id="2039" r:id="rId159"/>
    <p:sldId id="2040" r:id="rId160"/>
    <p:sldId id="2041" r:id="rId161"/>
    <p:sldId id="2042" r:id="rId162"/>
    <p:sldId id="1693" r:id="rId163"/>
    <p:sldId id="2172" r:id="rId164"/>
    <p:sldId id="1694" r:id="rId165"/>
    <p:sldId id="1695" r:id="rId166"/>
    <p:sldId id="1696" r:id="rId167"/>
    <p:sldId id="1697" r:id="rId168"/>
    <p:sldId id="1698" r:id="rId169"/>
    <p:sldId id="1699" r:id="rId170"/>
    <p:sldId id="1700" r:id="rId171"/>
    <p:sldId id="1701" r:id="rId172"/>
    <p:sldId id="1788" r:id="rId173"/>
    <p:sldId id="1702" r:id="rId174"/>
    <p:sldId id="1896" r:id="rId175"/>
    <p:sldId id="1897" r:id="rId176"/>
    <p:sldId id="1898" r:id="rId177"/>
    <p:sldId id="1290" r:id="rId178"/>
    <p:sldId id="2067" r:id="rId179"/>
    <p:sldId id="2068" r:id="rId180"/>
    <p:sldId id="2069" r:id="rId181"/>
    <p:sldId id="2070" r:id="rId182"/>
    <p:sldId id="2072" r:id="rId183"/>
    <p:sldId id="2073" r:id="rId184"/>
    <p:sldId id="2074" r:id="rId185"/>
    <p:sldId id="1905" r:id="rId186"/>
    <p:sldId id="1800" r:id="rId187"/>
    <p:sldId id="1740" r:id="rId188"/>
    <p:sldId id="1741" r:id="rId189"/>
    <p:sldId id="1742" r:id="rId190"/>
    <p:sldId id="1743" r:id="rId191"/>
    <p:sldId id="1744" r:id="rId192"/>
    <p:sldId id="1745" r:id="rId193"/>
    <p:sldId id="1746" r:id="rId194"/>
    <p:sldId id="1747" r:id="rId195"/>
    <p:sldId id="2192" r:id="rId196"/>
    <p:sldId id="2193" r:id="rId197"/>
    <p:sldId id="2194" r:id="rId198"/>
    <p:sldId id="2195" r:id="rId199"/>
    <p:sldId id="2196" r:id="rId200"/>
    <p:sldId id="2197" r:id="rId201"/>
    <p:sldId id="2198" r:id="rId202"/>
    <p:sldId id="2199" r:id="rId203"/>
    <p:sldId id="2200" r:id="rId204"/>
    <p:sldId id="2201" r:id="rId205"/>
    <p:sldId id="2202" r:id="rId206"/>
    <p:sldId id="2203" r:id="rId207"/>
    <p:sldId id="1739" r:id="rId208"/>
    <p:sldId id="1871" r:id="rId209"/>
    <p:sldId id="1880" r:id="rId210"/>
    <p:sldId id="1881" r:id="rId211"/>
    <p:sldId id="2187" r:id="rId212"/>
    <p:sldId id="2188" r:id="rId213"/>
    <p:sldId id="1813" r:id="rId214"/>
    <p:sldId id="1814" r:id="rId215"/>
    <p:sldId id="1815" r:id="rId216"/>
    <p:sldId id="1816" r:id="rId217"/>
    <p:sldId id="1817" r:id="rId218"/>
    <p:sldId id="1894" r:id="rId219"/>
    <p:sldId id="1944" r:id="rId220"/>
    <p:sldId id="1892" r:id="rId221"/>
    <p:sldId id="2176" r:id="rId222"/>
    <p:sldId id="2174" r:id="rId223"/>
    <p:sldId id="2175" r:id="rId224"/>
    <p:sldId id="1830" r:id="rId225"/>
    <p:sldId id="1756" r:id="rId226"/>
    <p:sldId id="1757" r:id="rId227"/>
    <p:sldId id="1758" r:id="rId228"/>
    <p:sldId id="1759" r:id="rId229"/>
    <p:sldId id="1760" r:id="rId230"/>
    <p:sldId id="1761" r:id="rId231"/>
    <p:sldId id="1762" r:id="rId232"/>
    <p:sldId id="1763" r:id="rId233"/>
    <p:sldId id="1764" r:id="rId234"/>
    <p:sldId id="1765" r:id="rId235"/>
    <p:sldId id="1766" r:id="rId236"/>
    <p:sldId id="1767" r:id="rId237"/>
    <p:sldId id="1768" r:id="rId238"/>
    <p:sldId id="1769" r:id="rId239"/>
    <p:sldId id="1770" r:id="rId240"/>
    <p:sldId id="1771" r:id="rId241"/>
    <p:sldId id="1772" r:id="rId242"/>
    <p:sldId id="1773" r:id="rId243"/>
    <p:sldId id="1774" r:id="rId244"/>
    <p:sldId id="1775" r:id="rId245"/>
    <p:sldId id="1776" r:id="rId246"/>
    <p:sldId id="1777" r:id="rId247"/>
    <p:sldId id="1778" r:id="rId248"/>
    <p:sldId id="1779" r:id="rId249"/>
    <p:sldId id="1720" r:id="rId250"/>
    <p:sldId id="1780" r:id="rId251"/>
    <p:sldId id="1781" r:id="rId252"/>
    <p:sldId id="1782" r:id="rId253"/>
    <p:sldId id="1783" r:id="rId254"/>
    <p:sldId id="1784" r:id="rId255"/>
    <p:sldId id="1785" r:id="rId256"/>
    <p:sldId id="1786" r:id="rId257"/>
    <p:sldId id="1787" r:id="rId258"/>
    <p:sldId id="2060" r:id="rId259"/>
    <p:sldId id="2061" r:id="rId260"/>
    <p:sldId id="2179" r:id="rId261"/>
    <p:sldId id="1946" r:id="rId262"/>
    <p:sldId id="1945" r:id="rId263"/>
    <p:sldId id="2178" r:id="rId264"/>
    <p:sldId id="2177" r:id="rId265"/>
    <p:sldId id="2062" r:id="rId266"/>
    <p:sldId id="2064" r:id="rId267"/>
    <p:sldId id="2189" r:id="rId268"/>
    <p:sldId id="2065" r:id="rId269"/>
  </p:sldIdLst>
  <p:sldSz cx="9144000" cy="6858000" type="screen4x3"/>
  <p:notesSz cx="6858000" cy="9144000"/>
  <p:defaultTextStyle>
    <a:defPPr>
      <a:defRPr lang="en-US"/>
    </a:defPPr>
    <a:lvl1pPr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1pPr>
    <a:lvl2pPr marL="4572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2pPr>
    <a:lvl3pPr marL="9144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3pPr>
    <a:lvl4pPr marL="13716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4pPr>
    <a:lvl5pPr marL="18288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DA5"/>
    <a:srgbClr val="F6FDB5"/>
    <a:srgbClr val="F4FDA1"/>
    <a:srgbClr val="FFFFFF"/>
    <a:srgbClr val="FF0000"/>
    <a:srgbClr val="6699FF"/>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79" autoAdjust="0"/>
    <p:restoredTop sz="95394" autoAdjust="0"/>
  </p:normalViewPr>
  <p:slideViewPr>
    <p:cSldViewPr>
      <p:cViewPr varScale="1">
        <p:scale>
          <a:sx n="81" d="100"/>
          <a:sy n="81" d="100"/>
        </p:scale>
        <p:origin x="1622"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42029"/>
    </p:cViewPr>
  </p:sorterViewPr>
  <p:notesViewPr>
    <p:cSldViewPr>
      <p:cViewPr varScale="1">
        <p:scale>
          <a:sx n="46" d="100"/>
          <a:sy n="46" d="100"/>
        </p:scale>
        <p:origin x="-111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91" Type="http://schemas.openxmlformats.org/officeDocument/2006/relationships/slide" Target="slides/slide159.xml"/><Relationship Id="rId205" Type="http://schemas.openxmlformats.org/officeDocument/2006/relationships/slide" Target="slides/slide173.xml"/><Relationship Id="rId226" Type="http://schemas.openxmlformats.org/officeDocument/2006/relationships/slide" Target="slides/slide194.xml"/><Relationship Id="rId247" Type="http://schemas.openxmlformats.org/officeDocument/2006/relationships/slide" Target="slides/slide215.xml"/><Relationship Id="rId107" Type="http://schemas.openxmlformats.org/officeDocument/2006/relationships/slide" Target="slides/slide75.xml"/><Relationship Id="rId268" Type="http://schemas.openxmlformats.org/officeDocument/2006/relationships/slide" Target="slides/slide23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16" Type="http://schemas.openxmlformats.org/officeDocument/2006/relationships/slide" Target="slides/slide184.xml"/><Relationship Id="rId237" Type="http://schemas.openxmlformats.org/officeDocument/2006/relationships/slide" Target="slides/slide205.xml"/><Relationship Id="rId258" Type="http://schemas.openxmlformats.org/officeDocument/2006/relationships/slide" Target="slides/slide226.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92" Type="http://schemas.openxmlformats.org/officeDocument/2006/relationships/slide" Target="slides/slide160.xml"/><Relationship Id="rId206" Type="http://schemas.openxmlformats.org/officeDocument/2006/relationships/slide" Target="slides/slide174.xml"/><Relationship Id="rId227" Type="http://schemas.openxmlformats.org/officeDocument/2006/relationships/slide" Target="slides/slide195.xml"/><Relationship Id="rId248" Type="http://schemas.openxmlformats.org/officeDocument/2006/relationships/slide" Target="slides/slide216.xml"/><Relationship Id="rId269" Type="http://schemas.openxmlformats.org/officeDocument/2006/relationships/slide" Target="slides/slide237.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182" Type="http://schemas.openxmlformats.org/officeDocument/2006/relationships/slide" Target="slides/slide150.xml"/><Relationship Id="rId217" Type="http://schemas.openxmlformats.org/officeDocument/2006/relationships/slide" Target="slides/slide185.xml"/><Relationship Id="rId6" Type="http://schemas.openxmlformats.org/officeDocument/2006/relationships/slideMaster" Target="slideMasters/slideMaster6.xml"/><Relationship Id="rId238" Type="http://schemas.openxmlformats.org/officeDocument/2006/relationships/slide" Target="slides/slide206.xml"/><Relationship Id="rId259" Type="http://schemas.openxmlformats.org/officeDocument/2006/relationships/slide" Target="slides/slide227.xml"/><Relationship Id="rId23" Type="http://schemas.openxmlformats.org/officeDocument/2006/relationships/slideMaster" Target="slideMasters/slideMaster23.xml"/><Relationship Id="rId119" Type="http://schemas.openxmlformats.org/officeDocument/2006/relationships/slide" Target="slides/slide87.xml"/><Relationship Id="rId270" Type="http://schemas.openxmlformats.org/officeDocument/2006/relationships/notesMaster" Target="notesMasters/notesMaster1.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51" Type="http://schemas.openxmlformats.org/officeDocument/2006/relationships/slide" Target="slides/slide119.xml"/><Relationship Id="rId156" Type="http://schemas.openxmlformats.org/officeDocument/2006/relationships/slide" Target="slides/slide124.xml"/><Relationship Id="rId177" Type="http://schemas.openxmlformats.org/officeDocument/2006/relationships/slide" Target="slides/slide145.xml"/><Relationship Id="rId198" Type="http://schemas.openxmlformats.org/officeDocument/2006/relationships/slide" Target="slides/slide166.xml"/><Relationship Id="rId172" Type="http://schemas.openxmlformats.org/officeDocument/2006/relationships/slide" Target="slides/slide140.xml"/><Relationship Id="rId193" Type="http://schemas.openxmlformats.org/officeDocument/2006/relationships/slide" Target="slides/slide161.xml"/><Relationship Id="rId202" Type="http://schemas.openxmlformats.org/officeDocument/2006/relationships/slide" Target="slides/slide170.xml"/><Relationship Id="rId207" Type="http://schemas.openxmlformats.org/officeDocument/2006/relationships/slide" Target="slides/slide175.xml"/><Relationship Id="rId223" Type="http://schemas.openxmlformats.org/officeDocument/2006/relationships/slide" Target="slides/slide191.xml"/><Relationship Id="rId228" Type="http://schemas.openxmlformats.org/officeDocument/2006/relationships/slide" Target="slides/slide196.xml"/><Relationship Id="rId244" Type="http://schemas.openxmlformats.org/officeDocument/2006/relationships/slide" Target="slides/slide212.xml"/><Relationship Id="rId249" Type="http://schemas.openxmlformats.org/officeDocument/2006/relationships/slide" Target="slides/slide2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260" Type="http://schemas.openxmlformats.org/officeDocument/2006/relationships/slide" Target="slides/slide228.xml"/><Relationship Id="rId265" Type="http://schemas.openxmlformats.org/officeDocument/2006/relationships/slide" Target="slides/slide233.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183" Type="http://schemas.openxmlformats.org/officeDocument/2006/relationships/slide" Target="slides/slide151.xml"/><Relationship Id="rId213" Type="http://schemas.openxmlformats.org/officeDocument/2006/relationships/slide" Target="slides/slide181.xml"/><Relationship Id="rId218" Type="http://schemas.openxmlformats.org/officeDocument/2006/relationships/slide" Target="slides/slide186.xml"/><Relationship Id="rId234" Type="http://schemas.openxmlformats.org/officeDocument/2006/relationships/slide" Target="slides/slide202.xml"/><Relationship Id="rId239"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218.xml"/><Relationship Id="rId255" Type="http://schemas.openxmlformats.org/officeDocument/2006/relationships/slide" Target="slides/slide223.xml"/><Relationship Id="rId271" Type="http://schemas.openxmlformats.org/officeDocument/2006/relationships/handoutMaster" Target="handoutMasters/handoutMaster1.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73" Type="http://schemas.openxmlformats.org/officeDocument/2006/relationships/slide" Target="slides/slide141.xml"/><Relationship Id="rId194" Type="http://schemas.openxmlformats.org/officeDocument/2006/relationships/slide" Target="slides/slide162.xml"/><Relationship Id="rId199" Type="http://schemas.openxmlformats.org/officeDocument/2006/relationships/slide" Target="slides/slide167.xml"/><Relationship Id="rId203" Type="http://schemas.openxmlformats.org/officeDocument/2006/relationships/slide" Target="slides/slide171.xml"/><Relationship Id="rId208" Type="http://schemas.openxmlformats.org/officeDocument/2006/relationships/slide" Target="slides/slide176.xml"/><Relationship Id="rId229" Type="http://schemas.openxmlformats.org/officeDocument/2006/relationships/slide" Target="slides/slide197.xml"/><Relationship Id="rId19" Type="http://schemas.openxmlformats.org/officeDocument/2006/relationships/slideMaster" Target="slideMasters/slideMaster19.xml"/><Relationship Id="rId224" Type="http://schemas.openxmlformats.org/officeDocument/2006/relationships/slide" Target="slides/slide192.xml"/><Relationship Id="rId240" Type="http://schemas.openxmlformats.org/officeDocument/2006/relationships/slide" Target="slides/slide208.xml"/><Relationship Id="rId245" Type="http://schemas.openxmlformats.org/officeDocument/2006/relationships/slide" Target="slides/slide213.xml"/><Relationship Id="rId261" Type="http://schemas.openxmlformats.org/officeDocument/2006/relationships/slide" Target="slides/slide229.xml"/><Relationship Id="rId266" Type="http://schemas.openxmlformats.org/officeDocument/2006/relationships/slide" Target="slides/slide234.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189" Type="http://schemas.openxmlformats.org/officeDocument/2006/relationships/slide" Target="slides/slide157.xml"/><Relationship Id="rId219" Type="http://schemas.openxmlformats.org/officeDocument/2006/relationships/slide" Target="slides/slide187.xml"/><Relationship Id="rId3" Type="http://schemas.openxmlformats.org/officeDocument/2006/relationships/slideMaster" Target="slideMasters/slideMaster3.xml"/><Relationship Id="rId214" Type="http://schemas.openxmlformats.org/officeDocument/2006/relationships/slide" Target="slides/slide182.xml"/><Relationship Id="rId230" Type="http://schemas.openxmlformats.org/officeDocument/2006/relationships/slide" Target="slides/slide198.xml"/><Relationship Id="rId235" Type="http://schemas.openxmlformats.org/officeDocument/2006/relationships/slide" Target="slides/slide203.xml"/><Relationship Id="rId251" Type="http://schemas.openxmlformats.org/officeDocument/2006/relationships/slide" Target="slides/slide219.xml"/><Relationship Id="rId256" Type="http://schemas.openxmlformats.org/officeDocument/2006/relationships/slide" Target="slides/slide224.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72"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slide" Target="slides/slide147.xml"/><Relationship Id="rId195" Type="http://schemas.openxmlformats.org/officeDocument/2006/relationships/slide" Target="slides/slide163.xml"/><Relationship Id="rId209" Type="http://schemas.openxmlformats.org/officeDocument/2006/relationships/slide" Target="slides/slide177.xml"/><Relationship Id="rId190" Type="http://schemas.openxmlformats.org/officeDocument/2006/relationships/slide" Target="slides/slide158.xml"/><Relationship Id="rId204" Type="http://schemas.openxmlformats.org/officeDocument/2006/relationships/slide" Target="slides/slide172.xml"/><Relationship Id="rId220" Type="http://schemas.openxmlformats.org/officeDocument/2006/relationships/slide" Target="slides/slide188.xml"/><Relationship Id="rId225" Type="http://schemas.openxmlformats.org/officeDocument/2006/relationships/slide" Target="slides/slide193.xml"/><Relationship Id="rId241" Type="http://schemas.openxmlformats.org/officeDocument/2006/relationships/slide" Target="slides/slide209.xml"/><Relationship Id="rId246" Type="http://schemas.openxmlformats.org/officeDocument/2006/relationships/slide" Target="slides/slide214.xml"/><Relationship Id="rId267" Type="http://schemas.openxmlformats.org/officeDocument/2006/relationships/slide" Target="slides/slide235.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262" Type="http://schemas.openxmlformats.org/officeDocument/2006/relationships/slide" Target="slides/slide23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185"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8.xml"/><Relationship Id="rId210" Type="http://schemas.openxmlformats.org/officeDocument/2006/relationships/slide" Target="slides/slide178.xml"/><Relationship Id="rId215" Type="http://schemas.openxmlformats.org/officeDocument/2006/relationships/slide" Target="slides/slide183.xml"/><Relationship Id="rId236" Type="http://schemas.openxmlformats.org/officeDocument/2006/relationships/slide" Target="slides/slide204.xml"/><Relationship Id="rId257" Type="http://schemas.openxmlformats.org/officeDocument/2006/relationships/slide" Target="slides/slide225.xml"/><Relationship Id="rId26" Type="http://schemas.openxmlformats.org/officeDocument/2006/relationships/slideMaster" Target="slideMasters/slideMaster26.xml"/><Relationship Id="rId231" Type="http://schemas.openxmlformats.org/officeDocument/2006/relationships/slide" Target="slides/slide199.xml"/><Relationship Id="rId252" Type="http://schemas.openxmlformats.org/officeDocument/2006/relationships/slide" Target="slides/slide220.xml"/><Relationship Id="rId273" Type="http://schemas.openxmlformats.org/officeDocument/2006/relationships/viewProps" Target="viewProps.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96" Type="http://schemas.openxmlformats.org/officeDocument/2006/relationships/slide" Target="slides/slide164.xml"/><Relationship Id="rId200" Type="http://schemas.openxmlformats.org/officeDocument/2006/relationships/slide" Target="slides/slide168.xml"/><Relationship Id="rId16" Type="http://schemas.openxmlformats.org/officeDocument/2006/relationships/slideMaster" Target="slideMasters/slideMaster16.xml"/><Relationship Id="rId221" Type="http://schemas.openxmlformats.org/officeDocument/2006/relationships/slide" Target="slides/slide189.xml"/><Relationship Id="rId242" Type="http://schemas.openxmlformats.org/officeDocument/2006/relationships/slide" Target="slides/slide210.xml"/><Relationship Id="rId263" Type="http://schemas.openxmlformats.org/officeDocument/2006/relationships/slide" Target="slides/slide231.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 Id="rId211" Type="http://schemas.openxmlformats.org/officeDocument/2006/relationships/slide" Target="slides/slide179.xml"/><Relationship Id="rId232" Type="http://schemas.openxmlformats.org/officeDocument/2006/relationships/slide" Target="slides/slide200.xml"/><Relationship Id="rId253" Type="http://schemas.openxmlformats.org/officeDocument/2006/relationships/slide" Target="slides/slide221.xml"/><Relationship Id="rId274"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slide" Target="slides/slide144.xml"/><Relationship Id="rId197" Type="http://schemas.openxmlformats.org/officeDocument/2006/relationships/slide" Target="slides/slide165.xml"/><Relationship Id="rId201" Type="http://schemas.openxmlformats.org/officeDocument/2006/relationships/slide" Target="slides/slide169.xml"/><Relationship Id="rId222" Type="http://schemas.openxmlformats.org/officeDocument/2006/relationships/slide" Target="slides/slide190.xml"/><Relationship Id="rId243" Type="http://schemas.openxmlformats.org/officeDocument/2006/relationships/slide" Target="slides/slide211.xml"/><Relationship Id="rId264" Type="http://schemas.openxmlformats.org/officeDocument/2006/relationships/slide" Target="slides/slide232.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87" Type="http://schemas.openxmlformats.org/officeDocument/2006/relationships/slide" Target="slides/slide155.xml"/><Relationship Id="rId1" Type="http://schemas.openxmlformats.org/officeDocument/2006/relationships/slideMaster" Target="slideMasters/slideMaster1.xml"/><Relationship Id="rId212" Type="http://schemas.openxmlformats.org/officeDocument/2006/relationships/slide" Target="slides/slide180.xml"/><Relationship Id="rId233" Type="http://schemas.openxmlformats.org/officeDocument/2006/relationships/slide" Target="slides/slide201.xml"/><Relationship Id="rId254" Type="http://schemas.openxmlformats.org/officeDocument/2006/relationships/slide" Target="slides/slide222.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27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2201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0">
                <a:latin typeface="Arial" charset="0"/>
                <a:cs typeface="Arial" charset="0"/>
              </a:defRPr>
            </a:lvl1pPr>
          </a:lstStyle>
          <a:p>
            <a:pPr>
              <a:defRPr/>
            </a:pPr>
            <a:endParaRPr lang="en-US"/>
          </a:p>
        </p:txBody>
      </p:sp>
      <p:sp>
        <p:nvSpPr>
          <p:cNvPr id="2201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2201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Arial" panose="020B0604020202020204" pitchFamily="34" charset="0"/>
              </a:defRPr>
            </a:lvl1pPr>
          </a:lstStyle>
          <a:p>
            <a:fld id="{45AB4626-0415-4123-9689-58254A891DE0}" type="slidenum">
              <a:rPr lang="en-US"/>
              <a:pPr/>
              <a:t>‹#›</a:t>
            </a:fld>
            <a:endParaRPr lang="en-US"/>
          </a:p>
        </p:txBody>
      </p:sp>
    </p:spTree>
    <p:extLst>
      <p:ext uri="{BB962C8B-B14F-4D97-AF65-F5344CB8AC3E}">
        <p14:creationId xmlns:p14="http://schemas.microsoft.com/office/powerpoint/2010/main" val="2264251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0">
                <a:latin typeface="Arial" charset="0"/>
                <a:cs typeface="Arial" charset="0"/>
              </a:defRPr>
            </a:lvl1pPr>
          </a:lstStyle>
          <a:p>
            <a:pPr>
              <a:defRPr/>
            </a:pPr>
            <a:endParaRPr lang="en-US"/>
          </a:p>
        </p:txBody>
      </p:sp>
      <p:sp>
        <p:nvSpPr>
          <p:cNvPr id="90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Arial" panose="020B0604020202020204" pitchFamily="34" charset="0"/>
              </a:defRPr>
            </a:lvl1pPr>
          </a:lstStyle>
          <a:p>
            <a:fld id="{A6ED4C61-6FE7-4387-B566-CF3FB2CD79D7}" type="slidenum">
              <a:rPr lang="en-US"/>
              <a:pPr/>
              <a:t>‹#›</a:t>
            </a:fld>
            <a:endParaRPr lang="en-US"/>
          </a:p>
        </p:txBody>
      </p:sp>
    </p:spTree>
    <p:extLst>
      <p:ext uri="{BB962C8B-B14F-4D97-AF65-F5344CB8AC3E}">
        <p14:creationId xmlns:p14="http://schemas.microsoft.com/office/powerpoint/2010/main" val="29964699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fld id="{C4E10D55-F781-4D67-BB44-27DD231A7512}" type="slidenum">
              <a:rPr lang="en-US" sz="1200" b="0">
                <a:latin typeface="Arial" panose="020B0604020202020204" pitchFamily="34" charset="0"/>
              </a:rPr>
              <a:pPr/>
              <a:t>1</a:t>
            </a:fld>
            <a:endParaRPr lang="en-US" sz="1200" b="0">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cs typeface="Arial" panose="020B0604020202020204" pitchFamily="34" charset="0"/>
              </a:rPr>
              <a:t>Good morning!  Thanks for getting up early</a:t>
            </a:r>
            <a:r>
              <a:rPr lang="en-US" baseline="0" dirty="0" smtClean="0">
                <a:latin typeface="Arial" panose="020B0604020202020204" pitchFamily="34" charset="0"/>
                <a:cs typeface="Arial" panose="020B0604020202020204" pitchFamily="34" charset="0"/>
              </a:rPr>
              <a:t> for this.</a:t>
            </a:r>
          </a:p>
          <a:p>
            <a:pPr eaLnBrk="1" hangingPunct="1"/>
            <a:r>
              <a:rPr lang="en-US" baseline="0" dirty="0" smtClean="0">
                <a:latin typeface="Arial" panose="020B0604020202020204" pitchFamily="34" charset="0"/>
                <a:cs typeface="Arial" panose="020B0604020202020204" pitchFamily="34" charset="0"/>
              </a:rPr>
              <a:t>I’m going to tell you about some rather new methods, that we’ve mainly published in several papers in 2015.  We’re pretty excited about this work and there will be more coming.</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52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Rot="1" noChangeAspect="1" noChangeArrowheads="1" noTextEdit="1"/>
          </p:cNvSpPr>
          <p:nvPr>
            <p:ph type="sldImg"/>
          </p:nvPr>
        </p:nvSpPr>
        <p:spPr>
          <a:ln/>
        </p:spPr>
      </p:sp>
      <p:sp>
        <p:nvSpPr>
          <p:cNvPr id="90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In the Google</a:t>
            </a:r>
            <a:r>
              <a:rPr lang="en-US" baseline="0" dirty="0" smtClean="0">
                <a:latin typeface="Arial" panose="020B0604020202020204" pitchFamily="34" charset="0"/>
                <a:cs typeface="Arial" panose="020B0604020202020204" pitchFamily="34" charset="0"/>
              </a:rPr>
              <a:t> n-gram corpus, how many different English words?</a:t>
            </a:r>
          </a:p>
          <a:p>
            <a:r>
              <a:rPr lang="en-US" baseline="0" dirty="0" smtClean="0">
                <a:latin typeface="Arial" panose="020B0604020202020204" pitchFamily="34" charset="0"/>
                <a:cs typeface="Arial" panose="020B0604020202020204" pitchFamily="34" charset="0"/>
              </a:rPr>
              <a:t>Let’s rule out weird typos and rare numbers and stuff … got to appear 200 times.</a:t>
            </a:r>
          </a:p>
          <a:p>
            <a:r>
              <a:rPr lang="en-US" baseline="0" dirty="0" smtClean="0">
                <a:latin typeface="Arial" panose="020B0604020202020204" pitchFamily="34" charset="0"/>
                <a:cs typeface="Arial" panose="020B0604020202020204" pitchFamily="34" charset="0"/>
              </a:rPr>
              <a:t>The problem isn’t storing 13M records</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5029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Complementary</a:t>
            </a:r>
            <a:r>
              <a:rPr lang="en-US" baseline="0" dirty="0" smtClean="0"/>
              <a:t> Metrics – make the point (highlight in yellow)</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37010170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Complementary</a:t>
            </a:r>
            <a:r>
              <a:rPr lang="en-US" baseline="0" dirty="0" smtClean="0"/>
              <a:t> Metrics – make the point (highlight in yellow)</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6021483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Complementary</a:t>
            </a:r>
            <a:r>
              <a:rPr lang="en-US" baseline="0" dirty="0" smtClean="0"/>
              <a:t> Metrics – make the point (highlight in yellow)</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10317107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Complementary</a:t>
            </a:r>
            <a:r>
              <a:rPr lang="en-US" baseline="0" dirty="0" smtClean="0"/>
              <a:t> Metrics – make the point (highlight in yellow)</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30469072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Talk about prediction power: we’re evaluating on language learners: how it is able to learn, rather than how it learned. </a:t>
            </a:r>
            <a:r>
              <a:rPr lang="en-US" smtClean="0"/>
              <a:t>We generalized to new languages that never seen in the training.</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36193275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Talk about prediction power: we’re evaluating on language learners: how it is able to learn, rather than how it learned. We generalized to new languages that never seen in the training.</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42723895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sampling</a:t>
            </a:r>
          </a:p>
          <a:p>
            <a:r>
              <a:rPr lang="en-US" dirty="0" smtClean="0"/>
              <a:t>error</a:t>
            </a:r>
            <a:r>
              <a:rPr lang="en-US" baseline="0" dirty="0" smtClean="0"/>
              <a:t> bars</a:t>
            </a:r>
          </a:p>
          <a:p>
            <a:endParaRPr lang="en-US" baseline="0" dirty="0" smtClean="0"/>
          </a:p>
          <a:p>
            <a:r>
              <a:rPr lang="en-US" baseline="0" dirty="0" smtClean="0"/>
              <a:t>make note that edit distance in in </a:t>
            </a:r>
            <a:r>
              <a:rPr lang="en-US" baseline="0" smtClean="0"/>
              <a:t>*characters*</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1397664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cross-entropy is less than 1 bits</a:t>
            </a:r>
            <a:r>
              <a:rPr lang="en-US" baseline="0" dirty="0" smtClean="0"/>
              <a:t> </a:t>
            </a:r>
            <a:r>
              <a:rPr lang="en-US" dirty="0" smtClean="0"/>
              <a:t>the correct form has more than half the probability</a:t>
            </a:r>
            <a:r>
              <a:rPr lang="en-US" baseline="0" dirty="0" smtClean="0"/>
              <a:t> mass. (show with red line). Animate one at a time.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7044019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“damn” and “damnation”. N might not be in the underlying form</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srgbClr val="000000"/>
                </a:solidFill>
              </a:rPr>
              <a:pPr/>
              <a:t>130</a:t>
            </a:fld>
            <a:endParaRPr lang="en-US">
              <a:solidFill>
                <a:srgbClr val="000000"/>
              </a:solidFill>
            </a:endParaRPr>
          </a:p>
        </p:txBody>
      </p:sp>
    </p:spTree>
    <p:extLst>
      <p:ext uri="{BB962C8B-B14F-4D97-AF65-F5344CB8AC3E}">
        <p14:creationId xmlns:p14="http://schemas.microsoft.com/office/powerpoint/2010/main" val="3828893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496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Rot="1" noChangeAspect="1" noChangeArrowheads="1" noTextEdit="1"/>
          </p:cNvSpPr>
          <p:nvPr>
            <p:ph type="sldImg"/>
          </p:nvPr>
        </p:nvSpPr>
        <p:spPr>
          <a:ln/>
        </p:spPr>
      </p:sp>
      <p:sp>
        <p:nvSpPr>
          <p:cNvPr id="92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People name their babies</a:t>
            </a:r>
            <a:r>
              <a:rPr lang="en-US" baseline="0" dirty="0" smtClean="0">
                <a:latin typeface="Arial" panose="020B0604020202020204" pitchFamily="34" charset="0"/>
                <a:cs typeface="Arial" panose="020B0604020202020204" pitchFamily="34" charset="0"/>
              </a:rPr>
              <a:t> whatever they want,</a:t>
            </a:r>
          </a:p>
          <a:p>
            <a:r>
              <a:rPr lang="en-US" baseline="0" dirty="0" smtClean="0">
                <a:latin typeface="Arial" panose="020B0604020202020204" pitchFamily="34" charset="0"/>
                <a:cs typeface="Arial" panose="020B0604020202020204" pitchFamily="34" charset="0"/>
              </a:rPr>
              <a:t>they make up other words too,</a:t>
            </a:r>
          </a:p>
          <a:p>
            <a:r>
              <a:rPr lang="en-US" baseline="0" dirty="0" smtClean="0">
                <a:latin typeface="Arial" panose="020B0604020202020204" pitchFamily="34" charset="0"/>
                <a:cs typeface="Arial" panose="020B0604020202020204" pitchFamily="34" charset="0"/>
              </a:rPr>
              <a:t>they spell stuff on their phones however they want,</a:t>
            </a:r>
          </a:p>
          <a:p>
            <a:r>
              <a:rPr lang="en-US" baseline="0" dirty="0" smtClean="0">
                <a:latin typeface="Arial" panose="020B0604020202020204" pitchFamily="34" charset="0"/>
                <a:cs typeface="Arial" panose="020B0604020202020204" pitchFamily="34" charset="0"/>
              </a:rPr>
              <a:t>and their languages are awfully permissive sometimes.</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German</a:t>
            </a:r>
            <a:r>
              <a:rPr lang="en-US" baseline="0" dirty="0" smtClean="0">
                <a:latin typeface="Arial" panose="020B0604020202020204" pitchFamily="34" charset="0"/>
                <a:cs typeface="Arial" panose="020B0604020202020204" pitchFamily="34" charset="0"/>
              </a:rPr>
              <a:t> compounding:</a:t>
            </a:r>
          </a:p>
          <a:p>
            <a:r>
              <a:rPr lang="en-US" baseline="0" dirty="0" smtClean="0">
                <a:latin typeface="Arial" panose="020B0604020202020204" pitchFamily="34" charset="0"/>
                <a:cs typeface="Arial" panose="020B0604020202020204" pitchFamily="34" charset="0"/>
              </a:rPr>
              <a:t>flight stuff (or aircraft) away-lead-</a:t>
            </a:r>
            <a:r>
              <a:rPr lang="en-US" baseline="0" dirty="0" err="1" smtClean="0">
                <a:latin typeface="Arial" panose="020B0604020202020204" pitchFamily="34" charset="0"/>
                <a:cs typeface="Arial" panose="020B0604020202020204" pitchFamily="34" charset="0"/>
              </a:rPr>
              <a:t>ing</a:t>
            </a:r>
            <a:r>
              <a:rPr lang="en-US" baseline="0" dirty="0" smtClean="0">
                <a:latin typeface="Arial" panose="020B0604020202020204" pitchFamily="34" charset="0"/>
                <a:cs typeface="Arial" panose="020B0604020202020204" pitchFamily="34" charset="0"/>
              </a:rPr>
              <a:t> (or abduction),</a:t>
            </a:r>
          </a:p>
          <a:p>
            <a:r>
              <a:rPr lang="en-US" baseline="0" dirty="0" smtClean="0">
                <a:latin typeface="Arial" panose="020B0604020202020204" pitchFamily="34" charset="0"/>
                <a:cs typeface="Arial" panose="020B0604020202020204" pitchFamily="34" charset="0"/>
              </a:rPr>
              <a:t>and an aircraft abduction is a hijacking.</a:t>
            </a:r>
          </a:p>
        </p:txBody>
      </p:sp>
    </p:spTree>
    <p:extLst>
      <p:ext uri="{BB962C8B-B14F-4D97-AF65-F5344CB8AC3E}">
        <p14:creationId xmlns:p14="http://schemas.microsoft.com/office/powerpoint/2010/main" val="14493916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Grp="1" noRot="1" noChangeAspect="1" noChangeArrowheads="1" noTextEdit="1"/>
          </p:cNvSpPr>
          <p:nvPr>
            <p:ph type="sldImg"/>
          </p:nvPr>
        </p:nvSpPr>
        <p:spPr>
          <a:ln/>
        </p:spPr>
      </p:sp>
      <p:sp>
        <p:nvSpPr>
          <p:cNvPr id="953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Mention multiple *tapes*</a:t>
            </a:r>
          </a:p>
        </p:txBody>
      </p:sp>
    </p:spTree>
    <p:extLst>
      <p:ext uri="{BB962C8B-B14F-4D97-AF65-F5344CB8AC3E}">
        <p14:creationId xmlns:p14="http://schemas.microsoft.com/office/powerpoint/2010/main" val="2330941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Rot="1" noChangeAspect="1" noChangeArrowheads="1" noTextEdit="1"/>
          </p:cNvSpPr>
          <p:nvPr>
            <p:ph type="sldImg"/>
          </p:nvPr>
        </p:nvSpPr>
        <p:spPr>
          <a:ln/>
        </p:spPr>
      </p:sp>
      <p:sp>
        <p:nvSpPr>
          <p:cNvPr id="955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Mention multiple *tapes*</a:t>
            </a:r>
          </a:p>
        </p:txBody>
      </p:sp>
    </p:spTree>
    <p:extLst>
      <p:ext uri="{BB962C8B-B14F-4D97-AF65-F5344CB8AC3E}">
        <p14:creationId xmlns:p14="http://schemas.microsoft.com/office/powerpoint/2010/main" val="41727232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encode</a:t>
            </a:r>
            <a:r>
              <a:rPr lang="en-US" baseline="0" dirty="0" smtClean="0"/>
              <a:t> this model</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139</a:t>
            </a:fld>
            <a:endParaRPr lang="en-US"/>
          </a:p>
        </p:txBody>
      </p:sp>
    </p:spTree>
    <p:extLst>
      <p:ext uri="{BB962C8B-B14F-4D97-AF65-F5344CB8AC3E}">
        <p14:creationId xmlns:p14="http://schemas.microsoft.com/office/powerpoint/2010/main" val="13183748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using this</a:t>
            </a:r>
            <a:r>
              <a:rPr lang="en-US" baseline="0" dirty="0" smtClean="0"/>
              <a:t> scheme for a probabilistic finite-state transducer.</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140</a:t>
            </a:fld>
            <a:endParaRPr lang="en-US"/>
          </a:p>
        </p:txBody>
      </p:sp>
    </p:spTree>
    <p:extLst>
      <p:ext uri="{BB962C8B-B14F-4D97-AF65-F5344CB8AC3E}">
        <p14:creationId xmlns:p14="http://schemas.microsoft.com/office/powerpoint/2010/main" val="19284991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from graphical model over discrete valued variable </a:t>
            </a:r>
            <a:r>
              <a:rPr lang="en-US" baseline="0" dirty="0" smtClean="0">
                <a:sym typeface="Wingdings"/>
              </a:rPr>
              <a:t> string valued random variable   They are observations</a:t>
            </a:r>
            <a:endParaRPr lang="en-US" dirty="0"/>
          </a:p>
        </p:txBody>
      </p:sp>
    </p:spTree>
    <p:extLst>
      <p:ext uri="{BB962C8B-B14F-4D97-AF65-F5344CB8AC3E}">
        <p14:creationId xmlns:p14="http://schemas.microsoft.com/office/powerpoint/2010/main" val="9201673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a:t>
            </a:r>
            <a:r>
              <a:rPr lang="en-US" baseline="0" dirty="0" smtClean="0"/>
              <a:t> just want to say a word about graphical model inference over strings, since that’s the talk title.  This stuff is hard!</a:t>
            </a:r>
          </a:p>
          <a:p>
            <a:r>
              <a:rPr lang="en-US" baseline="0" dirty="0" smtClean="0"/>
              <a:t>Graphical models whose graphs look simple are no longer simple for inference, because there are a lot of strings of length n!  You have to somehow marginalize over exponentially or infinitely many values for each string variable.</a:t>
            </a:r>
          </a:p>
        </p:txBody>
      </p:sp>
      <p:sp>
        <p:nvSpPr>
          <p:cNvPr id="4" name="Slide Number Placeholder 3"/>
          <p:cNvSpPr>
            <a:spLocks noGrp="1"/>
          </p:cNvSpPr>
          <p:nvPr>
            <p:ph type="sldNum" sz="quarter" idx="10"/>
          </p:nvPr>
        </p:nvSpPr>
        <p:spPr/>
        <p:txBody>
          <a:bodyPr/>
          <a:lstStyle/>
          <a:p>
            <a:fld id="{A6ED4C61-6FE7-4387-B566-CF3FB2CD79D7}" type="slidenum">
              <a:rPr lang="en-US" smtClean="0"/>
              <a:pPr/>
              <a:t>143</a:t>
            </a:fld>
            <a:endParaRPr lang="en-US"/>
          </a:p>
        </p:txBody>
      </p:sp>
    </p:spTree>
    <p:extLst>
      <p:ext uri="{BB962C8B-B14F-4D97-AF65-F5344CB8AC3E}">
        <p14:creationId xmlns:p14="http://schemas.microsoft.com/office/powerpoint/2010/main" val="1025459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p:cNvSpPr>
            <a:spLocks noGrp="1" noRot="1" noChangeAspect="1" noChangeArrowheads="1" noTextEdit="1"/>
          </p:cNvSpPr>
          <p:nvPr>
            <p:ph type="sldImg"/>
          </p:nvPr>
        </p:nvSpPr>
        <p:spPr>
          <a:ln/>
        </p:spPr>
      </p:sp>
      <p:sp>
        <p:nvSpPr>
          <p:cNvPr id="1219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Looks like a simple model.</a:t>
            </a:r>
          </a:p>
          <a:p>
            <a:r>
              <a:rPr lang="en-US" dirty="0" smtClean="0">
                <a:latin typeface="Arial" panose="020B0604020202020204" pitchFamily="34" charset="0"/>
                <a:cs typeface="Arial" panose="020B0604020202020204" pitchFamily="34" charset="0"/>
              </a:rPr>
              <a:t>Yet if we have 5 strings of length n, as here, it’ll take time O(n^5)</a:t>
            </a:r>
            <a:r>
              <a:rPr lang="en-US" baseline="0" dirty="0" smtClean="0">
                <a:latin typeface="Arial" panose="020B0604020202020204" pitchFamily="34" charset="0"/>
                <a:cs typeface="Arial" panose="020B0604020202020204" pitchFamily="34" charset="0"/>
              </a:rPr>
              <a:t> using standard algorithms.</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If</a:t>
            </a:r>
            <a:r>
              <a:rPr lang="en-US" baseline="0" dirty="0" smtClean="0">
                <a:latin typeface="Arial" panose="020B0604020202020204" pitchFamily="34" charset="0"/>
                <a:cs typeface="Arial" panose="020B0604020202020204" pitchFamily="34" charset="0"/>
              </a:rPr>
              <a:t> we have 100 strings of length n, it’ll take time O(n^100).</a:t>
            </a:r>
          </a:p>
          <a:p>
            <a:r>
              <a:rPr lang="en-US" baseline="0" dirty="0" smtClean="0">
                <a:latin typeface="Arial" panose="020B0604020202020204" pitchFamily="34" charset="0"/>
                <a:cs typeface="Arial" panose="020B0604020202020204" pitchFamily="34" charset="0"/>
              </a:rPr>
              <a:t>But actually, we’ve used our methods to solve this problem exactly on 100 strings.</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9147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inference can be undecidable in a cyclic model.</a:t>
            </a:r>
          </a:p>
          <a:p>
            <a:r>
              <a:rPr lang="en-US" dirty="0" smtClean="0"/>
              <a:t>In</a:t>
            </a:r>
            <a:r>
              <a:rPr lang="en-US" baseline="0" dirty="0" smtClean="0"/>
              <a:t> other words, it’s as hard as the halting problem for Turing machines, which has no solution. </a:t>
            </a:r>
          </a:p>
          <a:p>
            <a:r>
              <a:rPr lang="en-US" baseline="0" dirty="0" smtClean="0"/>
              <a:t>The connection is via Post’s Correspondence Problem, which is really a question about finite-state machines.</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145</a:t>
            </a:fld>
            <a:endParaRPr lang="en-US"/>
          </a:p>
        </p:txBody>
      </p:sp>
    </p:spTree>
    <p:extLst>
      <p:ext uri="{BB962C8B-B14F-4D97-AF65-F5344CB8AC3E}">
        <p14:creationId xmlns:p14="http://schemas.microsoft.com/office/powerpoint/2010/main" val="6755467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give you a little flavor of what these algorithms look like, without formal</a:t>
            </a:r>
            <a:r>
              <a:rPr lang="en-US" baseline="0" dirty="0" smtClean="0"/>
              <a:t> details.</a:t>
            </a:r>
          </a:p>
          <a:p>
            <a:r>
              <a:rPr lang="en-US" baseline="0" dirty="0" smtClean="0"/>
              <a:t>Let’s start with belief propagation.</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146</a:t>
            </a:fld>
            <a:endParaRPr lang="en-US"/>
          </a:p>
        </p:txBody>
      </p:sp>
    </p:spTree>
    <p:extLst>
      <p:ext uri="{BB962C8B-B14F-4D97-AF65-F5344CB8AC3E}">
        <p14:creationId xmlns:p14="http://schemas.microsoft.com/office/powerpoint/2010/main" val="9989939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blue variable, knowing that its value is </a:t>
            </a:r>
            <a:r>
              <a:rPr lang="en-US" baseline="0" dirty="0" err="1" smtClean="0"/>
              <a:t>brechen</a:t>
            </a:r>
            <a:r>
              <a:rPr lang="en-US" baseline="0" dirty="0" smtClean="0"/>
              <a:t>,</a:t>
            </a:r>
          </a:p>
          <a:p>
            <a:r>
              <a:rPr lang="en-US" baseline="0" dirty="0" smtClean="0"/>
              <a:t>is going to use the finite-state machine F1 to predict what the red variable should be.</a:t>
            </a:r>
          </a:p>
          <a:p>
            <a:r>
              <a:rPr lang="en-US" baseline="0" dirty="0" smtClean="0"/>
              <a:t>So it sends the red variable a message saying “I think your value should probably be </a:t>
            </a:r>
            <a:r>
              <a:rPr lang="en-US" baseline="0" dirty="0" err="1" smtClean="0"/>
              <a:t>bracht</a:t>
            </a:r>
            <a:r>
              <a:rPr lang="en-US" baseline="0" dirty="0" smtClean="0"/>
              <a:t>, but </a:t>
            </a:r>
            <a:r>
              <a:rPr lang="en-US" baseline="0" dirty="0" err="1" smtClean="0"/>
              <a:t>brechtet</a:t>
            </a:r>
            <a:r>
              <a:rPr lang="en-US" baseline="0" dirty="0" smtClean="0"/>
              <a:t> would be my second choice, etc.”</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147</a:t>
            </a:fld>
            <a:endParaRPr lang="en-US"/>
          </a:p>
        </p:txBody>
      </p:sp>
    </p:spTree>
    <p:extLst>
      <p:ext uri="{BB962C8B-B14F-4D97-AF65-F5344CB8AC3E}">
        <p14:creationId xmlns:p14="http://schemas.microsoft.com/office/powerpoint/2010/main" val="2124311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Rot="1" noChangeAspect="1" noChangeArrowheads="1" noTextEdit="1"/>
          </p:cNvSpPr>
          <p:nvPr>
            <p:ph type="sldImg"/>
          </p:nvPr>
        </p:nvSpPr>
        <p:spPr>
          <a:ln/>
        </p:spPr>
      </p:sp>
      <p:sp>
        <p:nvSpPr>
          <p:cNvPr id="92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Turkish</a:t>
            </a:r>
            <a:r>
              <a:rPr lang="en-US" baseline="0" dirty="0" smtClean="0">
                <a:latin typeface="Arial" panose="020B0604020202020204" pitchFamily="34" charset="0"/>
                <a:cs typeface="Arial" panose="020B0604020202020204" pitchFamily="34" charset="0"/>
              </a:rPr>
              <a:t> agglutination:</a:t>
            </a:r>
          </a:p>
          <a:p>
            <a:r>
              <a:rPr lang="en-US" baseline="0" dirty="0" smtClean="0">
                <a:latin typeface="Arial" panose="020B0604020202020204" pitchFamily="34" charset="0"/>
                <a:cs typeface="Arial" panose="020B0604020202020204" pitchFamily="34" charset="0"/>
              </a:rPr>
              <a:t>I won’t attempt to pronounce this, but apparently it means …</a:t>
            </a:r>
          </a:p>
          <a:p>
            <a:r>
              <a:rPr lang="en-US" baseline="0" dirty="0" smtClean="0">
                <a:latin typeface="Arial" panose="020B0604020202020204" pitchFamily="34" charset="0"/>
                <a:cs typeface="Arial" panose="020B0604020202020204" pitchFamily="34" charset="0"/>
              </a:rPr>
              <a:t>That word does not appear in your handy Turkish dictionary.</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5488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other forms of the same verb, and….</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148</a:t>
            </a:fld>
            <a:endParaRPr lang="en-US"/>
          </a:p>
        </p:txBody>
      </p:sp>
    </p:spTree>
    <p:extLst>
      <p:ext uri="{BB962C8B-B14F-4D97-AF65-F5344CB8AC3E}">
        <p14:creationId xmlns:p14="http://schemas.microsoft.com/office/powerpoint/2010/main" val="34606427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dirty="0" err="1" smtClean="0"/>
              <a:t>brechen</a:t>
            </a:r>
            <a:r>
              <a:rPr lang="en-US" baseline="0" dirty="0" smtClean="0"/>
              <a:t> sends them messages as well.</a:t>
            </a:r>
            <a:endParaRPr lang="en-US" dirty="0" smtClean="0"/>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149</a:t>
            </a:fld>
            <a:endParaRPr lang="en-US"/>
          </a:p>
        </p:txBody>
      </p:sp>
    </p:spTree>
    <p:extLst>
      <p:ext uri="{BB962C8B-B14F-4D97-AF65-F5344CB8AC3E}">
        <p14:creationId xmlns:p14="http://schemas.microsoft.com/office/powerpoint/2010/main" val="564817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interesting is that red</a:t>
            </a:r>
            <a:r>
              <a:rPr lang="en-US" baseline="0" dirty="0" smtClean="0"/>
              <a:t> and yellow now form their own opinions of what green should be, just as blue did, even though red and yellow weren’t actually observed and so are only guessing about their own values.  </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150</a:t>
            </a:fld>
            <a:endParaRPr lang="en-US"/>
          </a:p>
        </p:txBody>
      </p:sp>
    </p:spTree>
    <p:extLst>
      <p:ext uri="{BB962C8B-B14F-4D97-AF65-F5344CB8AC3E}">
        <p14:creationId xmlns:p14="http://schemas.microsoft.com/office/powerpoint/2010/main" val="20394064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green is getting messages from 3 places.</a:t>
            </a:r>
          </a:p>
          <a:p>
            <a:r>
              <a:rPr lang="en-US" dirty="0" smtClean="0"/>
              <a:t>And belief propagation</a:t>
            </a:r>
            <a:r>
              <a:rPr lang="en-US" baseline="0" dirty="0" smtClean="0"/>
              <a:t> </a:t>
            </a:r>
            <a:r>
              <a:rPr lang="en-US" dirty="0" smtClean="0"/>
              <a:t>will take the pointwise product of these messages, these scoring functions, as</a:t>
            </a:r>
            <a:r>
              <a:rPr lang="en-US" baseline="0" dirty="0" smtClean="0"/>
              <a:t> its estimate of the posterior marginal distribution for the green string.</a:t>
            </a:r>
          </a:p>
        </p:txBody>
      </p:sp>
      <p:sp>
        <p:nvSpPr>
          <p:cNvPr id="4" name="Slide Number Placeholder 3"/>
          <p:cNvSpPr>
            <a:spLocks noGrp="1"/>
          </p:cNvSpPr>
          <p:nvPr>
            <p:ph type="sldNum" sz="quarter" idx="10"/>
          </p:nvPr>
        </p:nvSpPr>
        <p:spPr/>
        <p:txBody>
          <a:bodyPr/>
          <a:lstStyle/>
          <a:p>
            <a:fld id="{A6ED4C61-6FE7-4387-B566-CF3FB2CD79D7}" type="slidenum">
              <a:rPr lang="en-US" smtClean="0"/>
              <a:pPr/>
              <a:t>151</a:t>
            </a:fld>
            <a:endParaRPr lang="en-US"/>
          </a:p>
        </p:txBody>
      </p:sp>
    </p:spTree>
    <p:extLst>
      <p:ext uri="{BB962C8B-B14F-4D97-AF65-F5344CB8AC3E}">
        <p14:creationId xmlns:p14="http://schemas.microsoft.com/office/powerpoint/2010/main" val="39831749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distribution favors </a:t>
            </a:r>
            <a:r>
              <a:rPr lang="en-US" dirty="0" err="1" smtClean="0"/>
              <a:t>brachen</a:t>
            </a:r>
            <a:r>
              <a:rPr lang="en-US" dirty="0" smtClean="0"/>
              <a:t>, because it does</a:t>
            </a:r>
            <a:r>
              <a:rPr lang="en-US" baseline="0" dirty="0" smtClean="0"/>
              <a:t> pretty well in all 3 messages. </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152</a:t>
            </a:fld>
            <a:endParaRPr lang="en-US"/>
          </a:p>
        </p:txBody>
      </p:sp>
    </p:spTree>
    <p:extLst>
      <p:ext uri="{BB962C8B-B14F-4D97-AF65-F5344CB8AC3E}">
        <p14:creationId xmlns:p14="http://schemas.microsoft.com/office/powerpoint/2010/main" val="17373730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in practice, all of our messages are scoring functions that are represented as finite-state automata, so they can actually score all possible strings.</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153</a:t>
            </a:fld>
            <a:endParaRPr lang="en-US"/>
          </a:p>
        </p:txBody>
      </p:sp>
    </p:spTree>
    <p:extLst>
      <p:ext uri="{BB962C8B-B14F-4D97-AF65-F5344CB8AC3E}">
        <p14:creationId xmlns:p14="http://schemas.microsoft.com/office/powerpoint/2010/main" val="12163126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Belief</a:t>
            </a:r>
            <a:r>
              <a:rPr lang="en-US" baseline="0" dirty="0" smtClean="0"/>
              <a:t> propagation is a message passing </a:t>
            </a:r>
            <a:r>
              <a:rPr lang="en-US" baseline="0" dirty="0" err="1" smtClean="0"/>
              <a:t>algorthim</a:t>
            </a:r>
            <a:r>
              <a:rPr lang="en-US" baseline="0" dirty="0" smtClean="0"/>
              <a:t>. We pass messages from variables to factors and factors to variables. Messages are just opinions expressed as  non-negative functions. </a:t>
            </a:r>
          </a:p>
          <a:p>
            <a:r>
              <a:rPr lang="en-US" baseline="0" dirty="0" smtClean="0"/>
              <a:t>A message tells a variable what its neighbors think its values should be – rescored by the factors</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36998251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35657020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val="15151672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342531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Polish, each</a:t>
            </a:r>
            <a:r>
              <a:rPr lang="en-US" baseline="0" dirty="0" smtClean="0"/>
              <a:t> verb has literally ONE HUNDRED inflected forms.</a:t>
            </a:r>
          </a:p>
          <a:p>
            <a:r>
              <a:rPr lang="en-US" baseline="0" dirty="0" smtClean="0"/>
              <a:t>You may never have seen the 2</a:t>
            </a:r>
            <a:r>
              <a:rPr lang="en-US" baseline="30000" dirty="0" smtClean="0"/>
              <a:t>nd</a:t>
            </a:r>
            <a:r>
              <a:rPr lang="en-US" baseline="0" dirty="0" smtClean="0"/>
              <a:t>-person feminine singular past subjunctive of a verb, but if you are a Polish speaker or an MT system or an ASR system, you should be able to figure it out when you need it.  </a:t>
            </a:r>
          </a:p>
          <a:p>
            <a:r>
              <a:rPr lang="en-US" baseline="0" dirty="0" smtClean="0"/>
              <a:t>Fortunately, most verbs are regular – when a verb is rare, speakers kind of have to go with their prior.</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14</a:t>
            </a:fld>
            <a:endParaRPr lang="en-US"/>
          </a:p>
        </p:txBody>
      </p:sp>
    </p:spTree>
    <p:extLst>
      <p:ext uri="{BB962C8B-B14F-4D97-AF65-F5344CB8AC3E}">
        <p14:creationId xmlns:p14="http://schemas.microsoft.com/office/powerpoint/2010/main" val="28198610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7759654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I think we've motivated the problem of inference</a:t>
            </a:r>
          </a:p>
          <a:p>
            <a:r>
              <a:rPr lang="en-US" dirty="0" smtClean="0"/>
              <a:t>in string-valued graphical models. We are going</a:t>
            </a:r>
          </a:p>
          <a:p>
            <a:r>
              <a:rPr lang="en-US" dirty="0" smtClean="0"/>
              <a:t>to present a novel variant of EP as a solution.</a:t>
            </a:r>
          </a:p>
          <a:p>
            <a:endParaRPr lang="en-US" dirty="0" smtClean="0"/>
          </a:p>
          <a:p>
            <a:r>
              <a:rPr lang="en-US" dirty="0" smtClean="0"/>
              <a:t>So there is some what of a cloud of mystery</a:t>
            </a:r>
          </a:p>
          <a:p>
            <a:r>
              <a:rPr lang="en-US" dirty="0" smtClean="0"/>
              <a:t>surrounding the algorithm, which is a shame because</a:t>
            </a:r>
          </a:p>
          <a:p>
            <a:r>
              <a:rPr lang="en-US" dirty="0" smtClean="0"/>
              <a:t>it's quite straight-forward and very </a:t>
            </a:r>
            <a:r>
              <a:rPr lang="en-US" dirty="0" err="1" smtClean="0"/>
              <a:t>uesful</a:t>
            </a:r>
            <a:r>
              <a:rPr lang="en-US" dirty="0" smtClean="0"/>
              <a:t> for NLP. </a:t>
            </a:r>
          </a:p>
          <a:p>
            <a:r>
              <a:rPr lang="en-US" dirty="0" smtClean="0"/>
              <a:t>A quick note. The EP literature uses the term exponential</a:t>
            </a:r>
          </a:p>
          <a:p>
            <a:r>
              <a:rPr lang="en-US" dirty="0" smtClean="0"/>
              <a:t>family to refer to a log-linear model. In general,</a:t>
            </a:r>
          </a:p>
          <a:p>
            <a:r>
              <a:rPr lang="en-US" dirty="0" smtClean="0"/>
              <a:t>these two terms are synonymous so as an NLP person, I will</a:t>
            </a:r>
          </a:p>
          <a:p>
            <a:r>
              <a:rPr lang="en-US" dirty="0" smtClean="0"/>
              <a:t>stick to log-linear model to cut down on the statistical jargon.</a:t>
            </a:r>
          </a:p>
          <a:p>
            <a:endParaRPr lang="en-US" dirty="0" smtClean="0"/>
          </a:p>
          <a:p>
            <a:endParaRPr lang="en-US" dirty="0" smtClean="0"/>
          </a:p>
          <a:p>
            <a:r>
              <a:rPr lang="en-US" dirty="0" smtClean="0"/>
              <a:t>So, consider passing messages to a variable. We have a bunch of</a:t>
            </a:r>
          </a:p>
          <a:p>
            <a:r>
              <a:rPr lang="en-US" dirty="0" err="1" smtClean="0"/>
              <a:t>incomming</a:t>
            </a:r>
            <a:r>
              <a:rPr lang="en-US" dirty="0" smtClean="0"/>
              <a:t> messages. </a:t>
            </a:r>
          </a:p>
          <a:p>
            <a:endParaRPr lang="en-US" dirty="0" smtClean="0"/>
          </a:p>
          <a:p>
            <a:r>
              <a:rPr lang="en-US" dirty="0" smtClean="0"/>
              <a:t>Recall these are really finite-state acceptors in our </a:t>
            </a:r>
            <a:r>
              <a:rPr lang="en-US" dirty="0" err="1" smtClean="0"/>
              <a:t>framewwork</a:t>
            </a:r>
            <a:endParaRPr lang="en-US" dirty="0" smtClean="0"/>
          </a:p>
          <a:p>
            <a:endParaRPr lang="en-US" dirty="0" smtClean="0"/>
          </a:p>
          <a:p>
            <a:r>
              <a:rPr lang="en-US" dirty="0" smtClean="0"/>
              <a:t>So say we want to compute the belief? We </a:t>
            </a:r>
            <a:r>
              <a:rPr lang="en-US" dirty="0" err="1" smtClean="0"/>
              <a:t>imsply</a:t>
            </a:r>
            <a:r>
              <a:rPr lang="en-US" dirty="0" smtClean="0"/>
              <a:t> intersect them</a:t>
            </a:r>
          </a:p>
          <a:p>
            <a:r>
              <a:rPr lang="en-US" dirty="0" smtClean="0"/>
              <a:t>all. And we get a big mess...that looks like a giant hairball.</a:t>
            </a:r>
          </a:p>
          <a:p>
            <a:endParaRPr lang="en-US" dirty="0" smtClean="0"/>
          </a:p>
          <a:p>
            <a:r>
              <a:rPr lang="en-US" dirty="0" smtClean="0"/>
              <a:t>We need some sort of approximation.</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164</a:t>
            </a:fld>
            <a:endParaRPr lang="en-US">
              <a:solidFill>
                <a:prstClr val="black"/>
              </a:solidFill>
            </a:endParaRPr>
          </a:p>
        </p:txBody>
      </p:sp>
    </p:spTree>
    <p:extLst>
      <p:ext uri="{BB962C8B-B14F-4D97-AF65-F5344CB8AC3E}">
        <p14:creationId xmlns:p14="http://schemas.microsoft.com/office/powerpoint/2010/main" val="13003900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COMPUTE THE MARGINAL BELIEF, we simply take the consensus</a:t>
            </a:r>
            <a:r>
              <a:rPr lang="en-US" baseline="0" dirty="0" smtClean="0"/>
              <a:t> of the messages to get the marginal </a:t>
            </a:r>
            <a:r>
              <a:rPr lang="en-US" baseline="0" smtClean="0"/>
              <a:t>beleif</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28420356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 graph defines a joint</a:t>
            </a:r>
            <a:r>
              <a:rPr lang="en-US" baseline="0" dirty="0" smtClean="0"/>
              <a:t> probability distribution over the </a:t>
            </a:r>
            <a:r>
              <a:rPr lang="en-US" baseline="0" smtClean="0"/>
              <a:t>following 6 variables</a:t>
            </a:r>
          </a:p>
          <a:p>
            <a:r>
              <a:rPr lang="en-US" baseline="0" smtClean="0"/>
              <a:t>----- Meeting Notes (5/29/15 20:24) -----</a:t>
            </a:r>
          </a:p>
          <a:p>
            <a:r>
              <a:rPr lang="en-US" baseline="0" smtClean="0"/>
              <a:t>each variable communicates to the a factor a distribution over values it would like to take</a:t>
            </a:r>
          </a:p>
          <a:p>
            <a:endParaRPr lang="en-US" baseline="0" smtClean="0"/>
          </a:p>
          <a:p>
            <a:r>
              <a:rPr lang="en-US" baseline="0" smtClean="0"/>
              <a:t>two arrows missing</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35254852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(5/29/15 20:24) -----</a:t>
            </a:r>
          </a:p>
          <a:p>
            <a:r>
              <a:rPr lang="en-US"/>
              <a:t>  Product of these messages is very big</a:t>
            </a:r>
          </a:p>
          <a:p>
            <a:endParaRPr lang="en-US"/>
          </a:p>
          <a:p>
            <a:r>
              <a:rPr lang="en-US"/>
              <a:t>SHOW CLOUD OF CARTESIAN</a:t>
            </a:r>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35177336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(5/29/15 20:24) -----</a:t>
            </a:r>
          </a:p>
          <a:p>
            <a:r>
              <a:rPr lang="en-US"/>
              <a:t>  Product of these messages is very big</a:t>
            </a:r>
          </a:p>
          <a:p>
            <a:endParaRPr lang="en-US"/>
          </a:p>
          <a:p>
            <a:r>
              <a:rPr lang="en-US"/>
              <a:t>SHOW CLOUD OF CARTESIAN</a:t>
            </a:r>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16027438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(5/29/15 20:24) -----</a:t>
            </a:r>
          </a:p>
          <a:p>
            <a:r>
              <a:rPr lang="en-US" dirty="0"/>
              <a:t>  Product of these messages is very big</a:t>
            </a:r>
          </a:p>
          <a:p>
            <a:endParaRPr lang="en-US" dirty="0"/>
          </a:p>
          <a:p>
            <a:r>
              <a:rPr lang="en-US" dirty="0"/>
              <a:t>SHOW CLOUD OF CARTESIAN</a:t>
            </a:r>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18507497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BP for strings has some special problems. Namely, if naively</a:t>
            </a:r>
          </a:p>
          <a:p>
            <a:r>
              <a:rPr lang="en-US" dirty="0" smtClean="0"/>
              <a:t>implement the algorithm and pass strings around we get that the strings blow up.</a:t>
            </a:r>
          </a:p>
          <a:p>
            <a:endParaRPr lang="en-US" dirty="0" smtClean="0"/>
          </a:p>
          <a:p>
            <a:r>
              <a:rPr lang="en-US" dirty="0" smtClean="0"/>
              <a:t>This is because the vector matrix operations in standard BP correspond</a:t>
            </a:r>
          </a:p>
          <a:p>
            <a:r>
              <a:rPr lang="en-US" dirty="0" smtClean="0"/>
              <a:t>to finite-state operations. The point-wise product required</a:t>
            </a:r>
          </a:p>
          <a:p>
            <a:r>
              <a:rPr lang="en-US" dirty="0" smtClean="0"/>
              <a:t>corresponds to finite-state composition, which has a Cartesian </a:t>
            </a:r>
          </a:p>
          <a:p>
            <a:r>
              <a:rPr lang="en-US" dirty="0" smtClean="0"/>
              <a:t>product constructions. </a:t>
            </a:r>
          </a:p>
          <a:p>
            <a:endParaRPr lang="en-US" dirty="0" smtClean="0"/>
          </a:p>
          <a:p>
            <a:r>
              <a:rPr lang="en-US" dirty="0" smtClean="0"/>
              <a:t>So the messages grow to an unbounded size (SHOW ANIMATION)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171</a:t>
            </a:fld>
            <a:endParaRPr lang="en-US">
              <a:solidFill>
                <a:prstClr val="black"/>
              </a:solidFill>
            </a:endParaRPr>
          </a:p>
        </p:txBody>
      </p:sp>
    </p:spTree>
    <p:extLst>
      <p:ext uri="{BB962C8B-B14F-4D97-AF65-F5344CB8AC3E}">
        <p14:creationId xmlns:p14="http://schemas.microsoft.com/office/powerpoint/2010/main" val="348580876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these machines can get bigger and bigger and bigger!</a:t>
            </a:r>
          </a:p>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23762788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these machines can get bigger and bigger and bigger!</a:t>
            </a:r>
          </a:p>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112846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Switching</a:t>
            </a:r>
            <a:r>
              <a:rPr lang="en-US" baseline="0" dirty="0" smtClean="0"/>
              <a:t> to German, you can see that even an </a:t>
            </a:r>
            <a:r>
              <a:rPr lang="en-US" i="1" baseline="0" dirty="0" smtClean="0"/>
              <a:t>irregular </a:t>
            </a:r>
            <a:r>
              <a:rPr lang="en-US" i="0" baseline="0" dirty="0" smtClean="0"/>
              <a:t>verb, like “</a:t>
            </a:r>
            <a:r>
              <a:rPr lang="en-US" i="0" baseline="0" dirty="0" err="1" smtClean="0"/>
              <a:t>brechen</a:t>
            </a:r>
            <a:r>
              <a:rPr lang="en-US" i="0" baseline="0" dirty="0" smtClean="0"/>
              <a:t>” (to break), has </a:t>
            </a:r>
            <a:r>
              <a:rPr lang="en-US" i="1" baseline="0" dirty="0" smtClean="0"/>
              <a:t>some</a:t>
            </a:r>
            <a:r>
              <a:rPr lang="en-US" i="0" baseline="0" dirty="0" smtClean="0"/>
              <a:t> regularities.  </a:t>
            </a:r>
          </a:p>
          <a:p>
            <a:r>
              <a:rPr lang="en-US" i="0" baseline="0" dirty="0" smtClean="0"/>
              <a:t>This form makes a regular change in the ending,</a:t>
            </a:r>
          </a:p>
          <a:p>
            <a:r>
              <a:rPr lang="en-US" i="0" baseline="0" dirty="0" smtClean="0"/>
              <a:t>this form makes a change to the vowel that’s irregular but not unprecedented,</a:t>
            </a:r>
          </a:p>
          <a:p>
            <a:r>
              <a:rPr lang="en-US" i="0" baseline="0" dirty="0" smtClean="0"/>
              <a:t>this form inherits both changes.</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15</a:t>
            </a:fld>
            <a:endParaRPr lang="en-US"/>
          </a:p>
        </p:txBody>
      </p:sp>
    </p:spTree>
    <p:extLst>
      <p:ext uri="{BB962C8B-B14F-4D97-AF65-F5344CB8AC3E}">
        <p14:creationId xmlns:p14="http://schemas.microsoft.com/office/powerpoint/2010/main" val="39549015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these machines can get bigger and bigger and bigger!</a:t>
            </a:r>
          </a:p>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21503753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these machines can get bigger and bigger and bigger!</a:t>
            </a:r>
          </a:p>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29184812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always normalize belief</a:t>
            </a:r>
            <a:endParaRPr lang="en-US" dirty="0"/>
          </a:p>
        </p:txBody>
      </p:sp>
      <p:sp>
        <p:nvSpPr>
          <p:cNvPr id="4" name="Slide Number Placeholder 3"/>
          <p:cNvSpPr>
            <a:spLocks noGrp="1"/>
          </p:cNvSpPr>
          <p:nvPr>
            <p:ph type="sldNum" sz="quarter" idx="10"/>
          </p:nvPr>
        </p:nvSpPr>
        <p:spPr/>
        <p:txBody>
          <a:bodyPr/>
          <a:lstStyle/>
          <a:p>
            <a:fld id="{44955425-6311-2D4C-A781-B0E3A2B4E3BB}"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22022924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Maintains</a:t>
            </a:r>
            <a:r>
              <a:rPr lang="en-US" baseline="0" dirty="0" smtClean="0"/>
              <a:t> </a:t>
            </a:r>
            <a:r>
              <a:rPr lang="en-US" baseline="0" dirty="0" err="1" smtClean="0"/>
              <a:t>sparsity</a:t>
            </a:r>
            <a:r>
              <a:rPr lang="en-US" baseline="0" dirty="0" smtClean="0"/>
              <a:t> . The machine that comes out of the intersection has the same intersection.</a:t>
            </a:r>
            <a:endParaRPr lang="en-US" dirty="0"/>
          </a:p>
          <a:p>
            <a:r>
              <a:rPr lang="en-US" dirty="0"/>
              <a:t>----- Meeting Notes (5/29/15 20:24) -----</a:t>
            </a:r>
          </a:p>
          <a:p>
            <a:r>
              <a:rPr lang="en-US" dirty="0"/>
              <a:t>How do we approximate a single message?</a:t>
            </a:r>
          </a:p>
          <a:p>
            <a:endParaRPr lang="en-US" dirty="0"/>
          </a:p>
          <a:p>
            <a:r>
              <a:rPr lang="en-US" dirty="0"/>
              <a:t>We want to update a message</a:t>
            </a:r>
          </a:p>
          <a:p>
            <a:endParaRPr lang="en-US" dirty="0"/>
          </a:p>
          <a:p>
            <a:r>
              <a:rPr lang="en-US" dirty="0"/>
              <a:t>You need a slide to represent the cavity belief on THIS slide</a:t>
            </a:r>
          </a:p>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20573278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(5/29/15 20:42) -----</a:t>
            </a:r>
          </a:p>
          <a:p>
            <a:r>
              <a:rPr lang="en-US"/>
              <a:t>split the equation over two lines (generally reformat)</a:t>
            </a:r>
          </a:p>
          <a:p>
            <a:endParaRPr lang="en-US"/>
          </a:p>
          <a:p>
            <a:r>
              <a:rPr lang="en-US"/>
              <a:t>This Work should not be in the title (NEW STICK instead of this work)</a:t>
            </a:r>
          </a:p>
          <a:p>
            <a:endParaRPr lang="en-US"/>
          </a:p>
          <a:p>
            <a:r>
              <a:rPr lang="en-US"/>
              <a:t>point out that this is a small modification to the algorithm</a:t>
            </a:r>
          </a:p>
          <a:p>
            <a:endParaRPr lang="en-US"/>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42348390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on</a:t>
            </a:r>
            <a:r>
              <a:rPr lang="en-US" baseline="0" dirty="0" smtClean="0"/>
              <a:t> English]</a:t>
            </a:r>
            <a:endParaRPr lang="en-US" dirty="0" smtClean="0"/>
          </a:p>
          <a:p>
            <a:r>
              <a:rPr lang="en-US" dirty="0" smtClean="0"/>
              <a:t>Our recommended version of Expectation</a:t>
            </a:r>
            <a:r>
              <a:rPr lang="en-US" baseline="0" dirty="0" smtClean="0"/>
              <a:t> Propagation </a:t>
            </a:r>
            <a:r>
              <a:rPr lang="en-US" dirty="0" smtClean="0"/>
              <a:t>is</a:t>
            </a:r>
            <a:r>
              <a:rPr lang="en-US" baseline="0" dirty="0" smtClean="0"/>
              <a:t> the red line, which does variable-order n-gram approximations.  You can see on the bottom graphs that it has almost no error!</a:t>
            </a:r>
          </a:p>
          <a:p>
            <a:r>
              <a:rPr lang="en-US" baseline="0" dirty="0" smtClean="0"/>
              <a:t>The top graphs show that it is slower than unigram or bigram approximations, but</a:t>
            </a:r>
          </a:p>
          <a:p>
            <a:r>
              <a:rPr lang="en-US" baseline="0" dirty="0" smtClean="0"/>
              <a:t>those have lots of error. It is </a:t>
            </a:r>
            <a:r>
              <a:rPr lang="en-US" i="1" baseline="0" dirty="0" smtClean="0"/>
              <a:t>much</a:t>
            </a:r>
            <a:r>
              <a:rPr lang="en-US" baseline="0" dirty="0" smtClean="0"/>
              <a:t> faster than trigram approximations, and also much faster and better than pruning.</a:t>
            </a:r>
          </a:p>
        </p:txBody>
      </p:sp>
      <p:sp>
        <p:nvSpPr>
          <p:cNvPr id="4" name="Slide Number Placeholder 3"/>
          <p:cNvSpPr>
            <a:spLocks noGrp="1"/>
          </p:cNvSpPr>
          <p:nvPr>
            <p:ph type="sldNum" sz="quarter" idx="10"/>
          </p:nvPr>
        </p:nvSpPr>
        <p:spPr/>
        <p:txBody>
          <a:bodyPr/>
          <a:lstStyle/>
          <a:p>
            <a:fld id="{A6ED4C61-6FE7-4387-B566-CF3FB2CD79D7}" type="slidenum">
              <a:rPr lang="en-US" smtClean="0"/>
              <a:pPr/>
              <a:t>191</a:t>
            </a:fld>
            <a:endParaRPr lang="en-US"/>
          </a:p>
        </p:txBody>
      </p:sp>
    </p:spTree>
    <p:extLst>
      <p:ext uri="{BB962C8B-B14F-4D97-AF65-F5344CB8AC3E}">
        <p14:creationId xmlns:p14="http://schemas.microsoft.com/office/powerpoint/2010/main" val="253971033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trade</a:t>
            </a:r>
            <a:r>
              <a:rPr lang="en-US" baseline="0" dirty="0" smtClean="0"/>
              <a:t> off speed and accuracy by deciding how much we want to penalize using extra n-grams to get a better approximation to the messages.</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192</a:t>
            </a:fld>
            <a:endParaRPr lang="en-US"/>
          </a:p>
        </p:txBody>
      </p:sp>
    </p:spTree>
    <p:extLst>
      <p:ext uri="{BB962C8B-B14F-4D97-AF65-F5344CB8AC3E}">
        <p14:creationId xmlns:p14="http://schemas.microsoft.com/office/powerpoint/2010/main" val="110444604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Shape 20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5" name="Shape 201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r>
              <a:rPr lang="en" sz="1100" b="0" i="0" u="none" strike="noStrike" cap="none" baseline="0" dirty="0"/>
              <a:t>Messages from different factors don’t agree.</a:t>
            </a:r>
          </a:p>
          <a:p>
            <a:pPr marL="0" marR="0" lvl="0" indent="0" algn="l" rtl="0">
              <a:spcBef>
                <a:spcPts val="0"/>
              </a:spcBef>
              <a:buSzPct val="25000"/>
              <a:buFont typeface="Arial"/>
              <a:buNone/>
            </a:pPr>
            <a:r>
              <a:rPr lang="en" sz="1100" b="0" i="0" u="none" strike="noStrike" cap="none" baseline="0" dirty="0"/>
              <a:t>Majority vote </a:t>
            </a:r>
            <a:r>
              <a:rPr lang="en-US" sz="1100" b="0" i="0" u="none" strike="noStrike" cap="none" baseline="0" dirty="0" smtClean="0"/>
              <a:t>would not necessarily give the best answer </a:t>
            </a:r>
            <a:endParaRPr lang="en" sz="1100" b="0" i="0" u="none" strike="noStrike" cap="none" baseline="0" dirty="0"/>
          </a:p>
          <a:p>
            <a:pPr marL="0" marR="0" lvl="0" indent="0" algn="l" rtl="0">
              <a:spcBef>
                <a:spcPts val="0"/>
              </a:spcBef>
              <a:buSzPct val="25000"/>
              <a:buFont typeface="Arial"/>
              <a:buNone/>
            </a:pPr>
            <a:r>
              <a:rPr lang="en-US" sz="1100" b="0" i="0" u="none" strike="noStrike" cap="none" baseline="0" dirty="0" smtClean="0"/>
              <a:t>Computationally prohibitive to get marginal distribution on a high-degree node.</a:t>
            </a:r>
            <a:endParaRPr lang="en" sz="1100" b="0" i="0" u="none" strike="noStrike" cap="none" baseline="0" dirty="0"/>
          </a:p>
        </p:txBody>
      </p:sp>
    </p:spTree>
    <p:extLst>
      <p:ext uri="{BB962C8B-B14F-4D97-AF65-F5344CB8AC3E}">
        <p14:creationId xmlns:p14="http://schemas.microsoft.com/office/powerpoint/2010/main" val="33758048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Decompose</a:t>
            </a:r>
            <a:r>
              <a:rPr lang="en-US" baseline="0" dirty="0" smtClean="0"/>
              <a:t> the high-degree nodes into several independent </a:t>
            </a:r>
            <a:r>
              <a:rPr lang="en-US" baseline="0" dirty="0" err="1" smtClean="0"/>
              <a:t>subproblems</a:t>
            </a:r>
            <a:r>
              <a:rPr lang="en-US" baseline="0" dirty="0" smtClean="0"/>
              <a:t>, make copies, optimize the </a:t>
            </a:r>
            <a:r>
              <a:rPr lang="en-US" baseline="0" dirty="0" err="1" smtClean="0"/>
              <a:t>subproblems</a:t>
            </a:r>
            <a:r>
              <a:rPr lang="en-US" baseline="0" dirty="0" smtClean="0"/>
              <a:t> separately and force consensus among </a:t>
            </a:r>
            <a:r>
              <a:rPr lang="en-US" baseline="0" dirty="0" err="1" smtClean="0"/>
              <a:t>subproblems</a:t>
            </a:r>
            <a:r>
              <a:rPr lang="en-US" baseline="0" dirty="0" smtClean="0"/>
              <a:t> by communicating.</a:t>
            </a:r>
          </a:p>
          <a:p>
            <a:endParaRPr lang="en-US" baseline="0" dirty="0" smtClean="0"/>
          </a:p>
          <a:p>
            <a:r>
              <a:rPr lang="en-US" baseline="0" dirty="0" smtClean="0"/>
              <a:t>You can decompose the problem: we choose this way for this particular problem, each surface form got to choose their own stem and suffix</a:t>
            </a:r>
            <a:endParaRPr lang="en-US" dirty="0"/>
          </a:p>
        </p:txBody>
      </p:sp>
    </p:spTree>
    <p:extLst>
      <p:ext uri="{BB962C8B-B14F-4D97-AF65-F5344CB8AC3E}">
        <p14:creationId xmlns:p14="http://schemas.microsoft.com/office/powerpoint/2010/main" val="379910989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Decompose</a:t>
            </a:r>
            <a:r>
              <a:rPr lang="en-US" baseline="0" dirty="0" smtClean="0"/>
              <a:t> the high-degree nodes into several independent </a:t>
            </a:r>
            <a:r>
              <a:rPr lang="en-US" baseline="0" dirty="0" err="1" smtClean="0"/>
              <a:t>subproblems</a:t>
            </a:r>
            <a:r>
              <a:rPr lang="en-US" baseline="0" dirty="0" smtClean="0"/>
              <a:t>, make copies, optimize the </a:t>
            </a:r>
            <a:r>
              <a:rPr lang="en-US" baseline="0" dirty="0" err="1" smtClean="0"/>
              <a:t>subproblems</a:t>
            </a:r>
            <a:r>
              <a:rPr lang="en-US" baseline="0" dirty="0" smtClean="0"/>
              <a:t> separately and force consensus among </a:t>
            </a:r>
            <a:r>
              <a:rPr lang="en-US" baseline="0" dirty="0" err="1" smtClean="0"/>
              <a:t>subproblems</a:t>
            </a:r>
            <a:r>
              <a:rPr lang="en-US" baseline="0" dirty="0" smtClean="0"/>
              <a:t> by communicating.</a:t>
            </a:r>
          </a:p>
          <a:p>
            <a:endParaRPr lang="en-US" baseline="0" dirty="0" smtClean="0"/>
          </a:p>
          <a:p>
            <a:r>
              <a:rPr lang="en-US" baseline="0" dirty="0" smtClean="0"/>
              <a:t>You can decompose the problem: we choose this way for this particular problem, each surface form got to choose their own stem and suffix</a:t>
            </a:r>
            <a:endParaRPr lang="en-US" dirty="0"/>
          </a:p>
        </p:txBody>
      </p:sp>
    </p:spTree>
    <p:extLst>
      <p:ext uri="{BB962C8B-B14F-4D97-AF65-F5344CB8AC3E}">
        <p14:creationId xmlns:p14="http://schemas.microsoft.com/office/powerpoint/2010/main" val="756624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What all this means is that words,</a:t>
            </a:r>
            <a:r>
              <a:rPr lang="en-US" baseline="0" dirty="0" smtClean="0">
                <a:latin typeface="Arial" panose="020B0604020202020204" pitchFamily="34" charset="0"/>
                <a:cs typeface="Arial" panose="020B0604020202020204" pitchFamily="34" charset="0"/>
              </a:rPr>
              <a:t> just like atoms, are not </a:t>
            </a:r>
            <a:r>
              <a:rPr lang="en-US" i="1" baseline="0" dirty="0" smtClean="0">
                <a:latin typeface="Arial" panose="020B0604020202020204" pitchFamily="34" charset="0"/>
                <a:cs typeface="Arial" panose="020B0604020202020204" pitchFamily="34" charset="0"/>
              </a:rPr>
              <a:t>really</a:t>
            </a:r>
            <a:r>
              <a:rPr lang="en-US" i="0" baseline="0" dirty="0" smtClean="0">
                <a:latin typeface="Arial" panose="020B0604020202020204" pitchFamily="34" charset="0"/>
                <a:cs typeface="Arial" panose="020B0604020202020204" pitchFamily="34" charset="0"/>
              </a:rPr>
              <a:t> atomic.</a:t>
            </a: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Their subatomic particles are letters, or phonemes.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panose="020B0604020202020204" pitchFamily="34" charset="0"/>
                <a:cs typeface="Arial" panose="020B0604020202020204" pitchFamily="34" charset="0"/>
              </a:rPr>
              <a:t>If we pay attention to how an atom is built, we can guess how it behaves.</a:t>
            </a:r>
          </a:p>
          <a:p>
            <a:r>
              <a:rPr lang="en-US" dirty="0" smtClean="0">
                <a:latin typeface="Arial" panose="020B0604020202020204" pitchFamily="34" charset="0"/>
                <a:cs typeface="Arial" panose="020B0604020202020204" pitchFamily="34" charset="0"/>
              </a:rPr>
              <a:t>These</a:t>
            </a:r>
            <a:r>
              <a:rPr lang="en-US" baseline="0" dirty="0" smtClean="0">
                <a:latin typeface="Arial" panose="020B0604020202020204" pitchFamily="34" charset="0"/>
                <a:cs typeface="Arial" panose="020B0604020202020204" pitchFamily="34" charset="0"/>
              </a:rPr>
              <a:t> elements are inert, these are electropositive.</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5812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They want to communicate this message. But how?</a:t>
            </a:r>
          </a:p>
          <a:p>
            <a:endParaRPr lang="en-US" dirty="0" smtClean="0"/>
          </a:p>
          <a:p>
            <a:r>
              <a:rPr lang="en-US" dirty="0" smtClean="0"/>
              <a:t>Thought bubbles: add weights, features</a:t>
            </a:r>
          </a:p>
          <a:p>
            <a:endParaRPr lang="en-US" dirty="0"/>
          </a:p>
        </p:txBody>
      </p:sp>
    </p:spTree>
    <p:extLst>
      <p:ext uri="{BB962C8B-B14F-4D97-AF65-F5344CB8AC3E}">
        <p14:creationId xmlns:p14="http://schemas.microsoft.com/office/powerpoint/2010/main" val="277820419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They want to listen to each other’s messages. But how?</a:t>
            </a:r>
          </a:p>
          <a:p>
            <a:endParaRPr lang="en-US" dirty="0"/>
          </a:p>
        </p:txBody>
      </p:sp>
    </p:spTree>
    <p:extLst>
      <p:ext uri="{BB962C8B-B14F-4D97-AF65-F5344CB8AC3E}">
        <p14:creationId xmlns:p14="http://schemas.microsoft.com/office/powerpoint/2010/main" val="200410660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They want to communicate this message. But how?</a:t>
            </a:r>
            <a:endParaRPr lang="en-US" dirty="0"/>
          </a:p>
        </p:txBody>
      </p:sp>
    </p:spTree>
    <p:extLst>
      <p:ext uri="{BB962C8B-B14F-4D97-AF65-F5344CB8AC3E}">
        <p14:creationId xmlns:p14="http://schemas.microsoft.com/office/powerpoint/2010/main" val="368726952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 dirty="0" smtClean="0"/>
              <a:t>Heuristic for expanding active set</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a:t>
            </a:r>
            <a:r>
              <a:rPr lang="en" dirty="0" smtClean="0"/>
              <a:t>e have infinitely many dual var</a:t>
            </a:r>
            <a:r>
              <a:rPr lang="en-US" dirty="0" err="1" smtClean="0"/>
              <a:t>iable</a:t>
            </a:r>
            <a:r>
              <a:rPr lang="en" dirty="0" smtClean="0"/>
              <a:t>s (Lagrange multipliers), and we let more and more of them move away from 0 as needed until we get agreement, but only finitely many</a:t>
            </a:r>
            <a:r>
              <a:rPr lang="en-US" dirty="0" smtClean="0"/>
              <a:t> (correspond</a:t>
            </a:r>
            <a:r>
              <a:rPr lang="en-US" baseline="0" dirty="0" smtClean="0"/>
              <a:t> to </a:t>
            </a:r>
            <a:r>
              <a:rPr lang="en-US" dirty="0" smtClean="0"/>
              <a:t>disagreed substring</a:t>
            </a:r>
            <a:r>
              <a:rPr lang="en-US" baseline="0" dirty="0" smtClean="0"/>
              <a:t> features</a:t>
            </a:r>
            <a:r>
              <a:rPr lang="en-US" dirty="0" smtClean="0"/>
              <a:t>)</a:t>
            </a:r>
            <a:r>
              <a:rPr lang="en" dirty="0" smtClean="0"/>
              <a:t> are nonzero at each step</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smtClean="0"/>
              <a:t>Show the weights in this picture. Tie</a:t>
            </a:r>
            <a:r>
              <a:rPr lang="en-US" altLang="zh-CN" baseline="0" dirty="0" smtClean="0"/>
              <a:t> to dual variable</a:t>
            </a:r>
            <a:endParaRPr lang="en" dirty="0" smtClean="0"/>
          </a:p>
        </p:txBody>
      </p:sp>
    </p:spTree>
    <p:extLst>
      <p:ext uri="{BB962C8B-B14F-4D97-AF65-F5344CB8AC3E}">
        <p14:creationId xmlns:p14="http://schemas.microsoft.com/office/powerpoint/2010/main" val="237229582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Remind</a:t>
            </a:r>
            <a:r>
              <a:rPr lang="en-US" altLang="zh-CN" baseline="0" dirty="0" smtClean="0"/>
              <a:t> why we need active set</a:t>
            </a:r>
          </a:p>
          <a:p>
            <a:r>
              <a:rPr lang="en-US" baseline="0" dirty="0" smtClean="0"/>
              <a:t>EP</a:t>
            </a:r>
            <a:endParaRPr lang="en-US" dirty="0"/>
          </a:p>
        </p:txBody>
      </p:sp>
    </p:spTree>
    <p:extLst>
      <p:ext uri="{BB962C8B-B14F-4D97-AF65-F5344CB8AC3E}">
        <p14:creationId xmlns:p14="http://schemas.microsoft.com/office/powerpoint/2010/main" val="422832684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1" name="Shape 8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852" name="Shape 8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202</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55200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9" name="Shape 9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930" name="Shape 9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203</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183082558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204</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298388857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205</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37332072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206</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2770443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And</a:t>
            </a:r>
            <a:r>
              <a:rPr lang="en-US" baseline="0" dirty="0" smtClean="0">
                <a:latin typeface="Arial" panose="020B0604020202020204" pitchFamily="34" charset="0"/>
                <a:cs typeface="Arial" panose="020B0604020202020204" pitchFamily="34" charset="0"/>
              </a:rPr>
              <a:t> in the same way, we have reasonably predictable relationships </a:t>
            </a:r>
          </a:p>
          <a:p>
            <a:r>
              <a:rPr lang="en-US" baseline="0" dirty="0" smtClean="0">
                <a:latin typeface="Arial" panose="020B0604020202020204" pitchFamily="34" charset="0"/>
                <a:cs typeface="Arial" panose="020B0604020202020204" pitchFamily="34" charset="0"/>
              </a:rPr>
              <a:t>between a word’s spelling and pronunciation, </a:t>
            </a:r>
          </a:p>
          <a:p>
            <a:r>
              <a:rPr lang="en-US" baseline="0" dirty="0" smtClean="0">
                <a:latin typeface="Arial" panose="020B0604020202020204" pitchFamily="34" charset="0"/>
                <a:cs typeface="Arial" panose="020B0604020202020204" pitchFamily="34" charset="0"/>
              </a:rPr>
              <a:t>or between spellings or pronunciations of two related words, </a:t>
            </a:r>
          </a:p>
          <a:p>
            <a:r>
              <a:rPr lang="en-US" baseline="0" dirty="0" smtClean="0">
                <a:latin typeface="Arial" panose="020B0604020202020204" pitchFamily="34" charset="0"/>
                <a:cs typeface="Arial" panose="020B0604020202020204" pitchFamily="34" charset="0"/>
              </a:rPr>
              <a:t>and a word’s spelling provides </a:t>
            </a:r>
            <a:r>
              <a:rPr lang="en-US" i="1" baseline="0" dirty="0" smtClean="0">
                <a:latin typeface="Arial" panose="020B0604020202020204" pitchFamily="34" charset="0"/>
                <a:cs typeface="Arial" panose="020B0604020202020204" pitchFamily="34" charset="0"/>
              </a:rPr>
              <a:t>some</a:t>
            </a:r>
            <a:r>
              <a:rPr lang="en-US" i="0" baseline="0" dirty="0" smtClean="0">
                <a:latin typeface="Arial" panose="020B0604020202020204" pitchFamily="34" charset="0"/>
                <a:cs typeface="Arial" panose="020B0604020202020204" pitchFamily="34" charset="0"/>
              </a:rPr>
              <a:t> clues to its meaning and its syntax, like when it ends in –s.</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32194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207</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313656992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208</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81098714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209</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17205436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210</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51785051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211</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329110556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212</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22865916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dirty="0"/>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213</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281780723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214</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368957236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a:p>
        </p:txBody>
      </p:sp>
      <p:sp>
        <p:nvSpPr>
          <p:cNvPr id="1017" name="Shape 10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215</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365583311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369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Rot="1" noChangeAspect="1" noChangeArrowheads="1" noTextEdit="1"/>
          </p:cNvSpPr>
          <p:nvPr>
            <p:ph type="sldImg"/>
          </p:nvPr>
        </p:nvSpPr>
        <p:spPr>
          <a:ln/>
        </p:spPr>
      </p:sp>
      <p:sp>
        <p:nvSpPr>
          <p:cNvPr id="939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Named entities: names that have been officially assigned, e.g., “Bibi Netanyahu” or “Tel Aviv” or “iPhone 5” or “San Francisco Symphony Orchestra,” rather than other multi-word phrases like “hot dog”</a:t>
            </a:r>
          </a:p>
        </p:txBody>
      </p:sp>
    </p:spTree>
    <p:extLst>
      <p:ext uri="{BB962C8B-B14F-4D97-AF65-F5344CB8AC3E}">
        <p14:creationId xmlns:p14="http://schemas.microsoft.com/office/powerpoint/2010/main" val="101626832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model</a:t>
            </a:r>
            <a:r>
              <a:rPr lang="en-US" baseline="0" dirty="0" smtClean="0"/>
              <a:t> 1, exercise dataset</a:t>
            </a:r>
            <a:endParaRPr lang="en-US" dirty="0"/>
          </a:p>
        </p:txBody>
      </p:sp>
    </p:spTree>
    <p:extLst>
      <p:ext uri="{BB962C8B-B14F-4D97-AF65-F5344CB8AC3E}">
        <p14:creationId xmlns:p14="http://schemas.microsoft.com/office/powerpoint/2010/main" val="299463272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Infeasible</a:t>
            </a:r>
            <a:r>
              <a:rPr lang="en-US" baseline="0" dirty="0" smtClean="0"/>
              <a:t> to do exact marginal inference</a:t>
            </a:r>
          </a:p>
          <a:p>
            <a:pPr>
              <a:spcBef>
                <a:spcPts val="0"/>
              </a:spcBef>
              <a:buNone/>
            </a:pPr>
            <a:r>
              <a:rPr lang="en-US" baseline="0" dirty="0" err="1" smtClean="0"/>
              <a:t>Enphasize</a:t>
            </a:r>
            <a:r>
              <a:rPr lang="en-US" baseline="0" dirty="0" smtClean="0"/>
              <a:t> the hardness of our problem, undicidable</a:t>
            </a:r>
            <a:endParaRPr dirty="0"/>
          </a:p>
        </p:txBody>
      </p:sp>
    </p:spTree>
    <p:extLst>
      <p:ext uri="{BB962C8B-B14F-4D97-AF65-F5344CB8AC3E}">
        <p14:creationId xmlns:p14="http://schemas.microsoft.com/office/powerpoint/2010/main" val="86025756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2"/>
          <p:cNvSpPr>
            <a:spLocks noGrp="1" noRot="1" noChangeAspect="1" noChangeArrowheads="1" noTextEdit="1"/>
          </p:cNvSpPr>
          <p:nvPr>
            <p:ph type="sldImg"/>
          </p:nvPr>
        </p:nvSpPr>
        <p:spPr>
          <a:ln/>
        </p:spPr>
      </p:sp>
      <p:sp>
        <p:nvSpPr>
          <p:cNvPr id="137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Mention Goldsmith’s Linguistica</a:t>
            </a:r>
          </a:p>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6535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2"/>
          <p:cNvSpPr>
            <a:spLocks noGrp="1" noRot="1" noChangeAspect="1" noChangeArrowheads="1" noTextEdit="1"/>
          </p:cNvSpPr>
          <p:nvPr>
            <p:ph type="sldImg"/>
          </p:nvPr>
        </p:nvSpPr>
        <p:spPr>
          <a:ln/>
        </p:spPr>
      </p:sp>
      <p:sp>
        <p:nvSpPr>
          <p:cNvPr id="137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Mention Goldsmith’s Linguistica</a:t>
            </a:r>
          </a:p>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5253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D2AD9A4-90BF-421C-9F9E-1C7E8C5DF699}" type="slidenum">
              <a:rPr lang="fi-FI" altLang="en-US"/>
              <a:pPr/>
              <a:t>230</a:t>
            </a:fld>
            <a:endParaRPr lang="fi-FI" altLang="en-US"/>
          </a:p>
        </p:txBody>
      </p:sp>
      <p:sp>
        <p:nvSpPr>
          <p:cNvPr id="13313" name="Rectangle 1"/>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961147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9A961AD-D8FC-4502-B3FE-39E69B23ABFE}" type="slidenum">
              <a:rPr lang="fi-FI" altLang="en-US"/>
              <a:pPr/>
              <a:t>231</a:t>
            </a:fld>
            <a:endParaRPr lang="fi-FI" altLang="en-US"/>
          </a:p>
        </p:txBody>
      </p:sp>
      <p:sp>
        <p:nvSpPr>
          <p:cNvPr id="12289" name="Rectangle 1"/>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1878595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1282" name="Shape 1075"/>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
        <p:nvSpPr>
          <p:cNvPr id="1121283" name="Shape 1076"/>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1980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434" name="Rectangle 2"/>
          <p:cNvSpPr>
            <a:spLocks noGrp="1" noRot="1" noChangeAspect="1" noChangeArrowheads="1" noTextEdit="1"/>
          </p:cNvSpPr>
          <p:nvPr>
            <p:ph type="sldImg"/>
          </p:nvPr>
        </p:nvSpPr>
        <p:spPr>
          <a:ln/>
        </p:spPr>
      </p:sp>
      <p:sp>
        <p:nvSpPr>
          <p:cNvPr id="129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But these methods</a:t>
            </a:r>
            <a:r>
              <a:rPr lang="en-US" baseline="0" dirty="0" smtClean="0">
                <a:latin typeface="Arial" panose="020B0604020202020204" pitchFamily="34" charset="0"/>
                <a:cs typeface="Arial" panose="020B0604020202020204" pitchFamily="34" charset="0"/>
              </a:rPr>
              <a:t> are </a:t>
            </a:r>
            <a:r>
              <a:rPr lang="en-US" dirty="0" smtClean="0">
                <a:latin typeface="Arial" panose="020B0604020202020204" pitchFamily="34" charset="0"/>
                <a:cs typeface="Arial" panose="020B0604020202020204" pitchFamily="34" charset="0"/>
              </a:rPr>
              <a:t>doing</a:t>
            </a:r>
            <a:r>
              <a:rPr lang="en-US" baseline="0" dirty="0" smtClean="0">
                <a:latin typeface="Arial" panose="020B0604020202020204" pitchFamily="34" charset="0"/>
                <a:cs typeface="Arial" panose="020B0604020202020204" pitchFamily="34" charset="0"/>
              </a:rPr>
              <a:t> a pretty weak job so far of using context clues.</a:t>
            </a:r>
          </a:p>
          <a:p>
            <a:r>
              <a:rPr lang="en-US" baseline="0" dirty="0" smtClean="0">
                <a:latin typeface="Arial" panose="020B0604020202020204" pitchFamily="34" charset="0"/>
                <a:cs typeface="Arial" panose="020B0604020202020204" pitchFamily="34" charset="0"/>
              </a:rPr>
              <a:t>So we are now trying to beef that up by integrating this discovery with recurrent neural language models.</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60917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Grp="1" noRot="1" noChangeAspect="1" noChangeArrowheads="1" noTextEdit="1"/>
          </p:cNvSpPr>
          <p:nvPr>
            <p:ph type="sldImg"/>
          </p:nvPr>
        </p:nvSpPr>
        <p:spPr>
          <a:ln/>
        </p:spPr>
      </p:sp>
      <p:sp>
        <p:nvSpPr>
          <p:cNvPr id="129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Mention Goldsmith’s Linguistica</a:t>
            </a:r>
          </a:p>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935270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The words can be quite idiosyncratic too.  As you add letters to the spelling, the info can change quite radically.</a:t>
            </a:r>
          </a:p>
          <a:p>
            <a:r>
              <a:rPr lang="en-US" smtClean="0">
                <a:latin typeface="Arial" panose="020B0604020202020204" pitchFamily="34" charset="0"/>
                <a:cs typeface="Arial" panose="020B0604020202020204" pitchFamily="34" charset="0"/>
              </a:rPr>
              <a:t>So you should just memorize it all, right?</a:t>
            </a:r>
          </a:p>
        </p:txBody>
      </p:sp>
    </p:spTree>
    <p:extLst>
      <p:ext uri="{BB962C8B-B14F-4D97-AF65-F5344CB8AC3E}">
        <p14:creationId xmlns:p14="http://schemas.microsoft.com/office/powerpoint/2010/main" val="338005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Rot="1" noChangeAspect="1" noChangeArrowheads="1" noTextEdit="1"/>
          </p:cNvSpPr>
          <p:nvPr>
            <p:ph type="sldImg"/>
          </p:nvPr>
        </p:nvSpPr>
        <p:spPr>
          <a:ln/>
        </p:spPr>
      </p:sp>
      <p:sp>
        <p:nvSpPr>
          <p:cNvPr id="941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04125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8" name="Rectangle 2"/>
          <p:cNvSpPr>
            <a:spLocks noGrp="1" noRot="1" noChangeAspect="1" noChangeArrowheads="1" noTextEdit="1"/>
          </p:cNvSpPr>
          <p:nvPr>
            <p:ph type="sldImg"/>
          </p:nvPr>
        </p:nvSpPr>
        <p:spPr>
          <a:ln/>
        </p:spPr>
      </p:sp>
      <p:sp>
        <p:nvSpPr>
          <p:cNvPr id="1243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So in conclusion, we’re trying to model all the words, jointly.</a:t>
            </a:r>
          </a:p>
          <a:p>
            <a:r>
              <a:rPr lang="en-US" dirty="0" smtClean="0">
                <a:latin typeface="Arial" panose="020B0604020202020204" pitchFamily="34" charset="0"/>
                <a:cs typeface="Arial" panose="020B0604020202020204" pitchFamily="34" charset="0"/>
              </a:rPr>
              <a:t>And we now have</a:t>
            </a:r>
            <a:r>
              <a:rPr lang="en-US" baseline="0" dirty="0" smtClean="0">
                <a:latin typeface="Arial" panose="020B0604020202020204" pitchFamily="34" charset="0"/>
                <a:cs typeface="Arial" panose="020B0604020202020204" pitchFamily="34" charset="0"/>
              </a:rPr>
              <a:t> a lot of the ingredients to actually build and run the models.</a:t>
            </a:r>
          </a:p>
          <a:p>
            <a:r>
              <a:rPr lang="en-US" baseline="0" dirty="0" smtClean="0">
                <a:latin typeface="Arial" panose="020B0604020202020204" pitchFamily="34" charset="0"/>
                <a:cs typeface="Arial" panose="020B0604020202020204" pitchFamily="34" charset="0"/>
              </a:rPr>
              <a:t>Thanks for listening to a detailed talk, and I’ll be very happy to take your thoughts and questions.  </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318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Rot="1" noChangeAspect="1" noChangeArrowheads="1" noTextEdit="1"/>
          </p:cNvSpPr>
          <p:nvPr>
            <p:ph type="sldImg"/>
          </p:nvPr>
        </p:nvSpPr>
        <p:spPr>
          <a:ln/>
        </p:spPr>
      </p:sp>
      <p:sp>
        <p:nvSpPr>
          <p:cNvPr id="943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Note that these can be joined into 3-way relations, e.g., spelling -&gt; pronunciation -&gt; spelling for a misspelling), or word -&gt; parent -&gt; child (gives cognate) </a:t>
            </a:r>
          </a:p>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74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fld id="{C4E10D55-F781-4D67-BB44-27DD231A7512}" type="slidenum">
              <a:rPr lang="en-US" sz="1200" b="0">
                <a:latin typeface="Arial" panose="020B0604020202020204" pitchFamily="34" charset="0"/>
              </a:rPr>
              <a:pPr/>
              <a:t>2</a:t>
            </a:fld>
            <a:endParaRPr lang="en-US" sz="1200" b="0">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cs typeface="Arial" panose="020B0604020202020204" pitchFamily="34" charset="0"/>
              </a:rPr>
              <a:t>This title might have been friendlier, for</a:t>
            </a:r>
            <a:r>
              <a:rPr lang="en-US" baseline="0" dirty="0" smtClean="0">
                <a:latin typeface="Arial" panose="020B0604020202020204" pitchFamily="34" charset="0"/>
                <a:cs typeface="Arial" panose="020B0604020202020204" pitchFamily="34" charset="0"/>
              </a:rPr>
              <a:t> 8:30am, and I can even make it relevant.</a:t>
            </a:r>
            <a:endParaRPr lang="en-US" dirty="0" smtClean="0">
              <a:latin typeface="Arial" panose="020B0604020202020204" pitchFamily="34" charset="0"/>
              <a:cs typeface="Arial" panose="020B0604020202020204" pitchFamily="34" charset="0"/>
            </a:endParaRPr>
          </a:p>
          <a:p>
            <a:pPr eaLnBrk="1" hangingPunct="1"/>
            <a:r>
              <a:rPr lang="en-US" dirty="0" smtClean="0">
                <a:latin typeface="Arial" panose="020B0604020202020204" pitchFamily="34" charset="0"/>
                <a:cs typeface="Arial" panose="020B0604020202020204" pitchFamily="34" charset="0"/>
              </a:rPr>
              <a:t>Now</a:t>
            </a:r>
            <a:r>
              <a:rPr lang="en-US" baseline="0" dirty="0" smtClean="0">
                <a:latin typeface="Arial" panose="020B0604020202020204" pitchFamily="34" charset="0"/>
                <a:cs typeface="Arial" panose="020B0604020202020204" pitchFamily="34" charset="0"/>
              </a:rPr>
              <a:t>, a</a:t>
            </a:r>
            <a:r>
              <a:rPr lang="en-US" dirty="0" smtClean="0">
                <a:latin typeface="Arial" panose="020B0604020202020204" pitchFamily="34" charset="0"/>
                <a:cs typeface="Arial" panose="020B0604020202020204" pitchFamily="34" charset="0"/>
              </a:rPr>
              <a:t>fter I'd picked this topic, Geoff Zweig told me</a:t>
            </a:r>
            <a:r>
              <a:rPr lang="en-US" baseline="0" dirty="0" smtClean="0">
                <a:latin typeface="Arial" panose="020B0604020202020204" pitchFamily="34" charset="0"/>
                <a:cs typeface="Arial" panose="020B0604020202020204" pitchFamily="34" charset="0"/>
              </a:rPr>
              <a:t> the </a:t>
            </a:r>
            <a:r>
              <a:rPr lang="en-US" i="1" baseline="0" dirty="0" smtClean="0">
                <a:latin typeface="Arial" panose="020B0604020202020204" pitchFamily="34" charset="0"/>
                <a:cs typeface="Arial" panose="020B0604020202020204" pitchFamily="34" charset="0"/>
              </a:rPr>
              <a:t>actual </a:t>
            </a:r>
            <a:r>
              <a:rPr lang="en-US" dirty="0" smtClean="0">
                <a:latin typeface="Arial" panose="020B0604020202020204" pitchFamily="34" charset="0"/>
                <a:cs typeface="Arial" panose="020B0604020202020204" pitchFamily="34" charset="0"/>
              </a:rPr>
              <a:t>purpose</a:t>
            </a:r>
          </a:p>
          <a:p>
            <a:pPr eaLnBrk="1" hangingPunct="1"/>
            <a:r>
              <a:rPr lang="en-US" dirty="0" smtClean="0">
                <a:latin typeface="Arial" panose="020B0604020202020204" pitchFamily="34" charset="0"/>
                <a:cs typeface="Arial" panose="020B0604020202020204" pitchFamily="34" charset="0"/>
              </a:rPr>
              <a:t>of a keynote talk,</a:t>
            </a:r>
            <a:r>
              <a:rPr lang="en-US" baseline="0" dirty="0" smtClean="0">
                <a:latin typeface="Arial" panose="020B0604020202020204" pitchFamily="34" charset="0"/>
                <a:cs typeface="Arial" panose="020B0604020202020204" pitchFamily="34" charset="0"/>
              </a:rPr>
              <a:t> which is apparently </a:t>
            </a:r>
            <a:r>
              <a:rPr lang="en-US" dirty="0" smtClean="0">
                <a:latin typeface="Arial" panose="020B0604020202020204" pitchFamily="34" charset="0"/>
                <a:cs typeface="Arial" panose="020B0604020202020204" pitchFamily="34" charset="0"/>
              </a:rPr>
              <a:t>to entertain you.  Sorry!</a:t>
            </a:r>
            <a:r>
              <a:rPr lang="en-US" baseline="0" dirty="0" smtClean="0">
                <a:latin typeface="Arial" panose="020B0604020202020204" pitchFamily="34" charset="0"/>
                <a:cs typeface="Arial" panose="020B0604020202020204" pitchFamily="34" charset="0"/>
              </a:rPr>
              <a:t>  T</a:t>
            </a:r>
            <a:r>
              <a:rPr lang="en-US" dirty="0" smtClean="0">
                <a:latin typeface="Arial" panose="020B0604020202020204" pitchFamily="34" charset="0"/>
                <a:cs typeface="Arial" panose="020B0604020202020204" pitchFamily="34" charset="0"/>
              </a:rPr>
              <a:t>oo late, Geoff! … </a:t>
            </a:r>
          </a:p>
          <a:p>
            <a:pPr eaLnBrk="1" hangingPunct="1"/>
            <a:r>
              <a:rPr lang="en-US" dirty="0" smtClean="0">
                <a:latin typeface="Arial" panose="020B0604020202020204" pitchFamily="34" charset="0"/>
                <a:cs typeface="Arial" panose="020B0604020202020204" pitchFamily="34" charset="0"/>
              </a:rPr>
              <a:t>Or not.  You were probably all geeky kids who liked puzzles,</a:t>
            </a:r>
          </a:p>
          <a:p>
            <a:pPr eaLnBrk="1" hangingPunct="1"/>
            <a:r>
              <a:rPr lang="en-US" dirty="0" smtClean="0">
                <a:latin typeface="Arial" panose="020B0604020202020204" pitchFamily="34" charset="0"/>
                <a:cs typeface="Arial" panose="020B0604020202020204" pitchFamily="34" charset="0"/>
              </a:rPr>
              <a:t>so I am hoping that you still like intellectual entertainment. .Even at 8:30am.</a:t>
            </a:r>
          </a:p>
          <a:p>
            <a:pPr eaLnBrk="1" hangingPunct="1"/>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7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Rectangle 2"/>
          <p:cNvSpPr>
            <a:spLocks noGrp="1" noRot="1" noChangeAspect="1" noChangeArrowheads="1" noTextEdit="1"/>
          </p:cNvSpPr>
          <p:nvPr>
            <p:ph type="sldImg"/>
          </p:nvPr>
        </p:nvSpPr>
        <p:spPr>
          <a:ln/>
        </p:spPr>
      </p:sp>
      <p:sp>
        <p:nvSpPr>
          <p:cNvPr id="131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Ultimate goal …</a:t>
            </a:r>
          </a:p>
          <a:p>
            <a:r>
              <a:rPr lang="en-US" dirty="0" smtClean="0">
                <a:latin typeface="Arial" panose="020B0604020202020204" pitchFamily="34" charset="0"/>
                <a:cs typeface="Arial" panose="020B0604020202020204" pitchFamily="34" charset="0"/>
              </a:rPr>
              <a:t>We’re not</a:t>
            </a:r>
            <a:r>
              <a:rPr lang="en-US" baseline="0" dirty="0" smtClean="0">
                <a:latin typeface="Arial" panose="020B0604020202020204" pitchFamily="34" charset="0"/>
                <a:cs typeface="Arial" panose="020B0604020202020204" pitchFamily="34" charset="0"/>
              </a:rPr>
              <a:t> going to do that all today, but in order to do it, we need …</a:t>
            </a:r>
          </a:p>
          <a:p>
            <a:r>
              <a:rPr lang="en-US" baseline="0" dirty="0" smtClean="0">
                <a:latin typeface="Arial" panose="020B0604020202020204" pitchFamily="34" charset="0"/>
                <a:cs typeface="Arial" panose="020B0604020202020204" pitchFamily="34" charset="0"/>
              </a:rPr>
              <a:t>Today’s talk will be mainly about predicting missing strings in the table.  So we’re assuming we know where the observed and missing strings go in the table – we are told how they are related to one another.  (We’ve already done a couple of neat papers on discovering those relationships from text, but I’ll only mention those at the end of the talk.)</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184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a:t>
            </a:r>
            <a:r>
              <a:rPr lang="en-US" baseline="0" dirty="0" smtClean="0"/>
              <a:t>methods could also be used for other parts of the problem I just described, like working with spellings or loanwords when you’re making a pronunciation dictionary.</a:t>
            </a:r>
          </a:p>
          <a:p>
            <a:r>
              <a:rPr lang="en-US" baseline="0" dirty="0" smtClean="0"/>
              <a:t>But to be concrete, we’re going to focus on phonology.</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23</a:t>
            </a:fld>
            <a:endParaRPr lang="en-US"/>
          </a:p>
        </p:txBody>
      </p:sp>
    </p:spTree>
    <p:extLst>
      <p:ext uri="{BB962C8B-B14F-4D97-AF65-F5344CB8AC3E}">
        <p14:creationId xmlns:p14="http://schemas.microsoft.com/office/powerpoint/2010/main" val="2555988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know, linguistics</a:t>
            </a:r>
            <a:r>
              <a:rPr lang="en-US" baseline="0" dirty="0" smtClean="0"/>
              <a:t> has lots of levels,</a:t>
            </a:r>
          </a:p>
          <a:p>
            <a:r>
              <a:rPr lang="en-US" baseline="0" dirty="0" smtClean="0"/>
              <a:t>and phonology deals with the low level of sounds.</a:t>
            </a:r>
          </a:p>
          <a:p>
            <a:r>
              <a:rPr lang="en-US" baseline="0" dirty="0" smtClean="0"/>
              <a:t>The basic objects are strings over a finite alphabet, namely IPA.</a:t>
            </a:r>
          </a:p>
        </p:txBody>
      </p:sp>
      <p:sp>
        <p:nvSpPr>
          <p:cNvPr id="4" name="Slide Number Placeholder 3"/>
          <p:cNvSpPr>
            <a:spLocks noGrp="1"/>
          </p:cNvSpPr>
          <p:nvPr>
            <p:ph type="sldNum" sz="quarter" idx="10"/>
          </p:nvPr>
        </p:nvSpPr>
        <p:spPr/>
        <p:txBody>
          <a:bodyPr/>
          <a:lstStyle/>
          <a:p>
            <a:fld id="{A6ED4C61-6FE7-4387-B566-CF3FB2CD79D7}" type="slidenum">
              <a:rPr lang="en-US" smtClean="0"/>
              <a:pPr/>
              <a:t>24</a:t>
            </a:fld>
            <a:endParaRPr lang="en-US"/>
          </a:p>
        </p:txBody>
      </p:sp>
    </p:spTree>
    <p:extLst>
      <p:ext uri="{BB962C8B-B14F-4D97-AF65-F5344CB8AC3E}">
        <p14:creationId xmlns:p14="http://schemas.microsoft.com/office/powerpoint/2010/main" val="3274468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a discrete problem: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mapping from IPA to acoustics is one level down, aka phonetics.</a:t>
            </a:r>
          </a:p>
        </p:txBody>
      </p:sp>
      <p:sp>
        <p:nvSpPr>
          <p:cNvPr id="4" name="Slide Number Placeholder 3"/>
          <p:cNvSpPr>
            <a:spLocks noGrp="1"/>
          </p:cNvSpPr>
          <p:nvPr>
            <p:ph type="sldNum" sz="quarter" idx="10"/>
          </p:nvPr>
        </p:nvSpPr>
        <p:spPr/>
        <p:txBody>
          <a:bodyPr/>
          <a:lstStyle/>
          <a:p>
            <a:fld id="{A6ED4C61-6FE7-4387-B566-CF3FB2CD79D7}" type="slidenum">
              <a:rPr lang="en-US" smtClean="0"/>
              <a:pPr/>
              <a:t>25</a:t>
            </a:fld>
            <a:endParaRPr lang="en-US"/>
          </a:p>
        </p:txBody>
      </p:sp>
    </p:spTree>
    <p:extLst>
      <p:ext uri="{BB962C8B-B14F-4D97-AF65-F5344CB8AC3E}">
        <p14:creationId xmlns:p14="http://schemas.microsoft.com/office/powerpoint/2010/main" val="1341789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513498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exercise you might do in a first-year phonology course:</a:t>
            </a:r>
          </a:p>
          <a:p>
            <a:r>
              <a:rPr lang="en-US" dirty="0" smtClean="0"/>
              <a:t>complete this little</a:t>
            </a:r>
            <a:r>
              <a:rPr lang="en-US" baseline="0" dirty="0" smtClean="0"/>
              <a:t> table.  It shows several English verbs, and several forms of each verb.</a:t>
            </a:r>
          </a:p>
          <a:p>
            <a:r>
              <a:rPr lang="en-US" baseline="0" dirty="0" smtClean="0"/>
              <a:t>talk, talks, talked, talked; thank, thanks, thanked, thanked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Your job is to predict the missing entries.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27</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686607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want to observe that formally speaking, this is </a:t>
            </a:r>
            <a:r>
              <a:rPr lang="en-US" i="1" dirty="0" smtClean="0"/>
              <a:t>exactly the same problem</a:t>
            </a:r>
            <a:r>
              <a:rPr lang="en-US" i="0" dirty="0" smtClean="0"/>
              <a:t> as another ML problem.  Some users rated</a:t>
            </a:r>
            <a:r>
              <a:rPr lang="en-US" i="0" baseline="0" dirty="0" smtClean="0"/>
              <a:t> some movies, and you want to predict how they would rate other movies.</a:t>
            </a:r>
            <a:endParaRPr lang="en-US" i="0" dirty="0" smtClean="0"/>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28</a:t>
            </a:fld>
            <a:endParaRPr lang="en-US"/>
          </a:p>
        </p:txBody>
      </p:sp>
    </p:spTree>
    <p:extLst>
      <p:ext uri="{BB962C8B-B14F-4D97-AF65-F5344CB8AC3E}">
        <p14:creationId xmlns:p14="http://schemas.microsoft.com/office/powerpoint/2010/main" val="4094210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way to solve this is to assign each user, and each movie, a latent vector in 3-space so that the user’s rating of a movie, when it’s known, is predicted by the inner product of their vectors.  A blue row vector times a red column vector gives a purple rating.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29</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3097637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can take</a:t>
            </a:r>
            <a:r>
              <a:rPr lang="en-US" baseline="0" dirty="0" smtClean="0"/>
              <a:t> more inner products to predict the held-out ratings.</a:t>
            </a:r>
          </a:p>
          <a:p>
            <a:r>
              <a:rPr lang="en-US" baseline="0" dirty="0" smtClean="0"/>
              <a:t>Notice that all we’re doing is approximating the original ratings by the</a:t>
            </a:r>
          </a:p>
          <a:p>
            <a:r>
              <a:rPr lang="en-US" baseline="0" dirty="0" smtClean="0"/>
              <a:t>entries of a rank-3 matrix – the product of this m x 3 blue matrix with this 3 x n red matrix is an m x n, rank-3 matrix.</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30</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3155749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Here’s a graphical model representation.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accounts for the difference between the observed data and the prediction with Gaussian noise, which allows for a bit of wiggle room.</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31</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246891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anose="020B0604020202020204" pitchFamily="34" charset="0"/>
                <a:cs typeface="Arial" panose="020B0604020202020204" pitchFamily="34" charset="0"/>
              </a:rPr>
              <a:t>For example, you may be entertained by watching a computer scientist try to do linguistics …</a:t>
            </a:r>
          </a:p>
          <a:p>
            <a:pPr eaLnBrk="1" hangingPunct="1"/>
            <a:r>
              <a:rPr lang="en-US" dirty="0" smtClean="0">
                <a:latin typeface="Arial" panose="020B0604020202020204" pitchFamily="34" charset="0"/>
                <a:cs typeface="Arial" panose="020B0604020202020204" pitchFamily="34" charset="0"/>
              </a:rPr>
              <a:t>for an audience of electrical engineers.</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a:t>
            </a:fld>
            <a:endParaRPr lang="en-US"/>
          </a:p>
        </p:txBody>
      </p:sp>
    </p:spTree>
    <p:extLst>
      <p:ext uri="{BB962C8B-B14F-4D97-AF65-F5344CB8AC3E}">
        <p14:creationId xmlns:p14="http://schemas.microsoft.com/office/powerpoint/2010/main" val="1797389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32</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58394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phonology exercise</a:t>
            </a:r>
            <a:r>
              <a:rPr lang="en-US" baseline="0" dirty="0" smtClean="0"/>
              <a:t> is exactly the same,</a:t>
            </a:r>
          </a:p>
          <a:p>
            <a:r>
              <a:rPr lang="en-US" baseline="0" dirty="0" smtClean="0"/>
              <a:t>except that instead of modeling the observed data with latent </a:t>
            </a:r>
            <a:r>
              <a:rPr lang="en-US" i="1" baseline="0" dirty="0" smtClean="0"/>
              <a:t>vectors</a:t>
            </a:r>
            <a:r>
              <a:rPr lang="en-US" baseline="0" dirty="0" smtClean="0"/>
              <a:t>, </a:t>
            </a:r>
          </a:p>
          <a:p>
            <a:r>
              <a:rPr lang="en-US" baseline="0" dirty="0" smtClean="0"/>
              <a:t>we’ll use latent </a:t>
            </a:r>
            <a:r>
              <a:rPr lang="en-US" i="1" baseline="0" dirty="0" smtClean="0"/>
              <a:t>strings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33</a:t>
            </a:fld>
            <a:endParaRPr lang="en-US"/>
          </a:p>
        </p:txBody>
      </p:sp>
    </p:spTree>
    <p:extLst>
      <p:ext uri="{BB962C8B-B14F-4D97-AF65-F5344CB8AC3E}">
        <p14:creationId xmlns:p14="http://schemas.microsoft.com/office/powerpoint/2010/main" val="1400865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we’ll combine them not by inner</a:t>
            </a:r>
            <a:r>
              <a:rPr lang="en-US" baseline="0" dirty="0" smtClean="0"/>
              <a:t> product, but by concatenation.</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34</a:t>
            </a:fld>
            <a:endParaRPr lang="en-US"/>
          </a:p>
        </p:txBody>
      </p:sp>
    </p:spTree>
    <p:extLst>
      <p:ext uri="{BB962C8B-B14F-4D97-AF65-F5344CB8AC3E}">
        <p14:creationId xmlns:p14="http://schemas.microsoft.com/office/powerpoint/2010/main" val="3588663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t>
            </a:r>
            <a:r>
              <a:rPr lang="en-US" baseline="0" dirty="0" smtClean="0"/>
              <a:t>o each purple string is a concatenation of a latent blue stem and a latent red suffix.</a:t>
            </a:r>
            <a:endParaRPr lang="en-US" dirty="0"/>
          </a:p>
        </p:txBody>
      </p:sp>
    </p:spTree>
    <p:extLst>
      <p:ext uri="{BB962C8B-B14F-4D97-AF65-F5344CB8AC3E}">
        <p14:creationId xmlns:p14="http://schemas.microsoft.com/office/powerpoint/2010/main" val="763260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can do more concatenation</a:t>
            </a:r>
            <a:r>
              <a:rPr lang="en-US" baseline="0" dirty="0" smtClean="0"/>
              <a:t> to predict new strings.</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36</a:t>
            </a:fld>
            <a:endParaRPr lang="en-US"/>
          </a:p>
        </p:txBody>
      </p:sp>
    </p:spTree>
    <p:extLst>
      <p:ext uri="{BB962C8B-B14F-4D97-AF65-F5344CB8AC3E}">
        <p14:creationId xmlns:p14="http://schemas.microsoft.com/office/powerpoint/2010/main" val="2854142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predicting these latent strings isn’t as easy as it looks,</a:t>
            </a:r>
          </a:p>
          <a:p>
            <a:r>
              <a:rPr lang="en-US" dirty="0" smtClean="0"/>
              <a:t>because real languages don’t always</a:t>
            </a:r>
            <a:r>
              <a:rPr lang="en-US" baseline="0" dirty="0" smtClean="0"/>
              <a:t> </a:t>
            </a:r>
            <a:r>
              <a:rPr lang="en-US" dirty="0" smtClean="0"/>
              <a:t>concatenate</a:t>
            </a:r>
            <a:r>
              <a:rPr lang="en-US" baseline="0" dirty="0" smtClean="0"/>
              <a:t> perfectly.</a:t>
            </a:r>
          </a:p>
          <a:p>
            <a:r>
              <a:rPr lang="en-US" baseline="0" dirty="0" smtClean="0"/>
              <a:t>There are systematic changes, and irregular changes.</a:t>
            </a:r>
          </a:p>
        </p:txBody>
      </p:sp>
      <p:sp>
        <p:nvSpPr>
          <p:cNvPr id="4" name="Slide Number Placeholder 3"/>
          <p:cNvSpPr>
            <a:spLocks noGrp="1"/>
          </p:cNvSpPr>
          <p:nvPr>
            <p:ph type="sldNum" sz="quarter" idx="10"/>
          </p:nvPr>
        </p:nvSpPr>
        <p:spPr/>
        <p:txBody>
          <a:bodyPr/>
          <a:lstStyle/>
          <a:p>
            <a:fld id="{A6ED4C61-6FE7-4387-B566-CF3FB2CD79D7}" type="slidenum">
              <a:rPr lang="en-US" smtClean="0"/>
              <a:pPr/>
              <a:t>38</a:t>
            </a:fld>
            <a:endParaRPr lang="en-US"/>
          </a:p>
        </p:txBody>
      </p:sp>
    </p:spTree>
    <p:extLst>
      <p:ext uri="{BB962C8B-B14F-4D97-AF65-F5344CB8AC3E}">
        <p14:creationId xmlns:p14="http://schemas.microsoft.com/office/powerpoint/2010/main" val="2696130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a:t>
            </a:r>
            <a:r>
              <a:rPr lang="en-US" baseline="0" dirty="0" smtClean="0"/>
              <a:t> throw in some other verbs, we see that it’s not perfect concatenation.</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39</a:t>
            </a:fld>
            <a:endParaRPr lang="en-US"/>
          </a:p>
        </p:txBody>
      </p:sp>
    </p:spTree>
    <p:extLst>
      <p:ext uri="{BB962C8B-B14F-4D97-AF65-F5344CB8AC3E}">
        <p14:creationId xmlns:p14="http://schemas.microsoft.com/office/powerpoint/2010/main" val="3459165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9" name="Shape 6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 sz="1200" b="0" i="0" u="none" strike="noStrike" cap="none" baseline="0" dirty="0" smtClean="0">
                <a:solidFill>
                  <a:schemeClr val="dk1"/>
                </a:solidFill>
                <a:latin typeface="Calibri"/>
                <a:ea typeface="Calibri"/>
                <a:cs typeface="Calibri"/>
                <a:sym typeface="Calibri"/>
              </a:rPr>
              <a:t>This is a Bayesian network: Each ellipse is a random variable and we show a possible value, which was chosen given the values of its parents.  These variables are stochastic, this one happens to be deterministic, this one is stochastic again.</a:t>
            </a:r>
            <a:endParaRPr lang="en" sz="1200" b="0" i="0" u="none" strike="noStrike" cap="none" baseline="0" dirty="0">
              <a:solidFill>
                <a:schemeClr val="dk1"/>
              </a:solidFill>
              <a:latin typeface="Calibri"/>
              <a:ea typeface="Calibri"/>
              <a:cs typeface="Calibri"/>
              <a:sym typeface="Calibri"/>
            </a:endParaRPr>
          </a:p>
        </p:txBody>
      </p:sp>
      <p:sp>
        <p:nvSpPr>
          <p:cNvPr id="660" name="Shape 6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41</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3506664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6" name="Shape 6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What Nixon did was resign, or really “</a:t>
            </a:r>
            <a:r>
              <a:rPr lang="en-US" sz="1200" b="0" i="0" u="none" strike="noStrike" cap="none" baseline="0" dirty="0" err="1" smtClean="0">
                <a:solidFill>
                  <a:schemeClr val="dk1"/>
                </a:solidFill>
                <a:latin typeface="Calibri"/>
                <a:ea typeface="Calibri"/>
                <a:cs typeface="Calibri"/>
                <a:sym typeface="Calibri"/>
              </a:rPr>
              <a:t>rizaign</a:t>
            </a:r>
            <a:r>
              <a:rPr lang="en-US" sz="1200" b="0" i="0" u="none" strike="noStrike" cap="none" baseline="0" dirty="0" smtClean="0">
                <a:solidFill>
                  <a:schemeClr val="dk1"/>
                </a:solidFill>
                <a:latin typeface="Calibri"/>
                <a:ea typeface="Calibri"/>
                <a:cs typeface="Calibri"/>
                <a:sym typeface="Calibri"/>
              </a:rPr>
              <a:t>” – we know it’s got a g because when we turn that into a noun using this suffix, we get resignation.  But why </a:t>
            </a:r>
            <a:r>
              <a:rPr lang="en-US" sz="1200" b="0" i="0" u="none" strike="noStrike" cap="none" baseline="0" dirty="0" err="1" smtClean="0">
                <a:solidFill>
                  <a:schemeClr val="dk1"/>
                </a:solidFill>
                <a:latin typeface="Calibri"/>
                <a:ea typeface="Calibri"/>
                <a:cs typeface="Calibri"/>
                <a:sym typeface="Calibri"/>
              </a:rPr>
              <a:t>resig</a:t>
            </a:r>
            <a:r>
              <a:rPr lang="en-US" sz="1200" b="0" i="0" u="none" strike="noStrike" cap="none" baseline="0" dirty="0" smtClean="0">
                <a:solidFill>
                  <a:schemeClr val="dk1"/>
                </a:solidFill>
                <a:latin typeface="Calibri"/>
                <a:ea typeface="Calibri"/>
                <a:cs typeface="Calibri"/>
                <a:sym typeface="Calibri"/>
              </a:rPr>
              <a:t>-nation, and not </a:t>
            </a:r>
            <a:r>
              <a:rPr lang="en-US" sz="1200" b="0" i="0" u="none" strike="noStrike" cap="none" baseline="0" dirty="0" err="1" smtClean="0">
                <a:solidFill>
                  <a:schemeClr val="dk1"/>
                </a:solidFill>
                <a:latin typeface="Calibri"/>
                <a:ea typeface="Calibri"/>
                <a:cs typeface="Calibri"/>
                <a:sym typeface="Calibri"/>
              </a:rPr>
              <a:t>rizaig</a:t>
            </a:r>
            <a:r>
              <a:rPr lang="en-US" sz="1200" b="0" i="0" u="none" strike="noStrike" cap="none" baseline="0" dirty="0" smtClean="0">
                <a:solidFill>
                  <a:schemeClr val="dk1"/>
                </a:solidFill>
                <a:latin typeface="Calibri"/>
                <a:ea typeface="Calibri"/>
                <a:cs typeface="Calibri"/>
                <a:sym typeface="Calibri"/>
              </a:rPr>
              <a:t>-nation?  Well, the phonology places the stress on the third syllable and then some vowels reduce.  When we say just “resign”, the phonology drops the “g” because “resign” has an ending that is too hard to pronounce according to the values of English.</a:t>
            </a:r>
            <a:endParaRPr lang="en" sz="1200" b="0" i="0" u="none" strike="noStrike" cap="none" baseline="0" dirty="0">
              <a:solidFill>
                <a:schemeClr val="dk1"/>
              </a:solidFill>
              <a:latin typeface="Calibri"/>
              <a:ea typeface="Calibri"/>
              <a:cs typeface="Calibri"/>
              <a:sym typeface="Calibri"/>
            </a:endParaRPr>
          </a:p>
        </p:txBody>
      </p:sp>
      <p:sp>
        <p:nvSpPr>
          <p:cNvPr id="677" name="Shape 6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42</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1050552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Let’s</a:t>
            </a:r>
            <a:r>
              <a:rPr lang="en-US" baseline="0" dirty="0" smtClean="0"/>
              <a:t> see how we build a graphical model.</a:t>
            </a:r>
          </a:p>
          <a:p>
            <a:r>
              <a:rPr lang="en-US" baseline="0" dirty="0" smtClean="0"/>
              <a:t>Here’s a little bit of our table.</a:t>
            </a:r>
          </a:p>
          <a:p>
            <a:r>
              <a:rPr lang="en-US" baseline="0" dirty="0" smtClean="0"/>
              <a:t>These 4 latent morphemes – 2 blue stems and 2 red suffixes – are random variables that we need to reconstruct.  We will </a:t>
            </a:r>
            <a:r>
              <a:rPr lang="en-US" i="1" baseline="0" dirty="0" smtClean="0"/>
              <a:t>never</a:t>
            </a:r>
            <a:r>
              <a:rPr lang="en-US" i="0" baseline="0" dirty="0" smtClean="0"/>
              <a:t> observe them.  </a:t>
            </a:r>
          </a:p>
          <a:p>
            <a:r>
              <a:rPr lang="en-US" i="0" baseline="0" dirty="0" smtClean="0"/>
              <a:t>What we observe is the purple surface words.</a:t>
            </a:r>
            <a:endParaRPr lang="en-US" baseline="0" dirty="0" smtClean="0"/>
          </a:p>
          <a:p>
            <a:r>
              <a:rPr lang="en-US" baseline="0" dirty="0" smtClean="0"/>
              <a:t>We assume that the language creates those words by deterministically concatenating blue and red morphemes, but we’ll never observe those underlying words.  </a:t>
            </a:r>
            <a:r>
              <a:rPr lang="en-US" i="0" baseline="0" dirty="0" smtClean="0"/>
              <a:t>They go through phonology first, so at best we observe these purple pronunciations.</a:t>
            </a:r>
          </a:p>
          <a:p>
            <a:endParaRPr lang="en-US" dirty="0"/>
          </a:p>
        </p:txBody>
      </p:sp>
    </p:spTree>
    <p:extLst>
      <p:ext uri="{BB962C8B-B14F-4D97-AF65-F5344CB8AC3E}">
        <p14:creationId xmlns:p14="http://schemas.microsoft.com/office/powerpoint/2010/main" val="392211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smtClean="0">
                <a:latin typeface="Arial" panose="020B0604020202020204" pitchFamily="34" charset="0"/>
                <a:cs typeface="Arial" panose="020B0604020202020204" pitchFamily="34" charset="0"/>
              </a:rPr>
              <a:t>To </a:t>
            </a:r>
            <a:r>
              <a:rPr lang="en-US" altLang="en-US" b="0" i="1" dirty="0" smtClean="0">
                <a:latin typeface="Arial" panose="020B0604020202020204" pitchFamily="34" charset="0"/>
                <a:cs typeface="Arial" panose="020B0604020202020204" pitchFamily="34" charset="0"/>
              </a:rPr>
              <a:t>really </a:t>
            </a:r>
            <a:r>
              <a:rPr lang="en-US" altLang="en-US" b="0" dirty="0" smtClean="0">
                <a:latin typeface="Arial" panose="020B0604020202020204" pitchFamily="34" charset="0"/>
                <a:cs typeface="Arial" panose="020B0604020202020204" pitchFamily="34" charset="0"/>
              </a:rPr>
              <a:t>model linguistics would be pretty complicated.  Because a lot of interacting things are going on in natural</a:t>
            </a:r>
            <a:r>
              <a:rPr lang="en-US" altLang="en-US" b="0" baseline="0" dirty="0" smtClean="0">
                <a:latin typeface="Arial" panose="020B0604020202020204" pitchFamily="34" charset="0"/>
                <a:cs typeface="Arial" panose="020B0604020202020204" pitchFamily="34" charset="0"/>
              </a:rPr>
              <a:t> language.  </a:t>
            </a:r>
            <a:r>
              <a:rPr lang="en-US" altLang="en-US" b="0" dirty="0" smtClean="0">
                <a:latin typeface="Arial" panose="020B0604020202020204" pitchFamily="34" charset="0"/>
                <a:cs typeface="Arial" panose="020B0604020202020204" pitchFamily="34" charset="0"/>
              </a:rPr>
              <a:t>In this box I’m listing some kinds</a:t>
            </a:r>
            <a:r>
              <a:rPr lang="en-US" altLang="en-US" b="0" baseline="0" dirty="0" smtClean="0">
                <a:latin typeface="Arial" panose="020B0604020202020204" pitchFamily="34" charset="0"/>
                <a:cs typeface="Arial" panose="020B0604020202020204" pitchFamily="34" charset="0"/>
              </a:rPr>
              <a:t> of </a:t>
            </a:r>
            <a:r>
              <a:rPr lang="en-US" altLang="en-US" b="0" dirty="0" smtClean="0">
                <a:latin typeface="Arial" panose="020B0604020202020204" pitchFamily="34" charset="0"/>
                <a:cs typeface="Arial" panose="020B0604020202020204" pitchFamily="34" charset="0"/>
              </a:rPr>
              <a:t>linguistic structure that</a:t>
            </a:r>
            <a:r>
              <a:rPr lang="en-US" altLang="en-US" b="0" baseline="0" dirty="0" smtClean="0">
                <a:latin typeface="Arial" panose="020B0604020202020204" pitchFamily="34" charset="0"/>
                <a:cs typeface="Arial" panose="020B0604020202020204" pitchFamily="34" charset="0"/>
              </a:rPr>
              <a:t> we should recover for each sentence.  And out here are some outside factors that influence the sentence – the sentence is influenced by grammatical properties of the language and by the speaker’s beliefs about the world. Ultimately we need methods that can reason about all these aspects at once.  </a:t>
            </a:r>
          </a:p>
        </p:txBody>
      </p:sp>
    </p:spTree>
    <p:extLst>
      <p:ext uri="{BB962C8B-B14F-4D97-AF65-F5344CB8AC3E}">
        <p14:creationId xmlns:p14="http://schemas.microsoft.com/office/powerpoint/2010/main" val="1223829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graphical model framework is more flexible than trying to work with matrices.</a:t>
            </a:r>
          </a:p>
          <a:p>
            <a:r>
              <a:rPr lang="en-US" dirty="0" smtClean="0"/>
              <a:t>A rating comes from 1</a:t>
            </a:r>
            <a:r>
              <a:rPr lang="en-US" baseline="0" dirty="0" smtClean="0"/>
              <a:t> user times 1 movie.</a:t>
            </a:r>
          </a:p>
          <a:p>
            <a:r>
              <a:rPr lang="en-US" baseline="0" dirty="0" smtClean="0"/>
              <a:t>But a word doesn’t always come from exactly 2 morphemes.   It depends on the word.</a:t>
            </a:r>
            <a:endParaRPr lang="en-US" dirty="0" smtClean="0"/>
          </a:p>
          <a:p>
            <a:r>
              <a:rPr lang="en-US" dirty="0" smtClean="0"/>
              <a:t>So instead</a:t>
            </a:r>
            <a:r>
              <a:rPr lang="en-US" baseline="0" dirty="0" smtClean="0"/>
              <a:t> of concatenating two morphemes – one row and one column – we’ll sometimes concatenate only one, or three, as in the German word </a:t>
            </a:r>
            <a:r>
              <a:rPr lang="en-US" baseline="0" dirty="0" err="1" smtClean="0"/>
              <a:t>geliebt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908537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way, I’ve been saying concatenation, but for</a:t>
            </a:r>
            <a:r>
              <a:rPr lang="en-US" baseline="0" dirty="0" smtClean="0"/>
              <a:t> you Hebrew and Arabic speakers in the audience, I do know that there are other ways of combining morphemes, and we an indeed handle </a:t>
            </a:r>
            <a:r>
              <a:rPr lang="en-US" baseline="0" dirty="0" err="1" smtClean="0"/>
              <a:t>templatic</a:t>
            </a:r>
            <a:r>
              <a:rPr lang="en-US" baseline="0" dirty="0" smtClean="0"/>
              <a:t> morphology in our framework.  We’re running the experiments now.</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45</a:t>
            </a:fld>
            <a:endParaRPr lang="en-US"/>
          </a:p>
        </p:txBody>
      </p:sp>
    </p:spTree>
    <p:extLst>
      <p:ext uri="{BB962C8B-B14F-4D97-AF65-F5344CB8AC3E}">
        <p14:creationId xmlns:p14="http://schemas.microsoft.com/office/powerpoint/2010/main" val="686232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what is the phonological process that modifies a word’s form?</a:t>
            </a:r>
          </a:p>
          <a:p>
            <a:r>
              <a:rPr lang="en-US" dirty="0" smtClean="0"/>
              <a:t>Well, it</a:t>
            </a:r>
            <a:r>
              <a:rPr lang="en-US" baseline="0" dirty="0" smtClean="0"/>
              <a:t> depends on the language.</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46</a:t>
            </a:fld>
            <a:endParaRPr lang="en-US"/>
          </a:p>
        </p:txBody>
      </p:sp>
    </p:spTree>
    <p:extLst>
      <p:ext uri="{BB962C8B-B14F-4D97-AF65-F5344CB8AC3E}">
        <p14:creationId xmlns:p14="http://schemas.microsoft.com/office/powerpoint/2010/main" val="1842420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fontAlgn="auto">
              <a:spcBef>
                <a:spcPts val="0"/>
              </a:spcBef>
              <a:spcAft>
                <a:spcPts val="0"/>
              </a:spcAft>
            </a:pPr>
            <a:fld id="{6591EBD3-C39C-A744-A44F-A5876F2FF7BE}" type="slidenum">
              <a:rPr lang="en-US" sz="1400" kern="0" smtClean="0">
                <a:solidFill>
                  <a:prstClr val="black"/>
                </a:solidFill>
                <a:latin typeface="Arial"/>
                <a:cs typeface="Arial"/>
                <a:sym typeface="Arial"/>
                <a:rtl val="0"/>
              </a:rPr>
              <a:pPr algn="l" fontAlgn="auto">
                <a:spcBef>
                  <a:spcPts val="0"/>
                </a:spcBef>
                <a:spcAft>
                  <a:spcPts val="0"/>
                </a:spcAft>
              </a:pPr>
              <a:t>47</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1001819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6" name="Shape 6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 sz="1200" b="0" i="0" u="none" strike="noStrike" cap="none" baseline="0" dirty="0" smtClean="0">
                <a:solidFill>
                  <a:schemeClr val="dk1"/>
                </a:solidFill>
                <a:latin typeface="Calibri"/>
                <a:ea typeface="Calibri"/>
                <a:cs typeface="Calibri"/>
                <a:sym typeface="Calibri"/>
              </a:rPr>
              <a:t>So we’re going to need a general parametric model S_theta.</a:t>
            </a:r>
          </a:p>
          <a:p>
            <a:pPr marL="0" marR="0" lvl="0" indent="0" algn="l" rtl="0">
              <a:spcBef>
                <a:spcPts val="0"/>
              </a:spcBef>
              <a:buNone/>
            </a:pPr>
            <a:r>
              <a:rPr lang="en" sz="1200" b="0" i="0" u="none" strike="noStrike" cap="none" baseline="0" dirty="0" smtClean="0">
                <a:solidFill>
                  <a:schemeClr val="dk1"/>
                </a:solidFill>
                <a:latin typeface="Calibri"/>
                <a:ea typeface="Calibri"/>
                <a:cs typeface="Calibri"/>
                <a:sym typeface="Calibri"/>
              </a:rPr>
              <a:t>We’ll have to learn specific parameters theta for English, or whatever language.</a:t>
            </a:r>
          </a:p>
          <a:p>
            <a:pPr marL="0" marR="0" lvl="0" indent="0" algn="l" rtl="0">
              <a:spcBef>
                <a:spcPts val="0"/>
              </a:spcBef>
              <a:buNone/>
            </a:pPr>
            <a:r>
              <a:rPr lang="en" sz="1200" b="0" i="0" u="none" strike="noStrike" cap="none" baseline="0" dirty="0" smtClean="0">
                <a:solidFill>
                  <a:schemeClr val="dk1"/>
                </a:solidFill>
                <a:latin typeface="Calibri"/>
                <a:ea typeface="Calibri"/>
                <a:cs typeface="Calibri"/>
                <a:sym typeface="Calibri"/>
              </a:rPr>
              <a:t>These parameters say what changes the phonology makes in what context.</a:t>
            </a:r>
          </a:p>
          <a:p>
            <a:pPr marL="0" marR="0" lvl="0" indent="0" algn="l" rtl="0">
              <a:spcBef>
                <a:spcPts val="0"/>
              </a:spcBef>
              <a:buNone/>
            </a:pPr>
            <a:endParaRPr lang="en" sz="1200" b="0" i="0" u="none" strike="noStrike" cap="none" baseline="0" dirty="0">
              <a:solidFill>
                <a:schemeClr val="dk1"/>
              </a:solidFill>
              <a:latin typeface="Calibri"/>
              <a:ea typeface="Calibri"/>
              <a:cs typeface="Calibri"/>
              <a:sym typeface="Calibri"/>
            </a:endParaRPr>
          </a:p>
        </p:txBody>
      </p:sp>
      <p:sp>
        <p:nvSpPr>
          <p:cNvPr id="677" name="Shape 6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48</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4138567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guys know about edit distance.</a:t>
            </a:r>
          </a:p>
          <a:p>
            <a:r>
              <a:rPr lang="en-US" dirty="0" smtClean="0"/>
              <a:t>If you</a:t>
            </a:r>
            <a:r>
              <a:rPr lang="en-US" baseline="0" dirty="0" smtClean="0"/>
              <a:t> don’t, think of dynamic time warping but with discrete symbols and discrete time.</a:t>
            </a:r>
          </a:p>
          <a:p>
            <a:r>
              <a:rPr lang="en-US" baseline="0" dirty="0" smtClean="0"/>
              <a:t>Edit distance is closely related to a stochastic procedure that modifies the symbols of the underlying word, </a:t>
            </a:r>
            <a:r>
              <a:rPr lang="en-US" baseline="0" dirty="0" err="1" smtClean="0"/>
              <a:t>rizaigns</a:t>
            </a:r>
            <a:r>
              <a:rPr lang="en-US" baseline="0" dirty="0" smtClean="0"/>
              <a:t>.  Let’s see how it decides to pronounce </a:t>
            </a:r>
            <a:r>
              <a:rPr lang="en-US" baseline="0" dirty="0" err="1" smtClean="0"/>
              <a:t>rizaigns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261247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p>
          <a:p>
            <a:r>
              <a:rPr lang="en-US" baseline="0" dirty="0" smtClean="0"/>
              <a:t>----- Meeting Notes (7/28/15 15:58) -----</a:t>
            </a:r>
          </a:p>
          <a:p>
            <a:r>
              <a:rPr lang="en-US" baseline="0" dirty="0" smtClean="0"/>
              <a:t>Switch to Edit Distance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21798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119046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515028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946265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guys probably recognized that cartoon as a factor graph – a Bayesian scientific</a:t>
            </a:r>
            <a:r>
              <a:rPr lang="en-US" baseline="0" dirty="0" smtClean="0"/>
              <a:t> model.  I’m going to be focusing today on this Bayesian corner of the </a:t>
            </a:r>
            <a:r>
              <a:rPr lang="en-US" i="1" baseline="0" dirty="0" smtClean="0"/>
              <a:t>Machine Learning simplex.</a:t>
            </a:r>
            <a:r>
              <a:rPr lang="en-US" i="0" baseline="0" dirty="0" smtClean="0"/>
              <a:t> Here, we try to use our domain knowledge to build an insightful model that will give us a good prior.  Of course, if you have tons of training data to fit your model, maybe the prior term in Bayes’ Theorem does much less work than the likelihood term, and you just want lots of parameters to fit the observed wrinkles in the data – that’s why many of you are working on deep learning.  But throwing big data at the problem only helps in a well-supervised setting, where you have the right </a:t>
            </a:r>
            <a:r>
              <a:rPr lang="en-US" i="1" baseline="0" dirty="0" smtClean="0"/>
              <a:t>kind</a:t>
            </a:r>
            <a:r>
              <a:rPr lang="en-US" i="0" baseline="0" dirty="0" smtClean="0"/>
              <a:t> of data and it’s got lots of examples of everything that happens.  I’m talking today about unsupervised learning and long tails, and even the ability to generalize well from small data.</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5</a:t>
            </a:fld>
            <a:endParaRPr lang="en-US"/>
          </a:p>
        </p:txBody>
      </p:sp>
    </p:spTree>
    <p:extLst>
      <p:ext uri="{BB962C8B-B14F-4D97-AF65-F5344CB8AC3E}">
        <p14:creationId xmlns:p14="http://schemas.microsoft.com/office/powerpoint/2010/main" val="2774098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497458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147662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4040919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1236237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945833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6253769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8231348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7807540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5665098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57708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one way to do that is to take a Bayesian</a:t>
            </a:r>
            <a:r>
              <a:rPr lang="en-US" baseline="0" dirty="0" smtClean="0"/>
              <a:t> view.  </a:t>
            </a:r>
          </a:p>
          <a:p>
            <a:r>
              <a:rPr lang="en-US" baseline="0" dirty="0" smtClean="0"/>
              <a:t>The text on the page is only the tip of the iceberg.</a:t>
            </a:r>
          </a:p>
          <a:p>
            <a:r>
              <a:rPr lang="en-US" baseline="0" dirty="0" smtClean="0"/>
              <a:t>There’s some cause for it, and we need to recover that cause.</a:t>
            </a:r>
          </a:p>
          <a:p>
            <a:r>
              <a:rPr lang="en-US" baseline="0" dirty="0" smtClean="0"/>
              <a:t>Even if we only do it probabilistically, it will help us safely navigate our boat.  That is, Bayesian decision-making.</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6</a:t>
            </a:fld>
            <a:endParaRPr lang="en-US"/>
          </a:p>
        </p:txBody>
      </p:sp>
    </p:spTree>
    <p:extLst>
      <p:ext uri="{BB962C8B-B14F-4D97-AF65-F5344CB8AC3E}">
        <p14:creationId xmlns:p14="http://schemas.microsoft.com/office/powerpoint/2010/main" val="384766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9891629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4970023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513215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925521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a:t>
            </a:r>
            <a:r>
              <a:rPr lang="en-US" baseline="0" dirty="0" smtClean="0"/>
              <a:t> linguistically motivated features fire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430781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get to the heart</a:t>
            </a:r>
            <a:r>
              <a:rPr lang="en-US" baseline="0" dirty="0" smtClean="0"/>
              <a:t> of today’s talk.  </a:t>
            </a:r>
          </a:p>
          <a:p>
            <a:r>
              <a:rPr lang="en-US" baseline="0" dirty="0" smtClean="0"/>
              <a:t>How are we going to do the inference?</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70</a:t>
            </a:fld>
            <a:endParaRPr lang="en-US"/>
          </a:p>
        </p:txBody>
      </p:sp>
    </p:spTree>
    <p:extLst>
      <p:ext uri="{BB962C8B-B14F-4D97-AF65-F5344CB8AC3E}">
        <p14:creationId xmlns:p14="http://schemas.microsoft.com/office/powerpoint/2010/main" val="1383133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71</a:t>
            </a:fld>
            <a:endParaRPr lang="en-US"/>
          </a:p>
        </p:txBody>
      </p:sp>
    </p:spTree>
    <p:extLst>
      <p:ext uri="{BB962C8B-B14F-4D97-AF65-F5344CB8AC3E}">
        <p14:creationId xmlns:p14="http://schemas.microsoft.com/office/powerpoint/2010/main" val="37313617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that matter, what inference are we going to do?</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1172448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1278131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framework can also handle orthography</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78699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So if you want to make </a:t>
            </a:r>
            <a:r>
              <a:rPr lang="en-US" baseline="0" dirty="0" smtClean="0">
                <a:latin typeface="Arial" panose="020B0604020202020204" pitchFamily="34" charset="0"/>
                <a:cs typeface="Arial" panose="020B0604020202020204" pitchFamily="34" charset="0"/>
              </a:rPr>
              <a:t>a computer learn to understand language …</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You want to find out what the documents are telling you.</a:t>
            </a:r>
          </a:p>
          <a:p>
            <a:r>
              <a:rPr lang="en-US" dirty="0" smtClean="0">
                <a:latin typeface="Arial" panose="020B0604020202020204" pitchFamily="34" charset="0"/>
                <a:cs typeface="Arial" panose="020B0604020202020204" pitchFamily="34" charset="0"/>
              </a:rPr>
              <a:t>But to understand a document, you might have to understand</a:t>
            </a:r>
            <a:r>
              <a:rPr lang="en-US" baseline="0" dirty="0" smtClean="0">
                <a:latin typeface="Arial" panose="020B0604020202020204" pitchFamily="34" charset="0"/>
                <a:cs typeface="Arial" panose="020B0604020202020204" pitchFamily="34" charset="0"/>
              </a:rPr>
              <a:t> each sentence.</a:t>
            </a:r>
          </a:p>
          <a:p>
            <a:r>
              <a:rPr lang="en-US" baseline="0" dirty="0" smtClean="0">
                <a:latin typeface="Arial" panose="020B0604020202020204" pitchFamily="34" charset="0"/>
                <a:cs typeface="Arial" panose="020B0604020202020204" pitchFamily="34" charset="0"/>
              </a:rPr>
              <a:t>And to understand the sentences, you have to figure out how the language is organized.</a:t>
            </a:r>
          </a:p>
          <a:p>
            <a:r>
              <a:rPr lang="en-US" baseline="0" dirty="0" smtClean="0">
                <a:latin typeface="Arial" panose="020B0604020202020204" pitchFamily="34" charset="0"/>
                <a:cs typeface="Arial" panose="020B0604020202020204" pitchFamily="34" charset="0"/>
              </a:rPr>
              <a:t>I’ve spent a lot of time worrying about the grammar of sentences, but even words can be complicated …</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6209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use the EM algorithm, just like training an HMM.</a:t>
            </a:r>
          </a:p>
          <a:p>
            <a:r>
              <a:rPr lang="en-US" dirty="0" smtClean="0"/>
              <a:t>Given some observed words, the E step uses our current model to guess where they came from.</a:t>
            </a:r>
            <a:r>
              <a:rPr lang="en-US" baseline="0" dirty="0" smtClean="0"/>
              <a:t>  That’s the inference problem.</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6683739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a:t>
            </a:r>
            <a:r>
              <a:rPr lang="en-US" baseline="0" dirty="0" smtClean="0"/>
              <a:t> the M step just fits the parameters to this completed dataset.</a:t>
            </a:r>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138087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 the edit process is easy</a:t>
            </a:r>
            <a:r>
              <a:rPr lang="en-US" baseline="0" dirty="0" smtClean="0"/>
              <a:t> if we have supervised data,</a:t>
            </a:r>
          </a:p>
          <a:p>
            <a:r>
              <a:rPr lang="en-US" baseline="0" dirty="0" smtClean="0"/>
              <a:t>and the E step basically gives us those data.</a:t>
            </a:r>
          </a:p>
          <a:p>
            <a:r>
              <a:rPr lang="en-US" baseline="0" dirty="0" smtClean="0"/>
              <a:t>So if the E step thinks that </a:t>
            </a:r>
            <a:r>
              <a:rPr lang="en-US" baseline="0" dirty="0" err="1" smtClean="0"/>
              <a:t>riz’ajnz</a:t>
            </a:r>
            <a:r>
              <a:rPr lang="en-US" baseline="0" dirty="0" smtClean="0"/>
              <a:t> comes from </a:t>
            </a:r>
            <a:r>
              <a:rPr lang="en-US" baseline="0" dirty="0" err="1" smtClean="0"/>
              <a:t>rizaigns</a:t>
            </a:r>
            <a:r>
              <a:rPr lang="en-US" baseline="0" dirty="0" smtClean="0"/>
              <a:t> because of global inference - that g was needed for resignation – then the M step sees that a g was deleted in this context, and will try to set the parameters to make such a deletion probable.</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528602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7412707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69589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85</a:t>
            </a:fld>
            <a:endParaRPr lang="en-US"/>
          </a:p>
        </p:txBody>
      </p:sp>
    </p:spTree>
    <p:extLst>
      <p:ext uri="{BB962C8B-B14F-4D97-AF65-F5344CB8AC3E}">
        <p14:creationId xmlns:p14="http://schemas.microsoft.com/office/powerpoint/2010/main" val="14944335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421879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Since we converted from a Bayes net,</a:t>
            </a:r>
          </a:p>
          <a:p>
            <a:r>
              <a:rPr lang="en-US" dirty="0" smtClean="0"/>
              <a:t>each factor is just the conditional probability of a node given its parents.</a:t>
            </a:r>
          </a:p>
          <a:p>
            <a:r>
              <a:rPr lang="en-US" dirty="0" smtClean="0"/>
              <a:t>These</a:t>
            </a:r>
            <a:r>
              <a:rPr lang="en-US" baseline="0" dirty="0" smtClean="0"/>
              <a:t> morphemes have no parents, so these factors just ask “Is this a good morpheme?”  Basically, shorter is better.</a:t>
            </a:r>
          </a:p>
          <a:p>
            <a:r>
              <a:rPr lang="en-US" baseline="0" dirty="0" smtClean="0"/>
              <a:t>These factors just ask, “Is this a concatenation?”  The answer is 1 or 0.</a:t>
            </a:r>
          </a:p>
          <a:p>
            <a:r>
              <a:rPr lang="en-US" baseline="0" dirty="0" smtClean="0"/>
              <a:t>And these factors ask whether the surface form is likely given the underlying form, according to the phonology.</a:t>
            </a:r>
            <a:endParaRPr lang="en-US" dirty="0"/>
          </a:p>
        </p:txBody>
      </p:sp>
    </p:spTree>
    <p:extLst>
      <p:ext uri="{BB962C8B-B14F-4D97-AF65-F5344CB8AC3E}">
        <p14:creationId xmlns:p14="http://schemas.microsoft.com/office/powerpoint/2010/main" val="37432716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66" name="Shape 106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lang="en" sz="1100" b="0" i="0" u="none" strike="noStrike" cap="none" baseline="0" dirty="0">
              <a:solidFill>
                <a:schemeClr val="dk1"/>
              </a:solidFill>
            </a:endParaRPr>
          </a:p>
        </p:txBody>
      </p:sp>
    </p:spTree>
    <p:extLst>
      <p:ext uri="{BB962C8B-B14F-4D97-AF65-F5344CB8AC3E}">
        <p14:creationId xmlns:p14="http://schemas.microsoft.com/office/powerpoint/2010/main" val="34156391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66" name="Shape 106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r>
              <a:rPr lang="en" sz="1100" b="0" i="0" u="none" strike="noStrike" cap="none" baseline="0" dirty="0"/>
              <a:t>Before we get to a concrete example, I’d like to briefly introduce factor graph:</a:t>
            </a:r>
          </a:p>
          <a:p>
            <a:pPr marL="0" marR="0" lvl="0" indent="0" algn="l" rtl="0">
              <a:spcBef>
                <a:spcPts val="0"/>
              </a:spcBef>
              <a:buClr>
                <a:schemeClr val="dk2"/>
              </a:buClr>
              <a:buSzPct val="25000"/>
              <a:buFont typeface="Arial"/>
              <a:buNone/>
            </a:pPr>
            <a:r>
              <a:rPr lang="en" sz="1100" b="0" i="0" u="none" strike="noStrike" cap="none" baseline="0" dirty="0">
                <a:solidFill>
                  <a:schemeClr val="dk2"/>
                </a:solidFill>
              </a:rPr>
              <a:t>Nodes: still represent variables. encoding the possible values and the corresponding probability of variables.</a:t>
            </a:r>
          </a:p>
          <a:p>
            <a:pPr marL="0" marR="0" lvl="0" indent="0" algn="l" rtl="0">
              <a:spcBef>
                <a:spcPts val="0"/>
              </a:spcBef>
              <a:buClr>
                <a:schemeClr val="dk2"/>
              </a:buClr>
              <a:buSzPct val="25000"/>
              <a:buFont typeface="Arial"/>
              <a:buNone/>
            </a:pPr>
            <a:r>
              <a:rPr lang="en" sz="1100" b="0" i="0" u="none" strike="noStrike" cap="none" baseline="0" dirty="0">
                <a:solidFill>
                  <a:schemeClr val="dk2"/>
                </a:solidFill>
              </a:rPr>
              <a:t>Factors: scoring functions encode constraints. Usually represented by CPT in discrete case.</a:t>
            </a:r>
          </a:p>
          <a:p>
            <a:pPr marL="0" marR="0" lvl="0" indent="0" algn="l" rtl="0">
              <a:spcBef>
                <a:spcPts val="600"/>
              </a:spcBef>
              <a:buClr>
                <a:schemeClr val="dk1"/>
              </a:buClr>
              <a:buSzPct val="25000"/>
              <a:buFont typeface="Arial"/>
              <a:buNone/>
            </a:pPr>
            <a:r>
              <a:rPr lang="en" sz="1100" b="0" i="0" u="none" strike="noStrike" cap="none" baseline="0" dirty="0">
                <a:solidFill>
                  <a:schemeClr val="dk1"/>
                </a:solidFill>
              </a:rPr>
              <a:t>A graph representing the </a:t>
            </a:r>
            <a:r>
              <a:rPr lang="en" sz="1100" b="0" i="1" u="none" strike="noStrike" cap="none" baseline="0" dirty="0">
                <a:solidFill>
                  <a:srgbClr val="FF0000"/>
                </a:solidFill>
              </a:rPr>
              <a:t>factorization</a:t>
            </a:r>
            <a:r>
              <a:rPr lang="en" sz="1100" b="0" i="0" u="none" strike="noStrike" cap="none" baseline="0" dirty="0">
                <a:solidFill>
                  <a:schemeClr val="dk1"/>
                </a:solidFill>
              </a:rPr>
              <a:t> of a function. The score of the whole graph configuration can be decomposed into the product of all the factors.</a:t>
            </a:r>
          </a:p>
        </p:txBody>
      </p:sp>
    </p:spTree>
    <p:extLst>
      <p:ext uri="{BB962C8B-B14F-4D97-AF65-F5344CB8AC3E}">
        <p14:creationId xmlns:p14="http://schemas.microsoft.com/office/powerpoint/2010/main" val="367716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Sentences are built out of words, so we need</a:t>
            </a:r>
            <a:r>
              <a:rPr lang="en-US" baseline="0" dirty="0" smtClean="0">
                <a:latin typeface="Arial" panose="020B0604020202020204" pitchFamily="34" charset="0"/>
                <a:cs typeface="Arial" panose="020B0604020202020204" pitchFamily="34" charset="0"/>
              </a:rPr>
              <a:t> to know about words</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The words are the atomic elements of the language …</a:t>
            </a:r>
          </a:p>
          <a:p>
            <a:r>
              <a:rPr lang="en-US" dirty="0" smtClean="0">
                <a:latin typeface="Arial" panose="020B0604020202020204" pitchFamily="34" charset="0"/>
                <a:cs typeface="Arial" panose="020B0604020202020204" pitchFamily="34" charset="0"/>
              </a:rPr>
              <a:t>And</a:t>
            </a:r>
            <a:r>
              <a:rPr lang="en-US" baseline="0" dirty="0" smtClean="0">
                <a:latin typeface="Arial" panose="020B0604020202020204" pitchFamily="34" charset="0"/>
                <a:cs typeface="Arial" panose="020B0604020202020204" pitchFamily="34" charset="0"/>
              </a:rPr>
              <a:t> what we usually do with atoms is we make a periodic table that lists their </a:t>
            </a:r>
            <a:r>
              <a:rPr lang="en-US" dirty="0" smtClean="0">
                <a:latin typeface="Arial" panose="020B0604020202020204" pitchFamily="34" charset="0"/>
                <a:cs typeface="Arial" panose="020B0604020202020204" pitchFamily="34" charset="0"/>
              </a:rPr>
              <a:t>names, symbols, atomic weights,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boiling points, </a:t>
            </a:r>
            <a:r>
              <a:rPr lang="en-US" dirty="0" err="1" smtClean="0">
                <a:latin typeface="Arial" panose="020B0604020202020204" pitchFamily="34" charset="0"/>
                <a:cs typeface="Arial" panose="020B0604020202020204" pitchFamily="34" charset="0"/>
              </a:rPr>
              <a:t>electronegativities</a:t>
            </a:r>
            <a:r>
              <a:rPr lang="en-US" dirty="0" smtClean="0">
                <a:latin typeface="Arial" panose="020B0604020202020204" pitchFamily="34" charset="0"/>
                <a:cs typeface="Arial" panose="020B0604020202020204" pitchFamily="34" charset="0"/>
              </a:rPr>
              <a:t>, etc.</a:t>
            </a:r>
          </a:p>
          <a:p>
            <a:r>
              <a:rPr lang="en-US" dirty="0" smtClean="0">
                <a:latin typeface="Arial" panose="020B0604020202020204" pitchFamily="34" charset="0"/>
                <a:cs typeface="Arial" panose="020B0604020202020204" pitchFamily="34" charset="0"/>
              </a:rPr>
              <a:t>The elements are idiosyncratic, so this is the easiest way to do it.</a:t>
            </a:r>
          </a:p>
          <a:p>
            <a:r>
              <a:rPr lang="en-US" dirty="0" smtClean="0">
                <a:latin typeface="Arial" panose="020B0604020202020204" pitchFamily="34" charset="0"/>
                <a:cs typeface="Arial" panose="020B0604020202020204" pitchFamily="34" charset="0"/>
              </a:rPr>
              <a:t>Add a proton to Carbon and you get Nitrogen, which is totally different.</a:t>
            </a:r>
          </a:p>
        </p:txBody>
      </p:sp>
    </p:spTree>
    <p:extLst>
      <p:ext uri="{BB962C8B-B14F-4D97-AF65-F5344CB8AC3E}">
        <p14:creationId xmlns:p14="http://schemas.microsoft.com/office/powerpoint/2010/main" val="15919918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16485767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0" name="Shape 13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38827013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0" name="Shape 13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22122095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0" name="Shape 13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13742109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1564228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17307245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8797657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41236558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1992485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404287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The words can be quite idiosyncratic too.  As you add letters to the spelling, the info can change quite radically.  If you</a:t>
            </a:r>
            <a:r>
              <a:rPr lang="en-US" baseline="0" dirty="0" smtClean="0">
                <a:latin typeface="Arial" panose="020B0604020202020204" pitchFamily="34" charset="0"/>
                <a:cs typeface="Arial" panose="020B0604020202020204" pitchFamily="34" charset="0"/>
              </a:rPr>
              <a:t> add a letter to “can”, it’s like adding a proton to carbon – you get a completely different atom, “cane”.  If you remove a letter, you get the 2-letter country code for Canada.</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So apparently you just have to memorize</a:t>
            </a:r>
            <a:r>
              <a:rPr lang="en-US" baseline="0" dirty="0" smtClean="0">
                <a:latin typeface="Arial" panose="020B0604020202020204" pitchFamily="34" charset="0"/>
                <a:cs typeface="Arial" panose="020B0604020202020204" pitchFamily="34" charset="0"/>
              </a:rPr>
              <a:t> the whole table.</a:t>
            </a:r>
          </a:p>
          <a:p>
            <a:r>
              <a:rPr lang="en-US" baseline="0" dirty="0" smtClean="0">
                <a:latin typeface="Arial" panose="020B0604020202020204" pitchFamily="34" charset="0"/>
                <a:cs typeface="Arial" panose="020B0604020202020204" pitchFamily="34" charset="0"/>
              </a:rPr>
              <a:t>Or maybe not?  Adding an “s” seems to get a related word in this case.  Hang onto that thought.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panose="020B0604020202020204" pitchFamily="34" charset="0"/>
                <a:cs typeface="Arial" panose="020B0604020202020204" pitchFamily="34" charset="0"/>
              </a:rPr>
              <a:t>By the way, two words with the same spelling can be distinct words that are unrelated in other respects – “cane” and “cane” are different words, so are “can” and “can”.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panose="020B0604020202020204" pitchFamily="34" charset="0"/>
                <a:cs typeface="Arial" panose="020B0604020202020204" pitchFamily="34" charset="0"/>
              </a:rPr>
              <a:t>Let me just remark in passing that this picture should really show more columns.</a:t>
            </a:r>
          </a:p>
        </p:txBody>
      </p:sp>
    </p:spTree>
    <p:extLst>
      <p:ext uri="{BB962C8B-B14F-4D97-AF65-F5344CB8AC3E}">
        <p14:creationId xmlns:p14="http://schemas.microsoft.com/office/powerpoint/2010/main" val="2835406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16545178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6" name="Shape 12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7627632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analogies</a:t>
            </a:r>
          </a:p>
          <a:p>
            <a:r>
              <a:rPr lang="en-US" dirty="0" smtClean="0"/>
              <a:t>----- Meeting Notes (7/28/15 16:29) -----</a:t>
            </a:r>
          </a:p>
          <a:p>
            <a:r>
              <a:rPr lang="en-US" dirty="0" smtClean="0"/>
              <a:t>damnation and damation</a:t>
            </a:r>
          </a:p>
          <a:p>
            <a:endParaRPr lang="en-US" dirty="0"/>
          </a:p>
          <a:p>
            <a:r>
              <a:rPr lang="en-US" dirty="0"/>
              <a:t>----- Meeting Notes (7/28/15 16:37) -----</a:t>
            </a:r>
          </a:p>
          <a:p>
            <a:r>
              <a:rPr lang="en-US" dirty="0"/>
              <a:t>I put in the answer</a:t>
            </a:r>
          </a:p>
          <a:p>
            <a:endParaRPr lang="en-US" dirty="0"/>
          </a:p>
          <a:p>
            <a:r>
              <a:rPr lang="en-US" dirty="0"/>
              <a:t>make the underlying forms vanisha</a:t>
            </a:r>
          </a:p>
          <a:p>
            <a:endParaRPr lang="en-US" dirty="0"/>
          </a:p>
          <a:p>
            <a:r>
              <a:rPr lang="en-US" dirty="0"/>
              <a:t>move solved problem heres</a:t>
            </a:r>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299469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111</a:t>
            </a:fld>
            <a:endParaRPr lang="en-US"/>
          </a:p>
        </p:txBody>
      </p:sp>
    </p:spTree>
    <p:extLst>
      <p:ext uri="{BB962C8B-B14F-4D97-AF65-F5344CB8AC3E}">
        <p14:creationId xmlns:p14="http://schemas.microsoft.com/office/powerpoint/2010/main" val="16215640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what we’re giving up is specialized exact algorithms, which are efficient for small models – just</a:t>
            </a:r>
            <a:r>
              <a:rPr lang="en-US" baseline="0" dirty="0" smtClean="0"/>
              <a:t> a parser by itself, or a problem involving two strings, which can be handled by dynamic programming on an FSM.</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112</a:t>
            </a:fld>
            <a:endParaRPr lang="en-US"/>
          </a:p>
        </p:txBody>
      </p:sp>
    </p:spTree>
    <p:extLst>
      <p:ext uri="{BB962C8B-B14F-4D97-AF65-F5344CB8AC3E}">
        <p14:creationId xmlns:p14="http://schemas.microsoft.com/office/powerpoint/2010/main" val="33133119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damnation and </a:t>
            </a:r>
            <a:r>
              <a:rPr lang="en-US" dirty="0" err="1" smtClean="0"/>
              <a:t>damation</a:t>
            </a:r>
            <a:r>
              <a:rPr lang="en-US" dirty="0" smtClean="0"/>
              <a:t>.</a:t>
            </a:r>
          </a:p>
          <a:p>
            <a:endParaRPr lang="en-US" dirty="0" smtClean="0"/>
          </a:p>
          <a:p>
            <a:r>
              <a:rPr lang="en-US" dirty="0" smtClean="0"/>
              <a:t>Would be able to analyze “damnation”</a:t>
            </a:r>
          </a:p>
          <a:p>
            <a:endParaRPr lang="en-US" dirty="0"/>
          </a:p>
          <a:p>
            <a:r>
              <a:rPr lang="en-US" dirty="0"/>
              <a:t>----- Meeting Notes (7/28/15 16:37) -----</a:t>
            </a:r>
          </a:p>
          <a:p>
            <a:r>
              <a:rPr lang="en-US" dirty="0"/>
              <a:t>I put in the answer</a:t>
            </a:r>
          </a:p>
          <a:p>
            <a:endParaRPr lang="en-US" dirty="0"/>
          </a:p>
          <a:p>
            <a:r>
              <a:rPr lang="en-US" dirty="0"/>
              <a:t>make the underlying forms vanisha</a:t>
            </a:r>
          </a:p>
          <a:p>
            <a:endParaRPr lang="en-US" dirty="0"/>
          </a:p>
          <a:p>
            <a:r>
              <a:rPr lang="en-US" dirty="0"/>
              <a:t>move solved problem heres</a:t>
            </a:r>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11007174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a:t>
            </a:r>
            <a:r>
              <a:rPr lang="en-US" baseline="0" dirty="0" smtClean="0"/>
              <a:t> go out of order here, and show you results before sketching the algorithms.</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116</a:t>
            </a:fld>
            <a:endParaRPr lang="en-US"/>
          </a:p>
        </p:txBody>
      </p:sp>
    </p:spTree>
    <p:extLst>
      <p:ext uri="{BB962C8B-B14F-4D97-AF65-F5344CB8AC3E}">
        <p14:creationId xmlns:p14="http://schemas.microsoft.com/office/powerpoint/2010/main" val="38278246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ran our learner</a:t>
            </a:r>
            <a:r>
              <a:rPr lang="en-US" baseline="0" dirty="0" smtClean="0"/>
              <a:t> on 7 languages.</a:t>
            </a:r>
          </a:p>
          <a:p>
            <a:r>
              <a:rPr lang="en-US" baseline="0" dirty="0" smtClean="0"/>
              <a:t>While developing the learner, we didn’t look at most of these languages.</a:t>
            </a:r>
          </a:p>
          <a:p>
            <a:r>
              <a:rPr lang="en-US" baseline="0" dirty="0" smtClean="0"/>
              <a:t>You’ll note that these experiments are on tiny data and small data.</a:t>
            </a:r>
          </a:p>
          <a:p>
            <a:r>
              <a:rPr lang="en-US" baseline="0" dirty="0" smtClean="0"/>
              <a:t>Tiny data shows that we can generalize appropriately, like human linguists, when we see all of the relevant info.</a:t>
            </a:r>
          </a:p>
          <a:p>
            <a:r>
              <a:rPr lang="en-US" baseline="0" dirty="0" smtClean="0"/>
              <a:t>These experiments at the bottom are somewhat more realistic – there’s some scaling up here, and the data aren’t as easy, and more forms are missing, in a realistic way.  </a:t>
            </a:r>
          </a:p>
          <a:p>
            <a:r>
              <a:rPr lang="en-US" baseline="0" dirty="0" smtClean="0"/>
              <a:t>From a graphical model standpoint, these are actually big inference problems.</a:t>
            </a:r>
          </a:p>
          <a:p>
            <a:endParaRPr lang="en-US" baseline="0" dirty="0" smtClean="0"/>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3950880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analogies</a:t>
            </a:r>
          </a:p>
          <a:p>
            <a:r>
              <a:rPr lang="en-US" dirty="0" smtClean="0"/>
              <a:t>----- Meeting Notes (7/28/15 16:29) -----</a:t>
            </a:r>
          </a:p>
          <a:p>
            <a:r>
              <a:rPr lang="en-US" dirty="0" smtClean="0"/>
              <a:t>damnation and damation</a:t>
            </a:r>
          </a:p>
          <a:p>
            <a:endParaRPr lang="en-US" dirty="0"/>
          </a:p>
          <a:p>
            <a:r>
              <a:rPr lang="en-US" dirty="0"/>
              <a:t>----- Meeting Notes (7/28/15 16:37) -----</a:t>
            </a:r>
          </a:p>
          <a:p>
            <a:r>
              <a:rPr lang="en-US" dirty="0"/>
              <a:t>I put in the answer</a:t>
            </a:r>
          </a:p>
          <a:p>
            <a:endParaRPr lang="en-US" dirty="0"/>
          </a:p>
          <a:p>
            <a:r>
              <a:rPr lang="en-US" dirty="0"/>
              <a:t>make the underlying forms vanisha</a:t>
            </a:r>
          </a:p>
          <a:p>
            <a:endParaRPr lang="en-US" dirty="0"/>
          </a:p>
          <a:p>
            <a:r>
              <a:rPr lang="en-US" dirty="0"/>
              <a:t>move solved problem heres</a:t>
            </a:r>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38882752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analogies</a:t>
            </a:r>
          </a:p>
          <a:p>
            <a:r>
              <a:rPr lang="en-US" dirty="0" smtClean="0"/>
              <a:t>----- Meeting Notes (7/28/15 16:29) -----</a:t>
            </a:r>
          </a:p>
          <a:p>
            <a:r>
              <a:rPr lang="en-US" dirty="0" smtClean="0"/>
              <a:t>damnation and damation</a:t>
            </a:r>
          </a:p>
          <a:p>
            <a:endParaRPr lang="en-US" dirty="0"/>
          </a:p>
          <a:p>
            <a:r>
              <a:rPr lang="en-US" dirty="0"/>
              <a:t>----- Meeting Notes (7/28/15 16:37) -----</a:t>
            </a:r>
          </a:p>
          <a:p>
            <a:r>
              <a:rPr lang="en-US" dirty="0"/>
              <a:t>I put in the answer</a:t>
            </a:r>
          </a:p>
          <a:p>
            <a:endParaRPr lang="en-US" dirty="0"/>
          </a:p>
          <a:p>
            <a:r>
              <a:rPr lang="en-US" dirty="0"/>
              <a:t>make the underlying forms vanisha</a:t>
            </a:r>
          </a:p>
          <a:p>
            <a:endParaRPr lang="en-US" dirty="0"/>
          </a:p>
          <a:p>
            <a:r>
              <a:rPr lang="en-US" dirty="0"/>
              <a:t>move solved problem heres</a:t>
            </a:r>
          </a:p>
        </p:txBody>
      </p:sp>
      <p:sp>
        <p:nvSpPr>
          <p:cNvPr id="4" name="Slide Number Placeholder 3"/>
          <p:cNvSpPr>
            <a:spLocks noGrp="1"/>
          </p:cNvSpPr>
          <p:nvPr>
            <p:ph type="sldNum" sz="quarter" idx="10"/>
          </p:nvPr>
        </p:nvSpPr>
        <p:spPr/>
        <p:txBody>
          <a:bodyPr/>
          <a:lstStyle/>
          <a:p>
            <a:fld id="{6591EBD3-C39C-A744-A44F-A5876F2FF7BE}"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9792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fld id="{6EC554E5-02A7-4068-8EA1-CFE525199EFF}" type="slidenum">
              <a:rPr lang="en-US"/>
              <a:pPr/>
              <a:t>‹#›</a:t>
            </a:fld>
            <a:endParaRPr lang="en-US"/>
          </a:p>
        </p:txBody>
      </p:sp>
    </p:spTree>
    <p:extLst>
      <p:ext uri="{BB962C8B-B14F-4D97-AF65-F5344CB8AC3E}">
        <p14:creationId xmlns:p14="http://schemas.microsoft.com/office/powerpoint/2010/main" val="4122535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E73B753D-AAB0-40BD-86F5-1618FFFF458C}" type="slidenum">
              <a:rPr lang="en-US"/>
              <a:pPr/>
              <a:t>‹#›</a:t>
            </a:fld>
            <a:endParaRPr lang="en-US"/>
          </a:p>
        </p:txBody>
      </p:sp>
    </p:spTree>
    <p:extLst>
      <p:ext uri="{BB962C8B-B14F-4D97-AF65-F5344CB8AC3E}">
        <p14:creationId xmlns:p14="http://schemas.microsoft.com/office/powerpoint/2010/main" val="9938251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058888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9329095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832775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2125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1636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760782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7176136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813630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975954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63772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4B2BBC67-7CC9-4710-9E87-26784272E6E2}" type="slidenum">
              <a:rPr lang="en-US"/>
              <a:pPr/>
              <a:t>‹#›</a:t>
            </a:fld>
            <a:endParaRPr lang="en-US"/>
          </a:p>
        </p:txBody>
      </p:sp>
    </p:spTree>
    <p:extLst>
      <p:ext uri="{BB962C8B-B14F-4D97-AF65-F5344CB8AC3E}">
        <p14:creationId xmlns:p14="http://schemas.microsoft.com/office/powerpoint/2010/main" val="7558391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470200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218042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7871323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90768561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30875270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308123968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88374984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7874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7016906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516882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54CADD7-A6D5-444A-B8D3-BDEFB42E01B9}" type="slidenum">
              <a:rPr lang="en-US"/>
              <a:pPr/>
              <a:t>‹#›</a:t>
            </a:fld>
            <a:endParaRPr lang="en-US"/>
          </a:p>
        </p:txBody>
      </p:sp>
    </p:spTree>
    <p:extLst>
      <p:ext uri="{BB962C8B-B14F-4D97-AF65-F5344CB8AC3E}">
        <p14:creationId xmlns:p14="http://schemas.microsoft.com/office/powerpoint/2010/main" val="25455243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4651629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464213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68738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730705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2975646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202925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4209295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805287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87239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9191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1A35EC1-B1B4-4FA8-B2AD-670C5F0CF62D}" type="slidenum">
              <a:rPr lang="en-US"/>
              <a:pPr/>
              <a:t>‹#›</a:t>
            </a:fld>
            <a:endParaRPr lang="en-US"/>
          </a:p>
        </p:txBody>
      </p:sp>
    </p:spTree>
    <p:extLst>
      <p:ext uri="{BB962C8B-B14F-4D97-AF65-F5344CB8AC3E}">
        <p14:creationId xmlns:p14="http://schemas.microsoft.com/office/powerpoint/2010/main" val="4127525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305800" y="6217621"/>
            <a:ext cx="715357" cy="524800"/>
          </a:xfrm>
          <a:prstGeom prst="rect">
            <a:avLst/>
          </a:prstGeom>
        </p:spPr>
        <p:txBody>
          <a:bodyPr lIns="91425" tIns="91425" rIns="91425" bIns="91425" anchor="ctr" anchorCtr="0">
            <a:noAutofit/>
          </a:bodyPr>
          <a:lstStyle>
            <a:lvl1pPr>
              <a:defRPr sz="1200"/>
            </a:lvl1pPr>
          </a:lstStyle>
          <a:p>
            <a:fld id="{00000000-1234-1234-1234-123412341234}" type="slidenum">
              <a:rPr lang="en" smtClean="0">
                <a:solidFill>
                  <a:srgbClr val="000000"/>
                </a:solidFill>
              </a:rPr>
              <a:pPr/>
              <a:t>‹#›</a:t>
            </a:fld>
            <a:endParaRPr lang="en" dirty="0">
              <a:solidFill>
                <a:srgbClr val="000000"/>
              </a:solidFill>
            </a:endParaRPr>
          </a:p>
        </p:txBody>
      </p:sp>
    </p:spTree>
    <p:extLst>
      <p:ext uri="{BB962C8B-B14F-4D97-AF65-F5344CB8AC3E}">
        <p14:creationId xmlns:p14="http://schemas.microsoft.com/office/powerpoint/2010/main" val="303332776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3263693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2024608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9177913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ea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434399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368600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8836487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5642830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85793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14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64017D8-25AA-403E-8CD6-09F9A0A99735}" type="slidenum">
              <a:rPr lang="en-US"/>
              <a:pPr/>
              <a:t>‹#›</a:t>
            </a:fld>
            <a:endParaRPr lang="en-US"/>
          </a:p>
        </p:txBody>
      </p:sp>
    </p:spTree>
    <p:extLst>
      <p:ext uri="{BB962C8B-B14F-4D97-AF65-F5344CB8AC3E}">
        <p14:creationId xmlns:p14="http://schemas.microsoft.com/office/powerpoint/2010/main" val="17739186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Clr>
                <a:srgbClr val="CC9900"/>
              </a:buClr>
              <a:buSzPct val="25000"/>
            </a:pPr>
            <a:fld id="{00000000-1234-1234-1234-123412341234}" type="slidenum">
              <a:rPr lang="en" sz="1200">
                <a:solidFill>
                  <a:srgbClr val="888888"/>
                </a:solidFill>
                <a:latin typeface="Calibri"/>
                <a:ea typeface="Calibri"/>
                <a:cs typeface="Calibri"/>
                <a:sym typeface="Calibri"/>
              </a:rPr>
              <a:pPr algn="r">
                <a:buClr>
                  <a:srgbClr val="CC9900"/>
                </a:buCl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8616028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5455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2481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Clr>
                <a:srgbClr val="CC9900"/>
              </a:buClr>
              <a:buSzPct val="25000"/>
            </a:pPr>
            <a:fld id="{00000000-1234-1234-1234-123412341234}" type="slidenum">
              <a:rPr lang="en" sz="1200">
                <a:solidFill>
                  <a:srgbClr val="888888"/>
                </a:solidFill>
                <a:latin typeface="Calibri"/>
                <a:ea typeface="Calibri"/>
                <a:cs typeface="Calibri"/>
                <a:sym typeface="Calibri"/>
              </a:rPr>
              <a:pPr algn="r">
                <a:buClr>
                  <a:srgbClr val="CC9900"/>
                </a:buCl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32288268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DBE82CA-8883-6845-BA83-22C64B6D27E5}"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2288983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9A3998-3DA4-AE49-AB96-DFFE2E15AD14}"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845045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66CEA81-0D2B-EB49-8F5D-501C22223700}"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44643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77E99A1-510D-464D-8AEF-92AFC81A2582}"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9978054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C2B6414C-DC26-0F43-BC2D-78479913E67F}" type="datetime1">
              <a:rPr lang="en-US" smtClean="0">
                <a:solidFill>
                  <a:prstClr val="black">
                    <a:tint val="75000"/>
                  </a:prstClr>
                </a:solidFill>
              </a:rPr>
              <a:pPr>
                <a:defRPr/>
              </a:pPr>
              <a:t>12/16/2015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964585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466ECAF-2EB7-DB47-BEC8-FD05421B9B1C}" type="datetime1">
              <a:rPr lang="en-US" smtClean="0">
                <a:solidFill>
                  <a:prstClr val="black">
                    <a:tint val="75000"/>
                  </a:prstClr>
                </a:solidFill>
              </a:rPr>
              <a:pPr>
                <a:defRPr/>
              </a:pPr>
              <a:t>12/16/2015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481121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C9242E7-2554-422E-B1C1-417DD327DFB2}" type="slidenum">
              <a:rPr lang="en-US"/>
              <a:pPr/>
              <a:t>‹#›</a:t>
            </a:fld>
            <a:endParaRPr lang="en-US"/>
          </a:p>
        </p:txBody>
      </p:sp>
    </p:spTree>
    <p:extLst>
      <p:ext uri="{BB962C8B-B14F-4D97-AF65-F5344CB8AC3E}">
        <p14:creationId xmlns:p14="http://schemas.microsoft.com/office/powerpoint/2010/main" val="3511815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4087AE7-F53D-6443-9007-A30B18D8B1FB}" type="datetime1">
              <a:rPr lang="en-US" smtClean="0">
                <a:solidFill>
                  <a:prstClr val="black">
                    <a:tint val="75000"/>
                  </a:prstClr>
                </a:solidFill>
              </a:rPr>
              <a:pPr>
                <a:defRPr/>
              </a:pPr>
              <a:t>12/16/2015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15894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5BBC075-8981-174F-9EEA-7C7F8C2CF44A}"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245032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9F38DC5-FE67-2F46-A04F-22B36F0D423A}"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520840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21E03E5-7B02-914F-82BA-A0A9A8DEABA1}"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004798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3257747-FB65-8341-AEC7-C939EA9FA57B}"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49486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5F30030-497C-0149-A35A-3554152081C0}"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876831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F34EE31E-208D-F749-8631-22DA1AAF3A6B}" type="datetime1">
              <a:rPr lang="en-US" smtClean="0">
                <a:solidFill>
                  <a:prstClr val="black">
                    <a:tint val="75000"/>
                  </a:prstClr>
                </a:solidFill>
              </a:rPr>
              <a:pPr>
                <a:defRPr/>
              </a:pPr>
              <a:t>12/16/2015</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7160691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BB720DD-8E3F-564F-965B-237A0FD293E2}"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640038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DBE82CA-8883-6845-BA83-22C64B6D27E5}"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3778996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9A3998-3DA4-AE49-AB96-DFFE2E15AD14}"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968988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738A897-A668-470B-BFEC-E7F252AA38F4}" type="slidenum">
              <a:rPr lang="en-US"/>
              <a:pPr/>
              <a:t>‹#›</a:t>
            </a:fld>
            <a:endParaRPr lang="en-US"/>
          </a:p>
        </p:txBody>
      </p:sp>
    </p:spTree>
    <p:extLst>
      <p:ext uri="{BB962C8B-B14F-4D97-AF65-F5344CB8AC3E}">
        <p14:creationId xmlns:p14="http://schemas.microsoft.com/office/powerpoint/2010/main" val="32911870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66CEA81-0D2B-EB49-8F5D-501C22223700}"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02907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77E99A1-510D-464D-8AEF-92AFC81A2582}"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9886123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C2B6414C-DC26-0F43-BC2D-78479913E67F}" type="datetime1">
              <a:rPr lang="en-US" smtClean="0">
                <a:solidFill>
                  <a:prstClr val="black">
                    <a:tint val="75000"/>
                  </a:prstClr>
                </a:solidFill>
              </a:rPr>
              <a:pPr>
                <a:defRPr/>
              </a:pPr>
              <a:t>12/16/2015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4295071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466ECAF-2EB7-DB47-BEC8-FD05421B9B1C}" type="datetime1">
              <a:rPr lang="en-US" smtClean="0">
                <a:solidFill>
                  <a:prstClr val="black">
                    <a:tint val="75000"/>
                  </a:prstClr>
                </a:solidFill>
              </a:rPr>
              <a:pPr>
                <a:defRPr/>
              </a:pPr>
              <a:t>12/16/2015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838908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4087AE7-F53D-6443-9007-A30B18D8B1FB}" type="datetime1">
              <a:rPr lang="en-US" smtClean="0">
                <a:solidFill>
                  <a:prstClr val="black">
                    <a:tint val="75000"/>
                  </a:prstClr>
                </a:solidFill>
              </a:rPr>
              <a:pPr>
                <a:defRPr/>
              </a:pPr>
              <a:t>12/16/2015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384241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5BBC075-8981-174F-9EEA-7C7F8C2CF44A}"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8802760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9F38DC5-FE67-2F46-A04F-22B36F0D423A}"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3114340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21E03E5-7B02-914F-82BA-A0A9A8DEABA1}"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2528895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3257747-FB65-8341-AEC7-C939EA9FA57B}"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8840797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5F30030-497C-0149-A35A-3554152081C0}"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78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610AC97-D399-4DEC-A06D-2D4A1956D760}" type="slidenum">
              <a:rPr lang="en-US"/>
              <a:pPr/>
              <a:t>‹#›</a:t>
            </a:fld>
            <a:endParaRPr lang="en-US"/>
          </a:p>
        </p:txBody>
      </p:sp>
    </p:spTree>
    <p:extLst>
      <p:ext uri="{BB962C8B-B14F-4D97-AF65-F5344CB8AC3E}">
        <p14:creationId xmlns:p14="http://schemas.microsoft.com/office/powerpoint/2010/main" val="28717656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F34EE31E-208D-F749-8631-22DA1AAF3A6B}" type="datetime1">
              <a:rPr lang="en-US" smtClean="0">
                <a:solidFill>
                  <a:prstClr val="black">
                    <a:tint val="75000"/>
                  </a:prstClr>
                </a:solidFill>
              </a:rPr>
              <a:pPr>
                <a:defRPr/>
              </a:pPr>
              <a:t>12/16/2015</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542363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BB720DD-8E3F-564F-965B-237A0FD293E2}"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3574246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59944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300639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581059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556923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2682552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5087177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3888784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875090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D46D94E-5029-4D3C-BD45-99C0389A0384}" type="slidenum">
              <a:rPr lang="en-US"/>
              <a:pPr/>
              <a:t>‹#›</a:t>
            </a:fld>
            <a:endParaRPr lang="en-US"/>
          </a:p>
        </p:txBody>
      </p:sp>
    </p:spTree>
    <p:extLst>
      <p:ext uri="{BB962C8B-B14F-4D97-AF65-F5344CB8AC3E}">
        <p14:creationId xmlns:p14="http://schemas.microsoft.com/office/powerpoint/2010/main" val="14478410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32745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7959711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995295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793820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1282707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986262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1360473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5663410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3135452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244536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04ADC52-5691-42A6-BB57-D4D05ADA93AA}" type="slidenum">
              <a:rPr lang="en-US"/>
              <a:pPr/>
              <a:t>‹#›</a:t>
            </a:fld>
            <a:endParaRPr lang="en-US"/>
          </a:p>
        </p:txBody>
      </p:sp>
    </p:spTree>
    <p:extLst>
      <p:ext uri="{BB962C8B-B14F-4D97-AF65-F5344CB8AC3E}">
        <p14:creationId xmlns:p14="http://schemas.microsoft.com/office/powerpoint/2010/main" val="24744310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6490512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9894571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274826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965443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4422923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4540174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0561317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3904088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7159869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21685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6D5C2368-BBC5-4402-9C52-0A90EF4F6547}" type="slidenum">
              <a:rPr lang="en-US"/>
              <a:pPr/>
              <a:t>‹#›</a:t>
            </a:fld>
            <a:endParaRPr lang="en-US"/>
          </a:p>
        </p:txBody>
      </p:sp>
    </p:spTree>
    <p:extLst>
      <p:ext uri="{BB962C8B-B14F-4D97-AF65-F5344CB8AC3E}">
        <p14:creationId xmlns:p14="http://schemas.microsoft.com/office/powerpoint/2010/main" val="1002485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9B3067B-0B02-497D-82D4-611B321B17D8}" type="slidenum">
              <a:rPr lang="en-US"/>
              <a:pPr/>
              <a:t>‹#›</a:t>
            </a:fld>
            <a:endParaRPr lang="en-US"/>
          </a:p>
        </p:txBody>
      </p:sp>
    </p:spTree>
    <p:extLst>
      <p:ext uri="{BB962C8B-B14F-4D97-AF65-F5344CB8AC3E}">
        <p14:creationId xmlns:p14="http://schemas.microsoft.com/office/powerpoint/2010/main" val="96174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4760790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23604556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9832008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3930814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2431000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8273143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31620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7089435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358018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257205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21BD3FB-7DB6-45E5-9808-A0F76C374919}" type="slidenum">
              <a:rPr lang="en-US"/>
              <a:pPr/>
              <a:t>‹#›</a:t>
            </a:fld>
            <a:endParaRPr lang="en-US"/>
          </a:p>
        </p:txBody>
      </p:sp>
    </p:spTree>
    <p:extLst>
      <p:ext uri="{BB962C8B-B14F-4D97-AF65-F5344CB8AC3E}">
        <p14:creationId xmlns:p14="http://schemas.microsoft.com/office/powerpoint/2010/main" val="18291059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0245821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41343095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F0E36978-910E-4643-AF3C-743FA84274A2}"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289909819"/>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A7E07CD-948C-6440-AE85-CE75A2754626}"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43875408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E23186D-703A-5B46-BBD8-CBD7D894DC94}"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7384937"/>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95C6631E-B160-A949-AE9D-7DF1EDDC4D14}"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807282052"/>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E9739DE8-6C63-2A47-8B60-4B80AF2588D9}"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7717887"/>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F33BF0C-A9B9-7646-A501-F8D95F063A7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999338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950D63-F08A-8747-B8BF-60287C60664C}"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4370730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D232CAF-D96D-6E4C-B725-FB4623C5BBC1}"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473717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14DB400-0B2D-41F9-85CF-B1DBA7E33D1B}" type="slidenum">
              <a:rPr lang="en-US"/>
              <a:pPr/>
              <a:t>‹#›</a:t>
            </a:fld>
            <a:endParaRPr lang="en-US"/>
          </a:p>
        </p:txBody>
      </p:sp>
    </p:spTree>
    <p:extLst>
      <p:ext uri="{BB962C8B-B14F-4D97-AF65-F5344CB8AC3E}">
        <p14:creationId xmlns:p14="http://schemas.microsoft.com/office/powerpoint/2010/main" val="24915619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D730790-E48F-B348-82B3-7D921817019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220696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B6DBA64-21B8-B347-A9C8-0323641E1E2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742307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714D3E5-7ED1-474D-A966-E458B66FDDB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0527521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6626336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2402794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273507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Slide Number Placeholder 3"/>
          <p:cNvSpPr>
            <a:spLocks noGrp="1"/>
          </p:cNvSpPr>
          <p:nvPr>
            <p:ph type="sldNum" sz="quarter" idx="10"/>
          </p:nvPr>
        </p:nvSpPr>
        <p:spPr>
          <a:xfrm>
            <a:off x="8001000" y="6396038"/>
            <a:ext cx="685800" cy="457200"/>
          </a:xfrm>
        </p:spPr>
        <p:txBody>
          <a:bodyPr/>
          <a:lstStyle>
            <a:lvl1pPr>
              <a:defRPr/>
            </a:lvl1pPr>
          </a:lstStyle>
          <a:p>
            <a:fld id="{FA981B30-0BBD-224C-A217-4B33AE590D3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7459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F0E36978-910E-4643-AF3C-743FA84274A2}"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2039910138"/>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A7E07CD-948C-6440-AE85-CE75A2754626}"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11128871"/>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E23186D-703A-5B46-BBD8-CBD7D894DC94}"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993839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Slide Number Placeholder 3"/>
          <p:cNvSpPr>
            <a:spLocks noGrp="1"/>
          </p:cNvSpPr>
          <p:nvPr>
            <p:ph type="sldNum" sz="quarter" idx="10"/>
          </p:nvPr>
        </p:nvSpPr>
        <p:spPr>
          <a:xfrm>
            <a:off x="8001000" y="6396038"/>
            <a:ext cx="685800" cy="457200"/>
          </a:xfrm>
        </p:spPr>
        <p:txBody>
          <a:bodyPr/>
          <a:lstStyle>
            <a:lvl1pPr>
              <a:defRPr/>
            </a:lvl1pPr>
          </a:lstStyle>
          <a:p>
            <a:fld id="{A6ECC480-1555-475B-B9DD-FD8AF3E7F978}" type="slidenum">
              <a:rPr lang="en-US"/>
              <a:pPr/>
              <a:t>‹#›</a:t>
            </a:fld>
            <a:endParaRPr lang="en-US"/>
          </a:p>
        </p:txBody>
      </p:sp>
    </p:spTree>
    <p:extLst>
      <p:ext uri="{BB962C8B-B14F-4D97-AF65-F5344CB8AC3E}">
        <p14:creationId xmlns:p14="http://schemas.microsoft.com/office/powerpoint/2010/main" val="8630686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95C6631E-B160-A949-AE9D-7DF1EDDC4D14}"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452758141"/>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E9739DE8-6C63-2A47-8B60-4B80AF2588D9}"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128640987"/>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F33BF0C-A9B9-7646-A501-F8D95F063A7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6296567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950D63-F08A-8747-B8BF-60287C60664C}"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5222429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D232CAF-D96D-6E4C-B725-FB4623C5BBC1}"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0415680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D730790-E48F-B348-82B3-7D921817019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2748690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B6DBA64-21B8-B347-A9C8-0323641E1E2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2072531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714D3E5-7ED1-474D-A966-E458B66FDDB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112711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32771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415253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620180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4130435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Slide Number Placeholder 3"/>
          <p:cNvSpPr>
            <a:spLocks noGrp="1"/>
          </p:cNvSpPr>
          <p:nvPr>
            <p:ph type="sldNum" sz="quarter" idx="10"/>
          </p:nvPr>
        </p:nvSpPr>
        <p:spPr>
          <a:xfrm>
            <a:off x="8001000" y="6396038"/>
            <a:ext cx="685800" cy="457200"/>
          </a:xfrm>
        </p:spPr>
        <p:txBody>
          <a:bodyPr/>
          <a:lstStyle>
            <a:lvl1pPr>
              <a:defRPr/>
            </a:lvl1pPr>
          </a:lstStyle>
          <a:p>
            <a:fld id="{FA981B30-0BBD-224C-A217-4B33AE590D3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3014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DBE82CA-8883-6845-BA83-22C64B6D27E5}"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9821649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9A3998-3DA4-AE49-AB96-DFFE2E15AD14}"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5321971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66CEA81-0D2B-EB49-8F5D-501C22223700}"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49877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77E99A1-510D-464D-8AEF-92AFC81A2582}"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4120848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C2B6414C-DC26-0F43-BC2D-78479913E67F}" type="datetime1">
              <a:rPr lang="en-US" smtClean="0">
                <a:solidFill>
                  <a:prstClr val="black">
                    <a:tint val="75000"/>
                  </a:prstClr>
                </a:solidFill>
              </a:rPr>
              <a:pPr>
                <a:defRPr/>
              </a:pPr>
              <a:t>12/16/2015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707888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466ECAF-2EB7-DB47-BEC8-FD05421B9B1C}" type="datetime1">
              <a:rPr lang="en-US" smtClean="0">
                <a:solidFill>
                  <a:prstClr val="black">
                    <a:tint val="75000"/>
                  </a:prstClr>
                </a:solidFill>
              </a:rPr>
              <a:pPr>
                <a:defRPr/>
              </a:pPr>
              <a:t>12/16/2015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5195185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4087AE7-F53D-6443-9007-A30B18D8B1FB}" type="datetime1">
              <a:rPr lang="en-US" smtClean="0">
                <a:solidFill>
                  <a:prstClr val="black">
                    <a:tint val="75000"/>
                  </a:prstClr>
                </a:solidFill>
              </a:rPr>
              <a:pPr>
                <a:defRPr/>
              </a:pPr>
              <a:t>12/16/2015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9599414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5BBC075-8981-174F-9EEA-7C7F8C2CF44A}"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39384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47E556D-A821-4DAE-9CAC-7BD247083393}" type="slidenum">
              <a:rPr lang="en-US"/>
              <a:pPr/>
              <a:t>‹#›</a:t>
            </a:fld>
            <a:endParaRPr lang="en-US"/>
          </a:p>
        </p:txBody>
      </p:sp>
    </p:spTree>
    <p:extLst>
      <p:ext uri="{BB962C8B-B14F-4D97-AF65-F5344CB8AC3E}">
        <p14:creationId xmlns:p14="http://schemas.microsoft.com/office/powerpoint/2010/main" val="252261541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9F38DC5-FE67-2F46-A04F-22B36F0D423A}"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93467202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21E03E5-7B02-914F-82BA-A0A9A8DEABA1}"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299367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3257747-FB65-8341-AEC7-C939EA9FA57B}" type="datetime1">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9472907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5F30030-497C-0149-A35A-3554152081C0}"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2772081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F34EE31E-208D-F749-8631-22DA1AAF3A6B}" type="datetime1">
              <a:rPr lang="en-US" smtClean="0">
                <a:solidFill>
                  <a:prstClr val="black">
                    <a:tint val="75000"/>
                  </a:prstClr>
                </a:solidFill>
              </a:rPr>
              <a:pPr>
                <a:defRPr/>
              </a:pPr>
              <a:t>12/16/2015</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168290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BB720DD-8E3F-564F-965B-237A0FD293E2}" type="datetime1">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75467111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89077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771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Clr>
                <a:srgbClr val="CC9900"/>
              </a:buClr>
              <a:buSzPct val="25000"/>
            </a:pPr>
            <a:fld id="{00000000-1234-1234-1234-123412341234}" type="slidenum">
              <a:rPr lang="en" sz="1200">
                <a:solidFill>
                  <a:srgbClr val="888888"/>
                </a:solidFill>
                <a:latin typeface="Calibri"/>
                <a:ea typeface="Calibri"/>
                <a:cs typeface="Calibri"/>
                <a:sym typeface="Calibri"/>
              </a:rPr>
              <a:pPr algn="r">
                <a:buClr>
                  <a:srgbClr val="CC9900"/>
                </a:buCl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31417707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F0E36978-910E-4643-AF3C-743FA84274A2}"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6315140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D4C17364-0634-49BC-B889-8BDCFDCF8746}" type="slidenum">
              <a:rPr lang="en-US"/>
              <a:pPr/>
              <a:t>‹#›</a:t>
            </a:fld>
            <a:endParaRPr lang="en-US"/>
          </a:p>
        </p:txBody>
      </p:sp>
    </p:spTree>
    <p:extLst>
      <p:ext uri="{BB962C8B-B14F-4D97-AF65-F5344CB8AC3E}">
        <p14:creationId xmlns:p14="http://schemas.microsoft.com/office/powerpoint/2010/main" val="24195837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A7E07CD-948C-6440-AE85-CE75A2754626}"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080070226"/>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E23186D-703A-5B46-BBD8-CBD7D894DC94}"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5720358"/>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95C6631E-B160-A949-AE9D-7DF1EDDC4D14}"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77728548"/>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E9739DE8-6C63-2A47-8B60-4B80AF2588D9}"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945865657"/>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F33BF0C-A9B9-7646-A501-F8D95F063A7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71032880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950D63-F08A-8747-B8BF-60287C60664C}"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2950255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D232CAF-D96D-6E4C-B725-FB4623C5BBC1}"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4285344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D730790-E48F-B348-82B3-7D921817019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5030133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B6DBA64-21B8-B347-A9C8-0323641E1E2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769515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714D3E5-7ED1-474D-A966-E458B66FDDBA}"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066112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4EDC886E-EAA9-4128-B2D1-0C75905814D5}" type="slidenum">
              <a:rPr lang="en-US"/>
              <a:pPr/>
              <a:t>‹#›</a:t>
            </a:fld>
            <a:endParaRPr lang="en-US"/>
          </a:p>
        </p:txBody>
      </p:sp>
    </p:spTree>
    <p:extLst>
      <p:ext uri="{BB962C8B-B14F-4D97-AF65-F5344CB8AC3E}">
        <p14:creationId xmlns:p14="http://schemas.microsoft.com/office/powerpoint/2010/main" val="26789917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70010920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304490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solidFill>
                  <a:prstClr val="black">
                    <a:tint val="75000"/>
                  </a:prstClr>
                </a:solidFill>
              </a:rPr>
              <a:pPr>
                <a:defRPr/>
              </a:pPr>
              <a:t>12/16/2015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36098372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Slide Number Placeholder 3"/>
          <p:cNvSpPr>
            <a:spLocks noGrp="1"/>
          </p:cNvSpPr>
          <p:nvPr>
            <p:ph type="sldNum" sz="quarter" idx="10"/>
          </p:nvPr>
        </p:nvSpPr>
        <p:spPr>
          <a:xfrm>
            <a:off x="8001000" y="6396038"/>
            <a:ext cx="685800" cy="457200"/>
          </a:xfrm>
        </p:spPr>
        <p:txBody>
          <a:bodyPr/>
          <a:lstStyle>
            <a:lvl1pPr>
              <a:defRPr/>
            </a:lvl1pPr>
          </a:lstStyle>
          <a:p>
            <a:fld id="{FA981B30-0BBD-224C-A217-4B33AE590D3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995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60" y="1121879"/>
            <a:ext cx="6857280" cy="2387771"/>
          </a:xfrm>
        </p:spPr>
        <p:txBody>
          <a:bodyPr anchor="b"/>
          <a:lstStyle>
            <a:lvl1pPr algn="ctr">
              <a:defRPr sz="5443"/>
            </a:lvl1pPr>
          </a:lstStyle>
          <a:p>
            <a:r>
              <a:rPr lang="en-US" smtClean="0"/>
              <a:t>Click to edit Master title style</a:t>
            </a:r>
            <a:endParaRPr lang="en-US"/>
          </a:p>
        </p:txBody>
      </p:sp>
      <p:sp>
        <p:nvSpPr>
          <p:cNvPr id="3" name="Subtitle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fi-FI" altLang="en-US"/>
          </a:p>
        </p:txBody>
      </p:sp>
      <p:sp>
        <p:nvSpPr>
          <p:cNvPr id="5" name="Footer Placeholder 4"/>
          <p:cNvSpPr>
            <a:spLocks noGrp="1"/>
          </p:cNvSpPr>
          <p:nvPr>
            <p:ph type="ftr" idx="11"/>
          </p:nvPr>
        </p:nvSpPr>
        <p:spPr/>
        <p:txBody>
          <a:bodyPr/>
          <a:lstStyle>
            <a:lvl1pPr>
              <a:defRPr/>
            </a:lvl1pPr>
          </a:lstStyle>
          <a:p>
            <a:endParaRPr lang="fi-FI" altLang="en-US"/>
          </a:p>
        </p:txBody>
      </p:sp>
      <p:sp>
        <p:nvSpPr>
          <p:cNvPr id="6" name="Slide Number Placeholder 5"/>
          <p:cNvSpPr>
            <a:spLocks noGrp="1"/>
          </p:cNvSpPr>
          <p:nvPr>
            <p:ph type="sldNum" idx="12"/>
          </p:nvPr>
        </p:nvSpPr>
        <p:spPr/>
        <p:txBody>
          <a:bodyPr/>
          <a:lstStyle>
            <a:lvl1pPr>
              <a:defRPr/>
            </a:lvl1pPr>
          </a:lstStyle>
          <a:p>
            <a:fld id="{369A35B6-D91E-4AEF-AA5E-048E1F3B2AB8}" type="slidenum">
              <a:rPr lang="fi-FI" altLang="en-US"/>
              <a:pPr/>
              <a:t>‹#›</a:t>
            </a:fld>
            <a:endParaRPr lang="fi-FI" altLang="en-US"/>
          </a:p>
        </p:txBody>
      </p:sp>
    </p:spTree>
    <p:extLst>
      <p:ext uri="{BB962C8B-B14F-4D97-AF65-F5344CB8AC3E}">
        <p14:creationId xmlns:p14="http://schemas.microsoft.com/office/powerpoint/2010/main" val="38101806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fi-FI" altLang="en-US"/>
          </a:p>
        </p:txBody>
      </p:sp>
      <p:sp>
        <p:nvSpPr>
          <p:cNvPr id="5" name="Footer Placeholder 4"/>
          <p:cNvSpPr>
            <a:spLocks noGrp="1"/>
          </p:cNvSpPr>
          <p:nvPr>
            <p:ph type="ftr" idx="11"/>
          </p:nvPr>
        </p:nvSpPr>
        <p:spPr/>
        <p:txBody>
          <a:bodyPr/>
          <a:lstStyle>
            <a:lvl1pPr>
              <a:defRPr/>
            </a:lvl1pPr>
          </a:lstStyle>
          <a:p>
            <a:endParaRPr lang="fi-FI" altLang="en-US"/>
          </a:p>
        </p:txBody>
      </p:sp>
      <p:sp>
        <p:nvSpPr>
          <p:cNvPr id="6" name="Slide Number Placeholder 5"/>
          <p:cNvSpPr>
            <a:spLocks noGrp="1"/>
          </p:cNvSpPr>
          <p:nvPr>
            <p:ph type="sldNum" idx="12"/>
          </p:nvPr>
        </p:nvSpPr>
        <p:spPr/>
        <p:txBody>
          <a:bodyPr/>
          <a:lstStyle>
            <a:lvl1pPr>
              <a:defRPr/>
            </a:lvl1pPr>
          </a:lstStyle>
          <a:p>
            <a:fld id="{BF0EBA47-E73D-4C40-88AC-982FE3C57C56}" type="slidenum">
              <a:rPr lang="fi-FI" altLang="en-US"/>
              <a:pPr/>
              <a:t>‹#›</a:t>
            </a:fld>
            <a:endParaRPr lang="fi-FI" altLang="en-US"/>
          </a:p>
        </p:txBody>
      </p:sp>
    </p:spTree>
    <p:extLst>
      <p:ext uri="{BB962C8B-B14F-4D97-AF65-F5344CB8AC3E}">
        <p14:creationId xmlns:p14="http://schemas.microsoft.com/office/powerpoint/2010/main" val="1199859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709460"/>
            <a:ext cx="7886880" cy="2852939"/>
          </a:xfrm>
        </p:spPr>
        <p:txBody>
          <a:bodyPr anchor="b"/>
          <a:lstStyle>
            <a:lvl1pPr>
              <a:defRPr sz="5443"/>
            </a:lvl1pPr>
          </a:lstStyle>
          <a:p>
            <a:r>
              <a:rPr lang="en-US" smtClean="0"/>
              <a:t>Click to edit Master title style</a:t>
            </a:r>
            <a:endParaRPr lang="en-US"/>
          </a:p>
        </p:txBody>
      </p:sp>
      <p:sp>
        <p:nvSpPr>
          <p:cNvPr id="3" name="Text Placeholder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fi-FI" altLang="en-US"/>
          </a:p>
        </p:txBody>
      </p:sp>
      <p:sp>
        <p:nvSpPr>
          <p:cNvPr id="5" name="Footer Placeholder 4"/>
          <p:cNvSpPr>
            <a:spLocks noGrp="1"/>
          </p:cNvSpPr>
          <p:nvPr>
            <p:ph type="ftr" idx="11"/>
          </p:nvPr>
        </p:nvSpPr>
        <p:spPr/>
        <p:txBody>
          <a:bodyPr/>
          <a:lstStyle>
            <a:lvl1pPr>
              <a:defRPr/>
            </a:lvl1pPr>
          </a:lstStyle>
          <a:p>
            <a:endParaRPr lang="fi-FI" altLang="en-US"/>
          </a:p>
        </p:txBody>
      </p:sp>
      <p:sp>
        <p:nvSpPr>
          <p:cNvPr id="6" name="Slide Number Placeholder 5"/>
          <p:cNvSpPr>
            <a:spLocks noGrp="1"/>
          </p:cNvSpPr>
          <p:nvPr>
            <p:ph type="sldNum" idx="12"/>
          </p:nvPr>
        </p:nvSpPr>
        <p:spPr/>
        <p:txBody>
          <a:bodyPr/>
          <a:lstStyle>
            <a:lvl1pPr>
              <a:defRPr/>
            </a:lvl1pPr>
          </a:lstStyle>
          <a:p>
            <a:fld id="{BC09D835-27C1-43DB-8DCF-27759013D17C}" type="slidenum">
              <a:rPr lang="fi-FI" altLang="en-US"/>
              <a:pPr/>
              <a:t>‹#›</a:t>
            </a:fld>
            <a:endParaRPr lang="fi-FI" altLang="en-US"/>
          </a:p>
        </p:txBody>
      </p:sp>
    </p:spTree>
    <p:extLst>
      <p:ext uri="{BB962C8B-B14F-4D97-AF65-F5344CB8AC3E}">
        <p14:creationId xmlns:p14="http://schemas.microsoft.com/office/powerpoint/2010/main" val="28161303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3761" y="1795869"/>
            <a:ext cx="394416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6160" y="1795869"/>
            <a:ext cx="394560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fi-FI" altLang="en-US"/>
          </a:p>
        </p:txBody>
      </p:sp>
      <p:sp>
        <p:nvSpPr>
          <p:cNvPr id="6" name="Footer Placeholder 5"/>
          <p:cNvSpPr>
            <a:spLocks noGrp="1"/>
          </p:cNvSpPr>
          <p:nvPr>
            <p:ph type="ftr" idx="11"/>
          </p:nvPr>
        </p:nvSpPr>
        <p:spPr/>
        <p:txBody>
          <a:bodyPr/>
          <a:lstStyle>
            <a:lvl1pPr>
              <a:defRPr/>
            </a:lvl1pPr>
          </a:lstStyle>
          <a:p>
            <a:endParaRPr lang="fi-FI" altLang="en-US"/>
          </a:p>
        </p:txBody>
      </p:sp>
      <p:sp>
        <p:nvSpPr>
          <p:cNvPr id="7" name="Slide Number Placeholder 6"/>
          <p:cNvSpPr>
            <a:spLocks noGrp="1"/>
          </p:cNvSpPr>
          <p:nvPr>
            <p:ph type="sldNum" idx="12"/>
          </p:nvPr>
        </p:nvSpPr>
        <p:spPr/>
        <p:txBody>
          <a:bodyPr/>
          <a:lstStyle>
            <a:lvl1pPr>
              <a:defRPr/>
            </a:lvl1pPr>
          </a:lstStyle>
          <a:p>
            <a:fld id="{7C3BE3FF-8289-454D-840F-5571BFCE23E1}" type="slidenum">
              <a:rPr lang="fi-FI" altLang="en-US"/>
              <a:pPr/>
              <a:t>‹#›</a:t>
            </a:fld>
            <a:endParaRPr lang="fi-FI" altLang="en-US"/>
          </a:p>
        </p:txBody>
      </p:sp>
    </p:spTree>
    <p:extLst>
      <p:ext uri="{BB962C8B-B14F-4D97-AF65-F5344CB8AC3E}">
        <p14:creationId xmlns:p14="http://schemas.microsoft.com/office/powerpoint/2010/main" val="12393867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81" y="365798"/>
            <a:ext cx="7886880" cy="132493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4" name="Content Placeholder 3"/>
          <p:cNvSpPr>
            <a:spLocks noGrp="1"/>
          </p:cNvSpPr>
          <p:nvPr>
            <p:ph sz="half" idx="2"/>
          </p:nvPr>
        </p:nvSpPr>
        <p:spPr>
          <a:xfrm>
            <a:off x="629280" y="2504424"/>
            <a:ext cx="386928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6" name="Content Placeholder 5"/>
          <p:cNvSpPr>
            <a:spLocks noGrp="1"/>
          </p:cNvSpPr>
          <p:nvPr>
            <p:ph sz="quarter" idx="4"/>
          </p:nvPr>
        </p:nvSpPr>
        <p:spPr>
          <a:xfrm>
            <a:off x="4629600" y="2504424"/>
            <a:ext cx="388656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fi-FI" altLang="en-US"/>
          </a:p>
        </p:txBody>
      </p:sp>
      <p:sp>
        <p:nvSpPr>
          <p:cNvPr id="8" name="Footer Placeholder 7"/>
          <p:cNvSpPr>
            <a:spLocks noGrp="1"/>
          </p:cNvSpPr>
          <p:nvPr>
            <p:ph type="ftr" idx="11"/>
          </p:nvPr>
        </p:nvSpPr>
        <p:spPr/>
        <p:txBody>
          <a:bodyPr/>
          <a:lstStyle>
            <a:lvl1pPr>
              <a:defRPr/>
            </a:lvl1pPr>
          </a:lstStyle>
          <a:p>
            <a:endParaRPr lang="fi-FI" altLang="en-US"/>
          </a:p>
        </p:txBody>
      </p:sp>
      <p:sp>
        <p:nvSpPr>
          <p:cNvPr id="9" name="Slide Number Placeholder 8"/>
          <p:cNvSpPr>
            <a:spLocks noGrp="1"/>
          </p:cNvSpPr>
          <p:nvPr>
            <p:ph type="sldNum" idx="12"/>
          </p:nvPr>
        </p:nvSpPr>
        <p:spPr/>
        <p:txBody>
          <a:bodyPr/>
          <a:lstStyle>
            <a:lvl1pPr>
              <a:defRPr/>
            </a:lvl1pPr>
          </a:lstStyle>
          <a:p>
            <a:fld id="{E20BB3F4-4B74-420D-BE8F-8B23EDC8DC6C}" type="slidenum">
              <a:rPr lang="fi-FI" altLang="en-US"/>
              <a:pPr/>
              <a:t>‹#›</a:t>
            </a:fld>
            <a:endParaRPr lang="fi-FI" altLang="en-US"/>
          </a:p>
        </p:txBody>
      </p:sp>
    </p:spTree>
    <p:extLst>
      <p:ext uri="{BB962C8B-B14F-4D97-AF65-F5344CB8AC3E}">
        <p14:creationId xmlns:p14="http://schemas.microsoft.com/office/powerpoint/2010/main" val="19433842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fi-FI" altLang="en-US"/>
          </a:p>
        </p:txBody>
      </p:sp>
      <p:sp>
        <p:nvSpPr>
          <p:cNvPr id="4" name="Footer Placeholder 3"/>
          <p:cNvSpPr>
            <a:spLocks noGrp="1"/>
          </p:cNvSpPr>
          <p:nvPr>
            <p:ph type="ftr" idx="11"/>
          </p:nvPr>
        </p:nvSpPr>
        <p:spPr/>
        <p:txBody>
          <a:bodyPr/>
          <a:lstStyle>
            <a:lvl1pPr>
              <a:defRPr/>
            </a:lvl1pPr>
          </a:lstStyle>
          <a:p>
            <a:endParaRPr lang="fi-FI" altLang="en-US"/>
          </a:p>
        </p:txBody>
      </p:sp>
      <p:sp>
        <p:nvSpPr>
          <p:cNvPr id="5" name="Slide Number Placeholder 4"/>
          <p:cNvSpPr>
            <a:spLocks noGrp="1"/>
          </p:cNvSpPr>
          <p:nvPr>
            <p:ph type="sldNum" idx="12"/>
          </p:nvPr>
        </p:nvSpPr>
        <p:spPr/>
        <p:txBody>
          <a:bodyPr/>
          <a:lstStyle>
            <a:lvl1pPr>
              <a:defRPr/>
            </a:lvl1pPr>
          </a:lstStyle>
          <a:p>
            <a:fld id="{AA6EF352-C1EA-4BC9-9069-1CCA5ADA12BC}" type="slidenum">
              <a:rPr lang="fi-FI" altLang="en-US"/>
              <a:pPr/>
              <a:t>‹#›</a:t>
            </a:fld>
            <a:endParaRPr lang="fi-FI" altLang="en-US"/>
          </a:p>
        </p:txBody>
      </p:sp>
    </p:spTree>
    <p:extLst>
      <p:ext uri="{BB962C8B-B14F-4D97-AF65-F5344CB8AC3E}">
        <p14:creationId xmlns:p14="http://schemas.microsoft.com/office/powerpoint/2010/main" val="237665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E92851A-615A-44C2-ACAF-ABFA2B68E9F4}" type="slidenum">
              <a:rPr lang="en-US"/>
              <a:pPr/>
              <a:t>‹#›</a:t>
            </a:fld>
            <a:endParaRPr lang="en-US"/>
          </a:p>
        </p:txBody>
      </p:sp>
    </p:spTree>
    <p:extLst>
      <p:ext uri="{BB962C8B-B14F-4D97-AF65-F5344CB8AC3E}">
        <p14:creationId xmlns:p14="http://schemas.microsoft.com/office/powerpoint/2010/main" val="161526473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fi-FI" altLang="en-US"/>
          </a:p>
        </p:txBody>
      </p:sp>
      <p:sp>
        <p:nvSpPr>
          <p:cNvPr id="3" name="Footer Placeholder 2"/>
          <p:cNvSpPr>
            <a:spLocks noGrp="1"/>
          </p:cNvSpPr>
          <p:nvPr>
            <p:ph type="ftr" idx="11"/>
          </p:nvPr>
        </p:nvSpPr>
        <p:spPr/>
        <p:txBody>
          <a:bodyPr/>
          <a:lstStyle>
            <a:lvl1pPr>
              <a:defRPr/>
            </a:lvl1pPr>
          </a:lstStyle>
          <a:p>
            <a:endParaRPr lang="fi-FI" altLang="en-US"/>
          </a:p>
        </p:txBody>
      </p:sp>
      <p:sp>
        <p:nvSpPr>
          <p:cNvPr id="4" name="Slide Number Placeholder 3"/>
          <p:cNvSpPr>
            <a:spLocks noGrp="1"/>
          </p:cNvSpPr>
          <p:nvPr>
            <p:ph type="sldNum" idx="12"/>
          </p:nvPr>
        </p:nvSpPr>
        <p:spPr/>
        <p:txBody>
          <a:bodyPr/>
          <a:lstStyle>
            <a:lvl1pPr>
              <a:defRPr/>
            </a:lvl1pPr>
          </a:lstStyle>
          <a:p>
            <a:fld id="{359FE0E1-0586-406C-8BF4-EE2DE49968BC}" type="slidenum">
              <a:rPr lang="fi-FI" altLang="en-US"/>
              <a:pPr/>
              <a:t>‹#›</a:t>
            </a:fld>
            <a:endParaRPr lang="fi-FI" altLang="en-US"/>
          </a:p>
        </p:txBody>
      </p:sp>
    </p:spTree>
    <p:extLst>
      <p:ext uri="{BB962C8B-B14F-4D97-AF65-F5344CB8AC3E}">
        <p14:creationId xmlns:p14="http://schemas.microsoft.com/office/powerpoint/2010/main" val="343187120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nchor="b"/>
          <a:lstStyle>
            <a:lvl1pPr>
              <a:defRPr sz="2903"/>
            </a:lvl1pPr>
          </a:lstStyle>
          <a:p>
            <a:r>
              <a:rPr lang="en-US" smtClean="0"/>
              <a:t>Click to edit Master title style</a:t>
            </a:r>
            <a:endParaRPr lang="en-US"/>
          </a:p>
        </p:txBody>
      </p:sp>
      <p:sp>
        <p:nvSpPr>
          <p:cNvPr id="3" name="Content Placeholder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fi-FI" altLang="en-US"/>
          </a:p>
        </p:txBody>
      </p:sp>
      <p:sp>
        <p:nvSpPr>
          <p:cNvPr id="6" name="Footer Placeholder 5"/>
          <p:cNvSpPr>
            <a:spLocks noGrp="1"/>
          </p:cNvSpPr>
          <p:nvPr>
            <p:ph type="ftr" idx="11"/>
          </p:nvPr>
        </p:nvSpPr>
        <p:spPr/>
        <p:txBody>
          <a:bodyPr/>
          <a:lstStyle>
            <a:lvl1pPr>
              <a:defRPr/>
            </a:lvl1pPr>
          </a:lstStyle>
          <a:p>
            <a:endParaRPr lang="fi-FI" altLang="en-US"/>
          </a:p>
        </p:txBody>
      </p:sp>
      <p:sp>
        <p:nvSpPr>
          <p:cNvPr id="7" name="Slide Number Placeholder 6"/>
          <p:cNvSpPr>
            <a:spLocks noGrp="1"/>
          </p:cNvSpPr>
          <p:nvPr>
            <p:ph type="sldNum" idx="12"/>
          </p:nvPr>
        </p:nvSpPr>
        <p:spPr/>
        <p:txBody>
          <a:bodyPr/>
          <a:lstStyle>
            <a:lvl1pPr>
              <a:defRPr/>
            </a:lvl1pPr>
          </a:lstStyle>
          <a:p>
            <a:fld id="{8EFB2F18-1193-48A6-A25D-F0346CB56CF9}" type="slidenum">
              <a:rPr lang="fi-FI" altLang="en-US"/>
              <a:pPr/>
              <a:t>‹#›</a:t>
            </a:fld>
            <a:endParaRPr lang="fi-FI" altLang="en-US"/>
          </a:p>
        </p:txBody>
      </p:sp>
    </p:spTree>
    <p:extLst>
      <p:ext uri="{BB962C8B-B14F-4D97-AF65-F5344CB8AC3E}">
        <p14:creationId xmlns:p14="http://schemas.microsoft.com/office/powerpoint/2010/main" val="14573777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nchor="b"/>
          <a:lstStyle>
            <a:lvl1pPr>
              <a:defRPr sz="2903"/>
            </a:lvl1pPr>
          </a:lstStyle>
          <a:p>
            <a:r>
              <a:rPr lang="en-US" smtClean="0"/>
              <a:t>Click to edit Master title style</a:t>
            </a:r>
            <a:endParaRPr lang="en-US"/>
          </a:p>
        </p:txBody>
      </p:sp>
      <p:sp>
        <p:nvSpPr>
          <p:cNvPr id="3" name="Picture Placeholder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fi-FI" altLang="en-US"/>
          </a:p>
        </p:txBody>
      </p:sp>
      <p:sp>
        <p:nvSpPr>
          <p:cNvPr id="6" name="Footer Placeholder 5"/>
          <p:cNvSpPr>
            <a:spLocks noGrp="1"/>
          </p:cNvSpPr>
          <p:nvPr>
            <p:ph type="ftr" idx="11"/>
          </p:nvPr>
        </p:nvSpPr>
        <p:spPr/>
        <p:txBody>
          <a:bodyPr/>
          <a:lstStyle>
            <a:lvl1pPr>
              <a:defRPr/>
            </a:lvl1pPr>
          </a:lstStyle>
          <a:p>
            <a:endParaRPr lang="fi-FI" altLang="en-US"/>
          </a:p>
        </p:txBody>
      </p:sp>
      <p:sp>
        <p:nvSpPr>
          <p:cNvPr id="7" name="Slide Number Placeholder 6"/>
          <p:cNvSpPr>
            <a:spLocks noGrp="1"/>
          </p:cNvSpPr>
          <p:nvPr>
            <p:ph type="sldNum" idx="12"/>
          </p:nvPr>
        </p:nvSpPr>
        <p:spPr/>
        <p:txBody>
          <a:bodyPr/>
          <a:lstStyle>
            <a:lvl1pPr>
              <a:defRPr/>
            </a:lvl1pPr>
          </a:lstStyle>
          <a:p>
            <a:fld id="{CB63B5A3-3CD7-4430-AFCA-2194CA120FF4}" type="slidenum">
              <a:rPr lang="fi-FI" altLang="en-US"/>
              <a:pPr/>
              <a:t>‹#›</a:t>
            </a:fld>
            <a:endParaRPr lang="fi-FI" altLang="en-US"/>
          </a:p>
        </p:txBody>
      </p:sp>
    </p:spTree>
    <p:extLst>
      <p:ext uri="{BB962C8B-B14F-4D97-AF65-F5344CB8AC3E}">
        <p14:creationId xmlns:p14="http://schemas.microsoft.com/office/powerpoint/2010/main" val="39779466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fi-FI" altLang="en-US"/>
          </a:p>
        </p:txBody>
      </p:sp>
      <p:sp>
        <p:nvSpPr>
          <p:cNvPr id="5" name="Footer Placeholder 4"/>
          <p:cNvSpPr>
            <a:spLocks noGrp="1"/>
          </p:cNvSpPr>
          <p:nvPr>
            <p:ph type="ftr" idx="11"/>
          </p:nvPr>
        </p:nvSpPr>
        <p:spPr/>
        <p:txBody>
          <a:bodyPr/>
          <a:lstStyle>
            <a:lvl1pPr>
              <a:defRPr/>
            </a:lvl1pPr>
          </a:lstStyle>
          <a:p>
            <a:endParaRPr lang="fi-FI" altLang="en-US"/>
          </a:p>
        </p:txBody>
      </p:sp>
      <p:sp>
        <p:nvSpPr>
          <p:cNvPr id="6" name="Slide Number Placeholder 5"/>
          <p:cNvSpPr>
            <a:spLocks noGrp="1"/>
          </p:cNvSpPr>
          <p:nvPr>
            <p:ph type="sldNum" idx="12"/>
          </p:nvPr>
        </p:nvSpPr>
        <p:spPr/>
        <p:txBody>
          <a:bodyPr/>
          <a:lstStyle>
            <a:lvl1pPr>
              <a:defRPr/>
            </a:lvl1pPr>
          </a:lstStyle>
          <a:p>
            <a:fld id="{0386D641-6CA3-48E4-A363-60F3EC2E50EE}" type="slidenum">
              <a:rPr lang="fi-FI" altLang="en-US"/>
              <a:pPr/>
              <a:t>‹#›</a:t>
            </a:fld>
            <a:endParaRPr lang="fi-FI" altLang="en-US"/>
          </a:p>
        </p:txBody>
      </p:sp>
    </p:spTree>
    <p:extLst>
      <p:ext uri="{BB962C8B-B14F-4D97-AF65-F5344CB8AC3E}">
        <p14:creationId xmlns:p14="http://schemas.microsoft.com/office/powerpoint/2010/main" val="35971332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5440" y="273629"/>
            <a:ext cx="2056320" cy="60443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73629"/>
            <a:ext cx="6030720" cy="60443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fi-FI" altLang="en-US"/>
          </a:p>
        </p:txBody>
      </p:sp>
      <p:sp>
        <p:nvSpPr>
          <p:cNvPr id="5" name="Footer Placeholder 4"/>
          <p:cNvSpPr>
            <a:spLocks noGrp="1"/>
          </p:cNvSpPr>
          <p:nvPr>
            <p:ph type="ftr" idx="11"/>
          </p:nvPr>
        </p:nvSpPr>
        <p:spPr/>
        <p:txBody>
          <a:bodyPr/>
          <a:lstStyle>
            <a:lvl1pPr>
              <a:defRPr/>
            </a:lvl1pPr>
          </a:lstStyle>
          <a:p>
            <a:endParaRPr lang="fi-FI" altLang="en-US"/>
          </a:p>
        </p:txBody>
      </p:sp>
      <p:sp>
        <p:nvSpPr>
          <p:cNvPr id="6" name="Slide Number Placeholder 5"/>
          <p:cNvSpPr>
            <a:spLocks noGrp="1"/>
          </p:cNvSpPr>
          <p:nvPr>
            <p:ph type="sldNum" idx="12"/>
          </p:nvPr>
        </p:nvSpPr>
        <p:spPr/>
        <p:txBody>
          <a:bodyPr/>
          <a:lstStyle>
            <a:lvl1pPr>
              <a:defRPr/>
            </a:lvl1pPr>
          </a:lstStyle>
          <a:p>
            <a:fld id="{CB9D3B5E-3147-41CC-81E3-31C22755B44E}" type="slidenum">
              <a:rPr lang="fi-FI" altLang="en-US"/>
              <a:pPr/>
              <a:t>‹#›</a:t>
            </a:fld>
            <a:endParaRPr lang="fi-FI" altLang="en-US"/>
          </a:p>
        </p:txBody>
      </p:sp>
    </p:spTree>
    <p:extLst>
      <p:ext uri="{BB962C8B-B14F-4D97-AF65-F5344CB8AC3E}">
        <p14:creationId xmlns:p14="http://schemas.microsoft.com/office/powerpoint/2010/main" val="1353397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96196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456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9E341715-9CEB-4AD1-81BC-11CFD79ABC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27623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45E6479D-61A4-4A1E-8A5C-E0AD0600EC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72213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4D996D13-90DD-4D8D-8766-BC00FCB95F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444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F30E7C87-4528-45A1-BD4C-11CD34899943}" type="slidenum">
              <a:rPr lang="en-US"/>
              <a:pPr/>
              <a:t>‹#›</a:t>
            </a:fld>
            <a:endParaRPr lang="en-US"/>
          </a:p>
        </p:txBody>
      </p:sp>
    </p:spTree>
    <p:extLst>
      <p:ext uri="{BB962C8B-B14F-4D97-AF65-F5344CB8AC3E}">
        <p14:creationId xmlns:p14="http://schemas.microsoft.com/office/powerpoint/2010/main" val="2449769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6" name="Rectangle 6"/>
          <p:cNvSpPr>
            <a:spLocks noGrp="1" noChangeArrowheads="1"/>
          </p:cNvSpPr>
          <p:nvPr>
            <p:ph type="sldNum" sz="quarter" idx="11"/>
          </p:nvPr>
        </p:nvSpPr>
        <p:spPr>
          <a:ln/>
        </p:spPr>
        <p:txBody>
          <a:bodyPr/>
          <a:lstStyle>
            <a:lvl1pPr>
              <a:defRPr/>
            </a:lvl1pPr>
          </a:lstStyle>
          <a:p>
            <a:fld id="{A57D7778-2045-4782-9A97-063A478354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45645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8" name="Rectangle 6"/>
          <p:cNvSpPr>
            <a:spLocks noGrp="1" noChangeArrowheads="1"/>
          </p:cNvSpPr>
          <p:nvPr>
            <p:ph type="sldNum" sz="quarter" idx="11"/>
          </p:nvPr>
        </p:nvSpPr>
        <p:spPr>
          <a:ln/>
        </p:spPr>
        <p:txBody>
          <a:bodyPr/>
          <a:lstStyle>
            <a:lvl1pPr>
              <a:defRPr/>
            </a:lvl1pPr>
          </a:lstStyle>
          <a:p>
            <a:fld id="{323522C6-E11F-4311-BF26-DE8CA99C4E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67823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4" name="Rectangle 6"/>
          <p:cNvSpPr>
            <a:spLocks noGrp="1" noChangeArrowheads="1"/>
          </p:cNvSpPr>
          <p:nvPr>
            <p:ph type="sldNum" sz="quarter" idx="11"/>
          </p:nvPr>
        </p:nvSpPr>
        <p:spPr>
          <a:ln/>
        </p:spPr>
        <p:txBody>
          <a:bodyPr/>
          <a:lstStyle>
            <a:lvl1pPr>
              <a:defRPr/>
            </a:lvl1pPr>
          </a:lstStyle>
          <a:p>
            <a:fld id="{B3C1ADC2-47ED-4E27-B102-31D3C424DE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49062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3" name="Rectangle 6"/>
          <p:cNvSpPr>
            <a:spLocks noGrp="1" noChangeArrowheads="1"/>
          </p:cNvSpPr>
          <p:nvPr>
            <p:ph type="sldNum" sz="quarter" idx="11"/>
          </p:nvPr>
        </p:nvSpPr>
        <p:spPr>
          <a:ln/>
        </p:spPr>
        <p:txBody>
          <a:bodyPr/>
          <a:lstStyle>
            <a:lvl1pPr>
              <a:defRPr/>
            </a:lvl1pPr>
          </a:lstStyle>
          <a:p>
            <a:fld id="{DF10AEE9-A528-47E5-8072-8936E1782D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78153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6" name="Rectangle 6"/>
          <p:cNvSpPr>
            <a:spLocks noGrp="1" noChangeArrowheads="1"/>
          </p:cNvSpPr>
          <p:nvPr>
            <p:ph type="sldNum" sz="quarter" idx="11"/>
          </p:nvPr>
        </p:nvSpPr>
        <p:spPr>
          <a:ln/>
        </p:spPr>
        <p:txBody>
          <a:bodyPr/>
          <a:lstStyle>
            <a:lvl1pPr>
              <a:defRPr/>
            </a:lvl1pPr>
          </a:lstStyle>
          <a:p>
            <a:fld id="{0E78D7A9-2E2A-4A82-AD19-8F1EA1C889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46728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6" name="Rectangle 6"/>
          <p:cNvSpPr>
            <a:spLocks noGrp="1" noChangeArrowheads="1"/>
          </p:cNvSpPr>
          <p:nvPr>
            <p:ph type="sldNum" sz="quarter" idx="11"/>
          </p:nvPr>
        </p:nvSpPr>
        <p:spPr>
          <a:ln/>
        </p:spPr>
        <p:txBody>
          <a:bodyPr/>
          <a:lstStyle>
            <a:lvl1pPr>
              <a:defRPr/>
            </a:lvl1pPr>
          </a:lstStyle>
          <a:p>
            <a:fld id="{ECF45067-C85B-4ED1-8406-808E1236AC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49676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AF76D230-DED5-42C2-8E81-DB9E409F60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34970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843B5A3F-41E4-45FF-A424-BD9CB469F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6118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2626"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smtClean="0"/>
              <a:t>Click to edit Master title style</a:t>
            </a:r>
          </a:p>
        </p:txBody>
      </p:sp>
      <p:sp>
        <p:nvSpPr>
          <p:cNvPr id="282627"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en-US" altLang="en-US" noProof="0" smtClean="0"/>
              <a:t>Click to edit Master subtitle style</a:t>
            </a:r>
          </a:p>
        </p:txBody>
      </p:sp>
      <p:sp>
        <p:nvSpPr>
          <p:cNvPr id="282628" name="Rectangle 4"/>
          <p:cNvSpPr>
            <a:spLocks noGrp="1" noChangeArrowheads="1"/>
          </p:cNvSpPr>
          <p:nvPr>
            <p:ph type="dt" sz="half" idx="2"/>
          </p:nvPr>
        </p:nvSpPr>
        <p:spPr>
          <a:xfrm>
            <a:off x="457200" y="6243638"/>
            <a:ext cx="2133600" cy="457200"/>
          </a:xfrm>
        </p:spPr>
        <p:txBody>
          <a:bodyPr/>
          <a:lstStyle>
            <a:lvl1pPr>
              <a:defRPr/>
            </a:lvl1pPr>
          </a:lstStyle>
          <a:p>
            <a:r>
              <a:rPr lang="en-US" altLang="en-US">
                <a:solidFill>
                  <a:srgbClr val="000000"/>
                </a:solidFill>
              </a:rPr>
              <a:t>CoE monthly meeting, 10 July 2007</a:t>
            </a:r>
          </a:p>
        </p:txBody>
      </p:sp>
      <p:sp>
        <p:nvSpPr>
          <p:cNvPr id="282629" name="Rectangle 5"/>
          <p:cNvSpPr>
            <a:spLocks noGrp="1" noChangeArrowheads="1"/>
          </p:cNvSpPr>
          <p:nvPr>
            <p:ph type="ftr" sz="quarter" idx="3"/>
          </p:nvPr>
        </p:nvSpPr>
        <p:spPr>
          <a:xfrm>
            <a:off x="3124200" y="6243638"/>
            <a:ext cx="2895600" cy="457200"/>
          </a:xfrm>
        </p:spPr>
        <p:txBody>
          <a:bodyPr/>
          <a:lstStyle>
            <a:lvl1pPr>
              <a:defRPr/>
            </a:lvl1pPr>
          </a:lstStyle>
          <a:p>
            <a:r>
              <a:rPr lang="en-US" altLang="en-US">
                <a:solidFill>
                  <a:srgbClr val="000000"/>
                </a:solidFill>
              </a:rPr>
              <a:t>Jason Eisner + students</a:t>
            </a:r>
          </a:p>
        </p:txBody>
      </p:sp>
      <p:sp>
        <p:nvSpPr>
          <p:cNvPr id="282630" name="Rectangle 6"/>
          <p:cNvSpPr>
            <a:spLocks noGrp="1" noChangeArrowheads="1"/>
          </p:cNvSpPr>
          <p:nvPr>
            <p:ph type="sldNum" sz="quarter" idx="4"/>
          </p:nvPr>
        </p:nvSpPr>
        <p:spPr>
          <a:xfrm>
            <a:off x="6553200" y="6243638"/>
            <a:ext cx="2133600" cy="457200"/>
          </a:xfrm>
        </p:spPr>
        <p:txBody>
          <a:bodyPr/>
          <a:lstStyle>
            <a:lvl1pPr>
              <a:defRPr/>
            </a:lvl1pPr>
          </a:lstStyle>
          <a:p>
            <a:fld id="{E3FA37E2-C863-48AF-8523-91EC72821BA7}" type="slidenum">
              <a:rPr lang="en-US" altLang="en-US">
                <a:solidFill>
                  <a:srgbClr val="000000"/>
                </a:solidFill>
              </a:rPr>
              <a:pPr/>
              <a:t>‹#›</a:t>
            </a:fld>
            <a:endParaRPr lang="en-US" altLang="en-US">
              <a:solidFill>
                <a:srgbClr val="000000"/>
              </a:solidFill>
            </a:endParaRPr>
          </a:p>
        </p:txBody>
      </p:sp>
      <p:sp>
        <p:nvSpPr>
          <p:cNvPr id="282631"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Bef>
                <a:spcPct val="0"/>
              </a:spcBef>
              <a:buClrTx/>
              <a:buSzTx/>
              <a:buFontTx/>
              <a:buNone/>
            </a:pPr>
            <a:endParaRPr lang="en-US" sz="1800" smtClean="0">
              <a:solidFill>
                <a:srgbClr val="000000"/>
              </a:solidFill>
              <a:latin typeface="Arial" panose="020B0604020202020204" pitchFamily="34" charset="0"/>
              <a:cs typeface="+mn-cs"/>
            </a:endParaRPr>
          </a:p>
        </p:txBody>
      </p:sp>
      <p:sp>
        <p:nvSpPr>
          <p:cNvPr id="282632"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spcBef>
                <a:spcPct val="0"/>
              </a:spcBef>
              <a:buClrTx/>
              <a:buSzTx/>
              <a:buFontTx/>
              <a:buNone/>
            </a:pPr>
            <a:endParaRPr lang="en-US" sz="1800" smtClean="0">
              <a:solidFill>
                <a:srgbClr val="000000"/>
              </a:solidFill>
              <a:latin typeface="Arial" panose="020B0604020202020204" pitchFamily="34" charset="0"/>
              <a:cs typeface="+mn-cs"/>
            </a:endParaRPr>
          </a:p>
        </p:txBody>
      </p:sp>
    </p:spTree>
    <p:extLst>
      <p:ext uri="{BB962C8B-B14F-4D97-AF65-F5344CB8AC3E}">
        <p14:creationId xmlns:p14="http://schemas.microsoft.com/office/powerpoint/2010/main" val="3351140654"/>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6" name="Slide Number Placeholder 5"/>
          <p:cNvSpPr>
            <a:spLocks noGrp="1"/>
          </p:cNvSpPr>
          <p:nvPr>
            <p:ph type="sldNum" sz="quarter" idx="12"/>
          </p:nvPr>
        </p:nvSpPr>
        <p:spPr/>
        <p:txBody>
          <a:bodyPr/>
          <a:lstStyle>
            <a:lvl1pPr>
              <a:defRPr/>
            </a:lvl1pPr>
          </a:lstStyle>
          <a:p>
            <a:fld id="{C783E4CF-1CC2-4702-A8E7-5DB19B1657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049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32250393-3B77-408D-871B-C8ADE574CD9D}" type="slidenum">
              <a:rPr lang="en-US"/>
              <a:pPr/>
              <a:t>‹#›</a:t>
            </a:fld>
            <a:endParaRPr lang="en-US"/>
          </a:p>
        </p:txBody>
      </p:sp>
    </p:spTree>
    <p:extLst>
      <p:ext uri="{BB962C8B-B14F-4D97-AF65-F5344CB8AC3E}">
        <p14:creationId xmlns:p14="http://schemas.microsoft.com/office/powerpoint/2010/main" val="524153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4B689AD3-EA13-43A2-852B-428070A6CA9A}" type="slidenum">
              <a:rPr lang="en-US"/>
              <a:pPr/>
              <a:t>‹#›</a:t>
            </a:fld>
            <a:endParaRPr lang="en-US"/>
          </a:p>
        </p:txBody>
      </p:sp>
    </p:spTree>
    <p:extLst>
      <p:ext uri="{BB962C8B-B14F-4D97-AF65-F5344CB8AC3E}">
        <p14:creationId xmlns:p14="http://schemas.microsoft.com/office/powerpoint/2010/main" val="155640401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6" name="Slide Number Placeholder 5"/>
          <p:cNvSpPr>
            <a:spLocks noGrp="1"/>
          </p:cNvSpPr>
          <p:nvPr>
            <p:ph type="sldNum" sz="quarter" idx="12"/>
          </p:nvPr>
        </p:nvSpPr>
        <p:spPr/>
        <p:txBody>
          <a:bodyPr/>
          <a:lstStyle>
            <a:lvl1pPr>
              <a:defRPr/>
            </a:lvl1pPr>
          </a:lstStyle>
          <a:p>
            <a:fld id="{EB99EF9B-19AC-404D-9BEA-74515E18FD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4884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7" name="Slide Number Placeholder 6"/>
          <p:cNvSpPr>
            <a:spLocks noGrp="1"/>
          </p:cNvSpPr>
          <p:nvPr>
            <p:ph type="sldNum" sz="quarter" idx="12"/>
          </p:nvPr>
        </p:nvSpPr>
        <p:spPr/>
        <p:txBody>
          <a:bodyPr/>
          <a:lstStyle>
            <a:lvl1pPr>
              <a:defRPr/>
            </a:lvl1pPr>
          </a:lstStyle>
          <a:p>
            <a:fld id="{106E0AEB-A068-4221-BBE9-04AF396B10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9577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8" name="Footer Placeholder 7"/>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9" name="Slide Number Placeholder 8"/>
          <p:cNvSpPr>
            <a:spLocks noGrp="1"/>
          </p:cNvSpPr>
          <p:nvPr>
            <p:ph type="sldNum" sz="quarter" idx="12"/>
          </p:nvPr>
        </p:nvSpPr>
        <p:spPr/>
        <p:txBody>
          <a:bodyPr/>
          <a:lstStyle>
            <a:lvl1pPr>
              <a:defRPr/>
            </a:lvl1pPr>
          </a:lstStyle>
          <a:p>
            <a:fld id="{B818A918-DF3E-4B97-9961-2964EF5FAC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66400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4" name="Footer Placeholder 3"/>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5" name="Slide Number Placeholder 4"/>
          <p:cNvSpPr>
            <a:spLocks noGrp="1"/>
          </p:cNvSpPr>
          <p:nvPr>
            <p:ph type="sldNum" sz="quarter" idx="12"/>
          </p:nvPr>
        </p:nvSpPr>
        <p:spPr/>
        <p:txBody>
          <a:bodyPr/>
          <a:lstStyle>
            <a:lvl1pPr>
              <a:defRPr/>
            </a:lvl1pPr>
          </a:lstStyle>
          <a:p>
            <a:fld id="{CD916C0C-12D5-448C-85FE-C0B166D318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18063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3" name="Footer Placeholder 2"/>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4" name="Slide Number Placeholder 3"/>
          <p:cNvSpPr>
            <a:spLocks noGrp="1"/>
          </p:cNvSpPr>
          <p:nvPr>
            <p:ph type="sldNum" sz="quarter" idx="12"/>
          </p:nvPr>
        </p:nvSpPr>
        <p:spPr/>
        <p:txBody>
          <a:bodyPr/>
          <a:lstStyle>
            <a:lvl1pPr>
              <a:defRPr/>
            </a:lvl1pPr>
          </a:lstStyle>
          <a:p>
            <a:fld id="{68889666-CC9E-4082-A434-F82407A051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798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7" name="Slide Number Placeholder 6"/>
          <p:cNvSpPr>
            <a:spLocks noGrp="1"/>
          </p:cNvSpPr>
          <p:nvPr>
            <p:ph type="sldNum" sz="quarter" idx="12"/>
          </p:nvPr>
        </p:nvSpPr>
        <p:spPr/>
        <p:txBody>
          <a:bodyPr/>
          <a:lstStyle>
            <a:lvl1pPr>
              <a:defRPr/>
            </a:lvl1pPr>
          </a:lstStyle>
          <a:p>
            <a:fld id="{E2EA9F02-913D-474B-A6D2-123D5211C8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10559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7" name="Slide Number Placeholder 6"/>
          <p:cNvSpPr>
            <a:spLocks noGrp="1"/>
          </p:cNvSpPr>
          <p:nvPr>
            <p:ph type="sldNum" sz="quarter" idx="12"/>
          </p:nvPr>
        </p:nvSpPr>
        <p:spPr/>
        <p:txBody>
          <a:bodyPr/>
          <a:lstStyle>
            <a:lvl1pPr>
              <a:defRPr/>
            </a:lvl1pPr>
          </a:lstStyle>
          <a:p>
            <a:fld id="{0C2BDECB-4B9D-4F20-BA97-E0672D558B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58647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6" name="Slide Number Placeholder 5"/>
          <p:cNvSpPr>
            <a:spLocks noGrp="1"/>
          </p:cNvSpPr>
          <p:nvPr>
            <p:ph type="sldNum" sz="quarter" idx="12"/>
          </p:nvPr>
        </p:nvSpPr>
        <p:spPr/>
        <p:txBody>
          <a:bodyPr/>
          <a:lstStyle>
            <a:lvl1pPr>
              <a:defRPr/>
            </a:lvl1pPr>
          </a:lstStyle>
          <a:p>
            <a:fld id="{1FC2F7A3-FAAA-4FCB-97EA-849FABD5DE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41870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solidFill>
                  <a:srgbClr val="000000"/>
                </a:solidFill>
              </a:rPr>
              <a:t>CoE monthly meeting, 10 July 2007</a:t>
            </a: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Jason Eisner + students</a:t>
            </a:r>
          </a:p>
        </p:txBody>
      </p:sp>
      <p:sp>
        <p:nvSpPr>
          <p:cNvPr id="6" name="Slide Number Placeholder 5"/>
          <p:cNvSpPr>
            <a:spLocks noGrp="1"/>
          </p:cNvSpPr>
          <p:nvPr>
            <p:ph type="sldNum" sz="quarter" idx="12"/>
          </p:nvPr>
        </p:nvSpPr>
        <p:spPr/>
        <p:txBody>
          <a:bodyPr/>
          <a:lstStyle>
            <a:lvl1pPr>
              <a:defRPr/>
            </a:lvl1pPr>
          </a:lstStyle>
          <a:p>
            <a:fld id="{F7D905FD-AD41-4626-BAB7-CD92C90637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76278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319838"/>
            <a:ext cx="2133600" cy="457200"/>
          </a:xfrm>
        </p:spPr>
        <p:txBody>
          <a:bodyPr/>
          <a:lstStyle>
            <a:lvl1pPr>
              <a:defRPr/>
            </a:lvl1pPr>
          </a:lstStyle>
          <a:p>
            <a:r>
              <a:rPr lang="en-US" altLang="en-US">
                <a:solidFill>
                  <a:srgbClr val="000000"/>
                </a:solidFill>
              </a:rPr>
              <a:t>CoE monthly meeting, 10 July 2007</a:t>
            </a:r>
          </a:p>
        </p:txBody>
      </p:sp>
      <p:sp>
        <p:nvSpPr>
          <p:cNvPr id="5" name="Footer Placeholder 4"/>
          <p:cNvSpPr>
            <a:spLocks noGrp="1"/>
          </p:cNvSpPr>
          <p:nvPr>
            <p:ph type="ftr" sz="quarter" idx="11"/>
          </p:nvPr>
        </p:nvSpPr>
        <p:spPr>
          <a:xfrm>
            <a:off x="3124200" y="6324600"/>
            <a:ext cx="2895600" cy="457200"/>
          </a:xfrm>
        </p:spPr>
        <p:txBody>
          <a:bodyPr/>
          <a:lstStyle>
            <a:lvl1pPr>
              <a:defRPr/>
            </a:lvl1pPr>
          </a:lstStyle>
          <a:p>
            <a:r>
              <a:rPr lang="en-US" altLang="en-US">
                <a:solidFill>
                  <a:srgbClr val="000000"/>
                </a:solidFill>
              </a:rPr>
              <a:t>Jason Eisner + students</a:t>
            </a:r>
          </a:p>
        </p:txBody>
      </p:sp>
      <p:sp>
        <p:nvSpPr>
          <p:cNvPr id="6" name="Slide Number Placeholder 5"/>
          <p:cNvSpPr>
            <a:spLocks noGrp="1"/>
          </p:cNvSpPr>
          <p:nvPr>
            <p:ph type="sldNum" sz="quarter" idx="12"/>
          </p:nvPr>
        </p:nvSpPr>
        <p:spPr>
          <a:xfrm>
            <a:off x="6934200" y="6319838"/>
            <a:ext cx="2133600" cy="457200"/>
          </a:xfrm>
        </p:spPr>
        <p:txBody>
          <a:bodyPr/>
          <a:lstStyle>
            <a:lvl1pPr>
              <a:defRPr/>
            </a:lvl1pPr>
          </a:lstStyle>
          <a:p>
            <a:fld id="{659C8CCA-A343-4530-BE8F-2A576AC6266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8659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D1EB0454-F661-482D-BEAE-77A8D74A1F14}" type="slidenum">
              <a:rPr lang="en-US"/>
              <a:pPr/>
              <a:t>‹#›</a:t>
            </a:fld>
            <a:endParaRPr lang="en-US"/>
          </a:p>
        </p:txBody>
      </p:sp>
    </p:spTree>
    <p:extLst>
      <p:ext uri="{BB962C8B-B14F-4D97-AF65-F5344CB8AC3E}">
        <p14:creationId xmlns:p14="http://schemas.microsoft.com/office/powerpoint/2010/main" val="30034700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319838"/>
            <a:ext cx="2133600" cy="457200"/>
          </a:xfrm>
        </p:spPr>
        <p:txBody>
          <a:bodyPr/>
          <a:lstStyle>
            <a:lvl1pPr>
              <a:defRPr/>
            </a:lvl1pPr>
          </a:lstStyle>
          <a:p>
            <a:r>
              <a:rPr lang="en-US" altLang="en-US">
                <a:solidFill>
                  <a:srgbClr val="000000"/>
                </a:solidFill>
              </a:rPr>
              <a:t>CoE monthly meeting, 10 July 2007</a:t>
            </a:r>
          </a:p>
        </p:txBody>
      </p:sp>
      <p:sp>
        <p:nvSpPr>
          <p:cNvPr id="5" name="Footer Placeholder 4"/>
          <p:cNvSpPr>
            <a:spLocks noGrp="1"/>
          </p:cNvSpPr>
          <p:nvPr>
            <p:ph type="ftr" sz="quarter" idx="11"/>
          </p:nvPr>
        </p:nvSpPr>
        <p:spPr>
          <a:xfrm>
            <a:off x="3124200" y="6324600"/>
            <a:ext cx="2895600" cy="457200"/>
          </a:xfrm>
        </p:spPr>
        <p:txBody>
          <a:bodyPr/>
          <a:lstStyle>
            <a:lvl1pPr>
              <a:defRPr/>
            </a:lvl1pPr>
          </a:lstStyle>
          <a:p>
            <a:r>
              <a:rPr lang="en-US" altLang="en-US">
                <a:solidFill>
                  <a:srgbClr val="000000"/>
                </a:solidFill>
              </a:rPr>
              <a:t>Jason Eisner + students</a:t>
            </a:r>
          </a:p>
        </p:txBody>
      </p:sp>
      <p:sp>
        <p:nvSpPr>
          <p:cNvPr id="6" name="Slide Number Placeholder 5"/>
          <p:cNvSpPr>
            <a:spLocks noGrp="1"/>
          </p:cNvSpPr>
          <p:nvPr>
            <p:ph type="sldNum" sz="quarter" idx="12"/>
          </p:nvPr>
        </p:nvSpPr>
        <p:spPr>
          <a:xfrm>
            <a:off x="6934200" y="6319838"/>
            <a:ext cx="2133600" cy="457200"/>
          </a:xfrm>
        </p:spPr>
        <p:txBody>
          <a:bodyPr/>
          <a:lstStyle>
            <a:lvl1pPr>
              <a:defRPr/>
            </a:lvl1pPr>
          </a:lstStyle>
          <a:p>
            <a:fld id="{9BCACBF1-25DF-4628-90C9-A676E107AA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55710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068917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425189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57750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212948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8713755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25022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825255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362412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5469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7BD538FE-3F3F-4A89-A88D-68CE6C1D1C6B}" type="slidenum">
              <a:rPr lang="en-US"/>
              <a:pPr/>
              <a:t>‹#›</a:t>
            </a:fld>
            <a:endParaRPr lang="en-US"/>
          </a:p>
        </p:txBody>
      </p:sp>
    </p:spTree>
    <p:extLst>
      <p:ext uri="{BB962C8B-B14F-4D97-AF65-F5344CB8AC3E}">
        <p14:creationId xmlns:p14="http://schemas.microsoft.com/office/powerpoint/2010/main" val="226650374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34990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F5023-A8FA-42D6-933C-B1757D98585B}" type="datetimeFigureOut">
              <a:rPr lang="en-US">
                <a:solidFill>
                  <a:prstClr val="white">
                    <a:tint val="75000"/>
                  </a:prstClr>
                </a:solidFill>
              </a:rPr>
              <a:pPr/>
              <a:t>12/16/2015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D1D688-D004-4CD5-85B4-FC87692195B9}"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1085557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01498680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44835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7475686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96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96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8017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97752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71002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0252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211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D301FB52-EE0D-44B3-BBDD-279C7549F8E4}" type="slidenum">
              <a:rPr lang="en-US"/>
              <a:pPr/>
              <a:t>‹#›</a:t>
            </a:fld>
            <a:endParaRPr lang="en-US"/>
          </a:p>
        </p:txBody>
      </p:sp>
    </p:spTree>
    <p:extLst>
      <p:ext uri="{BB962C8B-B14F-4D97-AF65-F5344CB8AC3E}">
        <p14:creationId xmlns:p14="http://schemas.microsoft.com/office/powerpoint/2010/main" val="33965637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9019425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972626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292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292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421813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buClr>
                <a:srgbClr val="3891A7"/>
              </a:buClr>
              <a:defRPr/>
            </a:pPr>
            <a:fld id="{49F7C669-6417-4482-9B51-B571033CEEDE}"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buClr>
                <a:srgbClr val="3891A7"/>
              </a:buClr>
              <a:defRPr/>
            </a:pPr>
            <a:fld id="{0FEEDC32-39A8-43AC-9340-F7CA08052028}"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304064265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3891A7"/>
              </a:buClr>
              <a:defRPr/>
            </a:pPr>
            <a:fld id="{84D22DEB-3BBE-4F24-BE6A-4FB8454082D7}"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buClr>
                <a:srgbClr val="3891A7"/>
              </a:buClr>
              <a:defRPr/>
            </a:pPr>
            <a:fld id="{4988173A-0809-4048-8532-FDCE751758E1}"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25391782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buClr>
                <a:srgbClr val="3891A7"/>
              </a:buClr>
              <a:defRPr/>
            </a:pPr>
            <a:fld id="{F4CB5B1F-361E-4791-AE2A-75A6D2A1F3CF}"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buClr>
                <a:srgbClr val="3891A7"/>
              </a:buClr>
              <a:defRPr/>
            </a:pPr>
            <a:fld id="{6AF4B12B-61E4-4280-9822-A7342031EE2C}"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226503015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89993"/>
            <a:ext cx="40386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89993"/>
            <a:ext cx="40386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buClr>
                <a:srgbClr val="3891A7"/>
              </a:buClr>
              <a:defRPr/>
            </a:pPr>
            <a:fld id="{DF91E185-E285-4939-8BAA-96FEDB20A3AA}"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buClr>
                <a:srgbClr val="3891A7"/>
              </a:buClr>
              <a:defRPr/>
            </a:pPr>
            <a:fld id="{8D626A86-BCE8-4597-B01F-7727BC37D2ED}"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39458056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1523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54994"/>
            <a:ext cx="4040188"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1523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54994"/>
            <a:ext cx="4041775"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buClr>
                <a:srgbClr val="3891A7"/>
              </a:buClr>
              <a:defRPr/>
            </a:pPr>
            <a:fld id="{B519ECC6-2E17-4731-A329-9EC4D3058BC4}"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buClr>
                <a:srgbClr val="3891A7"/>
              </a:buClr>
              <a:defRPr/>
            </a:pPr>
            <a:fld id="{096C26F0-1950-4064-B701-FBAE9E681E82}"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14112366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buClr>
                <a:srgbClr val="3891A7"/>
              </a:buClr>
              <a:defRPr/>
            </a:pPr>
            <a:fld id="{F94C644E-2FBC-4DD3-87D1-18CBEE50740F}"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buClr>
                <a:srgbClr val="3891A7"/>
              </a:buClr>
              <a:defRPr/>
            </a:pPr>
            <a:fld id="{75BD8D5A-6099-4465-929B-CDF4DF491EE9}"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190844529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buClr>
                <a:srgbClr val="3891A7"/>
              </a:buClr>
              <a:defRPr/>
            </a:pPr>
            <a:fld id="{ECCE4F6F-10C2-44E2-A66D-EF3BBD5730CC}"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buClr>
                <a:srgbClr val="3891A7"/>
              </a:buClr>
              <a:defRPr/>
            </a:pPr>
            <a:fld id="{7EA8B609-A8B7-4749-B5B0-B8B89AAB359A}"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2272985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D9046D8-7A92-4FCB-8CC4-40C02B63E12E}" type="slidenum">
              <a:rPr lang="en-US"/>
              <a:pPr/>
              <a:t>‹#›</a:t>
            </a:fld>
            <a:endParaRPr lang="en-US"/>
          </a:p>
        </p:txBody>
      </p:sp>
    </p:spTree>
    <p:extLst>
      <p:ext uri="{BB962C8B-B14F-4D97-AF65-F5344CB8AC3E}">
        <p14:creationId xmlns:p14="http://schemas.microsoft.com/office/powerpoint/2010/main" val="40874545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buClr>
                <a:srgbClr val="3891A7"/>
              </a:buClr>
              <a:defRPr/>
            </a:pPr>
            <a:fld id="{AAC12353-9296-4359-AF30-E647DE74CB35}"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buClr>
                <a:srgbClr val="3891A7"/>
              </a:buClr>
              <a:defRPr/>
            </a:pPr>
            <a:fld id="{859F3D12-6D15-408C-8DC5-F9E0F1E650FC}"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5884105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buClr>
                <a:srgbClr val="3891A7"/>
              </a:buClr>
              <a:defRPr/>
            </a:pPr>
            <a:fld id="{E7180853-EB8E-48C0-B797-630D20DF2CDB}"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buClr>
                <a:srgbClr val="3891A7"/>
              </a:buClr>
              <a:defRPr/>
            </a:pPr>
            <a:fld id="{7691355A-196E-4232-BE62-2EE06551014F}"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229754353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3891A7"/>
              </a:buClr>
              <a:defRPr/>
            </a:pPr>
            <a:fld id="{7C00A0D0-E4B1-426C-92DA-392D5E750CDB}"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buClr>
                <a:srgbClr val="3891A7"/>
              </a:buClr>
              <a:defRPr/>
            </a:pPr>
            <a:fld id="{3F740210-C47A-456D-8D1B-D9C99F481E5C}"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93046819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3891A7"/>
              </a:buClr>
              <a:defRPr/>
            </a:pPr>
            <a:fld id="{7AEB6C50-1DB4-4509-9C65-CF0465C7E254}" type="datetime1">
              <a:rPr lang="en-US">
                <a:solidFill>
                  <a:prstClr val="black">
                    <a:tint val="75000"/>
                  </a:prstClr>
                </a:solidFill>
              </a:rPr>
              <a:pPr>
                <a:buClr>
                  <a:srgbClr val="3891A7"/>
                </a:buClr>
                <a:defRPr/>
              </a:pPr>
              <a:t>12/16/2015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buClr>
                <a:srgbClr val="3891A7"/>
              </a:buCl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buClr>
                <a:srgbClr val="3891A7"/>
              </a:buClr>
              <a:defRPr/>
            </a:pPr>
            <a:fld id="{9553F8D0-9223-4A99-A7DA-0F8E8D4C1EF6}" type="slidenum">
              <a:rPr lang="en-US">
                <a:solidFill>
                  <a:prstClr val="black">
                    <a:tint val="75000"/>
                  </a:prstClr>
                </a:solidFill>
              </a:rPr>
              <a:pPr>
                <a:buClr>
                  <a:srgbClr val="3891A7"/>
                </a:buClr>
                <a:defRPr/>
              </a:pPr>
              <a:t>‹#›</a:t>
            </a:fld>
            <a:endParaRPr lang="en-US">
              <a:solidFill>
                <a:prstClr val="black">
                  <a:tint val="75000"/>
                </a:prstClr>
              </a:solidFill>
            </a:endParaRPr>
          </a:p>
        </p:txBody>
      </p:sp>
    </p:spTree>
    <p:extLst>
      <p:ext uri="{BB962C8B-B14F-4D97-AF65-F5344CB8AC3E}">
        <p14:creationId xmlns:p14="http://schemas.microsoft.com/office/powerpoint/2010/main" val="1061710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BFBCAF2-F846-4304-B727-7D86768239D9}" type="slidenum">
              <a:rPr lang="en-US"/>
              <a:pPr/>
              <a:t>‹#›</a:t>
            </a:fld>
            <a:endParaRPr lang="en-US"/>
          </a:p>
        </p:txBody>
      </p:sp>
    </p:spTree>
    <p:extLst>
      <p:ext uri="{BB962C8B-B14F-4D97-AF65-F5344CB8AC3E}">
        <p14:creationId xmlns:p14="http://schemas.microsoft.com/office/powerpoint/2010/main" val="3700092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pPr/>
              <a:t>‹#›</a:t>
            </a:fld>
            <a:endParaRPr lang="en-US"/>
          </a:p>
        </p:txBody>
      </p:sp>
    </p:spTree>
    <p:extLst>
      <p:ext uri="{BB962C8B-B14F-4D97-AF65-F5344CB8AC3E}">
        <p14:creationId xmlns:p14="http://schemas.microsoft.com/office/powerpoint/2010/main" val="324328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pPr/>
              <a:t>‹#›</a:t>
            </a:fld>
            <a:endParaRPr lang="en-US"/>
          </a:p>
        </p:txBody>
      </p:sp>
    </p:spTree>
    <p:extLst>
      <p:ext uri="{BB962C8B-B14F-4D97-AF65-F5344CB8AC3E}">
        <p14:creationId xmlns:p14="http://schemas.microsoft.com/office/powerpoint/2010/main" val="335994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3782184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268749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D03B0-62B3-42AD-8360-4324BCAFB3BB}" type="slidenum">
              <a:rPr lang="en-US"/>
              <a:pPr/>
              <a:t>‹#›</a:t>
            </a:fld>
            <a:endParaRPr lang="en-US"/>
          </a:p>
        </p:txBody>
      </p:sp>
    </p:spTree>
    <p:extLst>
      <p:ext uri="{BB962C8B-B14F-4D97-AF65-F5344CB8AC3E}">
        <p14:creationId xmlns:p14="http://schemas.microsoft.com/office/powerpoint/2010/main" val="1960075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286121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1626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167450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286386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541061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286078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663885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241852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234057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73474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DAABAF99-58B4-4DCF-9A37-36A8B5AE8749}" type="slidenum">
              <a:rPr lang="en-US"/>
              <a:pPr/>
              <a:t>‹#›</a:t>
            </a:fld>
            <a:endParaRPr lang="en-US"/>
          </a:p>
        </p:txBody>
      </p:sp>
    </p:spTree>
    <p:extLst>
      <p:ext uri="{BB962C8B-B14F-4D97-AF65-F5344CB8AC3E}">
        <p14:creationId xmlns:p14="http://schemas.microsoft.com/office/powerpoint/2010/main" val="1234538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593627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589596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697263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270788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893873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804600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59580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811959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1860962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05171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D0D62AC9-537A-4F25-B674-DA99DCA088A6}" type="slidenum">
              <a:rPr lang="en-US"/>
              <a:pPr/>
              <a:t>‹#›</a:t>
            </a:fld>
            <a:endParaRPr lang="en-US"/>
          </a:p>
        </p:txBody>
      </p:sp>
    </p:spTree>
    <p:extLst>
      <p:ext uri="{BB962C8B-B14F-4D97-AF65-F5344CB8AC3E}">
        <p14:creationId xmlns:p14="http://schemas.microsoft.com/office/powerpoint/2010/main" val="3088283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297026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4582255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3060348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12432717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043904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01392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431238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09568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602990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9438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3E68F94E-6537-4D56-AEE5-9E06BA3C6283}" type="slidenum">
              <a:rPr lang="en-US"/>
              <a:pPr/>
              <a:t>‹#›</a:t>
            </a:fld>
            <a:endParaRPr lang="en-US"/>
          </a:p>
        </p:txBody>
      </p:sp>
    </p:spTree>
    <p:extLst>
      <p:ext uri="{BB962C8B-B14F-4D97-AF65-F5344CB8AC3E}">
        <p14:creationId xmlns:p14="http://schemas.microsoft.com/office/powerpoint/2010/main" val="29069911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419214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323665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71099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71762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53376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482840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2963355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88900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33933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9869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E9924C6-06DE-4409-8C5F-6C1CC4A5812B}" type="slidenum">
              <a:rPr lang="en-US"/>
              <a:pPr/>
              <a:t>‹#›</a:t>
            </a:fld>
            <a:endParaRPr lang="en-US"/>
          </a:p>
        </p:txBody>
      </p:sp>
    </p:spTree>
    <p:extLst>
      <p:ext uri="{BB962C8B-B14F-4D97-AF65-F5344CB8AC3E}">
        <p14:creationId xmlns:p14="http://schemas.microsoft.com/office/powerpoint/2010/main" val="20687031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5360940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61561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526245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3826624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629610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078270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4253848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1344307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766697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5716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A2B5BB96-1F41-4EFE-8D73-C54159E98AE9}" type="slidenum">
              <a:rPr lang="en-US"/>
              <a:pPr/>
              <a:t>‹#›</a:t>
            </a:fld>
            <a:endParaRPr lang="en-US"/>
          </a:p>
        </p:txBody>
      </p:sp>
    </p:spTree>
    <p:extLst>
      <p:ext uri="{BB962C8B-B14F-4D97-AF65-F5344CB8AC3E}">
        <p14:creationId xmlns:p14="http://schemas.microsoft.com/office/powerpoint/2010/main" val="21221505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89986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793110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671212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63291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344920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547358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8387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7759376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816722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183675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0.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1.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10" Type="http://schemas.openxmlformats.org/officeDocument/2006/relationships/theme" Target="../theme/theme12.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15.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16.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theme" Target="../theme/theme17.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theme" Target="../theme/theme18.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theme" Target="../theme/theme19.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theme" Target="../theme/theme20.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6" Type="http://schemas.openxmlformats.org/officeDocument/2006/relationships/theme" Target="../theme/theme21.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6" Type="http://schemas.openxmlformats.org/officeDocument/2006/relationships/theme" Target="../theme/theme22.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23.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5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6" Type="http://schemas.openxmlformats.org/officeDocument/2006/relationships/theme" Target="../theme/theme25.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4.pn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2.emf"/><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5.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6.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8.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9.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7A1F36BD-DEA5-420D-AB3E-02B2EE6393F9}" type="slidenum">
              <a:rPr lang="en-US"/>
              <a:pPr/>
              <a:t>‹#›</a:t>
            </a:fld>
            <a:endParaRPr lang="en-US"/>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pic>
        <p:nvPicPr>
          <p:cNvPr id="2" name="Picture 8" descr="university.small.vertical.blue.500px.png"/>
          <p:cNvPicPr>
            <a:picLocks noChangeAspect="1" noChangeArrowheads="1"/>
          </p:cNvPicPr>
          <p:nvPr/>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5908675"/>
            <a:ext cx="1905000" cy="12239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7" r:id="rId1"/>
    <p:sldLayoutId id="2147483766" r:id="rId2"/>
    <p:sldLayoutId id="2147483765" r:id="rId3"/>
    <p:sldLayoutId id="2147483764" r:id="rId4"/>
    <p:sldLayoutId id="2147483763" r:id="rId5"/>
    <p:sldLayoutId id="2147483762" r:id="rId6"/>
    <p:sldLayoutId id="2147483761" r:id="rId7"/>
    <p:sldLayoutId id="2147483760" r:id="rId8"/>
    <p:sldLayoutId id="2147483759" r:id="rId9"/>
    <p:sldLayoutId id="2147483758" r:id="rId10"/>
    <p:sldLayoutId id="2147483757"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charset="0"/>
        </a:defRPr>
      </a:lvl2pPr>
      <a:lvl3pPr algn="l" rtl="0" eaLnBrk="0" fontAlgn="base" hangingPunct="0">
        <a:spcBef>
          <a:spcPct val="0"/>
        </a:spcBef>
        <a:spcAft>
          <a:spcPct val="0"/>
        </a:spcAft>
        <a:defRPr sz="4200">
          <a:solidFill>
            <a:schemeClr val="tx2"/>
          </a:solidFill>
          <a:latin typeface="Garamond" pitchFamily="18" charset="0"/>
          <a:cs typeface="Arial" charset="0"/>
        </a:defRPr>
      </a:lvl3pPr>
      <a:lvl4pPr algn="l" rtl="0" eaLnBrk="0" fontAlgn="base" hangingPunct="0">
        <a:spcBef>
          <a:spcPct val="0"/>
        </a:spcBef>
        <a:spcAft>
          <a:spcPct val="0"/>
        </a:spcAft>
        <a:defRPr sz="4200">
          <a:solidFill>
            <a:schemeClr val="tx2"/>
          </a:solidFill>
          <a:latin typeface="Garamond" pitchFamily="18" charset="0"/>
          <a:cs typeface="Arial" charset="0"/>
        </a:defRPr>
      </a:lvl4pPr>
      <a:lvl5pPr algn="l" rtl="0" eaLnBrk="0" fontAlgn="base" hangingPunct="0">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Candara" panose="020E0502030303020204" pitchFamily="34" charset="0"/>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Candara" panose="020E0502030303020204" pitchFamily="34" charset="0"/>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Candara" panose="020E0502030303020204" pitchFamily="34" charset="0"/>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Candara" panose="020E0502030303020204" pitchFamily="34" charset="0"/>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Candara" panose="020E0502030303020204" pitchFamily="34" charset="0"/>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1843939254"/>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324339716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Lst>
  <p:timing>
    <p:tnLst>
      <p:par>
        <p:cTn id="1" dur="indefinite" restart="never" nodeType="tmRoot"/>
      </p:par>
    </p:tnLst>
  </p:timing>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ea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ea typeface="Arial"/>
              <a:cs typeface="Arial"/>
              <a:sym typeface="Arial"/>
              <a:rtl val="0"/>
            </a:endParaRPr>
          </a:p>
        </p:txBody>
      </p:sp>
    </p:spTree>
    <p:extLst>
      <p:ext uri="{BB962C8B-B14F-4D97-AF65-F5344CB8AC3E}">
        <p14:creationId xmlns:p14="http://schemas.microsoft.com/office/powerpoint/2010/main" val="2212282390"/>
      </p:ext>
    </p:extLst>
  </p:cSld>
  <p:clrMap bg1="lt1" tx1="dk1" bg2="dk2"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985299623"/>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74093703"/>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fld id="{7950E479-8C52-7E48-8805-3CFD1B525BBB}" type="datetime1">
              <a:rPr lang="en-US" smtClean="0">
                <a:solidFill>
                  <a:prstClr val="black">
                    <a:tint val="75000"/>
                  </a:prstClr>
                </a:solidFill>
                <a:latin typeface="Calibri" charset="0"/>
              </a:rPr>
              <a:pPr defTabSz="457200" eaLnBrk="1" hangingPunct="1">
                <a:spcBef>
                  <a:spcPct val="0"/>
                </a:spcBef>
                <a:buClrTx/>
                <a:buSzTx/>
                <a:buFontTx/>
                <a:buNone/>
                <a:defRPr/>
              </a:pPr>
              <a:t>12/16/2015</a:t>
            </a:fld>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3046096000"/>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fld id="{7950E479-8C52-7E48-8805-3CFD1B525BBB}" type="datetime1">
              <a:rPr lang="en-US" smtClean="0">
                <a:solidFill>
                  <a:prstClr val="black">
                    <a:tint val="75000"/>
                  </a:prstClr>
                </a:solidFill>
                <a:latin typeface="Calibri" charset="0"/>
              </a:rPr>
              <a:pPr defTabSz="457200" eaLnBrk="1" hangingPunct="1">
                <a:spcBef>
                  <a:spcPct val="0"/>
                </a:spcBef>
                <a:buClrTx/>
                <a:buSzTx/>
                <a:buFontTx/>
                <a:buNone/>
                <a:defRPr/>
              </a:pPr>
              <a:t>12/16/2015</a:t>
            </a:fld>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201108994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cs typeface="Arial"/>
              <a:sym typeface="Arial"/>
              <a:rtl val="0"/>
            </a:endParaRPr>
          </a:p>
        </p:txBody>
      </p:sp>
    </p:spTree>
    <p:extLst>
      <p:ext uri="{BB962C8B-B14F-4D97-AF65-F5344CB8AC3E}">
        <p14:creationId xmlns:p14="http://schemas.microsoft.com/office/powerpoint/2010/main" val="4002124980"/>
      </p:ext>
    </p:extLst>
  </p:cSld>
  <p:clrMap bg1="lt1" tx1="dk1" bg2="dk2" tx2="lt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cs typeface="Arial"/>
              <a:sym typeface="Arial"/>
              <a:rtl val="0"/>
            </a:endParaRPr>
          </a:p>
        </p:txBody>
      </p:sp>
    </p:spTree>
    <p:extLst>
      <p:ext uri="{BB962C8B-B14F-4D97-AF65-F5344CB8AC3E}">
        <p14:creationId xmlns:p14="http://schemas.microsoft.com/office/powerpoint/2010/main" val="795903651"/>
      </p:ext>
    </p:extLst>
  </p:cSld>
  <p:clrMap bg1="lt1" tx1="dk1" bg2="dk2" tx2="lt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cs typeface="Arial"/>
              <a:sym typeface="Arial"/>
              <a:rtl val="0"/>
            </a:endParaRPr>
          </a:p>
        </p:txBody>
      </p:sp>
    </p:spTree>
    <p:extLst>
      <p:ext uri="{BB962C8B-B14F-4D97-AF65-F5344CB8AC3E}">
        <p14:creationId xmlns:p14="http://schemas.microsoft.com/office/powerpoint/2010/main" val="2042496230"/>
      </p:ext>
    </p:extLst>
  </p:cSld>
  <p:clrMap bg1="lt1" tx1="dk1" bg2="dk2" tx2="lt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874499"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mj-lt"/>
              </a:defRPr>
            </a:lvl1pPr>
          </a:lstStyle>
          <a:p>
            <a:fld id="{280A8EE3-9381-4A02-9F91-6E5406980230}" type="slidenum">
              <a:rPr lang="en-US"/>
              <a:pPr/>
              <a:t>‹#›</a:t>
            </a:fld>
            <a:endParaRPr lang="en-US"/>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pic>
        <p:nvPicPr>
          <p:cNvPr id="874503" name="Picture 7" descr="university.small.vertical.blue.500px.png"/>
          <p:cNvPicPr>
            <a:picLocks noChangeAspect="1" noChangeArrowheads="1"/>
          </p:cNvPicPr>
          <p:nvPr/>
        </p:nvPicPr>
        <p:blipFill>
          <a:blip r:embed="rId1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5908675"/>
            <a:ext cx="1905000" cy="12239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45" r:id="rId12"/>
    <p:sldLayoutId id="2147484577" r:id="rId13"/>
  </p:sldLayoutIdLst>
  <p:timing>
    <p:tnLst>
      <p:par>
        <p:cTn id="1" dur="indefinite" restart="never" nodeType="tmRoot"/>
      </p:par>
    </p:tnLst>
  </p:timing>
  <p:hf hdr="0" ftr="0" dt="0"/>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2pPr>
      <a:lvl3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3pPr>
      <a:lvl4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4pPr>
      <a:lvl5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5pPr>
      <a:lvl6pPr marL="4572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6pPr>
      <a:lvl7pPr marL="9144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7pPr>
      <a:lvl8pPr marL="13716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8pPr>
      <a:lvl9pPr marL="18288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cs typeface="Arial"/>
              <a:sym typeface="Arial"/>
              <a:rtl val="0"/>
            </a:endParaRPr>
          </a:p>
        </p:txBody>
      </p:sp>
    </p:spTree>
    <p:extLst>
      <p:ext uri="{BB962C8B-B14F-4D97-AF65-F5344CB8AC3E}">
        <p14:creationId xmlns:p14="http://schemas.microsoft.com/office/powerpoint/2010/main" val="1336129281"/>
      </p:ext>
    </p:extLst>
  </p:cSld>
  <p:clrMap bg1="lt1" tx1="dk1" bg2="dk2"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fld id="{1A340250-65DF-E048-81AB-AB7257A4D743}" type="datetimeFigureOut">
              <a:rPr lang="en-US" smtClean="0">
                <a:solidFill>
                  <a:prstClr val="black">
                    <a:tint val="75000"/>
                  </a:prstClr>
                </a:solidFill>
                <a:latin typeface="Calibri" charset="0"/>
              </a:rPr>
              <a:pPr defTabSz="457200" eaLnBrk="1" hangingPunct="1">
                <a:spcBef>
                  <a:spcPct val="0"/>
                </a:spcBef>
                <a:buClrTx/>
                <a:buSzTx/>
                <a:buFontTx/>
                <a:buNone/>
                <a:defRPr/>
              </a:pPr>
              <a:t>12/16/2015</a:t>
            </a:fld>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1547073219"/>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310" r:id="rId13"/>
    <p:sldLayoutId id="2147484311" r:id="rId14"/>
    <p:sldLayoutId id="2147484312" r:id="rId15"/>
  </p:sldLayoutIdLst>
  <p:timing>
    <p:tnLst>
      <p:par>
        <p:cTn id="1" dur="indefinite" restart="never" nodeType="tmRoot"/>
      </p:par>
    </p:tnLst>
  </p:timing>
  <p:txStyles>
    <p:titleStyle>
      <a:lvl1pPr algn="ctr" defTabSz="457200" rtl="0" eaLnBrk="1" latinLnBrk="0" hangingPunct="1">
        <a:spcBef>
          <a:spcPct val="0"/>
        </a:spcBef>
        <a:buNone/>
        <a:defRPr sz="4400" b="0" i="0" kern="1200">
          <a:solidFill>
            <a:schemeClr val="tx1"/>
          </a:solidFill>
          <a:latin typeface="Cambria"/>
          <a:ea typeface="+mj-ea"/>
          <a:cs typeface="Cambr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fld id="{1A340250-65DF-E048-81AB-AB7257A4D743}" type="datetimeFigureOut">
              <a:rPr lang="en-US" smtClean="0">
                <a:solidFill>
                  <a:prstClr val="black">
                    <a:tint val="75000"/>
                  </a:prstClr>
                </a:solidFill>
                <a:latin typeface="Calibri" charset="0"/>
              </a:rPr>
              <a:pPr defTabSz="457200" eaLnBrk="1" hangingPunct="1">
                <a:spcBef>
                  <a:spcPct val="0"/>
                </a:spcBef>
                <a:buClrTx/>
                <a:buSzTx/>
                <a:buFontTx/>
                <a:buNone/>
                <a:defRPr/>
              </a:pPr>
              <a:t>12/16/2015</a:t>
            </a:fld>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271919463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 id="2147484326" r:id="rId13"/>
    <p:sldLayoutId id="2147484327" r:id="rId14"/>
    <p:sldLayoutId id="2147484328" r:id="rId15"/>
  </p:sldLayoutIdLst>
  <p:timing>
    <p:tnLst>
      <p:par>
        <p:cTn id="1" dur="indefinite" restart="never" nodeType="tmRoot"/>
      </p:par>
    </p:tnLst>
  </p:timing>
  <p:txStyles>
    <p:titleStyle>
      <a:lvl1pPr algn="ctr" defTabSz="457200" rtl="0" eaLnBrk="1" latinLnBrk="0" hangingPunct="1">
        <a:spcBef>
          <a:spcPct val="0"/>
        </a:spcBef>
        <a:buNone/>
        <a:defRPr sz="4400" b="0" i="0" kern="1200">
          <a:solidFill>
            <a:schemeClr val="tx1"/>
          </a:solidFill>
          <a:latin typeface="Cambria"/>
          <a:ea typeface="+mj-ea"/>
          <a:cs typeface="Cambr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fld id="{7950E479-8C52-7E48-8805-3CFD1B525BBB}" type="datetime1">
              <a:rPr lang="en-US" smtClean="0">
                <a:solidFill>
                  <a:prstClr val="black">
                    <a:tint val="75000"/>
                  </a:prstClr>
                </a:solidFill>
                <a:latin typeface="Calibri" charset="0"/>
              </a:rPr>
              <a:pPr defTabSz="457200" eaLnBrk="1" hangingPunct="1">
                <a:spcBef>
                  <a:spcPct val="0"/>
                </a:spcBef>
                <a:buClrTx/>
                <a:buSzTx/>
                <a:buFontTx/>
                <a:buNone/>
                <a:defRPr/>
              </a:pPr>
              <a:t>12/16/2015</a:t>
            </a:fld>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3200914056"/>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 id="2147484386" r:id="rId13"/>
    <p:sldLayoutId id="2147484387"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669357144"/>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fld id="{1A340250-65DF-E048-81AB-AB7257A4D743}" type="datetimeFigureOut">
              <a:rPr lang="en-US" smtClean="0">
                <a:solidFill>
                  <a:prstClr val="black">
                    <a:tint val="75000"/>
                  </a:prstClr>
                </a:solidFill>
                <a:latin typeface="Calibri" charset="0"/>
              </a:rPr>
              <a:pPr defTabSz="457200" eaLnBrk="1" hangingPunct="1">
                <a:spcBef>
                  <a:spcPct val="0"/>
                </a:spcBef>
                <a:buClrTx/>
                <a:buSzTx/>
                <a:buFontTx/>
                <a:buNone/>
                <a:defRPr/>
              </a:pPr>
              <a:t>12/16/2015</a:t>
            </a:fld>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1325319630"/>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Lst>
  <p:timing>
    <p:tnLst>
      <p:par>
        <p:cTn id="1" dur="indefinite" restart="never" nodeType="tmRoot"/>
      </p:par>
    </p:tnLst>
  </p:timing>
  <p:txStyles>
    <p:titleStyle>
      <a:lvl1pPr algn="ctr" defTabSz="457200" rtl="0" eaLnBrk="1" latinLnBrk="0" hangingPunct="1">
        <a:spcBef>
          <a:spcPct val="0"/>
        </a:spcBef>
        <a:buNone/>
        <a:defRPr sz="4400" b="0" i="0" kern="1200">
          <a:solidFill>
            <a:schemeClr val="tx1"/>
          </a:solidFill>
          <a:latin typeface="Cambria"/>
          <a:ea typeface="+mj-ea"/>
          <a:cs typeface="Cambr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6480" y="273629"/>
            <a:ext cx="8223840"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2050" name="Rectangle 2"/>
          <p:cNvSpPr>
            <a:spLocks noGrp="1" noChangeArrowheads="1"/>
          </p:cNvSpPr>
          <p:nvPr>
            <p:ph type="body" idx="1"/>
          </p:nvPr>
        </p:nvSpPr>
        <p:spPr bwMode="auto">
          <a:xfrm>
            <a:off x="653761" y="1795869"/>
            <a:ext cx="8028000" cy="452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051" name="Rectangle 3"/>
          <p:cNvSpPr>
            <a:spLocks noGrp="1" noChangeArrowheads="1"/>
          </p:cNvSpPr>
          <p:nvPr>
            <p:ph type="dt"/>
          </p:nvPr>
        </p:nvSpPr>
        <p:spPr bwMode="auto">
          <a:xfrm>
            <a:off x="555840" y="5953585"/>
            <a:ext cx="21254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656650" algn="l"/>
                <a:tab pos="1313299" algn="l"/>
                <a:tab pos="1969949" algn="l"/>
              </a:tabLst>
              <a:defRPr sz="1270">
                <a:solidFill>
                  <a:srgbClr val="000000"/>
                </a:solidFill>
                <a:latin typeface="Times New Roman" panose="02020603050405020304" pitchFamily="18" charset="0"/>
                <a:ea typeface="DejaVu Sans" charset="0"/>
                <a:cs typeface="DejaVu Sans" charset="0"/>
              </a:defRPr>
            </a:lvl1pPr>
          </a:lstStyle>
          <a:p>
            <a:pPr algn="l" defTabSz="414726" eaLnBrk="1">
              <a:lnSpc>
                <a:spcPct val="93000"/>
              </a:lnSpc>
              <a:spcBef>
                <a:spcPct val="0"/>
              </a:spcBef>
              <a:buSzPct val="100000"/>
            </a:pPr>
            <a:endParaRPr lang="fi-FI" altLang="en-US" smtClean="0"/>
          </a:p>
        </p:txBody>
      </p:sp>
      <p:sp>
        <p:nvSpPr>
          <p:cNvPr id="2052" name="Rectangle 4"/>
          <p:cNvSpPr>
            <a:spLocks noGrp="1" noChangeArrowheads="1"/>
          </p:cNvSpPr>
          <p:nvPr>
            <p:ph type="ftr"/>
          </p:nvPr>
        </p:nvSpPr>
        <p:spPr bwMode="auto">
          <a:xfrm>
            <a:off x="3225600" y="5953585"/>
            <a:ext cx="289440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buClrTx/>
              <a:buFontTx/>
              <a:buNone/>
              <a:tabLst>
                <a:tab pos="656650" algn="l"/>
                <a:tab pos="1313299" algn="l"/>
                <a:tab pos="1969949" algn="l"/>
                <a:tab pos="2626599" algn="l"/>
              </a:tabLst>
              <a:defRPr sz="1270">
                <a:solidFill>
                  <a:srgbClr val="000000"/>
                </a:solidFill>
                <a:latin typeface="Times New Roman" panose="02020603050405020304" pitchFamily="18" charset="0"/>
                <a:ea typeface="DejaVu Sans" charset="0"/>
                <a:cs typeface="DejaVu Sans" charset="0"/>
              </a:defRPr>
            </a:lvl1pPr>
          </a:lstStyle>
          <a:p>
            <a:pPr defTabSz="414726" eaLnBrk="1">
              <a:lnSpc>
                <a:spcPct val="93000"/>
              </a:lnSpc>
              <a:spcBef>
                <a:spcPct val="0"/>
              </a:spcBef>
              <a:buSzPct val="100000"/>
            </a:pPr>
            <a:endParaRPr lang="fi-FI" altLang="en-US" smtClean="0"/>
          </a:p>
        </p:txBody>
      </p:sp>
      <p:sp>
        <p:nvSpPr>
          <p:cNvPr id="2053" name="Rectangle 5"/>
          <p:cNvSpPr>
            <a:spLocks noGrp="1" noChangeArrowheads="1"/>
          </p:cNvSpPr>
          <p:nvPr>
            <p:ph type="sldNum"/>
          </p:nvPr>
        </p:nvSpPr>
        <p:spPr bwMode="auto">
          <a:xfrm>
            <a:off x="6654240" y="5953585"/>
            <a:ext cx="21254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buClrTx/>
              <a:buFontTx/>
              <a:buNone/>
              <a:tabLst>
                <a:tab pos="656650" algn="l"/>
                <a:tab pos="1313299" algn="l"/>
                <a:tab pos="1969949" algn="l"/>
              </a:tabLst>
              <a:defRPr sz="1270">
                <a:solidFill>
                  <a:srgbClr val="000000"/>
                </a:solidFill>
                <a:latin typeface="Times New Roman" panose="02020603050405020304" pitchFamily="18" charset="0"/>
                <a:ea typeface="DejaVu Sans" charset="0"/>
                <a:cs typeface="DejaVu Sans" charset="0"/>
              </a:defRPr>
            </a:lvl1pPr>
          </a:lstStyle>
          <a:p>
            <a:pPr defTabSz="414726" eaLnBrk="1">
              <a:lnSpc>
                <a:spcPct val="93000"/>
              </a:lnSpc>
              <a:spcBef>
                <a:spcPct val="0"/>
              </a:spcBef>
              <a:buSzPct val="100000"/>
            </a:pPr>
            <a:fld id="{08964F61-EE2F-4965-A80B-92818CCE6075}" type="slidenum">
              <a:rPr lang="fi-FI" altLang="en-US" smtClean="0"/>
              <a:pPr defTabSz="414726" eaLnBrk="1">
                <a:lnSpc>
                  <a:spcPct val="93000"/>
                </a:lnSpc>
                <a:spcBef>
                  <a:spcPct val="0"/>
                </a:spcBef>
                <a:buSzPct val="100000"/>
              </a:pPr>
              <a:t>‹#›</a:t>
            </a:fld>
            <a:endParaRPr lang="fi-FI" altLang="en-US" smtClean="0"/>
          </a:p>
        </p:txBody>
      </p:sp>
    </p:spTree>
    <p:extLst>
      <p:ext uri="{BB962C8B-B14F-4D97-AF65-F5344CB8AC3E}">
        <p14:creationId xmlns:p14="http://schemas.microsoft.com/office/powerpoint/2010/main" val="3730410713"/>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xStyles>
    <p:titleStyle>
      <a:lvl1pPr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kern="1200">
          <a:solidFill>
            <a:srgbClr val="280099"/>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280099"/>
          </a:solidFill>
          <a:latin typeface="Arial" panose="020B0604020202020204" pitchFamily="34" charset="0"/>
          <a:cs typeface="Arial Unicode MS" panose="020B0604020202020204" pitchFamily="34" charset="-128"/>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280099"/>
          </a:solidFill>
          <a:latin typeface="Arial" panose="020B0604020202020204" pitchFamily="34" charset="0"/>
          <a:cs typeface="Arial Unicode MS" panose="020B0604020202020204" pitchFamily="34" charset="-128"/>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280099"/>
          </a:solidFill>
          <a:latin typeface="Arial" panose="020B0604020202020204" pitchFamily="34" charset="0"/>
          <a:cs typeface="Arial Unicode MS" panose="020B0604020202020204" pitchFamily="34" charset="-128"/>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280099"/>
          </a:solidFill>
          <a:latin typeface="Arial" panose="020B0604020202020204" pitchFamily="34" charset="0"/>
          <a:cs typeface="Arial Unicode MS" panose="020B0604020202020204" pitchFamily="34" charset="-128"/>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280099"/>
          </a:solidFill>
          <a:latin typeface="Arial" panose="020B0604020202020204" pitchFamily="34" charset="0"/>
          <a:cs typeface="Arial Unicode MS" panose="020B0604020202020204" pitchFamily="34" charset="-128"/>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280099"/>
          </a:solidFill>
          <a:latin typeface="Arial" panose="020B0604020202020204" pitchFamily="34" charset="0"/>
          <a:cs typeface="Arial Unicode MS" panose="020B0604020202020204" pitchFamily="34" charset="-128"/>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280099"/>
          </a:solidFill>
          <a:latin typeface="Arial" panose="020B0604020202020204" pitchFamily="34" charset="0"/>
          <a:cs typeface="Arial Unicode MS" panose="020B0604020202020204" pitchFamily="34" charset="-128"/>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280099"/>
          </a:solidFill>
          <a:latin typeface="Arial" panose="020B0604020202020204" pitchFamily="34" charset="0"/>
          <a:cs typeface="Arial Unicode MS" panose="020B0604020202020204" pitchFamily="34" charset="-128"/>
        </a:defRPr>
      </a:lvl9pPr>
    </p:titleStyle>
    <p:bodyStyle>
      <a:lvl1pPr marL="311045" indent="-311045" algn="l" defTabSz="414726" rtl="0" fontAlgn="base" hangingPunct="0">
        <a:lnSpc>
          <a:spcPct val="93000"/>
        </a:lnSpc>
        <a:spcBef>
          <a:spcPct val="0"/>
        </a:spcBef>
        <a:spcAft>
          <a:spcPts val="1293"/>
        </a:spcAft>
        <a:buClr>
          <a:srgbClr val="000000"/>
        </a:buClr>
        <a:buSzPct val="100000"/>
        <a:buFont typeface="Times New Roman" panose="02020603050405020304" pitchFamily="18" charset="0"/>
        <a:defRPr sz="2903" kern="1200">
          <a:solidFill>
            <a:srgbClr val="000080"/>
          </a:solidFill>
          <a:latin typeface="+mn-lt"/>
          <a:ea typeface="+mn-ea"/>
          <a:cs typeface="+mn-cs"/>
        </a:defRPr>
      </a:lvl1pPr>
      <a:lvl2pPr marL="673930" indent="-259204" algn="l" defTabSz="414726" rtl="0" fontAlgn="base" hangingPunct="0">
        <a:lnSpc>
          <a:spcPct val="93000"/>
        </a:lnSpc>
        <a:spcBef>
          <a:spcPct val="0"/>
        </a:spcBef>
        <a:spcAft>
          <a:spcPts val="1032"/>
        </a:spcAft>
        <a:buClr>
          <a:srgbClr val="000000"/>
        </a:buClr>
        <a:buSzPct val="100000"/>
        <a:buFont typeface="Times New Roman" panose="02020603050405020304" pitchFamily="18" charset="0"/>
        <a:defRPr sz="2540" kern="1200">
          <a:solidFill>
            <a:srgbClr val="000080"/>
          </a:solidFill>
          <a:latin typeface="+mn-lt"/>
          <a:ea typeface="+mn-ea"/>
          <a:cs typeface="+mn-cs"/>
        </a:defRPr>
      </a:lvl2pPr>
      <a:lvl3pPr marL="1036815" indent="-207363" algn="l" defTabSz="414726" rtl="0" fontAlgn="base" hangingPunct="0">
        <a:lnSpc>
          <a:spcPct val="93000"/>
        </a:lnSpc>
        <a:spcBef>
          <a:spcPct val="0"/>
        </a:spcBef>
        <a:spcAft>
          <a:spcPts val="771"/>
        </a:spcAft>
        <a:buClr>
          <a:srgbClr val="000000"/>
        </a:buClr>
        <a:buSzPct val="100000"/>
        <a:buFont typeface="Times New Roman" panose="02020603050405020304" pitchFamily="18" charset="0"/>
        <a:defRPr sz="2177" kern="1200">
          <a:solidFill>
            <a:srgbClr val="000080"/>
          </a:solidFill>
          <a:latin typeface="+mn-lt"/>
          <a:ea typeface="+mn-ea"/>
          <a:cs typeface="+mn-cs"/>
        </a:defRPr>
      </a:lvl3pPr>
      <a:lvl4pPr marL="1451541" indent="-207363" algn="l" defTabSz="414726" rtl="0" fontAlgn="base" hangingPunct="0">
        <a:lnSpc>
          <a:spcPct val="93000"/>
        </a:lnSpc>
        <a:spcBef>
          <a:spcPct val="0"/>
        </a:spcBef>
        <a:spcAft>
          <a:spcPts val="522"/>
        </a:spcAft>
        <a:buClr>
          <a:srgbClr val="000000"/>
        </a:buClr>
        <a:buSzPct val="100000"/>
        <a:buFont typeface="Times New Roman" panose="02020603050405020304" pitchFamily="18" charset="0"/>
        <a:defRPr sz="1814" kern="1200">
          <a:solidFill>
            <a:srgbClr val="000080"/>
          </a:solidFill>
          <a:latin typeface="+mn-lt"/>
          <a:ea typeface="+mn-ea"/>
          <a:cs typeface="+mn-cs"/>
        </a:defRPr>
      </a:lvl4pPr>
      <a:lvl5pPr marL="1866268" indent="-207363" algn="l" defTabSz="414726" rtl="0" fontAlgn="base" hangingPunct="0">
        <a:lnSpc>
          <a:spcPct val="93000"/>
        </a:lnSpc>
        <a:spcBef>
          <a:spcPct val="0"/>
        </a:spcBef>
        <a:spcAft>
          <a:spcPts val="261"/>
        </a:spcAft>
        <a:buClr>
          <a:srgbClr val="000000"/>
        </a:buClr>
        <a:buSzPct val="100000"/>
        <a:buFont typeface="Times New Roman" panose="02020603050405020304" pitchFamily="18" charset="0"/>
        <a:defRPr sz="1814" kern="1200">
          <a:solidFill>
            <a:srgbClr val="000080"/>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568668496"/>
      </p:ext>
    </p:extLst>
  </p:cSld>
  <p:clrMap bg1="lt1" tx1="dk1" bg2="lt2" tx2="dk2" accent1="accent1" accent2="accent2" accent3="accent3" accent4="accent4" accent5="accent5" accent6="accent6" hlink="hlink" folHlink="folHlink"/>
  <p:sldLayoutIdLst>
    <p:sldLayoutId id="2147484512" r:id="rId1"/>
    <p:sldLayoutId id="2147484513" r:id="rId2"/>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1" name="Rectangle 5"/>
          <p:cNvSpPr>
            <a:spLocks noGrp="1" noChangeArrowheads="1"/>
          </p:cNvSpPr>
          <p:nvPr>
            <p:ph type="ftr" sz="quarter" idx="3"/>
          </p:nvPr>
        </p:nvSpPr>
        <p:spPr bwMode="auto">
          <a:xfrm>
            <a:off x="228600" y="6400800"/>
            <a:ext cx="762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mj-lt"/>
                <a:cs typeface="Arial" charset="0"/>
              </a:defRPr>
            </a:lvl1pPr>
          </a:lstStyle>
          <a:p>
            <a:pPr eaLnBrk="1" hangingPunct="1">
              <a:spcBef>
                <a:spcPct val="0"/>
              </a:spcBef>
              <a:buClrTx/>
              <a:buSzTx/>
              <a:buFontTx/>
              <a:buNone/>
              <a:defRPr/>
            </a:pPr>
            <a:r>
              <a:rPr lang="en-US">
                <a:solidFill>
                  <a:srgbClr val="000000"/>
                </a:solidFill>
              </a:rPr>
              <a:t>Eisner &amp; Tromble - HLT-NAACL Workshop on Computationally Hard Methods and Joint Inference in NLP - June 2006</a:t>
            </a:r>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Garamond" panose="02020404030301010803" pitchFamily="18" charset="0"/>
              </a:defRPr>
            </a:lvl1pPr>
          </a:lstStyle>
          <a:p>
            <a:pPr eaLnBrk="1" hangingPunct="1">
              <a:spcBef>
                <a:spcPct val="0"/>
              </a:spcBef>
              <a:buClrTx/>
              <a:buSzTx/>
              <a:buFontTx/>
              <a:buNone/>
            </a:pPr>
            <a:fld id="{E94C6142-007C-44B5-85FF-D1440BEAE5F3}" type="slidenum">
              <a:rPr lang="en-US" altLang="en-US" smtClean="0">
                <a:solidFill>
                  <a:srgbClr val="000000"/>
                </a:solidFill>
              </a:rPr>
              <a:pPr eaLnBrk="1" hangingPunct="1">
                <a:spcBef>
                  <a:spcPct val="0"/>
                </a:spcBef>
                <a:buClrTx/>
                <a:buSzTx/>
                <a:buFontTx/>
                <a:buNone/>
              </a:pPr>
              <a:t>‹#›</a:t>
            </a:fld>
            <a:endParaRPr lang="en-US" altLang="en-US" smtClean="0">
              <a:solidFill>
                <a:srgbClr val="000000"/>
              </a:solidFill>
            </a:endParaRPr>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Tree>
    <p:extLst>
      <p:ext uri="{BB962C8B-B14F-4D97-AF65-F5344CB8AC3E}">
        <p14:creationId xmlns:p14="http://schemas.microsoft.com/office/powerpoint/2010/main" val="2994146902"/>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charset="0"/>
        </a:defRPr>
      </a:lvl2pPr>
      <a:lvl3pPr algn="l" rtl="0" eaLnBrk="0" fontAlgn="base" hangingPunct="0">
        <a:spcBef>
          <a:spcPct val="0"/>
        </a:spcBef>
        <a:spcAft>
          <a:spcPct val="0"/>
        </a:spcAft>
        <a:defRPr sz="4200">
          <a:solidFill>
            <a:schemeClr val="tx2"/>
          </a:solidFill>
          <a:latin typeface="Garamond" pitchFamily="18" charset="0"/>
          <a:cs typeface="Arial" charset="0"/>
        </a:defRPr>
      </a:lvl3pPr>
      <a:lvl4pPr algn="l" rtl="0" eaLnBrk="0" fontAlgn="base" hangingPunct="0">
        <a:spcBef>
          <a:spcPct val="0"/>
        </a:spcBef>
        <a:spcAft>
          <a:spcPct val="0"/>
        </a:spcAft>
        <a:defRPr sz="4200">
          <a:solidFill>
            <a:schemeClr val="tx2"/>
          </a:solidFill>
          <a:latin typeface="Garamond" pitchFamily="18" charset="0"/>
          <a:cs typeface="Arial" charset="0"/>
        </a:defRPr>
      </a:lvl4pPr>
      <a:lvl5pPr algn="l" rtl="0" eaLnBrk="0" fontAlgn="base" hangingPunct="0">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81603"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1604" name="Rectangle 4"/>
          <p:cNvSpPr>
            <a:spLocks noGrp="1" noChangeArrowheads="1"/>
          </p:cNvSpPr>
          <p:nvPr>
            <p:ph type="dt" sz="half" idx="2"/>
          </p:nvPr>
        </p:nvSpPr>
        <p:spPr bwMode="auto">
          <a:xfrm>
            <a:off x="457200" y="63198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algn="l" eaLnBrk="1" hangingPunct="1">
              <a:spcBef>
                <a:spcPct val="0"/>
              </a:spcBef>
              <a:buClrTx/>
              <a:buSzTx/>
              <a:buFontTx/>
              <a:buNone/>
            </a:pPr>
            <a:r>
              <a:rPr lang="en-US" altLang="en-US" smtClean="0">
                <a:solidFill>
                  <a:srgbClr val="000000"/>
                </a:solidFill>
                <a:cs typeface="+mn-cs"/>
              </a:rPr>
              <a:t>CoE monthly meeting, 10 July 2007</a:t>
            </a:r>
          </a:p>
        </p:txBody>
      </p:sp>
      <p:sp>
        <p:nvSpPr>
          <p:cNvPr id="281605" name="Rectangle 5"/>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eaLnBrk="1" hangingPunct="1">
              <a:spcBef>
                <a:spcPct val="0"/>
              </a:spcBef>
              <a:buClrTx/>
              <a:buSzTx/>
              <a:buFontTx/>
              <a:buNone/>
            </a:pPr>
            <a:r>
              <a:rPr lang="en-US" altLang="en-US" smtClean="0">
                <a:solidFill>
                  <a:srgbClr val="000000"/>
                </a:solidFill>
                <a:cs typeface="+mn-cs"/>
              </a:rPr>
              <a:t>Jason Eisner + students</a:t>
            </a:r>
          </a:p>
        </p:txBody>
      </p:sp>
      <p:sp>
        <p:nvSpPr>
          <p:cNvPr id="281606" name="Rectangle 6"/>
          <p:cNvSpPr>
            <a:spLocks noGrp="1" noChangeArrowheads="1"/>
          </p:cNvSpPr>
          <p:nvPr>
            <p:ph type="sldNum" sz="quarter" idx="4"/>
          </p:nvPr>
        </p:nvSpPr>
        <p:spPr bwMode="auto">
          <a:xfrm>
            <a:off x="6934200" y="63198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j-lt"/>
              </a:defRPr>
            </a:lvl1pPr>
          </a:lstStyle>
          <a:p>
            <a:pPr eaLnBrk="1" hangingPunct="1">
              <a:spcBef>
                <a:spcPct val="0"/>
              </a:spcBef>
              <a:buClrTx/>
              <a:buSzTx/>
              <a:buFontTx/>
              <a:buNone/>
            </a:pPr>
            <a:fld id="{67257A51-441B-42B1-9874-AF0573686661}" type="slidenum">
              <a:rPr lang="en-US" altLang="en-US" smtClean="0">
                <a:solidFill>
                  <a:srgbClr val="000000"/>
                </a:solidFill>
                <a:cs typeface="+mn-cs"/>
              </a:rPr>
              <a:pPr eaLnBrk="1" hangingPunct="1">
                <a:spcBef>
                  <a:spcPct val="0"/>
                </a:spcBef>
                <a:buClrTx/>
                <a:buSzTx/>
                <a:buFontTx/>
                <a:buNone/>
              </a:pPr>
              <a:t>‹#›</a:t>
            </a:fld>
            <a:endParaRPr lang="en-US" altLang="en-US" smtClean="0">
              <a:solidFill>
                <a:srgbClr val="000000"/>
              </a:solidFill>
              <a:cs typeface="+mn-cs"/>
            </a:endParaRPr>
          </a:p>
        </p:txBody>
      </p:sp>
      <p:sp>
        <p:nvSpPr>
          <p:cNvPr id="281607"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Bef>
                <a:spcPct val="0"/>
              </a:spcBef>
              <a:buClrTx/>
              <a:buSzTx/>
              <a:buFontTx/>
              <a:buNone/>
            </a:pPr>
            <a:endParaRPr lang="en-US" sz="1800" smtClean="0">
              <a:solidFill>
                <a:srgbClr val="000000"/>
              </a:solidFill>
              <a:latin typeface="Arial" panose="020B0604020202020204" pitchFamily="34" charset="0"/>
              <a:cs typeface="+mn-cs"/>
            </a:endParaRPr>
          </a:p>
        </p:txBody>
      </p:sp>
      <p:sp>
        <p:nvSpPr>
          <p:cNvPr id="281608" name="Line 8"/>
          <p:cNvSpPr>
            <a:spLocks noChangeShapeType="1"/>
          </p:cNvSpPr>
          <p:nvPr/>
        </p:nvSpPr>
        <p:spPr bwMode="auto">
          <a:xfrm>
            <a:off x="457200" y="64770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spcBef>
                <a:spcPct val="0"/>
              </a:spcBef>
              <a:buClrTx/>
              <a:buSzTx/>
              <a:buFontTx/>
              <a:buNone/>
            </a:pPr>
            <a:endParaRPr lang="en-US" sz="1800" smtClean="0">
              <a:solidFill>
                <a:srgbClr val="000000"/>
              </a:solidFill>
              <a:latin typeface="Arial" panose="020B0604020202020204" pitchFamily="34" charset="0"/>
              <a:cs typeface="+mn-cs"/>
            </a:endParaRPr>
          </a:p>
        </p:txBody>
      </p:sp>
    </p:spTree>
    <p:extLst>
      <p:ext uri="{BB962C8B-B14F-4D97-AF65-F5344CB8AC3E}">
        <p14:creationId xmlns:p14="http://schemas.microsoft.com/office/powerpoint/2010/main" val="856574582"/>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Lst>
  <p:timing>
    <p:tnLst>
      <p:par>
        <p:cTn id="1" dur="indefinite" restart="never" nodeType="tmRoot"/>
      </p:par>
    </p:tnLst>
  </p:timing>
  <p:hf hdr="0" ftr="0" dt="0"/>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defRPr>
      </a:lvl2pPr>
      <a:lvl3pPr algn="l" rtl="0" fontAlgn="base">
        <a:spcBef>
          <a:spcPct val="0"/>
        </a:spcBef>
        <a:spcAft>
          <a:spcPct val="0"/>
        </a:spcAft>
        <a:defRPr sz="4200">
          <a:solidFill>
            <a:schemeClr val="tx2"/>
          </a:solidFill>
          <a:latin typeface="Garamond" panose="02020404030301010803" pitchFamily="18" charset="0"/>
        </a:defRPr>
      </a:lvl3pPr>
      <a:lvl4pPr algn="l" rtl="0" fontAlgn="base">
        <a:spcBef>
          <a:spcPct val="0"/>
        </a:spcBef>
        <a:spcAft>
          <a:spcPct val="0"/>
        </a:spcAft>
        <a:defRPr sz="4200">
          <a:solidFill>
            <a:schemeClr val="tx2"/>
          </a:solidFill>
          <a:latin typeface="Garamond" panose="02020404030301010803" pitchFamily="18" charset="0"/>
        </a:defRPr>
      </a:lvl4pPr>
      <a:lvl5pPr algn="l" rtl="0" fontAlgn="base">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9758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228600" y="6400800"/>
            <a:ext cx="762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SzTx/>
              <a:buFontTx/>
              <a:buNone/>
              <a:defRPr sz="1200">
                <a:latin typeface="+mj-lt"/>
              </a:defRPr>
            </a:lvl1pPr>
          </a:lstStyle>
          <a:p>
            <a:endParaRPr lang="en-US"/>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mj-lt"/>
              </a:defRPr>
            </a:lvl1pPr>
          </a:lstStyle>
          <a:p>
            <a:fld id="{A1B4EC19-C13A-4B5F-B6EA-50645FFB5273}" type="slidenum">
              <a:rPr lang="en-US"/>
              <a:pPr/>
              <a:t>‹#›</a:t>
            </a:fld>
            <a:endParaRPr lang="en-US"/>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iming>
    <p:tnLst>
      <p:par>
        <p:cTn id="1" dur="indefinite" restart="never" nodeType="tmRoot"/>
      </p:par>
    </p:tnLst>
  </p:timing>
  <p:hf hdr="0" ftr="0" dt="0"/>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2pPr>
      <a:lvl3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3pPr>
      <a:lvl4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4pPr>
      <a:lvl5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5pPr>
      <a:lvl6pPr marL="4572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6pPr>
      <a:lvl7pPr marL="9144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7pPr>
      <a:lvl8pPr marL="13716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8pPr>
      <a:lvl9pPr marL="18288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buClrTx/>
              <a:buSzTx/>
            </a:pPr>
            <a:fld id="{064F5023-A8FA-42D6-933C-B1757D98585B}" type="datetimeFigureOut">
              <a:rPr lang="en-US" smtClean="0">
                <a:solidFill>
                  <a:prstClr val="white">
                    <a:tint val="75000"/>
                  </a:prstClr>
                </a:solidFill>
                <a:latin typeface="Calibri" panose="020F0502020204030204"/>
                <a:cs typeface="+mn-cs"/>
              </a:rPr>
              <a:pPr eaLnBrk="1" fontAlgn="auto" hangingPunct="1">
                <a:spcBef>
                  <a:spcPts val="0"/>
                </a:spcBef>
                <a:spcAft>
                  <a:spcPts val="0"/>
                </a:spcAft>
                <a:buClrTx/>
                <a:buSzTx/>
              </a:pPr>
              <a:t>12/16/2015</a:t>
            </a:fld>
            <a:endParaRPr lang="en-US" smtClean="0">
              <a:solidFill>
                <a:prstClr val="white">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buClrTx/>
              <a:buSzTx/>
            </a:pPr>
            <a:endParaRPr lang="en-US" smtClean="0">
              <a:solidFill>
                <a:prstClr val="white">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buClrTx/>
              <a:buSzTx/>
            </a:pPr>
            <a:fld id="{17D1D688-D004-4CD5-85B4-FC87692195B9}" type="slidenum">
              <a:rPr lang="en-US" smtClean="0">
                <a:solidFill>
                  <a:prstClr val="white">
                    <a:tint val="75000"/>
                  </a:prstClr>
                </a:solidFill>
                <a:latin typeface="Calibri" panose="020F0502020204030204"/>
                <a:cs typeface="+mn-cs"/>
              </a:rPr>
              <a:pPr eaLnBrk="1" fontAlgn="auto" hangingPunct="1">
                <a:spcBef>
                  <a:spcPts val="0"/>
                </a:spcBef>
                <a:spcAft>
                  <a:spcPts val="0"/>
                </a:spcAft>
                <a:buClrTx/>
                <a:buSzTx/>
              </a:pPr>
              <a:t>‹#›</a:t>
            </a:fld>
            <a:endParaRPr lang="en-US" smtClean="0">
              <a:solidFill>
                <a:prstClr val="white">
                  <a:tint val="75000"/>
                </a:prstClr>
              </a:solidFill>
              <a:latin typeface="Calibri" panose="020F0502020204030204"/>
              <a:cs typeface="+mn-cs"/>
            </a:endParaRPr>
          </a:p>
        </p:txBody>
      </p:sp>
    </p:spTree>
    <p:extLst>
      <p:ext uri="{BB962C8B-B14F-4D97-AF65-F5344CB8AC3E}">
        <p14:creationId xmlns:p14="http://schemas.microsoft.com/office/powerpoint/2010/main" val="510209066"/>
      </p:ext>
    </p:extLst>
  </p:cSld>
  <p:clrMap bg1="dk1" tx1="lt1" bg2="dk2" tx2="lt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9874" name="Shape 5"/>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smtClean="0">
              <a:sym typeface="Arial" panose="020B0604020202020204" pitchFamily="34" charset="0"/>
            </a:endParaRPr>
          </a:p>
        </p:txBody>
      </p:sp>
      <p:sp>
        <p:nvSpPr>
          <p:cNvPr id="719875" name="Shape 6"/>
          <p:cNvSpPr txBox="1">
            <a:spLocks noGrp="1"/>
          </p:cNvSpPr>
          <p:nvPr>
            <p:ph type="body" idx="1"/>
          </p:nvPr>
        </p:nvSpPr>
        <p:spPr bwMode="auto">
          <a:xfrm>
            <a:off x="457200" y="1600200"/>
            <a:ext cx="82296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smtClean="0">
              <a:sym typeface="Arial" panose="020B0604020202020204" pitchFamily="34" charset="0"/>
            </a:endParaRPr>
          </a:p>
        </p:txBody>
      </p:sp>
    </p:spTree>
    <p:extLst>
      <p:ext uri="{BB962C8B-B14F-4D97-AF65-F5344CB8AC3E}">
        <p14:creationId xmlns:p14="http://schemas.microsoft.com/office/powerpoint/2010/main" val="2959896349"/>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Lst>
  <p:hf hdr="0" ftr="0" dt="0"/>
  <p:txStyles>
    <p:titleStyle>
      <a:lvl1pPr algn="l" rtl="0" fontAlgn="base">
        <a:spcBef>
          <a:spcPct val="0"/>
        </a:spcBef>
        <a:spcAft>
          <a:spcPct val="0"/>
        </a:spcAft>
        <a:defRPr sz="1400" kern="1200">
          <a:solidFill>
            <a:srgbClr val="000000"/>
          </a:solidFill>
          <a:latin typeface="+mj-lt"/>
          <a:ea typeface="+mj-ea"/>
          <a:cs typeface="+mj-cs"/>
          <a:sym typeface="Arial" panose="020B0604020202020204" pitchFamily="34" charset="0"/>
        </a:defRPr>
      </a:lvl1pPr>
      <a:lvl2pPr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fontAlgn="base">
        <a:spcBef>
          <a:spcPct val="0"/>
        </a:spcBef>
        <a:spcAft>
          <a:spcPct val="0"/>
        </a:spcAft>
        <a:defRPr sz="1400" kern="1200">
          <a:solidFill>
            <a:srgbClr val="000000"/>
          </a:solidFill>
          <a:latin typeface="+mn-lt"/>
          <a:ea typeface="+mn-ea"/>
          <a:cs typeface="+mn-cs"/>
          <a:sym typeface="Arial" panose="020B0604020202020204" pitchFamily="34" charset="0"/>
        </a:defRPr>
      </a:lvl1pPr>
      <a:lvl2pPr algn="l" rtl="0" fontAlgn="base">
        <a:spcBef>
          <a:spcPct val="0"/>
        </a:spcBef>
        <a:spcAft>
          <a:spcPct val="0"/>
        </a:spcAft>
        <a:defRPr sz="1400" kern="1200">
          <a:solidFill>
            <a:srgbClr val="000000"/>
          </a:solidFill>
          <a:latin typeface="+mn-lt"/>
          <a:ea typeface="+mn-ea"/>
          <a:cs typeface="+mn-cs"/>
          <a:sym typeface="Arial" panose="020B0604020202020204" pitchFamily="34" charset="0"/>
        </a:defRPr>
      </a:lvl2pPr>
      <a:lvl3pPr algn="l" rtl="0" fontAlgn="base">
        <a:spcBef>
          <a:spcPct val="0"/>
        </a:spcBef>
        <a:spcAft>
          <a:spcPct val="0"/>
        </a:spcAft>
        <a:defRPr sz="1400" kern="1200">
          <a:solidFill>
            <a:srgbClr val="000000"/>
          </a:solidFill>
          <a:latin typeface="+mn-lt"/>
          <a:ea typeface="+mn-ea"/>
          <a:cs typeface="+mn-cs"/>
          <a:sym typeface="Arial" panose="020B0604020202020204" pitchFamily="34" charset="0"/>
        </a:defRPr>
      </a:lvl3pPr>
      <a:lvl4pPr algn="l" rtl="0" fontAlgn="base">
        <a:spcBef>
          <a:spcPct val="0"/>
        </a:spcBef>
        <a:spcAft>
          <a:spcPct val="0"/>
        </a:spcAft>
        <a:defRPr sz="1400" kern="1200">
          <a:solidFill>
            <a:srgbClr val="000000"/>
          </a:solidFill>
          <a:latin typeface="+mn-lt"/>
          <a:ea typeface="+mn-ea"/>
          <a:cs typeface="+mn-cs"/>
          <a:sym typeface="Arial" panose="020B0604020202020204" pitchFamily="34" charset="0"/>
        </a:defRPr>
      </a:lvl4pPr>
      <a:lvl5pPr algn="l" rtl="0" fontAlgn="base">
        <a:spcBef>
          <a:spcPct val="0"/>
        </a:spcBef>
        <a:spcAft>
          <a:spcPct val="0"/>
        </a:spcAft>
        <a:defRPr sz="1400" kern="1200">
          <a:solidFill>
            <a:srgbClr val="000000"/>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22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11263"/>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buClrTx/>
              <a:buSzTx/>
              <a:defRPr/>
            </a:pPr>
            <a:fld id="{FDF17180-E773-4401-AF78-CAD58A8980D4}" type="datetime1">
              <a:rPr lang="en-US">
                <a:solidFill>
                  <a:prstClr val="black">
                    <a:tint val="75000"/>
                  </a:prstClr>
                </a:solidFill>
              </a:rPr>
              <a:pPr defTabSz="457200">
                <a:buClrTx/>
                <a:buSzTx/>
                <a:defRPr/>
              </a:pPr>
              <a:t>12/16/2015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buClrTx/>
              <a:buSzTx/>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buClrTx/>
              <a:buSzTx/>
              <a:defRPr/>
            </a:pPr>
            <a:fld id="{1A8D0B85-EC52-4916-A471-C0EB177D3A8B}" type="slidenum">
              <a:rPr lang="en-US">
                <a:solidFill>
                  <a:prstClr val="black">
                    <a:tint val="75000"/>
                  </a:prstClr>
                </a:solidFill>
              </a:rPr>
              <a:pPr defTabSz="457200">
                <a:buClrTx/>
                <a:buSzTx/>
                <a:defRPr/>
              </a:pPr>
              <a:t>‹#›</a:t>
            </a:fld>
            <a:endParaRPr lang="en-US">
              <a:solidFill>
                <a:prstClr val="black">
                  <a:tint val="75000"/>
                </a:prstClr>
              </a:solidFill>
            </a:endParaRPr>
          </a:p>
        </p:txBody>
      </p:sp>
      <p:pic>
        <p:nvPicPr>
          <p:cNvPr id="1031" name="Picture 6" descr="university.logo.small.horizontal.blue.pdf"/>
          <p:cNvPicPr>
            <a:picLocks noChangeAspect="1"/>
          </p:cNvPicPr>
          <p:nvPr userDrawn="1"/>
        </p:nvPicPr>
        <p:blipFill>
          <a:blip r:embed="rId13"/>
          <a:srcRect/>
          <a:stretch>
            <a:fillRect/>
          </a:stretch>
        </p:blipFill>
        <p:spPr bwMode="auto">
          <a:xfrm>
            <a:off x="7319963" y="-207963"/>
            <a:ext cx="2051050" cy="850901"/>
          </a:xfrm>
          <a:prstGeom prst="rect">
            <a:avLst/>
          </a:prstGeom>
          <a:noFill/>
          <a:ln w="9525">
            <a:noFill/>
            <a:miter lim="800000"/>
            <a:headEnd/>
            <a:tailEnd/>
          </a:ln>
        </p:spPr>
      </p:pic>
    </p:spTree>
    <p:extLst>
      <p:ext uri="{BB962C8B-B14F-4D97-AF65-F5344CB8AC3E}">
        <p14:creationId xmlns:p14="http://schemas.microsoft.com/office/powerpoint/2010/main" val="2848372367"/>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ndara" pitchFamily="34" charset="0"/>
        </a:defRPr>
      </a:lvl2pPr>
      <a:lvl3pPr algn="ctr" defTabSz="457200" rtl="0" eaLnBrk="0" fontAlgn="base" hangingPunct="0">
        <a:spcBef>
          <a:spcPct val="0"/>
        </a:spcBef>
        <a:spcAft>
          <a:spcPct val="0"/>
        </a:spcAft>
        <a:defRPr sz="4400">
          <a:solidFill>
            <a:schemeClr val="tx1"/>
          </a:solidFill>
          <a:latin typeface="Candara" pitchFamily="34" charset="0"/>
        </a:defRPr>
      </a:lvl3pPr>
      <a:lvl4pPr algn="ctr" defTabSz="457200" rtl="0" eaLnBrk="0" fontAlgn="base" hangingPunct="0">
        <a:spcBef>
          <a:spcPct val="0"/>
        </a:spcBef>
        <a:spcAft>
          <a:spcPct val="0"/>
        </a:spcAft>
        <a:defRPr sz="4400">
          <a:solidFill>
            <a:schemeClr val="tx1"/>
          </a:solidFill>
          <a:latin typeface="Candara" pitchFamily="34" charset="0"/>
        </a:defRPr>
      </a:lvl4pPr>
      <a:lvl5pPr algn="ctr" defTabSz="457200" rtl="0" eaLnBrk="0" fontAlgn="base" hangingPunct="0">
        <a:spcBef>
          <a:spcPct val="0"/>
        </a:spcBef>
        <a:spcAft>
          <a:spcPct val="0"/>
        </a:spcAft>
        <a:defRPr sz="4400">
          <a:solidFill>
            <a:schemeClr val="tx1"/>
          </a:solidFill>
          <a:latin typeface="Candara" pitchFamily="34" charset="0"/>
        </a:defRPr>
      </a:lvl5pPr>
      <a:lvl6pPr marL="457200" algn="ctr" defTabSz="457200" rtl="0" fontAlgn="base">
        <a:spcBef>
          <a:spcPct val="0"/>
        </a:spcBef>
        <a:spcAft>
          <a:spcPct val="0"/>
        </a:spcAft>
        <a:defRPr sz="4400">
          <a:solidFill>
            <a:schemeClr val="tx1"/>
          </a:solidFill>
          <a:latin typeface="Candara" pitchFamily="34" charset="0"/>
        </a:defRPr>
      </a:lvl6pPr>
      <a:lvl7pPr marL="914400" algn="ctr" defTabSz="457200" rtl="0" fontAlgn="base">
        <a:spcBef>
          <a:spcPct val="0"/>
        </a:spcBef>
        <a:spcAft>
          <a:spcPct val="0"/>
        </a:spcAft>
        <a:defRPr sz="4400">
          <a:solidFill>
            <a:schemeClr val="tx1"/>
          </a:solidFill>
          <a:latin typeface="Candara" pitchFamily="34" charset="0"/>
        </a:defRPr>
      </a:lvl7pPr>
      <a:lvl8pPr marL="1371600" algn="ctr" defTabSz="457200" rtl="0" fontAlgn="base">
        <a:spcBef>
          <a:spcPct val="0"/>
        </a:spcBef>
        <a:spcAft>
          <a:spcPct val="0"/>
        </a:spcAft>
        <a:defRPr sz="4400">
          <a:solidFill>
            <a:schemeClr val="tx1"/>
          </a:solidFill>
          <a:latin typeface="Candara" pitchFamily="34" charset="0"/>
        </a:defRPr>
      </a:lvl8pPr>
      <a:lvl9pPr marL="1828800" algn="ctr" defTabSz="457200" rtl="0" fontAlgn="base">
        <a:spcBef>
          <a:spcPct val="0"/>
        </a:spcBef>
        <a:spcAft>
          <a:spcPct val="0"/>
        </a:spcAft>
        <a:defRPr sz="4400">
          <a:solidFill>
            <a:schemeClr val="tx1"/>
          </a:solidFill>
          <a:latin typeface="Candar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99265097"/>
      </p:ext>
    </p:extLst>
  </p:cSld>
  <p:clrMap bg1="lt1" tx1="dk1" bg2="lt2" tx2="dk2" accent1="accent1" accent2="accent2" accent3="accent3" accent4="accent4" accent5="accent5" accent6="accent6" hlink="hlink" folHlink="folHlink"/>
  <p:sldLayoutIdLst>
    <p:sldLayoutId id="2147483850" r:id="rId1"/>
    <p:sldLayoutId id="2147483847" r:id="rId2"/>
    <p:sldLayoutId id="2147484043"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3287075874"/>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cs typeface="Arial"/>
              <a:sym typeface="Arial"/>
              <a:rtl val="0"/>
            </a:endParaRPr>
          </a:p>
        </p:txBody>
      </p:sp>
    </p:spTree>
    <p:extLst>
      <p:ext uri="{BB962C8B-B14F-4D97-AF65-F5344CB8AC3E}">
        <p14:creationId xmlns:p14="http://schemas.microsoft.com/office/powerpoint/2010/main" val="3920824689"/>
      </p:ext>
    </p:extLst>
  </p:cSld>
  <p:clrMap bg1="lt1" tx1="dk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a typeface="ＭＳ Ｐゴシック" charset="0"/>
              <a:cs typeface="ＭＳ Ｐゴシック"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a typeface="ＭＳ Ｐゴシック" charset="0"/>
              <a:cs typeface="ＭＳ Ｐゴシック"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ea typeface="ＭＳ Ｐゴシック" charset="0"/>
                <a:cs typeface="ＭＳ Ｐゴシック" charset="0"/>
                <a:sym typeface="Arial"/>
                <a:rtl val="0"/>
              </a:rPr>
              <a:pPr defTabSz="457200" eaLnBrk="1" hangingPunct="1">
                <a:spcBef>
                  <a:spcPct val="0"/>
                </a:spcBef>
                <a:buClrTx/>
                <a:buSzTx/>
                <a:buFontTx/>
                <a:buNone/>
                <a:defRPr/>
              </a:pPr>
              <a:t>‹#›</a:t>
            </a:fld>
            <a:endParaRPr lang="en-US">
              <a:solidFill>
                <a:prstClr val="black">
                  <a:tint val="75000"/>
                </a:prstClr>
              </a:solidFill>
              <a:latin typeface="Calibri" charset="0"/>
              <a:ea typeface="ＭＳ Ｐゴシック" charset="0"/>
              <a:cs typeface="ＭＳ Ｐゴシック" charset="0"/>
              <a:sym typeface="Arial"/>
              <a:rtl val="0"/>
            </a:endParaRPr>
          </a:p>
        </p:txBody>
      </p:sp>
    </p:spTree>
    <p:extLst>
      <p:ext uri="{BB962C8B-B14F-4D97-AF65-F5344CB8AC3E}">
        <p14:creationId xmlns:p14="http://schemas.microsoft.com/office/powerpoint/2010/main" val="3188276803"/>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cs typeface="Arial"/>
              <a:sym typeface="Arial"/>
              <a:rtl val="0"/>
            </a:endParaRPr>
          </a:p>
        </p:txBody>
      </p:sp>
    </p:spTree>
    <p:extLst>
      <p:ext uri="{BB962C8B-B14F-4D97-AF65-F5344CB8AC3E}">
        <p14:creationId xmlns:p14="http://schemas.microsoft.com/office/powerpoint/2010/main" val="1257360704"/>
      </p:ext>
    </p:extLst>
  </p:cSld>
  <p:clrMap bg1="lt1" tx1="dk1" bg2="dk2"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154581672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5.xml"/></Relationships>
</file>

<file path=ppt/slides/_rels/slide1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3.xml"/><Relationship Id="rId1" Type="http://schemas.openxmlformats.org/officeDocument/2006/relationships/slideLayout" Target="../slideLayouts/slideLayout149.xml"/></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4.xml"/><Relationship Id="rId1" Type="http://schemas.openxmlformats.org/officeDocument/2006/relationships/slideLayout" Target="../slideLayouts/slideLayout145.xml"/></Relationships>
</file>

<file path=ppt/slides/_rels/slide11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5.xml"/></Relationships>
</file>

<file path=ppt/slides/_rels/slide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86.xml"/></Relationships>
</file>

<file path=ppt/slides/_rels/slide1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145.xml"/><Relationship Id="rId4" Type="http://schemas.openxmlformats.org/officeDocument/2006/relationships/image" Target="../media/image6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12"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5.emf"/><Relationship Id="rId11" Type="http://schemas.openxmlformats.org/officeDocument/2006/relationships/image" Target="../media/image40.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6.xml"/><Relationship Id="rId1" Type="http://schemas.openxmlformats.org/officeDocument/2006/relationships/slideLayout" Target="../slideLayouts/slideLayout145.xml"/><Relationship Id="rId5" Type="http://schemas.openxmlformats.org/officeDocument/2006/relationships/image" Target="../media/image70.png"/><Relationship Id="rId4" Type="http://schemas.openxmlformats.org/officeDocument/2006/relationships/image" Target="../media/image69.png"/></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145.xml"/><Relationship Id="rId4" Type="http://schemas.openxmlformats.org/officeDocument/2006/relationships/image" Target="../media/image70.png"/></Relationships>
</file>

<file path=ppt/slides/_rels/slide1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8.xml"/><Relationship Id="rId1" Type="http://schemas.openxmlformats.org/officeDocument/2006/relationships/slideLayout" Target="../slideLayouts/slideLayout14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9.xml"/></Relationships>
</file>

<file path=ppt/slides/_rels/slide140.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5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7.xml"/></Relationships>
</file>

<file path=ppt/slides/_rels/slide1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17.xml"/></Relationships>
</file>

<file path=ppt/slides/_rels/slide1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5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5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5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1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1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13.xml"/></Relationships>
</file>

<file path=ppt/slides/_rels/slide1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6.xml"/><Relationship Id="rId1" Type="http://schemas.openxmlformats.org/officeDocument/2006/relationships/slideLayout" Target="../slideLayouts/slideLayout213.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1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42.xml"/><Relationship Id="rId1" Type="http://schemas.openxmlformats.org/officeDocument/2006/relationships/slideLayout" Target="../slideLayouts/slideLayout228.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1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3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28.xml"/></Relationships>
</file>

<file path=ppt/slides/_rels/slide1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44.xml"/><Relationship Id="rId1" Type="http://schemas.openxmlformats.org/officeDocument/2006/relationships/slideLayout" Target="../slideLayouts/slideLayout260.xml"/><Relationship Id="rId4" Type="http://schemas.openxmlformats.org/officeDocument/2006/relationships/image" Target="../media/image91.emf"/></Relationships>
</file>

<file path=ppt/slides/_rels/slide1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5.xml"/><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7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9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9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91.xml"/></Relationships>
</file>

<file path=ppt/slides/_rels/slide1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1.xml"/><Relationship Id="rId1" Type="http://schemas.openxmlformats.org/officeDocument/2006/relationships/slideLayout" Target="../slideLayouts/slideLayout191.xml"/><Relationship Id="rId4" Type="http://schemas.openxmlformats.org/officeDocument/2006/relationships/image" Target="../media/image96.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0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3.xml"/><Relationship Id="rId1" Type="http://schemas.openxmlformats.org/officeDocument/2006/relationships/slideLayout" Target="../slideLayouts/slideLayout201.xml"/><Relationship Id="rId5" Type="http://schemas.openxmlformats.org/officeDocument/2006/relationships/image" Target="../media/image99.png"/><Relationship Id="rId4" Type="http://schemas.openxmlformats.org/officeDocument/2006/relationships/image" Target="../media/image98.jpe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0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0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0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0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0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01.xml"/></Relationships>
</file>

<file path=ppt/slides/_rels/slide2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0.xml"/><Relationship Id="rId1" Type="http://schemas.openxmlformats.org/officeDocument/2006/relationships/slideLayout" Target="../slideLayouts/slideLayout201.xml"/><Relationship Id="rId6" Type="http://schemas.openxmlformats.org/officeDocument/2006/relationships/image" Target="../media/image101.jpeg"/><Relationship Id="rId5" Type="http://schemas.openxmlformats.org/officeDocument/2006/relationships/image" Target="../media/image98.jpeg"/><Relationship Id="rId4" Type="http://schemas.openxmlformats.org/officeDocument/2006/relationships/image" Target="../media/image97.jpeg"/></Relationships>
</file>

<file path=ppt/slides/_rels/slide20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2.jpeg"/><Relationship Id="rId2" Type="http://schemas.openxmlformats.org/officeDocument/2006/relationships/notesSlide" Target="../notesSlides/notesSlide161.xml"/><Relationship Id="rId1" Type="http://schemas.openxmlformats.org/officeDocument/2006/relationships/slideLayout" Target="../slideLayouts/slideLayout201.xml"/><Relationship Id="rId6" Type="http://schemas.openxmlformats.org/officeDocument/2006/relationships/image" Target="../media/image101.jpeg"/><Relationship Id="rId5" Type="http://schemas.openxmlformats.org/officeDocument/2006/relationships/image" Target="../media/image98.jpeg"/><Relationship Id="rId4" Type="http://schemas.openxmlformats.org/officeDocument/2006/relationships/image" Target="../media/image97.jpeg"/></Relationships>
</file>

<file path=ppt/slides/_rels/slide209.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1.jpeg"/><Relationship Id="rId2" Type="http://schemas.openxmlformats.org/officeDocument/2006/relationships/notesSlide" Target="../notesSlides/notesSlide162.xml"/><Relationship Id="rId1" Type="http://schemas.openxmlformats.org/officeDocument/2006/relationships/slideLayout" Target="../slideLayouts/slideLayout20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10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1.jpeg"/><Relationship Id="rId2" Type="http://schemas.openxmlformats.org/officeDocument/2006/relationships/notesSlide" Target="../notesSlides/notesSlide163.xml"/><Relationship Id="rId1" Type="http://schemas.openxmlformats.org/officeDocument/2006/relationships/slideLayout" Target="../slideLayouts/slideLayout20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102.jpeg"/></Relationships>
</file>

<file path=ppt/slides/_rels/slide21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1.jpeg"/><Relationship Id="rId2" Type="http://schemas.openxmlformats.org/officeDocument/2006/relationships/notesSlide" Target="../notesSlides/notesSlide164.xml"/><Relationship Id="rId1" Type="http://schemas.openxmlformats.org/officeDocument/2006/relationships/slideLayout" Target="../slideLayouts/slideLayout20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10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0.jpeg"/><Relationship Id="rId2" Type="http://schemas.openxmlformats.org/officeDocument/2006/relationships/notesSlide" Target="../notesSlides/notesSlide165.xml"/><Relationship Id="rId1" Type="http://schemas.openxmlformats.org/officeDocument/2006/relationships/slideLayout" Target="../slideLayouts/slideLayout201.xml"/><Relationship Id="rId6" Type="http://schemas.openxmlformats.org/officeDocument/2006/relationships/image" Target="../media/image101.jpeg"/><Relationship Id="rId5" Type="http://schemas.openxmlformats.org/officeDocument/2006/relationships/image" Target="../media/image98.jpeg"/><Relationship Id="rId4" Type="http://schemas.openxmlformats.org/officeDocument/2006/relationships/image" Target="../media/image97.jpeg"/></Relationships>
</file>

<file path=ppt/slides/_rels/slide213.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0.jpeg"/><Relationship Id="rId2" Type="http://schemas.openxmlformats.org/officeDocument/2006/relationships/notesSlide" Target="../notesSlides/notesSlide166.xml"/><Relationship Id="rId1" Type="http://schemas.openxmlformats.org/officeDocument/2006/relationships/slideLayout" Target="../slideLayouts/slideLayout201.xml"/><Relationship Id="rId6" Type="http://schemas.openxmlformats.org/officeDocument/2006/relationships/image" Target="../media/image101.jpeg"/><Relationship Id="rId5" Type="http://schemas.openxmlformats.org/officeDocument/2006/relationships/image" Target="../media/image98.jpeg"/><Relationship Id="rId4" Type="http://schemas.openxmlformats.org/officeDocument/2006/relationships/image" Target="../media/image97.jpeg"/></Relationships>
</file>

<file path=ppt/slides/_rels/slide214.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0.jpeg"/><Relationship Id="rId2" Type="http://schemas.openxmlformats.org/officeDocument/2006/relationships/notesSlide" Target="../notesSlides/notesSlide167.xml"/><Relationship Id="rId1" Type="http://schemas.openxmlformats.org/officeDocument/2006/relationships/slideLayout" Target="../slideLayouts/slideLayout201.xml"/><Relationship Id="rId6" Type="http://schemas.openxmlformats.org/officeDocument/2006/relationships/image" Target="../media/image101.jpeg"/><Relationship Id="rId5" Type="http://schemas.openxmlformats.org/officeDocument/2006/relationships/image" Target="../media/image98.jpeg"/><Relationship Id="rId4" Type="http://schemas.openxmlformats.org/officeDocument/2006/relationships/image" Target="../media/image97.jpe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0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43.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9.xml"/><Relationship Id="rId1" Type="http://schemas.openxmlformats.org/officeDocument/2006/relationships/slideLayout" Target="../slideLayouts/slideLayout211.xml"/><Relationship Id="rId4" Type="http://schemas.openxmlformats.org/officeDocument/2006/relationships/image" Target="../media/image103.png"/></Relationships>
</file>

<file path=ppt/slides/_rels/slide22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70.xml"/><Relationship Id="rId1" Type="http://schemas.openxmlformats.org/officeDocument/2006/relationships/slideLayout" Target="../slideLayouts/slideLayout211.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1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4.xml"/><Relationship Id="rId1" Type="http://schemas.openxmlformats.org/officeDocument/2006/relationships/slideLayout" Target="../slideLayouts/slideLayout279.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75.xml"/></Relationships>
</file>

<file path=ppt/slides/_rels/slide23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8.xml"/></Relationships>
</file>

<file path=ppt/slides/_rels/slide2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6.xml"/><Relationship Id="rId1" Type="http://schemas.openxmlformats.org/officeDocument/2006/relationships/slideLayout" Target="../slideLayouts/slideLayout32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79.xml"/><Relationship Id="rId1" Type="http://schemas.openxmlformats.org/officeDocument/2006/relationships/slideLayout" Target="../slideLayouts/slideLayout2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4.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4.xml"/><Relationship Id="rId5" Type="http://schemas.openxmlformats.org/officeDocument/2006/relationships/image" Target="../media/image46.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4.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4.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8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6.xml"/><Relationship Id="rId1" Type="http://schemas.openxmlformats.org/officeDocument/2006/relationships/slideLayout" Target="../slideLayouts/slideLayout88.xml"/></Relationships>
</file>

<file path=ppt/slides/_rels/slide6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7.xml"/><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8.xml"/><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9.xml"/><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0.xml"/><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26.xml"/><Relationship Id="rId4" Type="http://schemas.openxmlformats.org/officeDocument/2006/relationships/image" Target="../media/image2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0.xml"/><Relationship Id="rId6" Type="http://schemas.openxmlformats.org/officeDocument/2006/relationships/hyperlink" Target="http://translate.google.com/#auto/ar/Mais%20o%C3%B9%20sont%20les%20neiges%20d%27antan%3F" TargetMode="External"/><Relationship Id="rId5" Type="http://schemas.openxmlformats.org/officeDocument/2006/relationships/image" Target="../media/image54.jpeg"/><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6.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avatars3.githubusercontent.com/u/1191059?v=3&amp;s=46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1" r="6040"/>
          <a:stretch/>
        </p:blipFill>
        <p:spPr bwMode="auto">
          <a:xfrm>
            <a:off x="3288054" y="4126265"/>
            <a:ext cx="1045029" cy="12784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r" eaLnBrk="1" hangingPunct="1">
              <a:buClrTx/>
              <a:buSzTx/>
              <a:buFontTx/>
              <a:buNone/>
            </a:pPr>
            <a:fld id="{7709097B-3E6D-4DD4-9775-2D7F828BF24E}" type="slidenum">
              <a:rPr lang="en-US" sz="1200" b="0">
                <a:latin typeface="Garamond" panose="02020404030301010803" pitchFamily="18" charset="0"/>
              </a:rPr>
              <a:pPr algn="r" eaLnBrk="1" hangingPunct="1">
                <a:buClrTx/>
                <a:buSzTx/>
                <a:buFontTx/>
                <a:buNone/>
              </a:pPr>
              <a:t>1</a:t>
            </a:fld>
            <a:endParaRPr lang="en-US" sz="1200" b="0">
              <a:latin typeface="Garamond" panose="02020404030301010803" pitchFamily="18" charset="0"/>
            </a:endParaRPr>
          </a:p>
        </p:txBody>
      </p:sp>
      <p:sp>
        <p:nvSpPr>
          <p:cNvPr id="9221" name="Rectangle 3"/>
          <p:cNvSpPr>
            <a:spLocks noGrp="1" noChangeArrowheads="1"/>
          </p:cNvSpPr>
          <p:nvPr>
            <p:ph type="subTitle" idx="1"/>
          </p:nvPr>
        </p:nvSpPr>
        <p:spPr>
          <a:xfrm>
            <a:off x="914400" y="1905000"/>
            <a:ext cx="8229600" cy="2819400"/>
          </a:xfrm>
        </p:spPr>
        <p:txBody>
          <a:bodyPr/>
          <a:lstStyle/>
          <a:p>
            <a:pPr eaLnBrk="1" hangingPunct="1">
              <a:spcBef>
                <a:spcPct val="0"/>
              </a:spcBef>
              <a:buFont typeface="Wingdings" panose="05000000000000000000" pitchFamily="2" charset="2"/>
              <a:buNone/>
            </a:pPr>
            <a:endParaRPr lang="en-US" sz="3200" dirty="0" smtClean="0">
              <a:solidFill>
                <a:schemeClr val="tx2"/>
              </a:solidFill>
            </a:endParaRPr>
          </a:p>
          <a:p>
            <a:pPr eaLnBrk="1" hangingPunct="1">
              <a:spcBef>
                <a:spcPct val="0"/>
              </a:spcBef>
              <a:buFont typeface="Wingdings" panose="05000000000000000000" pitchFamily="2" charset="2"/>
              <a:buNone/>
            </a:pPr>
            <a:endParaRPr lang="en-US" sz="3200" dirty="0" smtClean="0">
              <a:solidFill>
                <a:schemeClr val="tx2"/>
              </a:solidFill>
            </a:endParaRPr>
          </a:p>
          <a:p>
            <a:pPr eaLnBrk="1" hangingPunct="1">
              <a:spcBef>
                <a:spcPct val="0"/>
              </a:spcBef>
              <a:buFont typeface="Wingdings" panose="05000000000000000000" pitchFamily="2" charset="2"/>
              <a:buNone/>
            </a:pPr>
            <a:endParaRPr lang="en-US" sz="3200" dirty="0" smtClean="0">
              <a:solidFill>
                <a:schemeClr val="tx2"/>
              </a:solidFill>
            </a:endParaRPr>
          </a:p>
          <a:p>
            <a:pPr algn="ctr" eaLnBrk="1" hangingPunct="1">
              <a:spcBef>
                <a:spcPct val="0"/>
              </a:spcBef>
              <a:buFont typeface="Wingdings" panose="05000000000000000000" pitchFamily="2" charset="2"/>
              <a:buNone/>
            </a:pPr>
            <a:r>
              <a:rPr lang="en-US" sz="3200" dirty="0" smtClean="0">
                <a:solidFill>
                  <a:schemeClr val="tx2"/>
                </a:solidFill>
              </a:rPr>
              <a:t>					ASRU, Dec. 2015</a:t>
            </a:r>
          </a:p>
        </p:txBody>
      </p:sp>
      <p:sp>
        <p:nvSpPr>
          <p:cNvPr id="9222" name="Rectangle 10"/>
          <p:cNvSpPr>
            <a:spLocks noGrp="1" noChangeArrowheads="1"/>
          </p:cNvSpPr>
          <p:nvPr>
            <p:ph type="ctrTitle"/>
          </p:nvPr>
        </p:nvSpPr>
        <p:spPr>
          <a:xfrm>
            <a:off x="838200" y="1219200"/>
            <a:ext cx="8142288" cy="1752600"/>
          </a:xfrm>
        </p:spPr>
        <p:txBody>
          <a:bodyPr/>
          <a:lstStyle/>
          <a:p>
            <a:pPr eaLnBrk="1" hangingPunct="1"/>
            <a:r>
              <a:rPr lang="en-US" sz="4000" b="1" dirty="0" smtClean="0"/>
              <a:t>Graphical Models Over </a:t>
            </a:r>
            <a:br>
              <a:rPr lang="en-US" sz="4000" b="1" dirty="0" smtClean="0"/>
            </a:br>
            <a:r>
              <a:rPr lang="en-US" sz="4000" b="1" dirty="0" smtClean="0"/>
              <a:t>String-Valued Random Variables</a:t>
            </a:r>
          </a:p>
        </p:txBody>
      </p:sp>
      <p:pic>
        <p:nvPicPr>
          <p:cNvPr id="922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38400"/>
            <a:ext cx="9572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0" name="Picture 14" descr="university.small.vertical.blue.500p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037138"/>
            <a:ext cx="3429000" cy="2201862"/>
          </a:xfrm>
          <a:prstGeom prst="rect">
            <a:avLst/>
          </a:prstGeom>
          <a:noFill/>
          <a:extLst>
            <a:ext uri="{909E8E84-426E-40DD-AFC4-6F175D3DCCD1}">
              <a14:hiddenFill xmlns:a14="http://schemas.microsoft.com/office/drawing/2010/main">
                <a:solidFill>
                  <a:srgbClr val="FFFFFF"/>
                </a:solidFill>
              </a14:hiddenFill>
            </a:ext>
          </a:extLst>
        </p:spPr>
      </p:pic>
      <p:sp>
        <p:nvSpPr>
          <p:cNvPr id="9231" name="Text Box 15"/>
          <p:cNvSpPr txBox="1">
            <a:spLocks noChangeArrowheads="1"/>
          </p:cNvSpPr>
          <p:nvPr/>
        </p:nvSpPr>
        <p:spPr bwMode="auto">
          <a:xfrm>
            <a:off x="1828800" y="3301425"/>
            <a:ext cx="28400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dirty="0" smtClean="0">
                <a:solidFill>
                  <a:schemeClr val="tx2"/>
                </a:solidFill>
                <a:latin typeface="+mn-lt"/>
                <a:cs typeface="+mn-cs"/>
              </a:rPr>
              <a:t>Jason </a:t>
            </a:r>
            <a:r>
              <a:rPr lang="en-US" sz="3200" dirty="0">
                <a:solidFill>
                  <a:schemeClr val="tx2"/>
                </a:solidFill>
                <a:latin typeface="+mn-lt"/>
                <a:cs typeface="+mn-cs"/>
              </a:rPr>
              <a:t>Eisner</a:t>
            </a:r>
          </a:p>
        </p:txBody>
      </p:sp>
      <p:pic>
        <p:nvPicPr>
          <p:cNvPr id="1026" name="Picture 2" descr="http://www.cs.jhu.edu/%7Enpeng/Nanyun_profile_2.jpg"/>
          <p:cNvPicPr>
            <a:picLocks noChangeAspect="1" noChangeArrowheads="1"/>
          </p:cNvPicPr>
          <p:nvPr/>
        </p:nvPicPr>
        <p:blipFill rotWithShape="1">
          <a:blip r:embed="rId6">
            <a:extLst>
              <a:ext uri="{28A0092B-C50C-407E-A947-70E740481C1C}">
                <a14:useLocalDpi xmlns:a14="http://schemas.microsoft.com/office/drawing/2010/main" val="0"/>
              </a:ext>
            </a:extLst>
          </a:blip>
          <a:srcRect l="10398" t="12673" r="38400" b="39385"/>
          <a:stretch/>
        </p:blipFill>
        <p:spPr bwMode="auto">
          <a:xfrm>
            <a:off x="4451234" y="4110617"/>
            <a:ext cx="1018902" cy="1273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rkus Dreyer"/>
          <p:cNvPicPr>
            <a:picLocks noChangeAspect="1" noChangeArrowheads="1"/>
          </p:cNvPicPr>
          <p:nvPr/>
        </p:nvPicPr>
        <p:blipFill rotWithShape="1">
          <a:blip r:embed="rId7">
            <a:extLst>
              <a:ext uri="{28A0092B-C50C-407E-A947-70E740481C1C}">
                <a14:useLocalDpi xmlns:a14="http://schemas.microsoft.com/office/drawing/2010/main" val="0"/>
              </a:ext>
            </a:extLst>
          </a:blip>
          <a:srcRect l="10596" r="18342"/>
          <a:stretch/>
        </p:blipFill>
        <p:spPr bwMode="auto">
          <a:xfrm>
            <a:off x="6879886" y="4119110"/>
            <a:ext cx="914400" cy="12867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cs.jhu.edu/~noa/img/profile-square.png"/>
          <p:cNvPicPr>
            <a:picLocks noChangeAspect="1" noChangeArrowheads="1"/>
          </p:cNvPicPr>
          <p:nvPr/>
        </p:nvPicPr>
        <p:blipFill rotWithShape="1">
          <a:blip r:embed="rId8">
            <a:extLst>
              <a:ext uri="{28A0092B-C50C-407E-A947-70E740481C1C}">
                <a14:useLocalDpi xmlns:a14="http://schemas.microsoft.com/office/drawing/2010/main" val="0"/>
              </a:ext>
            </a:extLst>
          </a:blip>
          <a:srcRect l="27200" t="-1180" r="37066" b="54780"/>
          <a:stretch/>
        </p:blipFill>
        <p:spPr bwMode="auto">
          <a:xfrm>
            <a:off x="5643853" y="4081179"/>
            <a:ext cx="1006750" cy="13072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colorado.edu/cmci/sites/default/files/styles/small/public/people/paul.png?itok=z2R5Q_XD"/>
          <p:cNvPicPr>
            <a:picLocks noChangeAspect="1" noChangeArrowheads="1"/>
          </p:cNvPicPr>
          <p:nvPr/>
        </p:nvPicPr>
        <p:blipFill rotWithShape="1">
          <a:blip r:embed="rId9">
            <a:extLst>
              <a:ext uri="{28A0092B-C50C-407E-A947-70E740481C1C}">
                <a14:useLocalDpi xmlns:a14="http://schemas.microsoft.com/office/drawing/2010/main" val="0"/>
              </a:ext>
            </a:extLst>
          </a:blip>
          <a:srcRect l="20481" r="19519" b="16667"/>
          <a:stretch/>
        </p:blipFill>
        <p:spPr bwMode="auto">
          <a:xfrm>
            <a:off x="7968003" y="4110617"/>
            <a:ext cx="947397" cy="131583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5"/>
          <p:cNvSpPr txBox="1">
            <a:spLocks noChangeArrowheads="1"/>
          </p:cNvSpPr>
          <p:nvPr/>
        </p:nvSpPr>
        <p:spPr bwMode="auto">
          <a:xfrm>
            <a:off x="3124200" y="5410200"/>
            <a:ext cx="1219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smtClean="0">
                <a:solidFill>
                  <a:schemeClr val="accent2"/>
                </a:solidFill>
              </a:rPr>
              <a:t>Ryan</a:t>
            </a:r>
            <a:br>
              <a:rPr lang="en-US" sz="2200" dirty="0" smtClean="0">
                <a:solidFill>
                  <a:schemeClr val="accent2"/>
                </a:solidFill>
              </a:rPr>
            </a:br>
            <a:r>
              <a:rPr lang="en-US" sz="2200" dirty="0" err="1" smtClean="0">
                <a:solidFill>
                  <a:schemeClr val="accent2"/>
                </a:solidFill>
              </a:rPr>
              <a:t>Cotterell</a:t>
            </a:r>
            <a:endParaRPr lang="en-US" sz="2200" dirty="0">
              <a:solidFill>
                <a:schemeClr val="accent2"/>
              </a:solidFill>
            </a:endParaRPr>
          </a:p>
        </p:txBody>
      </p:sp>
      <p:sp>
        <p:nvSpPr>
          <p:cNvPr id="23" name="Text Box 15"/>
          <p:cNvSpPr txBox="1">
            <a:spLocks noChangeArrowheads="1"/>
          </p:cNvSpPr>
          <p:nvPr/>
        </p:nvSpPr>
        <p:spPr bwMode="auto">
          <a:xfrm>
            <a:off x="4287834" y="5402759"/>
            <a:ext cx="135096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err="1" smtClean="0">
                <a:solidFill>
                  <a:schemeClr val="accent2"/>
                </a:solidFill>
              </a:rPr>
              <a:t>Nanyun</a:t>
            </a:r>
            <a:r>
              <a:rPr lang="en-US" sz="2200" dirty="0" smtClean="0">
                <a:solidFill>
                  <a:schemeClr val="accent2"/>
                </a:solidFill>
              </a:rPr>
              <a:t/>
            </a:r>
            <a:br>
              <a:rPr lang="en-US" sz="2200" dirty="0" smtClean="0">
                <a:solidFill>
                  <a:schemeClr val="accent2"/>
                </a:solidFill>
              </a:rPr>
            </a:br>
            <a:r>
              <a:rPr lang="en-US" sz="2200" dirty="0" smtClean="0">
                <a:solidFill>
                  <a:schemeClr val="accent2"/>
                </a:solidFill>
              </a:rPr>
              <a:t>(Violet)</a:t>
            </a:r>
            <a:br>
              <a:rPr lang="en-US" sz="2200" dirty="0" smtClean="0">
                <a:solidFill>
                  <a:schemeClr val="accent2"/>
                </a:solidFill>
              </a:rPr>
            </a:br>
            <a:r>
              <a:rPr lang="en-US" sz="2200" dirty="0" smtClean="0">
                <a:solidFill>
                  <a:schemeClr val="accent2"/>
                </a:solidFill>
              </a:rPr>
              <a:t>Peng</a:t>
            </a:r>
            <a:endParaRPr lang="en-US" sz="2200" dirty="0">
              <a:solidFill>
                <a:schemeClr val="accent2"/>
              </a:solidFill>
            </a:endParaRPr>
          </a:p>
        </p:txBody>
      </p:sp>
      <p:sp>
        <p:nvSpPr>
          <p:cNvPr id="24" name="Text Box 15"/>
          <p:cNvSpPr txBox="1">
            <a:spLocks noChangeArrowheads="1"/>
          </p:cNvSpPr>
          <p:nvPr/>
        </p:nvSpPr>
        <p:spPr bwMode="auto">
          <a:xfrm>
            <a:off x="5507034" y="5402759"/>
            <a:ext cx="1350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smtClean="0">
                <a:solidFill>
                  <a:schemeClr val="accent2"/>
                </a:solidFill>
              </a:rPr>
              <a:t>Nick</a:t>
            </a:r>
            <a:br>
              <a:rPr lang="en-US" sz="2200" dirty="0" smtClean="0">
                <a:solidFill>
                  <a:schemeClr val="accent2"/>
                </a:solidFill>
              </a:rPr>
            </a:br>
            <a:r>
              <a:rPr lang="en-US" sz="2200" dirty="0" smtClean="0">
                <a:solidFill>
                  <a:schemeClr val="accent2"/>
                </a:solidFill>
              </a:rPr>
              <a:t>Andrews</a:t>
            </a:r>
            <a:endParaRPr lang="en-US" sz="2200" dirty="0">
              <a:solidFill>
                <a:schemeClr val="accent2"/>
              </a:solidFill>
            </a:endParaRPr>
          </a:p>
        </p:txBody>
      </p:sp>
      <p:sp>
        <p:nvSpPr>
          <p:cNvPr id="25" name="Text Box 15"/>
          <p:cNvSpPr txBox="1">
            <a:spLocks noChangeArrowheads="1"/>
          </p:cNvSpPr>
          <p:nvPr/>
        </p:nvSpPr>
        <p:spPr bwMode="auto">
          <a:xfrm>
            <a:off x="6650034" y="5410200"/>
            <a:ext cx="1350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smtClean="0">
                <a:solidFill>
                  <a:schemeClr val="accent2"/>
                </a:solidFill>
              </a:rPr>
              <a:t>Markus</a:t>
            </a:r>
            <a:br>
              <a:rPr lang="en-US" sz="2200" dirty="0" smtClean="0">
                <a:solidFill>
                  <a:schemeClr val="accent2"/>
                </a:solidFill>
              </a:rPr>
            </a:br>
            <a:r>
              <a:rPr lang="en-US" sz="2200" dirty="0" smtClean="0">
                <a:solidFill>
                  <a:schemeClr val="accent2"/>
                </a:solidFill>
              </a:rPr>
              <a:t>Dreyer</a:t>
            </a:r>
            <a:endParaRPr lang="en-US" sz="2200" dirty="0">
              <a:solidFill>
                <a:schemeClr val="accent2"/>
              </a:solidFill>
            </a:endParaRPr>
          </a:p>
        </p:txBody>
      </p:sp>
      <p:sp>
        <p:nvSpPr>
          <p:cNvPr id="26" name="Text Box 15"/>
          <p:cNvSpPr txBox="1">
            <a:spLocks noChangeArrowheads="1"/>
          </p:cNvSpPr>
          <p:nvPr/>
        </p:nvSpPr>
        <p:spPr bwMode="auto">
          <a:xfrm>
            <a:off x="7793034" y="5410200"/>
            <a:ext cx="1350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smtClean="0">
                <a:solidFill>
                  <a:schemeClr val="accent2"/>
                </a:solidFill>
              </a:rPr>
              <a:t>Michael Paul</a:t>
            </a:r>
            <a:endParaRPr lang="en-US" sz="2200" dirty="0">
              <a:solidFill>
                <a:schemeClr val="accent2"/>
              </a:solidFill>
            </a:endParaRPr>
          </a:p>
        </p:txBody>
      </p:sp>
      <p:sp>
        <p:nvSpPr>
          <p:cNvPr id="9" name="Slide Number Placeholder 8"/>
          <p:cNvSpPr>
            <a:spLocks noGrp="1"/>
          </p:cNvSpPr>
          <p:nvPr>
            <p:ph type="sldNum" sz="quarter" idx="10"/>
          </p:nvPr>
        </p:nvSpPr>
        <p:spPr/>
        <p:txBody>
          <a:bodyPr/>
          <a:lstStyle/>
          <a:p>
            <a:fld id="{49DE1205-2570-481F-8800-60FB5913B51D}" type="slidenum">
              <a:rPr lang="en-US" smtClean="0"/>
              <a:pPr/>
              <a:t>1</a:t>
            </a:fld>
            <a:endParaRPr lang="en-US"/>
          </a:p>
        </p:txBody>
      </p:sp>
      <p:sp>
        <p:nvSpPr>
          <p:cNvPr id="19" name="Text Box 15"/>
          <p:cNvSpPr txBox="1">
            <a:spLocks noChangeArrowheads="1"/>
          </p:cNvSpPr>
          <p:nvPr/>
        </p:nvSpPr>
        <p:spPr bwMode="auto">
          <a:xfrm>
            <a:off x="990600" y="5511225"/>
            <a:ext cx="28400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dirty="0" smtClean="0">
                <a:solidFill>
                  <a:schemeClr val="tx2"/>
                </a:solidFill>
                <a:latin typeface="+mn-lt"/>
                <a:cs typeface="+mn-cs"/>
              </a:rPr>
              <a:t>with</a:t>
            </a:r>
            <a:endParaRPr lang="en-US" sz="3200" dirty="0">
              <a:solidFill>
                <a:schemeClr val="tx2"/>
              </a:solidFill>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sz="3400"/>
              <a:t>Can store info about each word in a table</a:t>
            </a:r>
          </a:p>
        </p:txBody>
      </p:sp>
      <p:graphicFrame>
        <p:nvGraphicFramePr>
          <p:cNvPr id="904356" name="Group 164"/>
          <p:cNvGraphicFramePr>
            <a:graphicFrameLocks noGrp="1"/>
          </p:cNvGraphicFramePr>
          <p:nvPr>
            <p:ph idx="1"/>
          </p:nvPr>
        </p:nvGraphicFramePr>
        <p:xfrm>
          <a:off x="304800" y="1295400"/>
          <a:ext cx="8686800" cy="4533900"/>
        </p:xfrm>
        <a:graphic>
          <a:graphicData uri="http://schemas.openxmlformats.org/drawingml/2006/table">
            <a:tbl>
              <a:tblPr/>
              <a:tblGrid>
                <a:gridCol w="1066800"/>
                <a:gridCol w="1447800"/>
                <a:gridCol w="1905000"/>
                <a:gridCol w="2390775"/>
                <a:gridCol w="1876425"/>
              </a:tblGrid>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Index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Spelling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Pronunciation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Syntax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[si.ei]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NNP </a:t>
                      </a:r>
                      <a:r>
                        <a:rPr kumimoji="0" lang="en-US" sz="20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(abbrev)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[kɛɪn]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[kæn], [kɛn],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 </a:t>
                      </a:r>
                      <a:r>
                        <a:rPr kumimoji="0" lang="en-US" sz="20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(mass)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04348" name="Picture 156" descr="http://www.quickmedical.com/images/sku/tnails_250/30982.jpg"/>
          <p:cNvPicPr>
            <a:picLocks noChangeAspect="1" noChangeArrowheads="1"/>
          </p:cNvPicPr>
          <p:nvPr/>
        </p:nvPicPr>
        <p:blipFill>
          <a:blip r:embed="rId3">
            <a:extLst>
              <a:ext uri="{28A0092B-C50C-407E-A947-70E740481C1C}">
                <a14:useLocalDpi xmlns:a14="http://schemas.microsoft.com/office/drawing/2010/main" val="0"/>
              </a:ext>
            </a:extLst>
          </a:blip>
          <a:srcRect t="35201" b="35201"/>
          <a:stretch>
            <a:fillRect/>
          </a:stretch>
        </p:blipFill>
        <p:spPr bwMode="auto">
          <a:xfrm>
            <a:off x="2971800" y="4572000"/>
            <a:ext cx="1600200" cy="473075"/>
          </a:xfrm>
          <a:prstGeom prst="rect">
            <a:avLst/>
          </a:prstGeom>
          <a:noFill/>
          <a:extLst>
            <a:ext uri="{909E8E84-426E-40DD-AFC4-6F175D3DCCD1}">
              <a14:hiddenFill xmlns:a14="http://schemas.microsoft.com/office/drawing/2010/main">
                <a:solidFill>
                  <a:srgbClr val="FFFFFF"/>
                </a:solidFill>
              </a14:hiddenFill>
            </a:ext>
          </a:extLst>
        </p:spPr>
      </p:pic>
      <p:pic>
        <p:nvPicPr>
          <p:cNvPr id="904349" name="Picture 157" descr="http://www.carefulmobility.com/wp-content/uploads/2012/10/Wooden-canes1.jpg"/>
          <p:cNvPicPr>
            <a:picLocks noChangeAspect="1" noChangeArrowheads="1"/>
          </p:cNvPicPr>
          <p:nvPr/>
        </p:nvPicPr>
        <p:blipFill>
          <a:blip r:embed="rId4" cstate="print">
            <a:extLst>
              <a:ext uri="{28A0092B-C50C-407E-A947-70E740481C1C}">
                <a14:useLocalDpi xmlns:a14="http://schemas.microsoft.com/office/drawing/2010/main" val="0"/>
              </a:ext>
            </a:extLst>
          </a:blip>
          <a:srcRect b="35939"/>
          <a:stretch>
            <a:fillRect/>
          </a:stretch>
        </p:blipFill>
        <p:spPr bwMode="auto">
          <a:xfrm>
            <a:off x="3200400" y="5181600"/>
            <a:ext cx="9144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904350" name="Picture 158" descr="http://www.enchantedlearning.com/school/Canada/flagbig.GIF"/>
          <p:cNvPicPr>
            <a:picLocks noChangeAspect="1" noChangeArrowheads="1"/>
          </p:cNvPicPr>
          <p:nvPr/>
        </p:nvPicPr>
        <p:blipFill>
          <a:blip r:embed="rId5" cstate="print">
            <a:extLst>
              <a:ext uri="{28A0092B-C50C-407E-A947-70E740481C1C}">
                <a14:useLocalDpi xmlns:a14="http://schemas.microsoft.com/office/drawing/2010/main" val="0"/>
              </a:ext>
            </a:extLst>
          </a:blip>
          <a:srcRect r="1563" b="5986"/>
          <a:stretch>
            <a:fillRect/>
          </a:stretch>
        </p:blipFill>
        <p:spPr bwMode="auto">
          <a:xfrm>
            <a:off x="3200400" y="1981200"/>
            <a:ext cx="990600" cy="555625"/>
          </a:xfrm>
          <a:prstGeom prst="rect">
            <a:avLst/>
          </a:prstGeom>
          <a:noFill/>
          <a:extLst>
            <a:ext uri="{909E8E84-426E-40DD-AFC4-6F175D3DCCD1}">
              <a14:hiddenFill xmlns:a14="http://schemas.microsoft.com/office/drawing/2010/main">
                <a:solidFill>
                  <a:srgbClr val="FFFFFF"/>
                </a:solidFill>
              </a14:hiddenFill>
            </a:ext>
          </a:extLst>
        </p:spPr>
      </p:pic>
      <p:pic>
        <p:nvPicPr>
          <p:cNvPr id="904351" name="Picture 159" descr="http://cdns2.freepik.com/free-photo/tin-can--material_19-136119.jpg"/>
          <p:cNvPicPr>
            <a:picLocks noChangeAspect="1" noChangeArrowheads="1"/>
          </p:cNvPicPr>
          <p:nvPr/>
        </p:nvPicPr>
        <p:blipFill>
          <a:blip r:embed="rId6" cstate="print">
            <a:extLst>
              <a:ext uri="{28A0092B-C50C-407E-A947-70E740481C1C}">
                <a14:useLocalDpi xmlns:a14="http://schemas.microsoft.com/office/drawing/2010/main" val="0"/>
              </a:ext>
            </a:extLst>
          </a:blip>
          <a:srcRect l="1923" t="33228" r="11539" b="30991"/>
          <a:stretch>
            <a:fillRect/>
          </a:stretch>
        </p:blipFill>
        <p:spPr bwMode="auto">
          <a:xfrm>
            <a:off x="3276600" y="2613025"/>
            <a:ext cx="8826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904352" name="Picture 160" descr="http://www.gizmos.es/files/2008/11/obama_yes_we_can.jpg"/>
          <p:cNvPicPr>
            <a:picLocks noChangeAspect="1" noChangeArrowheads="1"/>
          </p:cNvPicPr>
          <p:nvPr/>
        </p:nvPicPr>
        <p:blipFill>
          <a:blip r:embed="rId7" cstate="print">
            <a:extLst>
              <a:ext uri="{28A0092B-C50C-407E-A947-70E740481C1C}">
                <a14:useLocalDpi xmlns:a14="http://schemas.microsoft.com/office/drawing/2010/main" val="0"/>
              </a:ext>
            </a:extLst>
          </a:blip>
          <a:srcRect b="29411"/>
          <a:stretch>
            <a:fillRect/>
          </a:stretch>
        </p:blipFill>
        <p:spPr bwMode="auto">
          <a:xfrm>
            <a:off x="3324225" y="3190875"/>
            <a:ext cx="7461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904353" name="Picture 161" descr="http://www.jctropicals.us/uploads/products/sugarcan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4200" y="3657600"/>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904357" name="Text Box 165"/>
          <p:cNvSpPr txBox="1">
            <a:spLocks noChangeArrowheads="1"/>
          </p:cNvSpPr>
          <p:nvPr/>
        </p:nvSpPr>
        <p:spPr bwMode="auto">
          <a:xfrm>
            <a:off x="3746500" y="6172200"/>
            <a:ext cx="5397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200" dirty="0"/>
              <a:t>(other columns would include translations,</a:t>
            </a:r>
            <a:br>
              <a:rPr lang="en-US" sz="2200" dirty="0"/>
            </a:br>
            <a:r>
              <a:rPr lang="en-US" sz="2200" dirty="0"/>
              <a:t>topics, </a:t>
            </a:r>
            <a:r>
              <a:rPr lang="en-US" sz="2200" dirty="0" smtClean="0"/>
              <a:t>counts, </a:t>
            </a:r>
            <a:r>
              <a:rPr lang="en-US" sz="2200" dirty="0" err="1" smtClean="0"/>
              <a:t>embeddings</a:t>
            </a:r>
            <a:r>
              <a:rPr lang="en-US" sz="2200" dirty="0" smtClean="0"/>
              <a:t>, </a:t>
            </a:r>
            <a:r>
              <a:rPr lang="en-US" sz="2200" dirty="0"/>
              <a:t>…)</a:t>
            </a:r>
          </a:p>
        </p:txBody>
      </p:sp>
      <p:sp>
        <p:nvSpPr>
          <p:cNvPr id="2" name="Slide Number Placeholder 1"/>
          <p:cNvSpPr>
            <a:spLocks noGrp="1"/>
          </p:cNvSpPr>
          <p:nvPr>
            <p:ph type="sldNum" sz="quarter" idx="10"/>
          </p:nvPr>
        </p:nvSpPr>
        <p:spPr/>
        <p:txBody>
          <a:bodyPr/>
          <a:lstStyle/>
          <a:p>
            <a:fld id="{A6ECC480-1555-475B-B9DD-FD8AF3E7F978}"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43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04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04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043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43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43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04357"/>
                                        </p:tgtEl>
                                        <p:attrNameLst>
                                          <p:attrName>style.visibility</p:attrName>
                                        </p:attrNameLst>
                                      </p:cBhvr>
                                      <p:to>
                                        <p:strVal val="visible"/>
                                      </p:to>
                                    </p:set>
                                    <p:anim calcmode="lin" valueType="num">
                                      <p:cBhvr additive="base">
                                        <p:cTn id="29" dur="500" fill="hold"/>
                                        <p:tgtEl>
                                          <p:spTgt spid="904357"/>
                                        </p:tgtEl>
                                        <p:attrNameLst>
                                          <p:attrName>ppt_x</p:attrName>
                                        </p:attrNameLst>
                                      </p:cBhvr>
                                      <p:tavLst>
                                        <p:tav tm="0">
                                          <p:val>
                                            <p:strVal val="#ppt_x"/>
                                          </p:val>
                                        </p:tav>
                                        <p:tav tm="100000">
                                          <p:val>
                                            <p:strVal val="#ppt_x"/>
                                          </p:val>
                                        </p:tav>
                                      </p:tavLst>
                                    </p:anim>
                                    <p:anim calcmode="lin" valueType="num">
                                      <p:cBhvr additive="base">
                                        <p:cTn id="30" dur="500" fill="hold"/>
                                        <p:tgtEl>
                                          <p:spTgt spid="904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35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1304" name="Shape 1304"/>
          <p:cNvSpPr/>
          <p:nvPr/>
        </p:nvSpPr>
        <p:spPr>
          <a:xfrm>
            <a:off x="3675378"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8e-3</a:t>
            </a:r>
          </a:p>
        </p:txBody>
      </p:sp>
      <p:sp>
        <p:nvSpPr>
          <p:cNvPr id="1305" name="Shape 1305"/>
          <p:cNvSpPr/>
          <p:nvPr/>
        </p:nvSpPr>
        <p:spPr>
          <a:xfrm>
            <a:off x="5093351" y="17273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0.01</a:t>
            </a:r>
          </a:p>
        </p:txBody>
      </p:sp>
      <p:sp>
        <p:nvSpPr>
          <p:cNvPr id="1306" name="Shape 1306"/>
          <p:cNvSpPr/>
          <p:nvPr/>
        </p:nvSpPr>
        <p:spPr>
          <a:xfrm>
            <a:off x="6456685"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a:solidFill>
                  <a:srgbClr val="000000"/>
                </a:solidFill>
                <a:latin typeface="Arial"/>
                <a:ea typeface="Arial"/>
                <a:cs typeface="Arial"/>
                <a:sym typeface="Arial"/>
                <a:rtl val="0"/>
              </a:rPr>
              <a:t>0.05</a:t>
            </a:r>
          </a:p>
        </p:txBody>
      </p:sp>
      <p:sp>
        <p:nvSpPr>
          <p:cNvPr id="1307" name="Shape 1307"/>
          <p:cNvSpPr/>
          <p:nvPr/>
        </p:nvSpPr>
        <p:spPr>
          <a:xfrm>
            <a:off x="7805108"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0.02</a:t>
            </a:r>
          </a:p>
        </p:txBody>
      </p:sp>
      <p:sp>
        <p:nvSpPr>
          <p:cNvPr id="63"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5"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6"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7"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8" name="Shape 1074"/>
          <p:cNvCxnSpPr>
            <a:stCxn id="64" idx="4"/>
            <a:endCxn id="65"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9"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0"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71"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2" name="Shape 1078"/>
          <p:cNvCxnSpPr>
            <a:stCxn id="63"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3" name="Shape 1079"/>
          <p:cNvCxnSpPr>
            <a:stCxn id="66" idx="4"/>
            <a:endCxn id="67"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4"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5"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6" name="Shape 1082"/>
          <p:cNvCxnSpPr>
            <a:stCxn id="117" idx="4"/>
            <a:endCxn id="75"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7" name="Shape 1083"/>
          <p:cNvCxnSpPr>
            <a:stCxn id="75" idx="2"/>
            <a:endCxn id="66"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8"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9"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0" name="Shape 1086"/>
          <p:cNvCxnSpPr>
            <a:stCxn id="78"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81" name="Shape 1087"/>
          <p:cNvCxnSpPr>
            <a:stCxn id="79" idx="2"/>
            <a:endCxn id="63"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82"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3" name="Shape 1089"/>
          <p:cNvCxnSpPr>
            <a:stCxn id="64" idx="0"/>
            <a:endCxn id="71"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4" name="Shape 1090"/>
          <p:cNvCxnSpPr>
            <a:stCxn id="82" idx="4"/>
            <a:endCxn id="71"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5"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6" name="Shape 1092"/>
          <p:cNvCxnSpPr>
            <a:stCxn id="85" idx="2"/>
            <a:endCxn id="82"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7"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37AAED"/>
                </a:solidFill>
                <a:latin typeface="Arial"/>
                <a:ea typeface="Arial"/>
                <a:cs typeface="Arial"/>
                <a:sym typeface="Arial"/>
                <a:rtl val="0"/>
              </a:rPr>
              <a:t>b</a:t>
            </a:r>
            <a:r>
              <a:rPr lang="en-US" b="1" kern="0" dirty="0" smtClean="0">
                <a:solidFill>
                  <a:srgbClr val="37AAED"/>
                </a:solidFill>
                <a:latin typeface="Arial"/>
                <a:ea typeface="Arial"/>
                <a:cs typeface="Arial"/>
                <a:sym typeface="Arial"/>
                <a:rtl val="0"/>
              </a:rPr>
              <a:t>ar#</a:t>
            </a: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8"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9" name="Shape 1095"/>
          <p:cNvCxnSpPr>
            <a:stCxn id="87" idx="4"/>
            <a:endCxn id="88"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90"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1" name="Shape 1097"/>
          <p:cNvCxnSpPr>
            <a:stCxn id="117" idx="4"/>
            <a:endCxn id="92"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92"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3" name="Shape 1099"/>
          <p:cNvCxnSpPr>
            <a:stCxn id="87" idx="0"/>
            <a:endCxn id="92"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4" name="Shape 1100"/>
          <p:cNvCxnSpPr>
            <a:endCxn id="92"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5"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6" name="Shape 1102"/>
          <p:cNvCxnSpPr>
            <a:stCxn id="97" idx="2"/>
            <a:endCxn id="95"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7"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 name="Shape 1104"/>
          <p:cNvCxnSpPr>
            <a:stCxn id="63"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9" name="Shape 1105"/>
          <p:cNvCxnSpPr>
            <a:stCxn id="63"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100" name="Shape 1106"/>
          <p:cNvCxnSpPr>
            <a:stCxn id="63"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102"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3" name="Shape 1109"/>
          <p:cNvCxnSpPr>
            <a:stCxn id="63"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0"/>
          <p:cNvCxnSpPr>
            <a:stCxn id="63"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1"/>
          <p:cNvCxnSpPr>
            <a:stCxn id="82"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2"/>
          <p:cNvCxnSpPr>
            <a:stCxn id="82"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3"/>
          <p:cNvCxnSpPr>
            <a:stCxn id="82"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4"/>
          <p:cNvCxnSpPr>
            <a:stCxn id="82"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5"/>
          <p:cNvCxnSpPr>
            <a:stCxn id="95" idx="4"/>
            <a:endCxn id="95"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10" name="Shape 1116"/>
          <p:cNvCxnSpPr>
            <a:stCxn id="95"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11" name="Shape 1117"/>
          <p:cNvCxnSpPr>
            <a:stCxn id="95"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18"/>
          <p:cNvCxnSpPr>
            <a:stCxn id="95" idx="4"/>
            <a:endCxn id="92"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3" name="Shape 1119"/>
          <p:cNvCxnSpPr>
            <a:stCxn id="95" idx="4"/>
            <a:endCxn id="92"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4" name="Shape 1120"/>
          <p:cNvCxnSpPr>
            <a:stCxn id="95"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5" name="Shape 1121"/>
          <p:cNvCxnSpPr>
            <a:stCxn id="95"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6" name="Shape 1122"/>
          <p:cNvCxnSpPr>
            <a:stCxn id="95"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7"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endParaRPr lang="en" b="1" kern="0" dirty="0">
              <a:solidFill>
                <a:srgbClr val="37AAED"/>
              </a:solidFill>
              <a:latin typeface="Arial"/>
              <a:ea typeface="Arial"/>
              <a:cs typeface="Arial"/>
              <a:sym typeface="Arial"/>
              <a:rtl val="0"/>
            </a:endParaRPr>
          </a:p>
        </p:txBody>
      </p:sp>
      <p:sp>
        <p:nvSpPr>
          <p:cNvPr id="118" name="TextBox 117"/>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9" name="TextBox 118"/>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20" name="TextBox 119"/>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121" name="Shape 1372"/>
          <p:cNvSpPr/>
          <p:nvPr/>
        </p:nvSpPr>
        <p:spPr>
          <a:xfrm>
            <a:off x="5866314" y="4773168"/>
            <a:ext cx="1223597"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6e-12</a:t>
            </a:r>
            <a:r>
              <a:rPr lang="en-US" sz="1400" kern="0" dirty="0" smtClean="0">
                <a:solidFill>
                  <a:srgbClr val="FF0000"/>
                </a:solidFill>
                <a:latin typeface="Arial"/>
                <a:ea typeface="Arial"/>
                <a:cs typeface="Arial"/>
                <a:sym typeface="Arial"/>
                <a:rtl val="0"/>
              </a:rPr>
              <a:t>00</a:t>
            </a:r>
            <a:endParaRPr lang="en" sz="1400" kern="0" dirty="0">
              <a:solidFill>
                <a:srgbClr val="FF0000"/>
              </a:solidFill>
              <a:latin typeface="Arial"/>
              <a:ea typeface="Arial"/>
              <a:cs typeface="Arial"/>
              <a:sym typeface="Arial"/>
              <a:rtl val="0"/>
            </a:endParaRPr>
          </a:p>
        </p:txBody>
      </p:sp>
      <p:sp>
        <p:nvSpPr>
          <p:cNvPr id="122" name="Shape 1373"/>
          <p:cNvSpPr/>
          <p:nvPr/>
        </p:nvSpPr>
        <p:spPr>
          <a:xfrm>
            <a:off x="3660693" y="4776212"/>
            <a:ext cx="1314136"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2e-</a:t>
            </a:r>
            <a:r>
              <a:rPr lang="en-US" sz="1400" kern="0" dirty="0" smtClean="0">
                <a:solidFill>
                  <a:srgbClr val="FF0000"/>
                </a:solidFill>
                <a:latin typeface="Arial"/>
                <a:ea typeface="Arial"/>
                <a:cs typeface="Arial"/>
                <a:sym typeface="Arial"/>
                <a:rtl val="0"/>
              </a:rPr>
              <a:t>1</a:t>
            </a:r>
            <a:r>
              <a:rPr lang="en" sz="1400" kern="0" dirty="0" smtClean="0">
                <a:solidFill>
                  <a:srgbClr val="FF0000"/>
                </a:solidFill>
                <a:latin typeface="Arial"/>
                <a:ea typeface="Arial"/>
                <a:cs typeface="Arial"/>
                <a:sym typeface="Arial"/>
                <a:rtl val="0"/>
              </a:rPr>
              <a:t>3</a:t>
            </a:r>
            <a:r>
              <a:rPr lang="en-US" sz="1400" kern="0" dirty="0" smtClean="0">
                <a:solidFill>
                  <a:srgbClr val="FF0000"/>
                </a:solidFill>
                <a:latin typeface="Arial"/>
                <a:ea typeface="Arial"/>
                <a:cs typeface="Arial"/>
                <a:sym typeface="Arial"/>
                <a:rtl val="0"/>
              </a:rPr>
              <a:t>00</a:t>
            </a:r>
            <a:endParaRPr lang="en" sz="1400" kern="0" dirty="0">
              <a:solidFill>
                <a:srgbClr val="FF0000"/>
              </a:solidFill>
              <a:latin typeface="Arial"/>
              <a:ea typeface="Arial"/>
              <a:cs typeface="Arial"/>
              <a:sym typeface="Arial"/>
              <a:rtl val="0"/>
            </a:endParaRPr>
          </a:p>
        </p:txBody>
      </p:sp>
      <p:sp>
        <p:nvSpPr>
          <p:cNvPr id="123" name="Shape 1374"/>
          <p:cNvSpPr/>
          <p:nvPr/>
        </p:nvSpPr>
        <p:spPr>
          <a:xfrm>
            <a:off x="7790531" y="4779256"/>
            <a:ext cx="119181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7e-11</a:t>
            </a:r>
            <a:r>
              <a:rPr lang="en-US" sz="1400" kern="0" dirty="0" smtClean="0">
                <a:solidFill>
                  <a:srgbClr val="FF0000"/>
                </a:solidFill>
                <a:latin typeface="Arial"/>
                <a:ea typeface="Arial"/>
                <a:cs typeface="Arial"/>
                <a:sym typeface="Arial"/>
                <a:rtl val="0"/>
              </a:rPr>
              <a:t>00</a:t>
            </a:r>
            <a:endParaRPr lang="en" sz="1400" kern="0" dirty="0">
              <a:solidFill>
                <a:srgbClr val="FF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100</a:t>
            </a:fld>
            <a:endParaRPr lang="en">
              <a:solidFill>
                <a:srgbClr val="000000"/>
              </a:solidFill>
            </a:endParaRPr>
          </a:p>
        </p:txBody>
      </p:sp>
    </p:spTree>
    <p:extLst>
      <p:ext uri="{BB962C8B-B14F-4D97-AF65-F5344CB8AC3E}">
        <p14:creationId xmlns:p14="http://schemas.microsoft.com/office/powerpoint/2010/main" val="3927559382"/>
      </p:ext>
    </p:extLst>
  </p:cSld>
  <p:clrMapOvr>
    <a:masterClrMapping/>
  </p:clrMapOvr>
  <p:transition spd="slow">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1304" name="Shape 1304"/>
          <p:cNvSpPr/>
          <p:nvPr/>
        </p:nvSpPr>
        <p:spPr>
          <a:xfrm>
            <a:off x="3675378"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8e-3</a:t>
            </a:r>
          </a:p>
        </p:txBody>
      </p:sp>
      <p:sp>
        <p:nvSpPr>
          <p:cNvPr id="1305" name="Shape 1305"/>
          <p:cNvSpPr/>
          <p:nvPr/>
        </p:nvSpPr>
        <p:spPr>
          <a:xfrm>
            <a:off x="5093351" y="17273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0.01</a:t>
            </a:r>
          </a:p>
        </p:txBody>
      </p:sp>
      <p:sp>
        <p:nvSpPr>
          <p:cNvPr id="1306" name="Shape 1306"/>
          <p:cNvSpPr/>
          <p:nvPr/>
        </p:nvSpPr>
        <p:spPr>
          <a:xfrm>
            <a:off x="6456685"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a:solidFill>
                  <a:srgbClr val="000000"/>
                </a:solidFill>
                <a:latin typeface="Arial"/>
                <a:ea typeface="Arial"/>
                <a:cs typeface="Arial"/>
                <a:sym typeface="Arial"/>
                <a:rtl val="0"/>
              </a:rPr>
              <a:t>0.05</a:t>
            </a:r>
          </a:p>
        </p:txBody>
      </p:sp>
      <p:sp>
        <p:nvSpPr>
          <p:cNvPr id="1307" name="Shape 1307"/>
          <p:cNvSpPr/>
          <p:nvPr/>
        </p:nvSpPr>
        <p:spPr>
          <a:xfrm>
            <a:off x="7805108"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0.02</a:t>
            </a:r>
          </a:p>
        </p:txBody>
      </p:sp>
      <p:sp>
        <p:nvSpPr>
          <p:cNvPr id="63"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5"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6"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7"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8" name="Shape 1074"/>
          <p:cNvCxnSpPr>
            <a:stCxn id="64" idx="4"/>
            <a:endCxn id="65"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9"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0"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71"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2" name="Shape 1078"/>
          <p:cNvCxnSpPr>
            <a:stCxn id="63"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3" name="Shape 1079"/>
          <p:cNvCxnSpPr>
            <a:stCxn id="66" idx="4"/>
            <a:endCxn id="67"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4"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5"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6" name="Shape 1082"/>
          <p:cNvCxnSpPr>
            <a:stCxn id="117" idx="4"/>
            <a:endCxn id="75"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7" name="Shape 1083"/>
          <p:cNvCxnSpPr>
            <a:stCxn id="75" idx="2"/>
            <a:endCxn id="66"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8"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9"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0" name="Shape 1086"/>
          <p:cNvCxnSpPr>
            <a:stCxn id="78"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81" name="Shape 1087"/>
          <p:cNvCxnSpPr>
            <a:stCxn id="79" idx="2"/>
            <a:endCxn id="63"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82"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3" name="Shape 1089"/>
          <p:cNvCxnSpPr>
            <a:stCxn id="64" idx="0"/>
            <a:endCxn id="71"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4" name="Shape 1090"/>
          <p:cNvCxnSpPr>
            <a:stCxn id="82" idx="4"/>
            <a:endCxn id="71"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5"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6" name="Shape 1092"/>
          <p:cNvCxnSpPr>
            <a:stCxn id="85" idx="2"/>
            <a:endCxn id="82"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7"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37AAED"/>
                </a:solidFill>
                <a:latin typeface="Arial"/>
                <a:ea typeface="Arial"/>
                <a:cs typeface="Arial"/>
                <a:sym typeface="Arial"/>
                <a:rtl val="0"/>
              </a:rPr>
              <a:t>b</a:t>
            </a:r>
            <a:r>
              <a:rPr lang="en-US" b="1" kern="0" dirty="0" smtClean="0">
                <a:solidFill>
                  <a:srgbClr val="37AAED"/>
                </a:solidFill>
                <a:latin typeface="Arial"/>
                <a:ea typeface="Arial"/>
                <a:cs typeface="Arial"/>
                <a:sym typeface="Arial"/>
                <a:rtl val="0"/>
              </a:rPr>
              <a:t>ar#</a:t>
            </a: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8"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9" name="Shape 1095"/>
          <p:cNvCxnSpPr>
            <a:stCxn id="87" idx="4"/>
            <a:endCxn id="88"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90"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1" name="Shape 1097"/>
          <p:cNvCxnSpPr>
            <a:stCxn id="117" idx="4"/>
            <a:endCxn id="92"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92"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3" name="Shape 1099"/>
          <p:cNvCxnSpPr>
            <a:stCxn id="87" idx="0"/>
            <a:endCxn id="92"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4" name="Shape 1100"/>
          <p:cNvCxnSpPr>
            <a:endCxn id="92"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5"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6" name="Shape 1102"/>
          <p:cNvCxnSpPr>
            <a:stCxn id="97" idx="2"/>
            <a:endCxn id="95"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7"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 name="Shape 1104"/>
          <p:cNvCxnSpPr>
            <a:stCxn id="63"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9" name="Shape 1105"/>
          <p:cNvCxnSpPr>
            <a:stCxn id="63"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100" name="Shape 1106"/>
          <p:cNvCxnSpPr>
            <a:stCxn id="63"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102"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3" name="Shape 1109"/>
          <p:cNvCxnSpPr>
            <a:stCxn id="63"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0"/>
          <p:cNvCxnSpPr>
            <a:stCxn id="63"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1"/>
          <p:cNvCxnSpPr>
            <a:stCxn id="82"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2"/>
          <p:cNvCxnSpPr>
            <a:stCxn id="82"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3"/>
          <p:cNvCxnSpPr>
            <a:stCxn id="82"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4"/>
          <p:cNvCxnSpPr>
            <a:stCxn id="82"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5"/>
          <p:cNvCxnSpPr>
            <a:stCxn id="95" idx="4"/>
            <a:endCxn id="95"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10" name="Shape 1116"/>
          <p:cNvCxnSpPr>
            <a:stCxn id="95"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11" name="Shape 1117"/>
          <p:cNvCxnSpPr>
            <a:stCxn id="95"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18"/>
          <p:cNvCxnSpPr>
            <a:stCxn id="95" idx="4"/>
            <a:endCxn id="92"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3" name="Shape 1119"/>
          <p:cNvCxnSpPr>
            <a:stCxn id="95" idx="4"/>
            <a:endCxn id="92"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4" name="Shape 1120"/>
          <p:cNvCxnSpPr>
            <a:stCxn id="95"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5" name="Shape 1121"/>
          <p:cNvCxnSpPr>
            <a:stCxn id="95"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6" name="Shape 1122"/>
          <p:cNvCxnSpPr>
            <a:stCxn id="95"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7"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endParaRPr lang="en" b="1" kern="0" dirty="0">
              <a:solidFill>
                <a:srgbClr val="37AAED"/>
              </a:solidFill>
              <a:latin typeface="Arial"/>
              <a:ea typeface="Arial"/>
              <a:cs typeface="Arial"/>
              <a:sym typeface="Arial"/>
              <a:rtl val="0"/>
            </a:endParaRPr>
          </a:p>
        </p:txBody>
      </p:sp>
      <p:sp>
        <p:nvSpPr>
          <p:cNvPr id="118" name="TextBox 117"/>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9" name="TextBox 118"/>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20" name="TextBox 119"/>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121" name="Shape 1372"/>
          <p:cNvSpPr/>
          <p:nvPr/>
        </p:nvSpPr>
        <p:spPr>
          <a:xfrm>
            <a:off x="5866314" y="4773168"/>
            <a:ext cx="1223597"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6e-12</a:t>
            </a:r>
            <a:r>
              <a:rPr lang="en-US" sz="1400" kern="0" dirty="0" smtClean="0">
                <a:solidFill>
                  <a:srgbClr val="FF0000"/>
                </a:solidFill>
                <a:latin typeface="Arial"/>
                <a:ea typeface="Arial"/>
                <a:cs typeface="Arial"/>
                <a:sym typeface="Arial"/>
                <a:rtl val="0"/>
              </a:rPr>
              <a:t>00</a:t>
            </a:r>
            <a:endParaRPr lang="en" sz="1400" kern="0" dirty="0">
              <a:solidFill>
                <a:srgbClr val="FF0000"/>
              </a:solidFill>
              <a:latin typeface="Arial"/>
              <a:ea typeface="Arial"/>
              <a:cs typeface="Arial"/>
              <a:sym typeface="Arial"/>
              <a:rtl val="0"/>
            </a:endParaRPr>
          </a:p>
        </p:txBody>
      </p:sp>
      <p:sp>
        <p:nvSpPr>
          <p:cNvPr id="122" name="Shape 1373"/>
          <p:cNvSpPr/>
          <p:nvPr/>
        </p:nvSpPr>
        <p:spPr>
          <a:xfrm>
            <a:off x="3660693" y="4776212"/>
            <a:ext cx="1314136"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2e-</a:t>
            </a:r>
            <a:r>
              <a:rPr lang="en-US" sz="1400" kern="0" dirty="0" smtClean="0">
                <a:solidFill>
                  <a:srgbClr val="FF0000"/>
                </a:solidFill>
                <a:latin typeface="Arial"/>
                <a:ea typeface="Arial"/>
                <a:cs typeface="Arial"/>
                <a:sym typeface="Arial"/>
                <a:rtl val="0"/>
              </a:rPr>
              <a:t>1</a:t>
            </a:r>
            <a:r>
              <a:rPr lang="en" sz="1400" kern="0" dirty="0" smtClean="0">
                <a:solidFill>
                  <a:srgbClr val="FF0000"/>
                </a:solidFill>
                <a:latin typeface="Arial"/>
                <a:ea typeface="Arial"/>
                <a:cs typeface="Arial"/>
                <a:sym typeface="Arial"/>
                <a:rtl val="0"/>
              </a:rPr>
              <a:t>3</a:t>
            </a:r>
            <a:r>
              <a:rPr lang="en-US" sz="1400" kern="0" dirty="0" smtClean="0">
                <a:solidFill>
                  <a:srgbClr val="FF0000"/>
                </a:solidFill>
                <a:latin typeface="Arial"/>
                <a:ea typeface="Arial"/>
                <a:cs typeface="Arial"/>
                <a:sym typeface="Arial"/>
                <a:rtl val="0"/>
              </a:rPr>
              <a:t>00</a:t>
            </a:r>
            <a:endParaRPr lang="en" sz="1400" kern="0" dirty="0">
              <a:solidFill>
                <a:srgbClr val="FF0000"/>
              </a:solidFill>
              <a:latin typeface="Arial"/>
              <a:ea typeface="Arial"/>
              <a:cs typeface="Arial"/>
              <a:sym typeface="Arial"/>
              <a:rtl val="0"/>
            </a:endParaRPr>
          </a:p>
        </p:txBody>
      </p:sp>
      <p:sp>
        <p:nvSpPr>
          <p:cNvPr id="123" name="Shape 1374"/>
          <p:cNvSpPr/>
          <p:nvPr/>
        </p:nvSpPr>
        <p:spPr>
          <a:xfrm>
            <a:off x="7790531" y="4779256"/>
            <a:ext cx="119181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7e-11</a:t>
            </a:r>
            <a:r>
              <a:rPr lang="en-US" sz="1400" kern="0" dirty="0" smtClean="0">
                <a:solidFill>
                  <a:srgbClr val="FF0000"/>
                </a:solidFill>
                <a:latin typeface="Arial"/>
                <a:ea typeface="Arial"/>
                <a:cs typeface="Arial"/>
                <a:sym typeface="Arial"/>
                <a:rtl val="0"/>
              </a:rPr>
              <a:t>00</a:t>
            </a:r>
            <a:endParaRPr lang="en" sz="1400" kern="0" dirty="0">
              <a:solidFill>
                <a:srgbClr val="FF0000"/>
              </a:solidFill>
              <a:latin typeface="Arial"/>
              <a:ea typeface="Arial"/>
              <a:cs typeface="Arial"/>
              <a:sym typeface="Arial"/>
              <a:rtl val="0"/>
            </a:endParaRPr>
          </a:p>
        </p:txBody>
      </p:sp>
      <p:sp>
        <p:nvSpPr>
          <p:cNvPr id="124" name="Shape 1442"/>
          <p:cNvSpPr/>
          <p:nvPr/>
        </p:nvSpPr>
        <p:spPr>
          <a:xfrm>
            <a:off x="1009056" y="4645895"/>
            <a:ext cx="831269" cy="768122"/>
          </a:xfrm>
          <a:prstGeom prst="ellipse">
            <a:avLst/>
          </a:prstGeom>
          <a:solidFill>
            <a:srgbClr val="3D85C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buClr>
                <a:srgbClr val="000000"/>
              </a:buClr>
              <a:buSzPct val="25000"/>
              <a:buFont typeface="Verdana"/>
              <a:buNone/>
            </a:pPr>
            <a:r>
              <a:rPr lang="en" sz="2300" kern="0" dirty="0" smtClean="0">
                <a:solidFill>
                  <a:srgbClr val="000000"/>
                </a:solidFill>
                <a:latin typeface="Verdana"/>
                <a:ea typeface="Verdana"/>
                <a:cs typeface="Verdana"/>
                <a:sym typeface="Wingdings"/>
                <a:rtl val="0"/>
              </a:rPr>
              <a:t></a:t>
            </a:r>
            <a:endParaRPr lang="en" sz="2300" kern="0" dirty="0">
              <a:solidFill>
                <a:srgbClr val="000000"/>
              </a:solidFill>
              <a:latin typeface="Verdana"/>
              <a:ea typeface="Verdana"/>
              <a:cs typeface="Verdana"/>
              <a:sym typeface="Verdana"/>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101</a:t>
            </a:fld>
            <a:endParaRPr lang="en">
              <a:solidFill>
                <a:srgbClr val="000000"/>
              </a:solidFill>
            </a:endParaRPr>
          </a:p>
        </p:txBody>
      </p:sp>
    </p:spTree>
    <p:extLst>
      <p:ext uri="{BB962C8B-B14F-4D97-AF65-F5344CB8AC3E}">
        <p14:creationId xmlns:p14="http://schemas.microsoft.com/office/powerpoint/2010/main" val="1711816853"/>
      </p:ext>
    </p:extLst>
  </p:cSld>
  <p:clrMapOvr>
    <a:masterClrMapping/>
  </p:clrMapOvr>
  <p:transition spd="slow">
    <p:cu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1"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err="1">
                <a:solidFill>
                  <a:srgbClr val="37AAED"/>
                </a:solidFill>
                <a:latin typeface="Arial"/>
                <a:ea typeface="Arial"/>
                <a:cs typeface="Arial"/>
                <a:sym typeface="Arial"/>
                <a:rtl val="0"/>
              </a:rPr>
              <a:t>f</a:t>
            </a:r>
            <a:r>
              <a:rPr lang="en-US" b="1" kern="0" dirty="0" err="1" smtClean="0">
                <a:solidFill>
                  <a:srgbClr val="37AAED"/>
                </a:solidFill>
                <a:latin typeface="Arial"/>
                <a:ea typeface="Arial"/>
                <a:cs typeface="Arial"/>
                <a:sym typeface="Arial"/>
                <a:rtl val="0"/>
              </a:rPr>
              <a:t>ar#</a:t>
            </a:r>
            <a:r>
              <a:rPr lang="en-US" b="1" kern="0" dirty="0" err="1"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2"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3"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err="1" smtClean="0">
                <a:solidFill>
                  <a:srgbClr val="37AAED"/>
                </a:solidFill>
                <a:latin typeface="Arial"/>
                <a:ea typeface="Arial"/>
                <a:cs typeface="Arial"/>
                <a:sym typeface="Arial"/>
                <a:rtl val="0"/>
              </a:rPr>
              <a:t>far#</a:t>
            </a:r>
            <a:r>
              <a:rPr lang="en-US" b="1" kern="0" dirty="0" err="1"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5" name="Shape 1074"/>
          <p:cNvCxnSpPr>
            <a:stCxn id="61" idx="4"/>
            <a:endCxn id="62"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6"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7"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68"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9" name="Shape 1078"/>
          <p:cNvCxnSpPr>
            <a:stCxn id="60"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0" name="Shape 1079"/>
          <p:cNvCxnSpPr>
            <a:stCxn id="63" idx="4"/>
            <a:endCxn id="64"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1"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2"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3" name="Shape 1082"/>
          <p:cNvCxnSpPr>
            <a:stCxn id="114" idx="4"/>
            <a:endCxn id="72"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4" name="Shape 1083"/>
          <p:cNvCxnSpPr>
            <a:stCxn id="72" idx="2"/>
            <a:endCxn id="63"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5"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6"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7" name="Shape 1086"/>
          <p:cNvCxnSpPr>
            <a:stCxn id="75"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8" name="Shape 1087"/>
          <p:cNvCxnSpPr>
            <a:stCxn id="76" idx="2"/>
            <a:endCxn id="60"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79"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0" name="Shape 1089"/>
          <p:cNvCxnSpPr>
            <a:stCxn id="61" idx="0"/>
            <a:endCxn id="68"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1" name="Shape 1090"/>
          <p:cNvCxnSpPr>
            <a:stCxn id="79" idx="4"/>
            <a:endCxn id="68"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2"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 name="Shape 1092"/>
          <p:cNvCxnSpPr>
            <a:stCxn id="82" idx="2"/>
            <a:endCxn id="79"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4"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err="1">
                <a:solidFill>
                  <a:srgbClr val="37AAED"/>
                </a:solidFill>
                <a:latin typeface="Arial"/>
                <a:ea typeface="Arial"/>
                <a:cs typeface="Arial"/>
                <a:sym typeface="Arial"/>
                <a:rtl val="0"/>
              </a:rPr>
              <a:t>f</a:t>
            </a:r>
            <a:r>
              <a:rPr lang="en-US" b="1" kern="0" dirty="0" err="1" smtClean="0">
                <a:solidFill>
                  <a:srgbClr val="37AAED"/>
                </a:solidFill>
                <a:latin typeface="Arial"/>
                <a:ea typeface="Arial"/>
                <a:cs typeface="Arial"/>
                <a:sym typeface="Arial"/>
                <a:rtl val="0"/>
              </a:rPr>
              <a:t>ar#</a:t>
            </a:r>
            <a:r>
              <a:rPr lang="en-US" b="1" kern="0" dirty="0" err="1"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5"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6" name="Shape 1095"/>
          <p:cNvCxnSpPr>
            <a:stCxn id="84" idx="4"/>
            <a:endCxn id="85"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87"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 name="Shape 1097"/>
          <p:cNvCxnSpPr>
            <a:stCxn id="114" idx="4"/>
            <a:endCxn id="89"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89"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 name="Shape 1099"/>
          <p:cNvCxnSpPr>
            <a:stCxn id="84" idx="0"/>
            <a:endCxn id="89"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1" name="Shape 1100"/>
          <p:cNvCxnSpPr>
            <a:endCxn id="89"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2"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3" name="Shape 1102"/>
          <p:cNvCxnSpPr>
            <a:stCxn id="94" idx="2"/>
            <a:endCxn id="92"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4"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 name="Shape 1104"/>
          <p:cNvCxnSpPr>
            <a:stCxn id="60"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6" name="Shape 1105"/>
          <p:cNvCxnSpPr>
            <a:stCxn id="60"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97" name="Shape 1106"/>
          <p:cNvCxnSpPr>
            <a:stCxn id="60"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98"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99"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0" name="Shape 1109"/>
          <p:cNvCxnSpPr>
            <a:stCxn id="60"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10"/>
          <p:cNvCxnSpPr>
            <a:stCxn id="60"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2" name="Shape 1111"/>
          <p:cNvCxnSpPr>
            <a:stCxn id="79"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3" name="Shape 1112"/>
          <p:cNvCxnSpPr>
            <a:stCxn id="79"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3"/>
          <p:cNvCxnSpPr>
            <a:stCxn id="79"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4"/>
          <p:cNvCxnSpPr>
            <a:stCxn id="79"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5"/>
          <p:cNvCxnSpPr>
            <a:stCxn id="92" idx="4"/>
            <a:endCxn id="92"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6"/>
          <p:cNvCxnSpPr>
            <a:stCxn id="92"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7"/>
          <p:cNvCxnSpPr>
            <a:stCxn id="92"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8"/>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0" name="Shape 1119"/>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1" name="Shape 1120"/>
          <p:cNvCxnSpPr>
            <a:stCxn id="92"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21"/>
          <p:cNvCxnSpPr>
            <a:stCxn id="92"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3" name="Shape 1122"/>
          <p:cNvCxnSpPr>
            <a:stCxn id="92"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4"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altLang="zh-CN" b="1" kern="0" dirty="0" smtClean="0">
                <a:solidFill>
                  <a:srgbClr val="37AAED"/>
                </a:solidFill>
                <a:latin typeface="Arial"/>
                <a:ea typeface="Arial"/>
                <a:cs typeface="Arial"/>
                <a:sym typeface="Arial"/>
                <a:rtl val="0"/>
              </a:rPr>
              <a:t>far</a:t>
            </a:r>
            <a:endParaRPr lang="en" b="1" kern="0" dirty="0">
              <a:solidFill>
                <a:srgbClr val="37AAED"/>
              </a:solidFill>
              <a:latin typeface="Arial"/>
              <a:ea typeface="Arial"/>
              <a:cs typeface="Arial"/>
              <a:sym typeface="Arial"/>
              <a:rtl val="0"/>
            </a:endParaRPr>
          </a:p>
        </p:txBody>
      </p:sp>
      <p:sp>
        <p:nvSpPr>
          <p:cNvPr id="115" name="TextBox 114"/>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6" name="TextBox 115"/>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17" name="TextBox 116"/>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118" name="TextBox 117"/>
          <p:cNvSpPr txBox="1"/>
          <p:nvPr/>
        </p:nvSpPr>
        <p:spPr>
          <a:xfrm>
            <a:off x="5062744" y="1926033"/>
            <a:ext cx="355837" cy="461665"/>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2400" kern="0" dirty="0" smtClean="0">
                <a:solidFill>
                  <a:srgbClr val="FF0000"/>
                </a:solidFill>
                <a:latin typeface="Arial"/>
                <a:ea typeface="Arial"/>
                <a:cs typeface="Arial"/>
                <a:sym typeface="Arial"/>
                <a:rtl val="0"/>
              </a:rPr>
              <a:t>?</a:t>
            </a:r>
            <a:endParaRPr lang="en-US" sz="2400" kern="0" dirty="0">
              <a:solidFill>
                <a:srgbClr val="FF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102</a:t>
            </a:fld>
            <a:endParaRPr lang="en">
              <a:solidFill>
                <a:srgbClr val="000000"/>
              </a:solidFill>
            </a:endParaRPr>
          </a:p>
        </p:txBody>
      </p:sp>
    </p:spTree>
    <p:extLst>
      <p:ext uri="{BB962C8B-B14F-4D97-AF65-F5344CB8AC3E}">
        <p14:creationId xmlns:p14="http://schemas.microsoft.com/office/powerpoint/2010/main" val="3484343315"/>
      </p:ext>
    </p:extLst>
  </p:cSld>
  <p:clrMapOvr>
    <a:masterClrMapping/>
  </p:clrMapOvr>
  <p:transition spd="slow">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1"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err="1" smtClean="0">
                <a:solidFill>
                  <a:srgbClr val="37AAED"/>
                </a:solidFill>
                <a:latin typeface="Arial"/>
                <a:ea typeface="Arial"/>
                <a:cs typeface="Arial"/>
                <a:sym typeface="Arial"/>
                <a:rtl val="0"/>
              </a:rPr>
              <a:t>size#</a:t>
            </a:r>
            <a:r>
              <a:rPr lang="en-US" b="1" kern="0" dirty="0" err="1"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2"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3"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err="1" smtClean="0">
                <a:solidFill>
                  <a:srgbClr val="37AAED"/>
                </a:solidFill>
                <a:latin typeface="Arial"/>
                <a:ea typeface="Arial"/>
                <a:cs typeface="Arial"/>
                <a:sym typeface="Arial"/>
                <a:rtl val="0"/>
              </a:rPr>
              <a:t>size#</a:t>
            </a:r>
            <a:r>
              <a:rPr lang="en-US" b="1" kern="0" dirty="0" err="1"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5" name="Shape 1074"/>
          <p:cNvCxnSpPr>
            <a:stCxn id="61" idx="4"/>
            <a:endCxn id="62"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6"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7"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68"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9" name="Shape 1078"/>
          <p:cNvCxnSpPr>
            <a:stCxn id="60"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0" name="Shape 1079"/>
          <p:cNvCxnSpPr>
            <a:stCxn id="63" idx="4"/>
            <a:endCxn id="64"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1"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2"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3" name="Shape 1082"/>
          <p:cNvCxnSpPr>
            <a:stCxn id="114" idx="4"/>
            <a:endCxn id="72"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4" name="Shape 1083"/>
          <p:cNvCxnSpPr>
            <a:stCxn id="72" idx="2"/>
            <a:endCxn id="63"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5"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6"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7" name="Shape 1086"/>
          <p:cNvCxnSpPr>
            <a:stCxn id="75"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8" name="Shape 1087"/>
          <p:cNvCxnSpPr>
            <a:stCxn id="76" idx="2"/>
            <a:endCxn id="60"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79"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0" name="Shape 1089"/>
          <p:cNvCxnSpPr>
            <a:stCxn id="61" idx="0"/>
            <a:endCxn id="68"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1" name="Shape 1090"/>
          <p:cNvCxnSpPr>
            <a:stCxn id="79" idx="4"/>
            <a:endCxn id="68"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2"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 name="Shape 1092"/>
          <p:cNvCxnSpPr>
            <a:stCxn id="82" idx="2"/>
            <a:endCxn id="79"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4"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err="1" smtClean="0">
                <a:solidFill>
                  <a:srgbClr val="37AAED"/>
                </a:solidFill>
                <a:latin typeface="Arial"/>
                <a:ea typeface="Arial"/>
                <a:cs typeface="Arial"/>
                <a:sym typeface="Arial"/>
                <a:rtl val="0"/>
              </a:rPr>
              <a:t>size#</a:t>
            </a:r>
            <a:r>
              <a:rPr lang="en-US" b="1" kern="0" dirty="0" err="1"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5"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6" name="Shape 1095"/>
          <p:cNvCxnSpPr>
            <a:stCxn id="84" idx="4"/>
            <a:endCxn id="85"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87"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 name="Shape 1097"/>
          <p:cNvCxnSpPr>
            <a:stCxn id="114" idx="4"/>
            <a:endCxn id="89"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89"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 name="Shape 1099"/>
          <p:cNvCxnSpPr>
            <a:stCxn id="84" idx="0"/>
            <a:endCxn id="89"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1" name="Shape 1100"/>
          <p:cNvCxnSpPr>
            <a:endCxn id="89"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2"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3" name="Shape 1102"/>
          <p:cNvCxnSpPr>
            <a:stCxn id="94" idx="2"/>
            <a:endCxn id="92"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4"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 name="Shape 1104"/>
          <p:cNvCxnSpPr>
            <a:stCxn id="60"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6" name="Shape 1105"/>
          <p:cNvCxnSpPr>
            <a:stCxn id="60"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97" name="Shape 1106"/>
          <p:cNvCxnSpPr>
            <a:stCxn id="60"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98"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99"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0" name="Shape 1109"/>
          <p:cNvCxnSpPr>
            <a:stCxn id="60"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10"/>
          <p:cNvCxnSpPr>
            <a:stCxn id="60"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2" name="Shape 1111"/>
          <p:cNvCxnSpPr>
            <a:stCxn id="79"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3" name="Shape 1112"/>
          <p:cNvCxnSpPr>
            <a:stCxn id="79"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3"/>
          <p:cNvCxnSpPr>
            <a:stCxn id="79"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4"/>
          <p:cNvCxnSpPr>
            <a:stCxn id="79"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5"/>
          <p:cNvCxnSpPr>
            <a:stCxn id="92" idx="4"/>
            <a:endCxn id="92"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6"/>
          <p:cNvCxnSpPr>
            <a:stCxn id="92"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7"/>
          <p:cNvCxnSpPr>
            <a:stCxn id="92"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8"/>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0" name="Shape 1119"/>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1" name="Shape 1120"/>
          <p:cNvCxnSpPr>
            <a:stCxn id="92"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21"/>
          <p:cNvCxnSpPr>
            <a:stCxn id="92"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3" name="Shape 1122"/>
          <p:cNvCxnSpPr>
            <a:stCxn id="92"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4"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altLang="zh-CN" b="1" kern="0" dirty="0" smtClean="0">
                <a:solidFill>
                  <a:srgbClr val="37AAED"/>
                </a:solidFill>
                <a:latin typeface="Arial"/>
                <a:ea typeface="Arial"/>
                <a:cs typeface="Arial"/>
                <a:sym typeface="Arial"/>
                <a:rtl val="0"/>
              </a:rPr>
              <a:t>size</a:t>
            </a:r>
            <a:endParaRPr lang="en" b="1" kern="0" dirty="0">
              <a:solidFill>
                <a:srgbClr val="37AAED"/>
              </a:solidFill>
              <a:latin typeface="Arial"/>
              <a:ea typeface="Arial"/>
              <a:cs typeface="Arial"/>
              <a:sym typeface="Arial"/>
              <a:rtl val="0"/>
            </a:endParaRPr>
          </a:p>
        </p:txBody>
      </p:sp>
      <p:sp>
        <p:nvSpPr>
          <p:cNvPr id="115" name="TextBox 114"/>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6" name="TextBox 115"/>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17" name="TextBox 116"/>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118" name="TextBox 117"/>
          <p:cNvSpPr txBox="1"/>
          <p:nvPr/>
        </p:nvSpPr>
        <p:spPr>
          <a:xfrm>
            <a:off x="5062744" y="1926033"/>
            <a:ext cx="355837" cy="461665"/>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2400" kern="0" dirty="0" smtClean="0">
                <a:solidFill>
                  <a:srgbClr val="FF0000"/>
                </a:solidFill>
                <a:latin typeface="Arial"/>
                <a:ea typeface="Arial"/>
                <a:cs typeface="Arial"/>
                <a:sym typeface="Arial"/>
                <a:rtl val="0"/>
              </a:rPr>
              <a:t>?</a:t>
            </a:r>
            <a:endParaRPr lang="en-US" sz="2400" kern="0" dirty="0">
              <a:solidFill>
                <a:srgbClr val="FF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103</a:t>
            </a:fld>
            <a:endParaRPr lang="en">
              <a:solidFill>
                <a:srgbClr val="000000"/>
              </a:solidFill>
            </a:endParaRPr>
          </a:p>
        </p:txBody>
      </p:sp>
    </p:spTree>
    <p:extLst>
      <p:ext uri="{BB962C8B-B14F-4D97-AF65-F5344CB8AC3E}">
        <p14:creationId xmlns:p14="http://schemas.microsoft.com/office/powerpoint/2010/main" val="3996587407"/>
      </p:ext>
    </p:extLst>
  </p:cSld>
  <p:clrMapOvr>
    <a:masterClrMapping/>
  </p:clrMapOvr>
  <p:transition spd="slow">
    <p:cu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1"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US" b="1" kern="0" dirty="0">
                <a:solidFill>
                  <a:srgbClr val="37AAED"/>
                </a:solidFill>
                <a:latin typeface="Arial"/>
                <a:ea typeface="Arial"/>
                <a:cs typeface="Arial"/>
                <a:sym typeface="Arial"/>
                <a:rtl val="0"/>
              </a:rPr>
              <a:t>…</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2"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3"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5" name="Shape 1074"/>
          <p:cNvCxnSpPr>
            <a:stCxn id="61" idx="4"/>
            <a:endCxn id="62"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6"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7"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68"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9" name="Shape 1078"/>
          <p:cNvCxnSpPr>
            <a:stCxn id="60"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0" name="Shape 1079"/>
          <p:cNvCxnSpPr>
            <a:stCxn id="63" idx="4"/>
            <a:endCxn id="64"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1"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2"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3" name="Shape 1082"/>
          <p:cNvCxnSpPr>
            <a:stCxn id="114" idx="4"/>
            <a:endCxn id="72"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4" name="Shape 1083"/>
          <p:cNvCxnSpPr>
            <a:stCxn id="72" idx="2"/>
            <a:endCxn id="63"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5"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6"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7" name="Shape 1086"/>
          <p:cNvCxnSpPr>
            <a:stCxn id="75"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8" name="Shape 1087"/>
          <p:cNvCxnSpPr>
            <a:stCxn id="76" idx="2"/>
            <a:endCxn id="60"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79"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0" name="Shape 1089"/>
          <p:cNvCxnSpPr>
            <a:stCxn id="61" idx="0"/>
            <a:endCxn id="68"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1" name="Shape 1090"/>
          <p:cNvCxnSpPr>
            <a:stCxn id="79" idx="4"/>
            <a:endCxn id="68"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2"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 name="Shape 1092"/>
          <p:cNvCxnSpPr>
            <a:stCxn id="82" idx="2"/>
            <a:endCxn id="79"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4"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US" b="1" kern="0" dirty="0">
                <a:solidFill>
                  <a:srgbClr val="37AAED"/>
                </a:solidFill>
                <a:latin typeface="Arial"/>
                <a:ea typeface="Arial"/>
                <a:cs typeface="Arial"/>
                <a:sym typeface="Arial"/>
                <a:rtl val="0"/>
              </a:rPr>
              <a:t>…</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5"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6" name="Shape 1095"/>
          <p:cNvCxnSpPr>
            <a:stCxn id="84" idx="4"/>
            <a:endCxn id="85"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87"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 name="Shape 1097"/>
          <p:cNvCxnSpPr>
            <a:stCxn id="114" idx="4"/>
            <a:endCxn id="89"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89"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 name="Shape 1099"/>
          <p:cNvCxnSpPr>
            <a:stCxn id="84" idx="0"/>
            <a:endCxn id="89"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1" name="Shape 1100"/>
          <p:cNvCxnSpPr>
            <a:endCxn id="89"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2"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3" name="Shape 1102"/>
          <p:cNvCxnSpPr>
            <a:stCxn id="94" idx="2"/>
            <a:endCxn id="92"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4"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 name="Shape 1104"/>
          <p:cNvCxnSpPr>
            <a:stCxn id="60"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6" name="Shape 1105"/>
          <p:cNvCxnSpPr>
            <a:stCxn id="60"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97" name="Shape 1106"/>
          <p:cNvCxnSpPr>
            <a:stCxn id="60"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98"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99"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0" name="Shape 1109"/>
          <p:cNvCxnSpPr>
            <a:stCxn id="60"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10"/>
          <p:cNvCxnSpPr>
            <a:stCxn id="60"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2" name="Shape 1111"/>
          <p:cNvCxnSpPr>
            <a:stCxn id="79"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3" name="Shape 1112"/>
          <p:cNvCxnSpPr>
            <a:stCxn id="79"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3"/>
          <p:cNvCxnSpPr>
            <a:stCxn id="79"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4"/>
          <p:cNvCxnSpPr>
            <a:stCxn id="79"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5"/>
          <p:cNvCxnSpPr>
            <a:stCxn id="92" idx="4"/>
            <a:endCxn id="92"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6"/>
          <p:cNvCxnSpPr>
            <a:stCxn id="92"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7"/>
          <p:cNvCxnSpPr>
            <a:stCxn id="92"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8"/>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0" name="Shape 1119"/>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1" name="Shape 1120"/>
          <p:cNvCxnSpPr>
            <a:stCxn id="92"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21"/>
          <p:cNvCxnSpPr>
            <a:stCxn id="92"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3" name="Shape 1122"/>
          <p:cNvCxnSpPr>
            <a:stCxn id="92"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4"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altLang="zh-CN" b="1" kern="0" dirty="0" smtClean="0">
                <a:solidFill>
                  <a:srgbClr val="37AAED"/>
                </a:solidFill>
                <a:latin typeface="Arial"/>
                <a:ea typeface="Arial"/>
                <a:cs typeface="Arial"/>
                <a:sym typeface="Arial"/>
                <a:rtl val="0"/>
              </a:rPr>
              <a:t>…</a:t>
            </a:r>
            <a:endParaRPr lang="en" b="1" kern="0" dirty="0">
              <a:solidFill>
                <a:srgbClr val="37AAED"/>
              </a:solidFill>
              <a:latin typeface="Arial"/>
              <a:ea typeface="Arial"/>
              <a:cs typeface="Arial"/>
              <a:sym typeface="Arial"/>
              <a:rtl val="0"/>
            </a:endParaRPr>
          </a:p>
        </p:txBody>
      </p:sp>
      <p:sp>
        <p:nvSpPr>
          <p:cNvPr id="115" name="TextBox 114"/>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6" name="TextBox 115"/>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17" name="TextBox 116"/>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118" name="TextBox 117"/>
          <p:cNvSpPr txBox="1"/>
          <p:nvPr/>
        </p:nvSpPr>
        <p:spPr>
          <a:xfrm>
            <a:off x="5062744" y="1926033"/>
            <a:ext cx="355837" cy="461665"/>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2400" kern="0" dirty="0" smtClean="0">
                <a:solidFill>
                  <a:srgbClr val="FF0000"/>
                </a:solidFill>
                <a:latin typeface="Arial"/>
                <a:ea typeface="Arial"/>
                <a:cs typeface="Arial"/>
                <a:sym typeface="Arial"/>
                <a:rtl val="0"/>
              </a:rPr>
              <a:t>?</a:t>
            </a:r>
            <a:endParaRPr lang="en-US" sz="2400" kern="0" dirty="0">
              <a:solidFill>
                <a:srgbClr val="FF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104</a:t>
            </a:fld>
            <a:endParaRPr lang="en">
              <a:solidFill>
                <a:srgbClr val="000000"/>
              </a:solidFill>
            </a:endParaRPr>
          </a:p>
        </p:txBody>
      </p:sp>
    </p:spTree>
    <p:extLst>
      <p:ext uri="{BB962C8B-B14F-4D97-AF65-F5344CB8AC3E}">
        <p14:creationId xmlns:p14="http://schemas.microsoft.com/office/powerpoint/2010/main" val="573539470"/>
      </p:ext>
    </p:extLst>
  </p:cSld>
  <p:clrMapOvr>
    <a:masterClrMapping/>
  </p:clrMapOvr>
  <p:transition spd="slow">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1"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2"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3"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5" name="Shape 1074"/>
          <p:cNvCxnSpPr>
            <a:stCxn id="61" idx="4"/>
            <a:endCxn id="62"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6"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7"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68"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9" name="Shape 1078"/>
          <p:cNvCxnSpPr>
            <a:stCxn id="60"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0" name="Shape 1079"/>
          <p:cNvCxnSpPr>
            <a:stCxn id="63" idx="4"/>
            <a:endCxn id="64"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1"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2"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3" name="Shape 1082"/>
          <p:cNvCxnSpPr>
            <a:stCxn id="114" idx="4"/>
            <a:endCxn id="72"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4" name="Shape 1083"/>
          <p:cNvCxnSpPr>
            <a:stCxn id="72" idx="2"/>
            <a:endCxn id="63"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5"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6"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7" name="Shape 1086"/>
          <p:cNvCxnSpPr>
            <a:stCxn id="75"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8" name="Shape 1087"/>
          <p:cNvCxnSpPr>
            <a:stCxn id="76" idx="2"/>
            <a:endCxn id="60"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79"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0" name="Shape 1089"/>
          <p:cNvCxnSpPr>
            <a:stCxn id="61" idx="0"/>
            <a:endCxn id="68"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1" name="Shape 1090"/>
          <p:cNvCxnSpPr>
            <a:stCxn id="79" idx="4"/>
            <a:endCxn id="68"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2"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 name="Shape 1092"/>
          <p:cNvCxnSpPr>
            <a:stCxn id="82" idx="2"/>
            <a:endCxn id="79"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4"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5"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6" name="Shape 1095"/>
          <p:cNvCxnSpPr>
            <a:stCxn id="84" idx="4"/>
            <a:endCxn id="85"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87"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 name="Shape 1097"/>
          <p:cNvCxnSpPr>
            <a:stCxn id="114" idx="4"/>
            <a:endCxn id="89"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89"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 name="Shape 1099"/>
          <p:cNvCxnSpPr>
            <a:stCxn id="84" idx="0"/>
            <a:endCxn id="89"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1" name="Shape 1100"/>
          <p:cNvCxnSpPr>
            <a:endCxn id="89"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2"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3" name="Shape 1102"/>
          <p:cNvCxnSpPr>
            <a:stCxn id="94" idx="2"/>
            <a:endCxn id="92"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4"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 name="Shape 1104"/>
          <p:cNvCxnSpPr>
            <a:stCxn id="60"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6" name="Shape 1105"/>
          <p:cNvCxnSpPr>
            <a:stCxn id="60"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97" name="Shape 1106"/>
          <p:cNvCxnSpPr>
            <a:stCxn id="60"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98"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99"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0" name="Shape 1109"/>
          <p:cNvCxnSpPr>
            <a:stCxn id="60"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10"/>
          <p:cNvCxnSpPr>
            <a:stCxn id="60"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2" name="Shape 1111"/>
          <p:cNvCxnSpPr>
            <a:stCxn id="79"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3" name="Shape 1112"/>
          <p:cNvCxnSpPr>
            <a:stCxn id="79"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3"/>
          <p:cNvCxnSpPr>
            <a:stCxn id="79"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4"/>
          <p:cNvCxnSpPr>
            <a:stCxn id="79"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5"/>
          <p:cNvCxnSpPr>
            <a:stCxn id="92" idx="4"/>
            <a:endCxn id="92"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6"/>
          <p:cNvCxnSpPr>
            <a:stCxn id="92"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7"/>
          <p:cNvCxnSpPr>
            <a:stCxn id="92"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8"/>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0" name="Shape 1119"/>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1" name="Shape 1120"/>
          <p:cNvCxnSpPr>
            <a:stCxn id="92"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21"/>
          <p:cNvCxnSpPr>
            <a:stCxn id="92"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3" name="Shape 1122"/>
          <p:cNvCxnSpPr>
            <a:stCxn id="92"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4"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p>
        </p:txBody>
      </p:sp>
      <p:sp>
        <p:nvSpPr>
          <p:cNvPr id="115" name="TextBox 114"/>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6" name="TextBox 115"/>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17" name="TextBox 116"/>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105</a:t>
            </a:fld>
            <a:endParaRPr lang="en">
              <a:solidFill>
                <a:srgbClr val="000000"/>
              </a:solidFill>
            </a:endParaRPr>
          </a:p>
        </p:txBody>
      </p:sp>
    </p:spTree>
    <p:extLst>
      <p:ext uri="{BB962C8B-B14F-4D97-AF65-F5344CB8AC3E}">
        <p14:creationId xmlns:p14="http://schemas.microsoft.com/office/powerpoint/2010/main" val="2425124684"/>
      </p:ext>
    </p:extLst>
  </p:cSld>
  <p:clrMapOvr>
    <a:masterClrMapping/>
  </p:clrMapOvr>
  <p:transition spd="slow">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1"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2"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3"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5" name="Shape 1074"/>
          <p:cNvCxnSpPr>
            <a:stCxn id="61" idx="4"/>
            <a:endCxn id="62"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6"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7"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68"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9" name="Shape 1078"/>
          <p:cNvCxnSpPr>
            <a:stCxn id="60"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0" name="Shape 1079"/>
          <p:cNvCxnSpPr>
            <a:stCxn id="63" idx="4"/>
            <a:endCxn id="64"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1"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2"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3" name="Shape 1082"/>
          <p:cNvCxnSpPr>
            <a:stCxn id="114" idx="4"/>
            <a:endCxn id="72"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4" name="Shape 1083"/>
          <p:cNvCxnSpPr>
            <a:stCxn id="72" idx="2"/>
            <a:endCxn id="63"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5"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6"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7" name="Shape 1086"/>
          <p:cNvCxnSpPr>
            <a:stCxn id="75"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8" name="Shape 1087"/>
          <p:cNvCxnSpPr>
            <a:stCxn id="76" idx="2"/>
            <a:endCxn id="60"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79"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0" name="Shape 1089"/>
          <p:cNvCxnSpPr>
            <a:stCxn id="61" idx="0"/>
            <a:endCxn id="68"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1" name="Shape 1090"/>
          <p:cNvCxnSpPr>
            <a:stCxn id="79" idx="4"/>
            <a:endCxn id="68"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2"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 name="Shape 1092"/>
          <p:cNvCxnSpPr>
            <a:stCxn id="82" idx="2"/>
            <a:endCxn id="79"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4"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5"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6" name="Shape 1095"/>
          <p:cNvCxnSpPr>
            <a:stCxn id="84" idx="4"/>
            <a:endCxn id="85"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87"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 name="Shape 1097"/>
          <p:cNvCxnSpPr>
            <a:stCxn id="114" idx="4"/>
            <a:endCxn id="89"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89"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 name="Shape 1099"/>
          <p:cNvCxnSpPr>
            <a:stCxn id="84" idx="0"/>
            <a:endCxn id="89"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1" name="Shape 1100"/>
          <p:cNvCxnSpPr>
            <a:endCxn id="89"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2"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3" name="Shape 1102"/>
          <p:cNvCxnSpPr>
            <a:stCxn id="94" idx="2"/>
            <a:endCxn id="92"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4"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 name="Shape 1104"/>
          <p:cNvCxnSpPr>
            <a:stCxn id="60"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6" name="Shape 1105"/>
          <p:cNvCxnSpPr>
            <a:stCxn id="60"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97" name="Shape 1106"/>
          <p:cNvCxnSpPr>
            <a:stCxn id="60"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98"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99"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0" name="Shape 1109"/>
          <p:cNvCxnSpPr>
            <a:stCxn id="60"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10"/>
          <p:cNvCxnSpPr>
            <a:stCxn id="60"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2" name="Shape 1111"/>
          <p:cNvCxnSpPr>
            <a:stCxn id="79"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3" name="Shape 1112"/>
          <p:cNvCxnSpPr>
            <a:stCxn id="79"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3"/>
          <p:cNvCxnSpPr>
            <a:stCxn id="79"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4"/>
          <p:cNvCxnSpPr>
            <a:stCxn id="79"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5"/>
          <p:cNvCxnSpPr>
            <a:stCxn id="92" idx="4"/>
            <a:endCxn id="92"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6"/>
          <p:cNvCxnSpPr>
            <a:stCxn id="92"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7"/>
          <p:cNvCxnSpPr>
            <a:stCxn id="92"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8"/>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0" name="Shape 1119"/>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1" name="Shape 1120"/>
          <p:cNvCxnSpPr>
            <a:stCxn id="92"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21"/>
          <p:cNvCxnSpPr>
            <a:stCxn id="92"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3" name="Shape 1122"/>
          <p:cNvCxnSpPr>
            <a:stCxn id="92"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4"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p>
        </p:txBody>
      </p:sp>
      <p:sp>
        <p:nvSpPr>
          <p:cNvPr id="115" name="TextBox 114"/>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6" name="TextBox 115"/>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17" name="TextBox 116"/>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118" name="Shape 1683"/>
          <p:cNvSpPr/>
          <p:nvPr/>
        </p:nvSpPr>
        <p:spPr>
          <a:xfrm>
            <a:off x="5848971"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a:solidFill>
                  <a:srgbClr val="FF0000"/>
                </a:solidFill>
                <a:latin typeface="Arial"/>
                <a:ea typeface="Arial"/>
                <a:cs typeface="Arial"/>
                <a:sym typeface="Arial"/>
                <a:rtl val="0"/>
              </a:rPr>
              <a:t>0.01</a:t>
            </a:r>
          </a:p>
        </p:txBody>
      </p:sp>
      <p:sp>
        <p:nvSpPr>
          <p:cNvPr id="119" name="Shape 1684"/>
          <p:cNvSpPr/>
          <p:nvPr/>
        </p:nvSpPr>
        <p:spPr>
          <a:xfrm>
            <a:off x="3661656"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2e-</a:t>
            </a:r>
            <a:r>
              <a:rPr lang="en-US" sz="1400" kern="0" dirty="0" smtClean="0">
                <a:solidFill>
                  <a:srgbClr val="FF0000"/>
                </a:solidFill>
                <a:latin typeface="Arial"/>
                <a:ea typeface="Arial"/>
                <a:cs typeface="Arial"/>
                <a:sym typeface="Arial"/>
                <a:rtl val="0"/>
              </a:rPr>
              <a:t>5</a:t>
            </a:r>
            <a:endParaRPr lang="en" sz="1400" kern="0" dirty="0">
              <a:solidFill>
                <a:srgbClr val="FF0000"/>
              </a:solidFill>
              <a:latin typeface="Arial"/>
              <a:ea typeface="Arial"/>
              <a:cs typeface="Arial"/>
              <a:sym typeface="Arial"/>
              <a:rtl val="0"/>
            </a:endParaRPr>
          </a:p>
        </p:txBody>
      </p:sp>
      <p:sp>
        <p:nvSpPr>
          <p:cNvPr id="120" name="Shape 1685"/>
          <p:cNvSpPr/>
          <p:nvPr/>
        </p:nvSpPr>
        <p:spPr>
          <a:xfrm>
            <a:off x="7790531"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a:solidFill>
                  <a:srgbClr val="FF0000"/>
                </a:solidFill>
                <a:latin typeface="Arial"/>
                <a:ea typeface="Arial"/>
                <a:cs typeface="Arial"/>
                <a:sym typeface="Arial"/>
                <a:rtl val="0"/>
              </a:rPr>
              <a:t>0.008</a:t>
            </a: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106</a:t>
            </a:fld>
            <a:endParaRPr lang="en">
              <a:solidFill>
                <a:srgbClr val="000000"/>
              </a:solidFill>
            </a:endParaRPr>
          </a:p>
        </p:txBody>
      </p:sp>
    </p:spTree>
    <p:extLst>
      <p:ext uri="{BB962C8B-B14F-4D97-AF65-F5344CB8AC3E}">
        <p14:creationId xmlns:p14="http://schemas.microsoft.com/office/powerpoint/2010/main" val="1349774481"/>
      </p:ext>
    </p:extLst>
  </p:cSld>
  <p:clrMapOvr>
    <a:masterClrMapping/>
  </p:clrMapOvr>
  <p:transition spd="slow">
    <p:cu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FF0000"/>
                </a:solidFill>
                <a:latin typeface="Arial"/>
                <a:ea typeface="Arial"/>
                <a:cs typeface="Arial"/>
                <a:sym typeface="Arial"/>
                <a:rtl val="0"/>
              </a:rPr>
              <a:t>eɪʃn</a:t>
            </a:r>
          </a:p>
        </p:txBody>
      </p:sp>
      <p:sp>
        <p:nvSpPr>
          <p:cNvPr id="61"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2"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3"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 b="1" kern="0" dirty="0">
                <a:solidFill>
                  <a:srgbClr val="FF0000"/>
                </a:solidFill>
                <a:latin typeface="Arial"/>
                <a:ea typeface="Arial"/>
                <a:cs typeface="Arial"/>
                <a:sym typeface="Arial"/>
                <a:rtl val="0"/>
              </a:rPr>
              <a:t>eɪʃn</a:t>
            </a:r>
          </a:p>
        </p:txBody>
      </p:sp>
      <p:sp>
        <p:nvSpPr>
          <p:cNvPr id="64"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5" name="Shape 1074"/>
          <p:cNvCxnSpPr>
            <a:stCxn id="61" idx="4"/>
            <a:endCxn id="62"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6"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7"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68"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9" name="Shape 1078"/>
          <p:cNvCxnSpPr>
            <a:stCxn id="60"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0" name="Shape 1079"/>
          <p:cNvCxnSpPr>
            <a:stCxn id="63" idx="4"/>
            <a:endCxn id="64"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1"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2"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3" name="Shape 1082"/>
          <p:cNvCxnSpPr>
            <a:stCxn id="114" idx="4"/>
            <a:endCxn id="72"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4" name="Shape 1083"/>
          <p:cNvCxnSpPr>
            <a:stCxn id="72" idx="2"/>
            <a:endCxn id="63"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5"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6"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7" name="Shape 1086"/>
          <p:cNvCxnSpPr>
            <a:stCxn id="75"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8" name="Shape 1087"/>
          <p:cNvCxnSpPr>
            <a:stCxn id="76" idx="2"/>
            <a:endCxn id="60"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79"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0" name="Shape 1089"/>
          <p:cNvCxnSpPr>
            <a:stCxn id="61" idx="0"/>
            <a:endCxn id="68"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1" name="Shape 1090"/>
          <p:cNvCxnSpPr>
            <a:stCxn id="79" idx="4"/>
            <a:endCxn id="68"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2"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 name="Shape 1092"/>
          <p:cNvCxnSpPr>
            <a:stCxn id="82" idx="2"/>
            <a:endCxn id="79"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4"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d</a:t>
            </a:r>
            <a:endParaRPr lang="en" b="1" kern="0" dirty="0">
              <a:solidFill>
                <a:srgbClr val="FF0000"/>
              </a:solidFill>
              <a:latin typeface="Arial"/>
              <a:ea typeface="Arial"/>
              <a:cs typeface="Arial"/>
              <a:sym typeface="Arial"/>
              <a:rtl val="0"/>
            </a:endParaRPr>
          </a:p>
        </p:txBody>
      </p:sp>
      <p:sp>
        <p:nvSpPr>
          <p:cNvPr id="85"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6" name="Shape 1095"/>
          <p:cNvCxnSpPr>
            <a:stCxn id="84" idx="4"/>
            <a:endCxn id="85"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87"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 name="Shape 1097"/>
          <p:cNvCxnSpPr>
            <a:stCxn id="114" idx="4"/>
            <a:endCxn id="89"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89"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 name="Shape 1099"/>
          <p:cNvCxnSpPr>
            <a:stCxn id="84" idx="0"/>
            <a:endCxn id="89"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1" name="Shape 1100"/>
          <p:cNvCxnSpPr>
            <a:endCxn id="89"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2"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t>
            </a:r>
            <a:endParaRPr lang="en" b="1" kern="0" dirty="0">
              <a:solidFill>
                <a:srgbClr val="FF0000"/>
              </a:solidFill>
              <a:latin typeface="Arial"/>
              <a:ea typeface="Arial"/>
              <a:cs typeface="Arial"/>
              <a:sym typeface="Arial"/>
              <a:rtl val="0"/>
            </a:endParaRPr>
          </a:p>
        </p:txBody>
      </p:sp>
      <p:cxnSp>
        <p:nvCxnSpPr>
          <p:cNvPr id="93" name="Shape 1102"/>
          <p:cNvCxnSpPr>
            <a:stCxn id="94" idx="2"/>
            <a:endCxn id="92"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4"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 name="Shape 1104"/>
          <p:cNvCxnSpPr>
            <a:stCxn id="60"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6" name="Shape 1105"/>
          <p:cNvCxnSpPr>
            <a:stCxn id="60"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97" name="Shape 1106"/>
          <p:cNvCxnSpPr>
            <a:stCxn id="60"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98"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99"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0" name="Shape 1109"/>
          <p:cNvCxnSpPr>
            <a:stCxn id="60"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10"/>
          <p:cNvCxnSpPr>
            <a:stCxn id="60"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2" name="Shape 1111"/>
          <p:cNvCxnSpPr>
            <a:stCxn id="79"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3" name="Shape 1112"/>
          <p:cNvCxnSpPr>
            <a:stCxn id="79"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3"/>
          <p:cNvCxnSpPr>
            <a:stCxn id="79"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4"/>
          <p:cNvCxnSpPr>
            <a:stCxn id="79"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5"/>
          <p:cNvCxnSpPr>
            <a:stCxn id="92" idx="4"/>
            <a:endCxn id="92"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6"/>
          <p:cNvCxnSpPr>
            <a:stCxn id="92"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7"/>
          <p:cNvCxnSpPr>
            <a:stCxn id="92"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8"/>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0" name="Shape 1119"/>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1" name="Shape 1120"/>
          <p:cNvCxnSpPr>
            <a:stCxn id="92"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21"/>
          <p:cNvCxnSpPr>
            <a:stCxn id="92"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3" name="Shape 1122"/>
          <p:cNvCxnSpPr>
            <a:stCxn id="92"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4"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rizajn</a:t>
            </a:r>
          </a:p>
        </p:txBody>
      </p:sp>
      <p:sp>
        <p:nvSpPr>
          <p:cNvPr id="115" name="TextBox 114"/>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6" name="TextBox 115"/>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17" name="TextBox 116"/>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121" name="Shape 1683"/>
          <p:cNvSpPr/>
          <p:nvPr/>
        </p:nvSpPr>
        <p:spPr>
          <a:xfrm>
            <a:off x="5848971"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a:solidFill>
                  <a:srgbClr val="FF0000"/>
                </a:solidFill>
                <a:latin typeface="Arial"/>
                <a:ea typeface="Arial"/>
                <a:cs typeface="Arial"/>
                <a:sym typeface="Arial"/>
                <a:rtl val="0"/>
              </a:rPr>
              <a:t>0.01</a:t>
            </a:r>
          </a:p>
        </p:txBody>
      </p:sp>
      <p:sp>
        <p:nvSpPr>
          <p:cNvPr id="122" name="Shape 1684"/>
          <p:cNvSpPr/>
          <p:nvPr/>
        </p:nvSpPr>
        <p:spPr>
          <a:xfrm>
            <a:off x="3661656"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US" sz="1400" kern="0" dirty="0" smtClean="0">
                <a:solidFill>
                  <a:srgbClr val="FF0000"/>
                </a:solidFill>
                <a:latin typeface="Arial"/>
                <a:ea typeface="Arial"/>
                <a:cs typeface="Arial"/>
                <a:sym typeface="Arial"/>
                <a:rtl val="0"/>
              </a:rPr>
              <a:t>0.001</a:t>
            </a:r>
            <a:endParaRPr lang="en" sz="1400" kern="0" dirty="0">
              <a:solidFill>
                <a:srgbClr val="FF0000"/>
              </a:solidFill>
              <a:latin typeface="Arial"/>
              <a:ea typeface="Arial"/>
              <a:cs typeface="Arial"/>
              <a:sym typeface="Arial"/>
              <a:rtl val="0"/>
            </a:endParaRPr>
          </a:p>
        </p:txBody>
      </p:sp>
      <p:sp>
        <p:nvSpPr>
          <p:cNvPr id="123" name="Shape 1685"/>
          <p:cNvSpPr/>
          <p:nvPr/>
        </p:nvSpPr>
        <p:spPr>
          <a:xfrm>
            <a:off x="7790531"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0.0</a:t>
            </a:r>
            <a:r>
              <a:rPr lang="en-US" sz="1400" kern="0" dirty="0" smtClean="0">
                <a:solidFill>
                  <a:srgbClr val="FF0000"/>
                </a:solidFill>
                <a:latin typeface="Arial"/>
                <a:ea typeface="Arial"/>
                <a:cs typeface="Arial"/>
                <a:sym typeface="Arial"/>
                <a:rtl val="0"/>
              </a:rPr>
              <a:t>15</a:t>
            </a:r>
            <a:endParaRPr lang="en" sz="1400" kern="0" dirty="0">
              <a:solidFill>
                <a:srgbClr val="FF0000"/>
              </a:solidFill>
              <a:latin typeface="Arial"/>
              <a:ea typeface="Arial"/>
              <a:cs typeface="Arial"/>
              <a:sym typeface="Arial"/>
              <a:rtl val="0"/>
            </a:endParaRPr>
          </a:p>
        </p:txBody>
      </p:sp>
      <p:sp>
        <p:nvSpPr>
          <p:cNvPr id="4" name="Slide Number Placeholder 3"/>
          <p:cNvSpPr>
            <a:spLocks noGrp="1"/>
          </p:cNvSpPr>
          <p:nvPr>
            <p:ph type="sldNum" idx="12"/>
          </p:nvPr>
        </p:nvSpPr>
        <p:spPr/>
        <p:txBody>
          <a:bodyPr/>
          <a:lstStyle/>
          <a:p>
            <a:fld id="{00000000-1234-1234-1234-123412341234}" type="slidenum">
              <a:rPr lang="en" smtClean="0">
                <a:solidFill>
                  <a:srgbClr val="000000"/>
                </a:solidFill>
              </a:rPr>
              <a:pPr/>
              <a:t>107</a:t>
            </a:fld>
            <a:endParaRPr lang="en">
              <a:solidFill>
                <a:srgbClr val="000000"/>
              </a:solidFill>
            </a:endParaRPr>
          </a:p>
        </p:txBody>
      </p:sp>
    </p:spTree>
    <p:extLst>
      <p:ext uri="{BB962C8B-B14F-4D97-AF65-F5344CB8AC3E}">
        <p14:creationId xmlns:p14="http://schemas.microsoft.com/office/powerpoint/2010/main" val="1544678733"/>
      </p:ext>
    </p:extLst>
  </p:cSld>
  <p:clrMapOvr>
    <a:masterClrMapping/>
  </p:clrMapOvr>
  <p:transition spd="slow">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FF0000"/>
                </a:solidFill>
                <a:latin typeface="Arial"/>
                <a:ea typeface="Arial"/>
                <a:cs typeface="Arial"/>
                <a:sym typeface="Arial"/>
                <a:rtl val="0"/>
              </a:rPr>
              <a:t>eɪʃn</a:t>
            </a:r>
          </a:p>
        </p:txBody>
      </p:sp>
      <p:sp>
        <p:nvSpPr>
          <p:cNvPr id="61"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a:t>
            </a:r>
            <a:r>
              <a:rPr lang="en-US" b="1" kern="0" dirty="0">
                <a:solidFill>
                  <a:srgbClr val="37AAED"/>
                </a:solidFill>
                <a:latin typeface="Arial"/>
                <a:ea typeface="Arial"/>
                <a:cs typeface="Arial"/>
                <a:sym typeface="Arial"/>
                <a:rtl val="0"/>
              </a:rPr>
              <a:t>g</a:t>
            </a:r>
            <a:r>
              <a:rPr lang="en" b="1" kern="0" dirty="0">
                <a:solidFill>
                  <a:srgbClr val="37AAED"/>
                </a:solidFill>
                <a:latin typeface="Arial"/>
                <a:ea typeface="Arial"/>
                <a:cs typeface="Arial"/>
                <a:sym typeface="Arial"/>
                <a:rtl val="0"/>
              </a:rPr>
              <a:t>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2"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3"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a:t>
            </a:r>
            <a:r>
              <a:rPr lang="en-US" b="1" kern="0" dirty="0">
                <a:solidFill>
                  <a:srgbClr val="37AAED"/>
                </a:solidFill>
                <a:latin typeface="Arial"/>
                <a:ea typeface="Arial"/>
                <a:cs typeface="Arial"/>
                <a:sym typeface="Arial"/>
                <a:rtl val="0"/>
              </a:rPr>
              <a:t>g</a:t>
            </a:r>
            <a:r>
              <a:rPr lang="en" b="1" kern="0" dirty="0">
                <a:solidFill>
                  <a:srgbClr val="37AAED"/>
                </a:solidFill>
                <a:latin typeface="Arial"/>
                <a:ea typeface="Arial"/>
                <a:cs typeface="Arial"/>
                <a:sym typeface="Arial"/>
                <a:rtl val="0"/>
              </a:rPr>
              <a:t>n</a:t>
            </a:r>
            <a:r>
              <a:rPr lang="en-US" b="1" kern="0" dirty="0" smtClean="0">
                <a:solidFill>
                  <a:srgbClr val="37AAED"/>
                </a:solidFill>
                <a:latin typeface="Arial"/>
                <a:ea typeface="Arial"/>
                <a:cs typeface="Arial"/>
                <a:sym typeface="Arial"/>
                <a:rtl val="0"/>
              </a:rPr>
              <a:t>#</a:t>
            </a:r>
            <a:r>
              <a:rPr lang="en" b="1" kern="0" dirty="0">
                <a:solidFill>
                  <a:srgbClr val="FF0000"/>
                </a:solidFill>
                <a:latin typeface="Arial"/>
                <a:ea typeface="Arial"/>
                <a:cs typeface="Arial"/>
                <a:sym typeface="Arial"/>
                <a:rtl val="0"/>
              </a:rPr>
              <a:t>eɪʃn</a:t>
            </a:r>
          </a:p>
        </p:txBody>
      </p:sp>
      <p:sp>
        <p:nvSpPr>
          <p:cNvPr id="64"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5" name="Shape 1074"/>
          <p:cNvCxnSpPr>
            <a:stCxn id="61" idx="4"/>
            <a:endCxn id="62"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6"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7"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68"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9" name="Shape 1078"/>
          <p:cNvCxnSpPr>
            <a:stCxn id="60"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0" name="Shape 1079"/>
          <p:cNvCxnSpPr>
            <a:stCxn id="63" idx="4"/>
            <a:endCxn id="64"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1"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2"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3" name="Shape 1082"/>
          <p:cNvCxnSpPr>
            <a:stCxn id="114" idx="4"/>
            <a:endCxn id="72" idx="0"/>
          </p:cNvCxnSpPr>
          <p:nvPr/>
        </p:nvCxnSpPr>
        <p:spPr>
          <a:xfrm flipH="1">
            <a:off x="3482819" y="2999256"/>
            <a:ext cx="1444013" cy="416073"/>
          </a:xfrm>
          <a:prstGeom prst="straightConnector1">
            <a:avLst/>
          </a:prstGeom>
          <a:noFill/>
          <a:ln w="19050" cap="flat" cmpd="sng">
            <a:solidFill>
              <a:schemeClr val="dk2"/>
            </a:solidFill>
            <a:prstDash val="solid"/>
            <a:round/>
            <a:headEnd type="none" w="med" len="med"/>
            <a:tailEnd type="none" w="med" len="med"/>
          </a:ln>
        </p:spPr>
      </p:cxnSp>
      <p:cxnSp>
        <p:nvCxnSpPr>
          <p:cNvPr id="74" name="Shape 1083"/>
          <p:cNvCxnSpPr>
            <a:stCxn id="72" idx="2"/>
            <a:endCxn id="63"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5"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6"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7" name="Shape 1086"/>
          <p:cNvCxnSpPr>
            <a:stCxn id="75"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8" name="Shape 1087"/>
          <p:cNvCxnSpPr>
            <a:stCxn id="76" idx="2"/>
            <a:endCxn id="60"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79"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0" name="Shape 1089"/>
          <p:cNvCxnSpPr>
            <a:stCxn id="61" idx="0"/>
            <a:endCxn id="68"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1" name="Shape 1090"/>
          <p:cNvCxnSpPr>
            <a:stCxn id="79" idx="4"/>
            <a:endCxn id="68"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2"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 name="Shape 1092"/>
          <p:cNvCxnSpPr>
            <a:stCxn id="82" idx="2"/>
            <a:endCxn id="79"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4"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a:t>
            </a:r>
            <a:r>
              <a:rPr lang="en-US" b="1" kern="0" dirty="0">
                <a:solidFill>
                  <a:srgbClr val="37AAED"/>
                </a:solidFill>
                <a:latin typeface="Arial"/>
                <a:ea typeface="Arial"/>
                <a:cs typeface="Arial"/>
                <a:sym typeface="Arial"/>
                <a:rtl val="0"/>
              </a:rPr>
              <a:t>g</a:t>
            </a:r>
            <a:r>
              <a:rPr lang="en" b="1" kern="0" dirty="0">
                <a:solidFill>
                  <a:srgbClr val="37AAED"/>
                </a:solidFill>
                <a:latin typeface="Arial"/>
                <a:ea typeface="Arial"/>
                <a:cs typeface="Arial"/>
                <a:sym typeface="Arial"/>
                <a:rtl val="0"/>
              </a:rPr>
              <a:t>n</a:t>
            </a:r>
            <a:r>
              <a:rPr lang="en-US" b="1" kern="0" dirty="0" smtClean="0">
                <a:solidFill>
                  <a:srgbClr val="37AAED"/>
                </a:solidFill>
                <a:latin typeface="Arial"/>
                <a:ea typeface="Arial"/>
                <a:cs typeface="Arial"/>
                <a:sym typeface="Arial"/>
                <a:rtl val="0"/>
              </a:rPr>
              <a:t>#</a:t>
            </a:r>
            <a:r>
              <a:rPr lang="en-US" b="1" kern="0" dirty="0" smtClean="0">
                <a:solidFill>
                  <a:srgbClr val="FF0000"/>
                </a:solidFill>
                <a:latin typeface="Arial"/>
                <a:ea typeface="Arial"/>
                <a:cs typeface="Arial"/>
                <a:sym typeface="Arial"/>
                <a:rtl val="0"/>
              </a:rPr>
              <a:t>d</a:t>
            </a:r>
            <a:endParaRPr lang="en" b="1" kern="0" dirty="0">
              <a:solidFill>
                <a:srgbClr val="FF0000"/>
              </a:solidFill>
              <a:latin typeface="Arial"/>
              <a:ea typeface="Arial"/>
              <a:cs typeface="Arial"/>
              <a:sym typeface="Arial"/>
              <a:rtl val="0"/>
            </a:endParaRPr>
          </a:p>
        </p:txBody>
      </p:sp>
      <p:sp>
        <p:nvSpPr>
          <p:cNvPr id="85"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6" name="Shape 1095"/>
          <p:cNvCxnSpPr>
            <a:stCxn id="84" idx="4"/>
            <a:endCxn id="85"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87"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 name="Shape 1097"/>
          <p:cNvCxnSpPr>
            <a:stCxn id="114" idx="4"/>
            <a:endCxn id="89" idx="0"/>
          </p:cNvCxnSpPr>
          <p:nvPr/>
        </p:nvCxnSpPr>
        <p:spPr>
          <a:xfrm>
            <a:off x="4926832" y="2999256"/>
            <a:ext cx="2689724" cy="431484"/>
          </a:xfrm>
          <a:prstGeom prst="straightConnector1">
            <a:avLst/>
          </a:prstGeom>
          <a:noFill/>
          <a:ln w="19050" cap="flat" cmpd="sng">
            <a:solidFill>
              <a:schemeClr val="dk2"/>
            </a:solidFill>
            <a:prstDash val="solid"/>
            <a:round/>
            <a:headEnd type="none" w="med" len="med"/>
            <a:tailEnd type="none" w="med" len="med"/>
          </a:ln>
        </p:spPr>
      </p:cxnSp>
      <p:sp>
        <p:nvSpPr>
          <p:cNvPr id="89"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 name="Shape 1099"/>
          <p:cNvCxnSpPr>
            <a:stCxn id="84" idx="0"/>
            <a:endCxn id="89"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1" name="Shape 1100"/>
          <p:cNvCxnSpPr>
            <a:endCxn id="89"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2"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t>
            </a:r>
            <a:endParaRPr lang="en" b="1" kern="0" dirty="0">
              <a:solidFill>
                <a:srgbClr val="FF0000"/>
              </a:solidFill>
              <a:latin typeface="Arial"/>
              <a:ea typeface="Arial"/>
              <a:cs typeface="Arial"/>
              <a:sym typeface="Arial"/>
              <a:rtl val="0"/>
            </a:endParaRPr>
          </a:p>
        </p:txBody>
      </p:sp>
      <p:cxnSp>
        <p:nvCxnSpPr>
          <p:cNvPr id="93" name="Shape 1102"/>
          <p:cNvCxnSpPr>
            <a:stCxn id="94" idx="2"/>
            <a:endCxn id="92"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4"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 name="Shape 1104"/>
          <p:cNvCxnSpPr>
            <a:stCxn id="60"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6" name="Shape 1105"/>
          <p:cNvCxnSpPr>
            <a:stCxn id="60"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97" name="Shape 1106"/>
          <p:cNvCxnSpPr>
            <a:stCxn id="60"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98" name="Shape 1107"/>
          <p:cNvCxnSpPr>
            <a:stCxn id="114" idx="4"/>
          </p:cNvCxnSpPr>
          <p:nvPr/>
        </p:nvCxnSpPr>
        <p:spPr>
          <a:xfrm flipH="1">
            <a:off x="4670973" y="2999256"/>
            <a:ext cx="255859" cy="274000"/>
          </a:xfrm>
          <a:prstGeom prst="straightConnector1">
            <a:avLst/>
          </a:prstGeom>
          <a:noFill/>
          <a:ln w="19050" cap="flat" cmpd="sng">
            <a:solidFill>
              <a:schemeClr val="dk2"/>
            </a:solidFill>
            <a:prstDash val="solid"/>
            <a:round/>
            <a:headEnd type="none" w="med" len="med"/>
            <a:tailEnd type="none" w="med" len="med"/>
          </a:ln>
        </p:spPr>
      </p:cxnSp>
      <p:cxnSp>
        <p:nvCxnSpPr>
          <p:cNvPr id="99" name="Shape 1108"/>
          <p:cNvCxnSpPr>
            <a:stCxn id="114" idx="4"/>
          </p:cNvCxnSpPr>
          <p:nvPr/>
        </p:nvCxnSpPr>
        <p:spPr>
          <a:xfrm>
            <a:off x="4926832" y="2999256"/>
            <a:ext cx="45639" cy="274000"/>
          </a:xfrm>
          <a:prstGeom prst="straightConnector1">
            <a:avLst/>
          </a:prstGeom>
          <a:noFill/>
          <a:ln w="19050" cap="flat" cmpd="sng">
            <a:solidFill>
              <a:schemeClr val="dk2"/>
            </a:solidFill>
            <a:prstDash val="solid"/>
            <a:round/>
            <a:headEnd type="none" w="med" len="med"/>
            <a:tailEnd type="none" w="med" len="med"/>
          </a:ln>
        </p:spPr>
      </p:cxnSp>
      <p:cxnSp>
        <p:nvCxnSpPr>
          <p:cNvPr id="100" name="Shape 1109"/>
          <p:cNvCxnSpPr>
            <a:stCxn id="60"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10"/>
          <p:cNvCxnSpPr>
            <a:stCxn id="60"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2" name="Shape 1111"/>
          <p:cNvCxnSpPr>
            <a:stCxn id="79"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3" name="Shape 1112"/>
          <p:cNvCxnSpPr>
            <a:stCxn id="79"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3"/>
          <p:cNvCxnSpPr>
            <a:stCxn id="79"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4"/>
          <p:cNvCxnSpPr>
            <a:stCxn id="79"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5"/>
          <p:cNvCxnSpPr>
            <a:stCxn id="92" idx="4"/>
            <a:endCxn id="92"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6"/>
          <p:cNvCxnSpPr>
            <a:stCxn id="92"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7"/>
          <p:cNvCxnSpPr>
            <a:stCxn id="92"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8"/>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0" name="Shape 1119"/>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1" name="Shape 1120"/>
          <p:cNvCxnSpPr>
            <a:stCxn id="92"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21"/>
          <p:cNvCxnSpPr>
            <a:stCxn id="92"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3" name="Shape 1122"/>
          <p:cNvCxnSpPr>
            <a:stCxn id="92"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4" name="Shape 1123"/>
          <p:cNvSpPr/>
          <p:nvPr/>
        </p:nvSpPr>
        <p:spPr>
          <a:xfrm>
            <a:off x="4285906" y="2354856"/>
            <a:ext cx="128185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a:solidFill>
                  <a:srgbClr val="37AAED"/>
                </a:solidFill>
                <a:latin typeface="Arial"/>
                <a:ea typeface="Arial"/>
                <a:cs typeface="Arial"/>
                <a:sym typeface="Arial"/>
                <a:rtl val="0"/>
              </a:rPr>
              <a:t>rizaj</a:t>
            </a:r>
            <a:r>
              <a:rPr lang="en-US" b="1" kern="0" dirty="0">
                <a:solidFill>
                  <a:srgbClr val="37AAED"/>
                </a:solidFill>
                <a:latin typeface="Arial"/>
                <a:ea typeface="Arial"/>
                <a:cs typeface="Arial"/>
                <a:sym typeface="Arial"/>
                <a:rtl val="0"/>
              </a:rPr>
              <a:t>g</a:t>
            </a:r>
            <a:r>
              <a:rPr lang="en" b="1" kern="0" dirty="0">
                <a:solidFill>
                  <a:srgbClr val="37AAED"/>
                </a:solidFill>
                <a:latin typeface="Arial"/>
                <a:ea typeface="Arial"/>
                <a:cs typeface="Arial"/>
                <a:sym typeface="Arial"/>
                <a:rtl val="0"/>
              </a:rPr>
              <a:t>n</a:t>
            </a:r>
          </a:p>
        </p:txBody>
      </p:sp>
      <p:sp>
        <p:nvSpPr>
          <p:cNvPr id="115" name="TextBox 114"/>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6" name="TextBox 115"/>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17" name="TextBox 116"/>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118" name="Shape 1683"/>
          <p:cNvSpPr/>
          <p:nvPr/>
        </p:nvSpPr>
        <p:spPr>
          <a:xfrm>
            <a:off x="5848971"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0.0</a:t>
            </a:r>
            <a:r>
              <a:rPr lang="en-US" sz="1400" kern="0" dirty="0" smtClean="0">
                <a:solidFill>
                  <a:srgbClr val="FF0000"/>
                </a:solidFill>
                <a:latin typeface="Arial"/>
                <a:ea typeface="Arial"/>
                <a:cs typeface="Arial"/>
                <a:sym typeface="Arial"/>
                <a:rtl val="0"/>
              </a:rPr>
              <a:t>08</a:t>
            </a:r>
            <a:endParaRPr lang="en" sz="1400" kern="0" dirty="0">
              <a:solidFill>
                <a:srgbClr val="FF0000"/>
              </a:solidFill>
              <a:latin typeface="Arial"/>
              <a:ea typeface="Arial"/>
              <a:cs typeface="Arial"/>
              <a:sym typeface="Arial"/>
              <a:rtl val="0"/>
            </a:endParaRPr>
          </a:p>
        </p:txBody>
      </p:sp>
      <p:sp>
        <p:nvSpPr>
          <p:cNvPr id="119" name="Shape 1684"/>
          <p:cNvSpPr/>
          <p:nvPr/>
        </p:nvSpPr>
        <p:spPr>
          <a:xfrm>
            <a:off x="3661656"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US" sz="1400" kern="0" dirty="0" smtClean="0">
                <a:solidFill>
                  <a:srgbClr val="FF0000"/>
                </a:solidFill>
                <a:latin typeface="Arial"/>
                <a:ea typeface="Arial"/>
                <a:cs typeface="Arial"/>
                <a:sym typeface="Arial"/>
                <a:rtl val="0"/>
              </a:rPr>
              <a:t>0.008</a:t>
            </a:r>
            <a:endParaRPr lang="en" sz="1400" kern="0" dirty="0">
              <a:solidFill>
                <a:srgbClr val="FF0000"/>
              </a:solidFill>
              <a:latin typeface="Arial"/>
              <a:ea typeface="Arial"/>
              <a:cs typeface="Arial"/>
              <a:sym typeface="Arial"/>
              <a:rtl val="0"/>
            </a:endParaRPr>
          </a:p>
        </p:txBody>
      </p:sp>
      <p:sp>
        <p:nvSpPr>
          <p:cNvPr id="120" name="Shape 1685"/>
          <p:cNvSpPr/>
          <p:nvPr/>
        </p:nvSpPr>
        <p:spPr>
          <a:xfrm>
            <a:off x="7790531" y="4779256"/>
            <a:ext cx="934199"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FF0000"/>
              </a:buClr>
              <a:buSzPct val="25000"/>
              <a:buFont typeface="Arial"/>
              <a:buNone/>
            </a:pPr>
            <a:r>
              <a:rPr lang="en" sz="1400" kern="0" dirty="0" smtClean="0">
                <a:solidFill>
                  <a:srgbClr val="FF0000"/>
                </a:solidFill>
                <a:latin typeface="Arial"/>
                <a:ea typeface="Arial"/>
                <a:cs typeface="Arial"/>
                <a:sym typeface="Arial"/>
                <a:rtl val="0"/>
              </a:rPr>
              <a:t>0.0</a:t>
            </a:r>
            <a:r>
              <a:rPr lang="en-US" sz="1400" kern="0" dirty="0" smtClean="0">
                <a:solidFill>
                  <a:srgbClr val="FF0000"/>
                </a:solidFill>
                <a:latin typeface="Arial"/>
                <a:ea typeface="Arial"/>
                <a:cs typeface="Arial"/>
                <a:sym typeface="Arial"/>
                <a:rtl val="0"/>
              </a:rPr>
              <a:t>13</a:t>
            </a:r>
            <a:endParaRPr lang="en" sz="1400" kern="0" dirty="0">
              <a:solidFill>
                <a:srgbClr val="FF0000"/>
              </a:solidFill>
              <a:latin typeface="Arial"/>
              <a:ea typeface="Arial"/>
              <a:cs typeface="Arial"/>
              <a:sym typeface="Arial"/>
              <a:rtl val="0"/>
            </a:endParaRPr>
          </a:p>
        </p:txBody>
      </p:sp>
      <p:sp>
        <p:nvSpPr>
          <p:cNvPr id="124" name="Shape 1442"/>
          <p:cNvSpPr/>
          <p:nvPr/>
        </p:nvSpPr>
        <p:spPr>
          <a:xfrm>
            <a:off x="916716" y="4582991"/>
            <a:ext cx="831269" cy="768122"/>
          </a:xfrm>
          <a:prstGeom prst="ellipse">
            <a:avLst/>
          </a:prstGeom>
          <a:solidFill>
            <a:srgbClr val="00B05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buClr>
                <a:srgbClr val="000000"/>
              </a:buClr>
              <a:buSzPct val="25000"/>
              <a:buFont typeface="Verdana"/>
              <a:buNone/>
            </a:pPr>
            <a:r>
              <a:rPr lang="en-US" sz="2300" kern="0" dirty="0" smtClean="0">
                <a:solidFill>
                  <a:srgbClr val="000000"/>
                </a:solidFill>
                <a:latin typeface="Verdana"/>
                <a:ea typeface="Verdana"/>
                <a:cs typeface="Verdana"/>
                <a:sym typeface="Wingdings"/>
                <a:rtl val="0"/>
              </a:rPr>
              <a:t></a:t>
            </a:r>
            <a:endParaRPr lang="en" sz="2300" kern="0" dirty="0">
              <a:solidFill>
                <a:srgbClr val="000000"/>
              </a:solidFill>
              <a:latin typeface="Verdana"/>
              <a:ea typeface="Verdana"/>
              <a:cs typeface="Verdana"/>
              <a:sym typeface="Verdana"/>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108</a:t>
            </a:fld>
            <a:endParaRPr lang="en">
              <a:solidFill>
                <a:srgbClr val="000000"/>
              </a:solidFill>
            </a:endParaRPr>
          </a:p>
        </p:txBody>
      </p:sp>
    </p:spTree>
    <p:extLst>
      <p:ext uri="{BB962C8B-B14F-4D97-AF65-F5344CB8AC3E}">
        <p14:creationId xmlns:p14="http://schemas.microsoft.com/office/powerpoint/2010/main" val="347395393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prstGeom prst="rect">
            <a:avLst/>
          </a:prstGeom>
          <a:noFill/>
          <a:ln>
            <a:noFill/>
          </a:ln>
        </p:spPr>
        <p:txBody>
          <a:bodyPr lIns="91425" tIns="91425" rIns="91425" bIns="91425" anchor="b" anchorCtr="0">
            <a:noAutofit/>
          </a:bodyPr>
          <a:lstStyle/>
          <a:p>
            <a:pPr lvl="0">
              <a:buClr>
                <a:schemeClr val="lt1"/>
              </a:buClr>
              <a:buSzPct val="25000"/>
            </a:pPr>
            <a:r>
              <a:rPr lang="en-US" sz="4400" u="sng" dirty="0">
                <a:solidFill>
                  <a:schemeClr val="tx1"/>
                </a:solidFill>
                <a:latin typeface="Cambria"/>
              </a:rPr>
              <a:t>Dumb</a:t>
            </a:r>
            <a:r>
              <a:rPr lang="en-US" sz="4400" dirty="0">
                <a:solidFill>
                  <a:schemeClr val="tx1"/>
                </a:solidFill>
                <a:latin typeface="Cambria"/>
              </a:rPr>
              <a:t> Inference by Hill-Climbing</a:t>
            </a:r>
            <a:endParaRPr lang="en" sz="4400" b="1" i="0" u="none" strike="noStrike" cap="none" baseline="0" dirty="0">
              <a:solidFill>
                <a:schemeClr val="lt1"/>
              </a:solidFil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109</a:t>
            </a:fld>
            <a:endParaRPr lang="en">
              <a:solidFill>
                <a:srgbClr val="000000"/>
              </a:solidFill>
            </a:endParaRPr>
          </a:p>
        </p:txBody>
      </p:sp>
      <p:sp>
        <p:nvSpPr>
          <p:cNvPr id="5" name="TextBox 4"/>
          <p:cNvSpPr txBox="1"/>
          <p:nvPr/>
        </p:nvSpPr>
        <p:spPr>
          <a:xfrm>
            <a:off x="457200" y="1676400"/>
            <a:ext cx="8458200" cy="4801314"/>
          </a:xfrm>
          <a:prstGeom prst="rect">
            <a:avLst/>
          </a:prstGeom>
          <a:noFill/>
        </p:spPr>
        <p:txBody>
          <a:bodyPr wrap="square" rtlCol="0">
            <a:spAutoFit/>
          </a:bodyPr>
          <a:lstStyle/>
          <a:p>
            <a:pPr marL="342900" indent="-342900" algn="l">
              <a:spcBef>
                <a:spcPts val="1200"/>
              </a:spcBef>
              <a:buFont typeface="Wingdings" panose="05000000000000000000" pitchFamily="2" charset="2"/>
              <a:buChar char="§"/>
            </a:pPr>
            <a:r>
              <a:rPr lang="en-US" sz="2400" dirty="0" smtClean="0">
                <a:solidFill>
                  <a:schemeClr val="accent4">
                    <a:lumMod val="75000"/>
                  </a:schemeClr>
                </a:solidFill>
                <a:latin typeface="Comic Sans MS" panose="030F0702030302020204" pitchFamily="66" charset="0"/>
              </a:rPr>
              <a:t>Can we make this any smarter?</a:t>
            </a:r>
            <a:endParaRPr lang="en-US" sz="2400" dirty="0">
              <a:solidFill>
                <a:schemeClr val="accent4">
                  <a:lumMod val="75000"/>
                </a:schemeClr>
              </a:solidFill>
              <a:latin typeface="Comic Sans MS" panose="030F0702030302020204" pitchFamily="66" charset="0"/>
            </a:endParaRPr>
          </a:p>
          <a:p>
            <a:pPr marL="342900" indent="-342900" algn="l">
              <a:spcBef>
                <a:spcPts val="1200"/>
              </a:spcBef>
              <a:buFont typeface="Wingdings" panose="05000000000000000000" pitchFamily="2" charset="2"/>
              <a:buChar char="§"/>
            </a:pPr>
            <a:r>
              <a:rPr lang="en-US" sz="2400" dirty="0" smtClean="0">
                <a:latin typeface="Comic Sans MS" panose="030F0702030302020204" pitchFamily="66" charset="0"/>
              </a:rPr>
              <a:t>This naïve method would be very slow. And it could wander around forever, get stuck in local maxima, etc.</a:t>
            </a:r>
            <a:endParaRPr lang="en-US" sz="2400" dirty="0">
              <a:latin typeface="Comic Sans MS" panose="030F0702030302020204" pitchFamily="66" charset="0"/>
            </a:endParaRPr>
          </a:p>
          <a:p>
            <a:pPr marL="342900" indent="-342900" algn="l">
              <a:spcBef>
                <a:spcPts val="1200"/>
              </a:spcBef>
              <a:buFont typeface="Wingdings" panose="05000000000000000000" pitchFamily="2" charset="2"/>
              <a:buChar char="§"/>
            </a:pPr>
            <a:r>
              <a:rPr lang="en-US" sz="2400" dirty="0" smtClean="0">
                <a:latin typeface="Comic Sans MS" panose="030F0702030302020204" pitchFamily="66" charset="0"/>
              </a:rPr>
              <a:t>Alas, the problem of finding the best values in a factor graph is undecidable!  (Can’t even solve by brute force because strings have unbounded length.) </a:t>
            </a:r>
          </a:p>
          <a:p>
            <a:pPr marL="800100" lvl="1" indent="-342900" algn="l">
              <a:spcBef>
                <a:spcPts val="1200"/>
              </a:spcBef>
              <a:buFont typeface="Wingdings" panose="05000000000000000000" pitchFamily="2" charset="2"/>
              <a:buChar char="§"/>
            </a:pPr>
            <a:r>
              <a:rPr lang="en-US" sz="2200" dirty="0" smtClean="0">
                <a:latin typeface="Comic Sans MS" panose="030F0702030302020204" pitchFamily="66" charset="0"/>
              </a:rPr>
              <a:t>Exact methods that might not terminate </a:t>
            </a:r>
            <a:br>
              <a:rPr lang="en-US" sz="2200" dirty="0" smtClean="0">
                <a:latin typeface="Comic Sans MS" panose="030F0702030302020204" pitchFamily="66" charset="0"/>
              </a:rPr>
            </a:br>
            <a:r>
              <a:rPr lang="en-US" sz="2200" dirty="0" smtClean="0">
                <a:latin typeface="Comic Sans MS" panose="030F0702030302020204" pitchFamily="66" charset="0"/>
              </a:rPr>
              <a:t>(but do in practice)</a:t>
            </a:r>
          </a:p>
          <a:p>
            <a:pPr marL="800100" lvl="1" indent="-342900" algn="l">
              <a:spcBef>
                <a:spcPts val="1200"/>
              </a:spcBef>
              <a:buFont typeface="Wingdings" panose="05000000000000000000" pitchFamily="2" charset="2"/>
              <a:buChar char="§"/>
            </a:pPr>
            <a:r>
              <a:rPr lang="en-US" sz="2200" dirty="0" smtClean="0">
                <a:latin typeface="Comic Sans MS" panose="030F0702030302020204" pitchFamily="66" charset="0"/>
              </a:rPr>
              <a:t>Approximate methods – which try to recover not just the best values, but the posterior distribution of values</a:t>
            </a:r>
          </a:p>
          <a:p>
            <a:pPr marL="342900" indent="-342900" algn="l">
              <a:spcBef>
                <a:spcPts val="1200"/>
              </a:spcBef>
              <a:buFont typeface="Wingdings" panose="05000000000000000000" pitchFamily="2" charset="2"/>
              <a:buChar char="§"/>
            </a:pPr>
            <a:r>
              <a:rPr lang="en-US" sz="2400" dirty="0" smtClean="0">
                <a:solidFill>
                  <a:schemeClr val="accent4">
                    <a:lumMod val="75000"/>
                  </a:schemeClr>
                </a:solidFill>
                <a:latin typeface="Comic Sans MS" panose="030F0702030302020204" pitchFamily="66" charset="0"/>
              </a:rPr>
              <a:t>All our methods are based on finite-state automata</a:t>
            </a:r>
            <a:endParaRPr lang="en-US" sz="2400" dirty="0">
              <a:solidFill>
                <a:schemeClr val="accent4">
                  <a:lumMod val="75000"/>
                </a:schemeClr>
              </a:solidFill>
              <a:latin typeface="Comic Sans MS" panose="030F0702030302020204" pitchFamily="66" charset="0"/>
            </a:endParaRPr>
          </a:p>
        </p:txBody>
      </p:sp>
    </p:spTree>
    <p:extLst>
      <p:ext uri="{BB962C8B-B14F-4D97-AF65-F5344CB8AC3E}">
        <p14:creationId xmlns:p14="http://schemas.microsoft.com/office/powerpoint/2010/main" val="202308270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457200" y="277813"/>
            <a:ext cx="8458200" cy="1139825"/>
          </a:xfrm>
        </p:spPr>
        <p:txBody>
          <a:bodyPr/>
          <a:lstStyle/>
          <a:p>
            <a:r>
              <a:rPr lang="en-US" sz="3400"/>
              <a:t>Problem: Too Many Words!  </a:t>
            </a:r>
          </a:p>
        </p:txBody>
      </p:sp>
      <p:sp>
        <p:nvSpPr>
          <p:cNvPr id="902148" name="Rectangle 4"/>
          <p:cNvSpPr>
            <a:spLocks noGrp="1" noChangeArrowheads="1"/>
          </p:cNvSpPr>
          <p:nvPr>
            <p:ph type="body" idx="1"/>
          </p:nvPr>
        </p:nvSpPr>
        <p:spPr/>
        <p:txBody>
          <a:bodyPr/>
          <a:lstStyle/>
          <a:p>
            <a:pPr>
              <a:lnSpc>
                <a:spcPct val="90000"/>
              </a:lnSpc>
            </a:pPr>
            <a:r>
              <a:rPr lang="en-US" dirty="0"/>
              <a:t>Google analyzed 1 trillion words of English text</a:t>
            </a:r>
          </a:p>
          <a:p>
            <a:pPr>
              <a:lnSpc>
                <a:spcPct val="90000"/>
              </a:lnSpc>
            </a:pPr>
            <a:r>
              <a:rPr lang="en-US" dirty="0"/>
              <a:t>Found &gt; 13M distinct words with count </a:t>
            </a:r>
            <a:r>
              <a:rPr lang="en-US" dirty="0">
                <a:latin typeface="Arial" panose="020B0604020202020204" pitchFamily="34" charset="0"/>
              </a:rPr>
              <a:t>≥</a:t>
            </a:r>
            <a:r>
              <a:rPr lang="en-US" dirty="0"/>
              <a:t> 200</a:t>
            </a:r>
          </a:p>
          <a:p>
            <a:pPr>
              <a:lnSpc>
                <a:spcPct val="90000"/>
              </a:lnSpc>
            </a:pPr>
            <a:endParaRPr lang="en-US" dirty="0"/>
          </a:p>
          <a:p>
            <a:pPr>
              <a:lnSpc>
                <a:spcPct val="90000"/>
              </a:lnSpc>
            </a:pPr>
            <a:r>
              <a:rPr lang="en-US" dirty="0"/>
              <a:t>The problem isn’t storing such a big table …</a:t>
            </a:r>
            <a:br>
              <a:rPr lang="en-US" dirty="0"/>
            </a:br>
            <a:r>
              <a:rPr lang="en-US" dirty="0"/>
              <a:t>it’s </a:t>
            </a:r>
            <a:r>
              <a:rPr lang="en-US" i="1" dirty="0"/>
              <a:t>acquiring </a:t>
            </a:r>
            <a:r>
              <a:rPr lang="en-US" dirty="0"/>
              <a:t>the info for each row </a:t>
            </a:r>
            <a:r>
              <a:rPr lang="en-US" i="1" dirty="0"/>
              <a:t>separately</a:t>
            </a:r>
          </a:p>
          <a:p>
            <a:pPr lvl="1">
              <a:lnSpc>
                <a:spcPct val="90000"/>
              </a:lnSpc>
            </a:pPr>
            <a:r>
              <a:rPr lang="en-US" dirty="0"/>
              <a:t>Need lots of evidence, or help from human speakers</a:t>
            </a:r>
          </a:p>
          <a:p>
            <a:pPr lvl="2">
              <a:lnSpc>
                <a:spcPct val="90000"/>
              </a:lnSpc>
            </a:pPr>
            <a:r>
              <a:rPr lang="en-US" dirty="0"/>
              <a:t>Hard to get for every word of the language</a:t>
            </a:r>
          </a:p>
          <a:p>
            <a:pPr lvl="2">
              <a:lnSpc>
                <a:spcPct val="90000"/>
              </a:lnSpc>
            </a:pPr>
            <a:r>
              <a:rPr lang="en-US" dirty="0"/>
              <a:t>Especially hard for </a:t>
            </a:r>
            <a:r>
              <a:rPr lang="en-US" dirty="0" smtClean="0"/>
              <a:t>complex or “low-resource</a:t>
            </a:r>
            <a:r>
              <a:rPr lang="en-US" dirty="0"/>
              <a:t>” languages</a:t>
            </a:r>
          </a:p>
          <a:p>
            <a:pPr lvl="1">
              <a:lnSpc>
                <a:spcPct val="90000"/>
              </a:lnSpc>
            </a:pPr>
            <a:r>
              <a:rPr lang="en-US" dirty="0"/>
              <a:t>Omit rare words?  </a:t>
            </a:r>
          </a:p>
          <a:p>
            <a:pPr lvl="2">
              <a:lnSpc>
                <a:spcPct val="90000"/>
              </a:lnSpc>
            </a:pPr>
            <a:r>
              <a:rPr lang="en-US" dirty="0"/>
              <a:t>Maybe, but many sentences contain them (</a:t>
            </a:r>
            <a:r>
              <a:rPr lang="en-US" dirty="0" err="1"/>
              <a:t>Zipf’s</a:t>
            </a:r>
            <a:r>
              <a:rPr lang="en-US" dirty="0"/>
              <a:t> Law)</a:t>
            </a:r>
          </a:p>
        </p:txBody>
      </p:sp>
      <p:sp>
        <p:nvSpPr>
          <p:cNvPr id="2" name="Slide Number Placeholder 1"/>
          <p:cNvSpPr>
            <a:spLocks noGrp="1"/>
          </p:cNvSpPr>
          <p:nvPr>
            <p:ph type="sldNum" sz="quarter" idx="10"/>
          </p:nvPr>
        </p:nvSpPr>
        <p:spPr/>
        <p:txBody>
          <a:bodyPr/>
          <a:lstStyle/>
          <a:p>
            <a:fld id="{31A35EC1-B1B4-4FA8-B2AD-670C5F0CF62D}"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21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214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214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214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0214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214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214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214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8"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Generative Model of Phonology</a:t>
            </a:r>
            <a:endParaRPr lang="en-US" dirty="0"/>
          </a:p>
        </p:txBody>
      </p:sp>
      <p:sp>
        <p:nvSpPr>
          <p:cNvPr id="3" name="Content Placeholder 2"/>
          <p:cNvSpPr>
            <a:spLocks noGrp="1"/>
          </p:cNvSpPr>
          <p:nvPr>
            <p:ph idx="1"/>
          </p:nvPr>
        </p:nvSpPr>
        <p:spPr>
          <a:xfrm>
            <a:off x="457200" y="1298108"/>
            <a:ext cx="8229600" cy="4525963"/>
          </a:xfrm>
        </p:spPr>
        <p:txBody>
          <a:bodyPr/>
          <a:lstStyle/>
          <a:p>
            <a:r>
              <a:rPr lang="en-US" sz="3000" dirty="0" smtClean="0"/>
              <a:t>A Directed Graphical Model of the lexicon</a:t>
            </a:r>
          </a:p>
        </p:txBody>
      </p:sp>
      <p:sp>
        <p:nvSpPr>
          <p:cNvPr id="4" name="Oval 3"/>
          <p:cNvSpPr/>
          <p:nvPr/>
        </p:nvSpPr>
        <p:spPr>
          <a:xfrm>
            <a:off x="2362860" y="547851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srgbClr val="FF0000"/>
              </a:solidFill>
              <a:cs typeface="Calibri"/>
            </a:endParaRPr>
          </a:p>
        </p:txBody>
      </p:sp>
      <p:sp>
        <p:nvSpPr>
          <p:cNvPr id="10" name="Oval 9"/>
          <p:cNvSpPr/>
          <p:nvPr/>
        </p:nvSpPr>
        <p:spPr>
          <a:xfrm>
            <a:off x="2428950" y="387592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dirty="0">
              <a:solidFill>
                <a:srgbClr val="FF0000"/>
              </a:solidFill>
              <a:cs typeface="Calibri"/>
            </a:endParaRPr>
          </a:p>
        </p:txBody>
      </p:sp>
      <p:cxnSp>
        <p:nvCxnSpPr>
          <p:cNvPr id="18" name="Straight Arrow Connector 17"/>
          <p:cNvCxnSpPr/>
          <p:nvPr/>
        </p:nvCxnSpPr>
        <p:spPr>
          <a:xfrm>
            <a:off x="1491891" y="3343376"/>
            <a:ext cx="1311117" cy="655973"/>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0" idx="7"/>
          </p:cNvCxnSpPr>
          <p:nvPr/>
        </p:nvCxnSpPr>
        <p:spPr>
          <a:xfrm flipH="1">
            <a:off x="4106065" y="3343376"/>
            <a:ext cx="1520214" cy="655973"/>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411382" y="4727818"/>
            <a:ext cx="14740" cy="7597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7031364" y="5486565"/>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900" dirty="0" err="1" smtClean="0">
                <a:solidFill>
                  <a:srgbClr val="37AAED"/>
                </a:solidFill>
                <a:cs typeface="Calibri"/>
              </a:rPr>
              <a:t>rˌɛzɪgnˈ</a:t>
            </a:r>
            <a:r>
              <a:rPr lang="en-US" sz="1900" dirty="0" err="1" smtClean="0">
                <a:solidFill>
                  <a:srgbClr val="FF0000"/>
                </a:solidFill>
                <a:cs typeface="Calibri"/>
              </a:rPr>
              <a:t>eɪʃən</a:t>
            </a:r>
            <a:endParaRPr lang="en-US" sz="1900" dirty="0">
              <a:solidFill>
                <a:srgbClr val="FF0000"/>
              </a:solidFill>
              <a:cs typeface="Calibri"/>
            </a:endParaRPr>
          </a:p>
        </p:txBody>
      </p:sp>
      <p:sp>
        <p:nvSpPr>
          <p:cNvPr id="29" name="Oval 28"/>
          <p:cNvSpPr/>
          <p:nvPr/>
        </p:nvSpPr>
        <p:spPr>
          <a:xfrm>
            <a:off x="86311" y="387694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FF0000"/>
              </a:solidFill>
              <a:cs typeface="Calibri"/>
            </a:endParaRPr>
          </a:p>
        </p:txBody>
      </p:sp>
      <p:sp>
        <p:nvSpPr>
          <p:cNvPr id="31" name="Oval 30"/>
          <p:cNvSpPr/>
          <p:nvPr/>
        </p:nvSpPr>
        <p:spPr>
          <a:xfrm>
            <a:off x="6945054" y="387592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dirty="0">
              <a:solidFill>
                <a:srgbClr val="FF0000"/>
              </a:solidFill>
              <a:cs typeface="Calibri"/>
            </a:endParaRPr>
          </a:p>
        </p:txBody>
      </p:sp>
      <p:sp>
        <p:nvSpPr>
          <p:cNvPr id="32" name="Oval 31"/>
          <p:cNvSpPr/>
          <p:nvPr/>
        </p:nvSpPr>
        <p:spPr>
          <a:xfrm>
            <a:off x="172621" y="250055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FF0000"/>
              </a:solidFill>
              <a:cs typeface="Calibri"/>
            </a:endParaRPr>
          </a:p>
        </p:txBody>
      </p:sp>
      <p:sp>
        <p:nvSpPr>
          <p:cNvPr id="34" name="Oval 33"/>
          <p:cNvSpPr/>
          <p:nvPr/>
        </p:nvSpPr>
        <p:spPr>
          <a:xfrm>
            <a:off x="4730157" y="250055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37AAED"/>
              </a:solidFill>
              <a:cs typeface="Calibri"/>
            </a:endParaRPr>
          </a:p>
        </p:txBody>
      </p:sp>
      <p:cxnSp>
        <p:nvCxnSpPr>
          <p:cNvPr id="35" name="Straight Arrow Connector 34"/>
          <p:cNvCxnSpPr/>
          <p:nvPr/>
        </p:nvCxnSpPr>
        <p:spPr>
          <a:xfrm flipH="1">
            <a:off x="1164466" y="3218919"/>
            <a:ext cx="1638542" cy="65802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1753914" y="3219947"/>
            <a:ext cx="3254479" cy="78043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8013796" y="3342348"/>
            <a:ext cx="0" cy="53357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2" idx="5"/>
            <a:endCxn id="31" idx="1"/>
          </p:cNvCxnSpPr>
          <p:nvPr/>
        </p:nvCxnSpPr>
        <p:spPr>
          <a:xfrm>
            <a:off x="1849736" y="3219947"/>
            <a:ext cx="5383066" cy="77940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149726" y="4718743"/>
            <a:ext cx="14740" cy="7597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7975779" y="4717204"/>
            <a:ext cx="14740" cy="7597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67294" y="548860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2500" dirty="0" smtClean="0">
                <a:solidFill>
                  <a:srgbClr val="37AAED"/>
                </a:solidFill>
                <a:cs typeface="Calibri"/>
              </a:rPr>
              <a:t>dˈæm</a:t>
            </a:r>
            <a:r>
              <a:rPr lang="is-IS" sz="2500" dirty="0" smtClean="0">
                <a:solidFill>
                  <a:srgbClr val="FF0000"/>
                </a:solidFill>
                <a:cs typeface="Calibri"/>
              </a:rPr>
              <a:t>z</a:t>
            </a:r>
            <a:endParaRPr lang="en-US" sz="2500" dirty="0">
              <a:solidFill>
                <a:srgbClr val="FF0000"/>
              </a:solidFill>
              <a:cs typeface="Calibri"/>
            </a:endParaRPr>
          </a:p>
        </p:txBody>
      </p:sp>
      <p:sp>
        <p:nvSpPr>
          <p:cNvPr id="42" name="Oval 41"/>
          <p:cNvSpPr/>
          <p:nvPr/>
        </p:nvSpPr>
        <p:spPr>
          <a:xfrm>
            <a:off x="4728687" y="5478229"/>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2500" dirty="0" err="1">
                <a:solidFill>
                  <a:srgbClr val="37AAED"/>
                </a:solidFill>
                <a:cs typeface="Calibri"/>
              </a:rPr>
              <a:t>rizˈajn</a:t>
            </a:r>
            <a:r>
              <a:rPr lang="en-US" sz="2500" dirty="0" err="1">
                <a:solidFill>
                  <a:srgbClr val="FF0000"/>
                </a:solidFill>
                <a:cs typeface="Calibri"/>
              </a:rPr>
              <a:t>z</a:t>
            </a:r>
            <a:endParaRPr lang="en-US" sz="2500" dirty="0">
              <a:solidFill>
                <a:srgbClr val="FF0000"/>
              </a:solidFill>
              <a:cs typeface="Calibri"/>
            </a:endParaRPr>
          </a:p>
        </p:txBody>
      </p:sp>
      <p:sp>
        <p:nvSpPr>
          <p:cNvPr id="43" name="Oval 42"/>
          <p:cNvSpPr/>
          <p:nvPr/>
        </p:nvSpPr>
        <p:spPr>
          <a:xfrm>
            <a:off x="4643847" y="387694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FF0000"/>
              </a:solidFill>
              <a:cs typeface="Calibri"/>
            </a:endParaRPr>
          </a:p>
        </p:txBody>
      </p:sp>
      <p:sp>
        <p:nvSpPr>
          <p:cNvPr id="44" name="Oval 43"/>
          <p:cNvSpPr/>
          <p:nvPr/>
        </p:nvSpPr>
        <p:spPr>
          <a:xfrm>
            <a:off x="7031364" y="249952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37AAED"/>
              </a:solidFill>
              <a:cs typeface="Calibri"/>
            </a:endParaRPr>
          </a:p>
        </p:txBody>
      </p:sp>
      <p:cxnSp>
        <p:nvCxnSpPr>
          <p:cNvPr id="45" name="Straight Arrow Connector 44"/>
          <p:cNvCxnSpPr/>
          <p:nvPr/>
        </p:nvCxnSpPr>
        <p:spPr>
          <a:xfrm>
            <a:off x="3523879" y="3343376"/>
            <a:ext cx="1745659" cy="53357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44" idx="3"/>
          </p:cNvCxnSpPr>
          <p:nvPr/>
        </p:nvCxnSpPr>
        <p:spPr>
          <a:xfrm flipH="1">
            <a:off x="5778679" y="3218919"/>
            <a:ext cx="1540433" cy="65700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629193" y="4758984"/>
            <a:ext cx="14740" cy="7597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2541447" y="2458364"/>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FF0000"/>
              </a:solidFill>
              <a:cs typeface="Calibri"/>
            </a:endParaRPr>
          </a:p>
        </p:txBody>
      </p:sp>
      <p:sp>
        <p:nvSpPr>
          <p:cNvPr id="11" name="Slide Number Placeholder 10"/>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110</a:t>
            </a:fld>
            <a:endParaRPr lang="en-US">
              <a:solidFill>
                <a:prstClr val="black">
                  <a:tint val="75000"/>
                </a:prstClr>
              </a:solidFill>
            </a:endParaRPr>
          </a:p>
        </p:txBody>
      </p:sp>
      <p:sp>
        <p:nvSpPr>
          <p:cNvPr id="30" name="TextBox 29"/>
          <p:cNvSpPr txBox="1"/>
          <p:nvPr/>
        </p:nvSpPr>
        <p:spPr>
          <a:xfrm rot="20212293">
            <a:off x="649119" y="1530474"/>
            <a:ext cx="7801435" cy="3631763"/>
          </a:xfrm>
          <a:prstGeom prst="rect">
            <a:avLst/>
          </a:prstGeom>
          <a:solidFill>
            <a:schemeClr val="bg1"/>
          </a:solidFill>
          <a:ln w="88900">
            <a:solidFill>
              <a:schemeClr val="accent4">
                <a:lumMod val="60000"/>
                <a:lumOff val="40000"/>
              </a:schemeClr>
            </a:solidFill>
          </a:ln>
        </p:spPr>
        <p:txBody>
          <a:bodyPr wrap="none" rtlCol="0">
            <a:spAutoFit/>
          </a:bodyPr>
          <a:lstStyle/>
          <a:p>
            <a:pPr defTabSz="457200" eaLnBrk="1" hangingPunct="1">
              <a:spcBef>
                <a:spcPct val="0"/>
              </a:spcBef>
              <a:buClrTx/>
              <a:buSzTx/>
              <a:buFontTx/>
              <a:buNone/>
            </a:pPr>
            <a:endParaRPr lang="en-US" sz="4000" b="1" dirty="0" smtClean="0">
              <a:solidFill>
                <a:prstClr val="black"/>
              </a:solidFill>
              <a:latin typeface="Cambria"/>
              <a:cs typeface="Cambria"/>
            </a:endParaRPr>
          </a:p>
          <a:p>
            <a:pPr defTabSz="457200" eaLnBrk="1" hangingPunct="1">
              <a:spcBef>
                <a:spcPct val="0"/>
              </a:spcBef>
              <a:buClrTx/>
              <a:buSzTx/>
              <a:buFontTx/>
              <a:buNone/>
            </a:pPr>
            <a:r>
              <a:rPr lang="en-US" sz="4000" b="1" dirty="0">
                <a:solidFill>
                  <a:prstClr val="black"/>
                </a:solidFill>
                <a:latin typeface="Cambria"/>
                <a:cs typeface="Cambria"/>
              </a:rPr>
              <a:t>(Approximate) Inference</a:t>
            </a:r>
          </a:p>
          <a:p>
            <a:pPr algn="l" defTabSz="457200" eaLnBrk="1" hangingPunct="1">
              <a:spcBef>
                <a:spcPct val="0"/>
              </a:spcBef>
              <a:buClrTx/>
              <a:buSzTx/>
              <a:buFontTx/>
              <a:buNone/>
            </a:pPr>
            <a:r>
              <a:rPr lang="en-US" sz="2500" dirty="0" smtClean="0">
                <a:solidFill>
                  <a:prstClr val="black"/>
                </a:solidFill>
                <a:latin typeface="Cambria"/>
                <a:cs typeface="Cambria"/>
              </a:rPr>
              <a:t>MCMC </a:t>
            </a:r>
            <a:r>
              <a:rPr lang="en-US" sz="2500" dirty="0">
                <a:solidFill>
                  <a:prstClr val="black"/>
                </a:solidFill>
                <a:latin typeface="Cambria"/>
                <a:cs typeface="Cambria"/>
              </a:rPr>
              <a:t>– </a:t>
            </a:r>
            <a:r>
              <a:rPr lang="en-US" sz="2500" dirty="0" smtClean="0">
                <a:solidFill>
                  <a:prstClr val="black"/>
                </a:solidFill>
                <a:latin typeface="Cambria"/>
                <a:cs typeface="Cambria"/>
              </a:rPr>
              <a:t>Bouchard-</a:t>
            </a:r>
            <a:r>
              <a:rPr lang="en-US" sz="2500" dirty="0" err="1" smtClean="0">
                <a:solidFill>
                  <a:prstClr val="black"/>
                </a:solidFill>
                <a:latin typeface="Cambria"/>
                <a:cs typeface="Cambria"/>
              </a:rPr>
              <a:t>Côté</a:t>
            </a:r>
            <a:r>
              <a:rPr lang="en-US" sz="2500" dirty="0" smtClean="0">
                <a:solidFill>
                  <a:prstClr val="black"/>
                </a:solidFill>
                <a:latin typeface="Cambria"/>
                <a:cs typeface="Cambria"/>
              </a:rPr>
              <a:t> (2007)</a:t>
            </a:r>
          </a:p>
          <a:p>
            <a:pPr algn="l" defTabSz="457200" eaLnBrk="1" hangingPunct="1">
              <a:spcBef>
                <a:spcPct val="0"/>
              </a:spcBef>
              <a:buClrTx/>
              <a:buSzTx/>
              <a:buFontTx/>
              <a:buNone/>
            </a:pPr>
            <a:r>
              <a:rPr lang="en-US" sz="2500" dirty="0" smtClean="0">
                <a:solidFill>
                  <a:prstClr val="black"/>
                </a:solidFill>
                <a:latin typeface="Cambria"/>
                <a:cs typeface="Cambria"/>
              </a:rPr>
              <a:t>Belief Propagation </a:t>
            </a:r>
            <a:r>
              <a:rPr lang="en-US" sz="2500" dirty="0">
                <a:solidFill>
                  <a:prstClr val="black"/>
                </a:solidFill>
                <a:latin typeface="Cambria"/>
                <a:cs typeface="Cambria"/>
              </a:rPr>
              <a:t>– </a:t>
            </a:r>
            <a:r>
              <a:rPr lang="en-US" sz="2500" dirty="0" smtClean="0">
                <a:solidFill>
                  <a:prstClr val="black"/>
                </a:solidFill>
                <a:latin typeface="Cambria"/>
                <a:cs typeface="Cambria"/>
              </a:rPr>
              <a:t>Dreyer and Eisner (2009)</a:t>
            </a:r>
          </a:p>
          <a:p>
            <a:pPr algn="l" defTabSz="457200" eaLnBrk="1" hangingPunct="1">
              <a:spcBef>
                <a:spcPct val="0"/>
              </a:spcBef>
              <a:buClrTx/>
              <a:buSzTx/>
              <a:buFontTx/>
              <a:buNone/>
            </a:pPr>
            <a:r>
              <a:rPr lang="en-US" sz="2500" dirty="0" smtClean="0">
                <a:solidFill>
                  <a:prstClr val="black"/>
                </a:solidFill>
                <a:latin typeface="Cambria"/>
                <a:cs typeface="Cambria"/>
              </a:rPr>
              <a:t>Expectation Propagation </a:t>
            </a:r>
            <a:r>
              <a:rPr lang="en-US" sz="2500" dirty="0">
                <a:solidFill>
                  <a:prstClr val="black"/>
                </a:solidFill>
                <a:latin typeface="Cambria"/>
                <a:cs typeface="Cambria"/>
              </a:rPr>
              <a:t>– </a:t>
            </a:r>
            <a:r>
              <a:rPr lang="en-US" sz="2500" dirty="0" smtClean="0">
                <a:solidFill>
                  <a:prstClr val="black"/>
                </a:solidFill>
                <a:latin typeface="Cambria"/>
                <a:cs typeface="Cambria"/>
              </a:rPr>
              <a:t>Cotterell and Eisner (2015)</a:t>
            </a:r>
          </a:p>
          <a:p>
            <a:pPr algn="l" defTabSz="457200" eaLnBrk="1" hangingPunct="1">
              <a:spcBef>
                <a:spcPct val="0"/>
              </a:spcBef>
              <a:buClrTx/>
              <a:buSzTx/>
              <a:buFontTx/>
              <a:buNone/>
            </a:pPr>
            <a:r>
              <a:rPr lang="en-US" sz="2500" dirty="0" smtClean="0">
                <a:solidFill>
                  <a:prstClr val="black"/>
                </a:solidFill>
                <a:latin typeface="Cambria"/>
                <a:cs typeface="Cambria"/>
              </a:rPr>
              <a:t>Dual Decomposition </a:t>
            </a:r>
            <a:r>
              <a:rPr lang="en-US" sz="2500" dirty="0">
                <a:solidFill>
                  <a:prstClr val="black"/>
                </a:solidFill>
                <a:latin typeface="Cambria"/>
                <a:cs typeface="Cambria"/>
              </a:rPr>
              <a:t>– </a:t>
            </a:r>
            <a:r>
              <a:rPr lang="en-US" sz="2500" dirty="0" smtClean="0">
                <a:solidFill>
                  <a:prstClr val="black"/>
                </a:solidFill>
                <a:latin typeface="Cambria"/>
                <a:cs typeface="Cambria"/>
              </a:rPr>
              <a:t>Peng, </a:t>
            </a:r>
            <a:r>
              <a:rPr lang="en-US" sz="2500" dirty="0" err="1" smtClean="0">
                <a:solidFill>
                  <a:prstClr val="black"/>
                </a:solidFill>
                <a:latin typeface="Cambria"/>
                <a:cs typeface="Cambria"/>
              </a:rPr>
              <a:t>Cotterell</a:t>
            </a:r>
            <a:r>
              <a:rPr lang="en-US" sz="2500" dirty="0" smtClean="0">
                <a:solidFill>
                  <a:prstClr val="black"/>
                </a:solidFill>
                <a:latin typeface="Cambria"/>
                <a:cs typeface="Cambria"/>
              </a:rPr>
              <a:t>, &amp; Eisner (2015)</a:t>
            </a:r>
          </a:p>
          <a:p>
            <a:pPr defTabSz="457200" eaLnBrk="1" hangingPunct="1">
              <a:spcBef>
                <a:spcPct val="0"/>
              </a:spcBef>
              <a:buClrTx/>
              <a:buSzTx/>
              <a:buFontTx/>
              <a:buNone/>
            </a:pPr>
            <a:endParaRPr lang="en-US" sz="2500" dirty="0" smtClean="0">
              <a:solidFill>
                <a:prstClr val="black"/>
              </a:solidFill>
              <a:latin typeface="Cambria"/>
              <a:cs typeface="Cambria"/>
            </a:endParaRPr>
          </a:p>
          <a:p>
            <a:pPr defTabSz="457200" eaLnBrk="1" hangingPunct="1">
              <a:spcBef>
                <a:spcPct val="0"/>
              </a:spcBef>
              <a:buClrTx/>
              <a:buSzTx/>
              <a:buFontTx/>
              <a:buNone/>
            </a:pPr>
            <a:endParaRPr lang="en-US" sz="2500" dirty="0">
              <a:solidFill>
                <a:prstClr val="black"/>
              </a:solidFill>
              <a:latin typeface="Cambria"/>
              <a:cs typeface="Cambria"/>
            </a:endParaRPr>
          </a:p>
        </p:txBody>
      </p:sp>
    </p:spTree>
    <p:extLst>
      <p:ext uri="{BB962C8B-B14F-4D97-AF65-F5344CB8AC3E}">
        <p14:creationId xmlns:p14="http://schemas.microsoft.com/office/powerpoint/2010/main" val="136799035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76200"/>
            <a:ext cx="8229600" cy="1143000"/>
          </a:xfrm>
        </p:spPr>
        <p:txBody>
          <a:bodyPr>
            <a:normAutofit fontScale="90000"/>
          </a:bodyPr>
          <a:lstStyle/>
          <a:p>
            <a:r>
              <a:rPr lang="en-US" dirty="0" smtClean="0"/>
              <a:t>About to sell our mathematical soul?</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111</a:t>
            </a:fld>
            <a:endParaRPr lang="en-US">
              <a:solidFill>
                <a:prstClr val="black">
                  <a:tint val="75000"/>
                </a:prstClr>
              </a:solidFill>
            </a:endParaRPr>
          </a:p>
        </p:txBody>
      </p:sp>
      <p:pic>
        <p:nvPicPr>
          <p:cNvPr id="2050" name="Picture 2" descr="http://a57.foxnews.com/global.fncstatic.com/static/managed/img/Scitech/876/493/St%20Wolfgang%20and%20the%20Devil.jpg?ve=1&amp;t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9" y="1143000"/>
            <a:ext cx="9071664"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6662" y="5029200"/>
            <a:ext cx="2119491" cy="769440"/>
          </a:xfrm>
          <a:prstGeom prst="rect">
            <a:avLst/>
          </a:prstGeom>
          <a:noFill/>
        </p:spPr>
        <p:txBody>
          <a:bodyPr wrap="none" rtlCol="0">
            <a:spAutoFit/>
          </a:bodyPr>
          <a:lstStyle/>
          <a:p>
            <a:r>
              <a:rPr lang="en-US" sz="4400" dirty="0" smtClean="0">
                <a:latin typeface="Matura MT Script Capitals" panose="03020802060602070202" pitchFamily="66" charset="0"/>
              </a:rPr>
              <a:t>Insight</a:t>
            </a:r>
            <a:endParaRPr lang="en-US" sz="4400" dirty="0">
              <a:latin typeface="Matura MT Script Capitals" panose="03020802060602070202" pitchFamily="66" charset="0"/>
            </a:endParaRPr>
          </a:p>
        </p:txBody>
      </p:sp>
      <p:sp>
        <p:nvSpPr>
          <p:cNvPr id="7" name="TextBox 6"/>
          <p:cNvSpPr txBox="1"/>
          <p:nvPr/>
        </p:nvSpPr>
        <p:spPr>
          <a:xfrm rot="3495410">
            <a:off x="6279178" y="4067803"/>
            <a:ext cx="2631308" cy="769629"/>
          </a:xfrm>
          <a:prstGeom prst="rect">
            <a:avLst/>
          </a:prstGeom>
          <a:noFill/>
        </p:spPr>
        <p:txBody>
          <a:bodyPr wrap="none" rtlCol="0">
            <a:spAutoFit/>
          </a:bodyPr>
          <a:lstStyle/>
          <a:p>
            <a:r>
              <a:rPr lang="en-US" sz="4000" dirty="0" smtClean="0">
                <a:latin typeface="Matura MT Script Capitals" panose="03020802060602070202" pitchFamily="66" charset="0"/>
              </a:rPr>
              <a:t>Efficiency</a:t>
            </a:r>
            <a:endParaRPr lang="en-US" sz="4000" dirty="0">
              <a:latin typeface="Matura MT Script Capitals" panose="03020802060602070202" pitchFamily="66" charset="0"/>
            </a:endParaRPr>
          </a:p>
        </p:txBody>
      </p:sp>
      <p:sp>
        <p:nvSpPr>
          <p:cNvPr id="12" name="Rectangle 11"/>
          <p:cNvSpPr/>
          <p:nvPr/>
        </p:nvSpPr>
        <p:spPr>
          <a:xfrm rot="17942078">
            <a:off x="4215383" y="4126789"/>
            <a:ext cx="1531188" cy="461665"/>
          </a:xfrm>
          <a:prstGeom prst="rect">
            <a:avLst/>
          </a:prstGeom>
        </p:spPr>
        <p:txBody>
          <a:bodyPr wrap="none">
            <a:spAutoFit/>
          </a:bodyPr>
          <a:lstStyle/>
          <a:p>
            <a:r>
              <a:rPr lang="en-US" sz="2400" dirty="0" smtClean="0">
                <a:latin typeface="Matura MT Script Capitals" panose="03020802060602070202" pitchFamily="66" charset="0"/>
              </a:rPr>
              <a:t>Exactness</a:t>
            </a:r>
            <a:endParaRPr lang="en-US" dirty="0">
              <a:latin typeface="Matura MT Script Capitals" panose="03020802060602070202" pitchFamily="66" charset="0"/>
            </a:endParaRPr>
          </a:p>
        </p:txBody>
      </p:sp>
    </p:spTree>
    <p:extLst>
      <p:ext uri="{BB962C8B-B14F-4D97-AF65-F5344CB8AC3E}">
        <p14:creationId xmlns:p14="http://schemas.microsoft.com/office/powerpoint/2010/main" val="108375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112</a:t>
            </a:fld>
            <a:endParaRPr lang="en-US">
              <a:solidFill>
                <a:prstClr val="black">
                  <a:tint val="75000"/>
                </a:prstClr>
              </a:solidFill>
            </a:endParaRPr>
          </a:p>
        </p:txBody>
      </p:sp>
      <p:pic>
        <p:nvPicPr>
          <p:cNvPr id="2050" name="Picture 2" descr="http://a57.foxnews.com/global.fncstatic.com/static/managed/img/Scitech/876/493/St%20Wolfgang%20and%20the%20Devil.jpg?ve=1&amp;t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9" y="1143000"/>
            <a:ext cx="9071664" cy="5105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3495410">
            <a:off x="5946790" y="4082774"/>
            <a:ext cx="3186450" cy="707886"/>
          </a:xfrm>
          <a:prstGeom prst="rect">
            <a:avLst/>
          </a:prstGeom>
          <a:noFill/>
        </p:spPr>
        <p:txBody>
          <a:bodyPr wrap="none" rtlCol="0">
            <a:spAutoFit/>
          </a:bodyPr>
          <a:lstStyle/>
          <a:p>
            <a:r>
              <a:rPr lang="en-US" sz="4000" dirty="0" smtClean="0">
                <a:latin typeface="Matura MT Script Capitals" panose="03020802060602070202" pitchFamily="66" charset="0"/>
              </a:rPr>
              <a:t>General </a:t>
            </a:r>
            <a:r>
              <a:rPr lang="en-US" sz="4000" dirty="0" err="1" smtClean="0">
                <a:latin typeface="Matura MT Script Capitals" panose="03020802060602070202" pitchFamily="66" charset="0"/>
              </a:rPr>
              <a:t>algos</a:t>
            </a:r>
            <a:endParaRPr lang="en-US" sz="4000" dirty="0">
              <a:latin typeface="Matura MT Script Capitals" panose="03020802060602070202" pitchFamily="66" charset="0"/>
            </a:endParaRPr>
          </a:p>
        </p:txBody>
      </p:sp>
      <p:sp>
        <p:nvSpPr>
          <p:cNvPr id="9" name="Title 10"/>
          <p:cNvSpPr>
            <a:spLocks noGrp="1"/>
          </p:cNvSpPr>
          <p:nvPr>
            <p:ph type="title"/>
          </p:nvPr>
        </p:nvSpPr>
        <p:spPr>
          <a:xfrm>
            <a:off x="457200" y="76200"/>
            <a:ext cx="8458200" cy="1143000"/>
          </a:xfrm>
        </p:spPr>
        <p:txBody>
          <a:bodyPr>
            <a:normAutofit fontScale="90000"/>
          </a:bodyPr>
          <a:lstStyle/>
          <a:p>
            <a:r>
              <a:rPr lang="en-US" dirty="0" smtClean="0"/>
              <a:t>Give up lovely dynamic programming?</a:t>
            </a:r>
            <a:endParaRPr lang="en-US" dirty="0"/>
          </a:p>
        </p:txBody>
      </p:sp>
      <p:sp>
        <p:nvSpPr>
          <p:cNvPr id="10" name="TextBox 9"/>
          <p:cNvSpPr txBox="1"/>
          <p:nvPr/>
        </p:nvSpPr>
        <p:spPr>
          <a:xfrm>
            <a:off x="683726" y="4648200"/>
            <a:ext cx="2265364" cy="1446550"/>
          </a:xfrm>
          <a:prstGeom prst="rect">
            <a:avLst/>
          </a:prstGeom>
          <a:noFill/>
        </p:spPr>
        <p:txBody>
          <a:bodyPr wrap="none" rtlCol="0">
            <a:spAutoFit/>
          </a:bodyPr>
          <a:lstStyle/>
          <a:p>
            <a:r>
              <a:rPr lang="en-US" sz="4400" dirty="0" smtClean="0">
                <a:latin typeface="Matura MT Script Capitals" panose="03020802060602070202" pitchFamily="66" charset="0"/>
              </a:rPr>
              <a:t>Big</a:t>
            </a:r>
            <a:br>
              <a:rPr lang="en-US" sz="4400" dirty="0" smtClean="0">
                <a:latin typeface="Matura MT Script Capitals" panose="03020802060602070202" pitchFamily="66" charset="0"/>
              </a:rPr>
            </a:br>
            <a:r>
              <a:rPr lang="en-US" sz="4400" dirty="0" smtClean="0">
                <a:latin typeface="Matura MT Script Capitals" panose="03020802060602070202" pitchFamily="66" charset="0"/>
              </a:rPr>
              <a:t>Models</a:t>
            </a:r>
            <a:endParaRPr lang="en-US" sz="4400" dirty="0">
              <a:latin typeface="Matura MT Script Capitals" panose="03020802060602070202" pitchFamily="66" charset="0"/>
            </a:endParaRPr>
          </a:p>
        </p:txBody>
      </p:sp>
      <p:sp>
        <p:nvSpPr>
          <p:cNvPr id="11" name="Rectangle 10"/>
          <p:cNvSpPr/>
          <p:nvPr/>
        </p:nvSpPr>
        <p:spPr>
          <a:xfrm rot="17852932">
            <a:off x="3670970" y="4191413"/>
            <a:ext cx="2515369" cy="461665"/>
          </a:xfrm>
          <a:prstGeom prst="rect">
            <a:avLst/>
          </a:prstGeom>
        </p:spPr>
        <p:txBody>
          <a:bodyPr wrap="none">
            <a:spAutoFit/>
          </a:bodyPr>
          <a:lstStyle/>
          <a:p>
            <a:r>
              <a:rPr lang="en-US" sz="2400" dirty="0" smtClean="0">
                <a:latin typeface="Matura MT Script Capitals" panose="03020802060602070202" pitchFamily="66" charset="0"/>
              </a:rPr>
              <a:t>Specialized </a:t>
            </a:r>
            <a:r>
              <a:rPr lang="en-US" sz="2400" dirty="0" err="1" smtClean="0">
                <a:latin typeface="Matura MT Script Capitals" panose="03020802060602070202" pitchFamily="66" charset="0"/>
              </a:rPr>
              <a:t>algos</a:t>
            </a:r>
            <a:endParaRPr lang="en-US" dirty="0">
              <a:latin typeface="Matura MT Script Capitals" panose="03020802060602070202" pitchFamily="66" charset="0"/>
            </a:endParaRPr>
          </a:p>
        </p:txBody>
      </p:sp>
    </p:spTree>
    <p:extLst>
      <p:ext uri="{BB962C8B-B14F-4D97-AF65-F5344CB8AC3E}">
        <p14:creationId xmlns:p14="http://schemas.microsoft.com/office/powerpoint/2010/main" val="378057832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113</a:t>
            </a:fld>
            <a:endParaRPr lang="en-US">
              <a:solidFill>
                <a:prstClr val="black">
                  <a:tint val="75000"/>
                </a:prstClr>
              </a:solidFill>
            </a:endParaRPr>
          </a:p>
        </p:txBody>
      </p:sp>
      <p:sp>
        <p:nvSpPr>
          <p:cNvPr id="9" name="Title 10"/>
          <p:cNvSpPr>
            <a:spLocks noGrp="1"/>
          </p:cNvSpPr>
          <p:nvPr>
            <p:ph type="title"/>
          </p:nvPr>
        </p:nvSpPr>
        <p:spPr>
          <a:xfrm>
            <a:off x="457200" y="76200"/>
            <a:ext cx="8458200" cy="1143000"/>
          </a:xfrm>
        </p:spPr>
        <p:txBody>
          <a:bodyPr>
            <a:normAutofit fontScale="90000"/>
          </a:bodyPr>
          <a:lstStyle/>
          <a:p>
            <a:r>
              <a:rPr lang="en-US" dirty="0" smtClean="0"/>
              <a:t>Give up lovely dynamic programming?</a:t>
            </a:r>
            <a:endParaRPr lang="en-US" dirty="0"/>
          </a:p>
        </p:txBody>
      </p:sp>
      <p:grpSp>
        <p:nvGrpSpPr>
          <p:cNvPr id="2" name="Group 1"/>
          <p:cNvGrpSpPr/>
          <p:nvPr/>
        </p:nvGrpSpPr>
        <p:grpSpPr>
          <a:xfrm>
            <a:off x="39679" y="1143000"/>
            <a:ext cx="3008321" cy="1693040"/>
            <a:chOff x="39679" y="1143000"/>
            <a:chExt cx="9071664" cy="5105400"/>
          </a:xfrm>
        </p:grpSpPr>
        <p:pic>
          <p:nvPicPr>
            <p:cNvPr id="2050" name="Picture 2" descr="http://a57.foxnews.com/global.fncstatic.com/static/managed/img/Scitech/876/493/St%20Wolfgang%20and%20the%20Devil.jpg?ve=1&amp;t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79" y="1143000"/>
              <a:ext cx="9071664" cy="5105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3495410">
              <a:off x="5902187" y="4019061"/>
              <a:ext cx="3275639" cy="835297"/>
            </a:xfrm>
            <a:prstGeom prst="rect">
              <a:avLst/>
            </a:prstGeom>
            <a:noFill/>
          </p:spPr>
          <p:txBody>
            <a:bodyPr wrap="none" rtlCol="0">
              <a:spAutoFit/>
            </a:bodyPr>
            <a:lstStyle/>
            <a:p>
              <a:r>
                <a:rPr lang="en-US" sz="1200" dirty="0" smtClean="0">
                  <a:latin typeface="Matura MT Script Capitals" panose="03020802060602070202" pitchFamily="66" charset="0"/>
                </a:rPr>
                <a:t>General </a:t>
              </a:r>
              <a:r>
                <a:rPr lang="en-US" sz="1200" dirty="0" err="1" smtClean="0">
                  <a:latin typeface="Matura MT Script Capitals" panose="03020802060602070202" pitchFamily="66" charset="0"/>
                </a:rPr>
                <a:t>algos</a:t>
              </a:r>
              <a:endParaRPr lang="en-US" sz="1200" dirty="0">
                <a:latin typeface="Matura MT Script Capitals" panose="03020802060602070202" pitchFamily="66" charset="0"/>
              </a:endParaRPr>
            </a:p>
          </p:txBody>
        </p:sp>
        <p:sp>
          <p:nvSpPr>
            <p:cNvPr id="10" name="TextBox 9"/>
            <p:cNvSpPr txBox="1"/>
            <p:nvPr/>
          </p:nvSpPr>
          <p:spPr>
            <a:xfrm>
              <a:off x="609860" y="5029200"/>
              <a:ext cx="2413080" cy="928108"/>
            </a:xfrm>
            <a:prstGeom prst="rect">
              <a:avLst/>
            </a:prstGeom>
            <a:noFill/>
          </p:spPr>
          <p:txBody>
            <a:bodyPr wrap="none" rtlCol="0">
              <a:spAutoFit/>
            </a:bodyPr>
            <a:lstStyle/>
            <a:p>
              <a:r>
                <a:rPr lang="en-US" sz="1400" dirty="0" smtClean="0">
                  <a:latin typeface="Matura MT Script Capitals" panose="03020802060602070202" pitchFamily="66" charset="0"/>
                </a:rPr>
                <a:t>Insight</a:t>
              </a:r>
              <a:endParaRPr lang="en-US" sz="1400" dirty="0">
                <a:latin typeface="Matura MT Script Capitals" panose="03020802060602070202" pitchFamily="66" charset="0"/>
              </a:endParaRPr>
            </a:p>
          </p:txBody>
        </p:sp>
        <p:sp>
          <p:nvSpPr>
            <p:cNvPr id="11" name="Rectangle 10"/>
            <p:cNvSpPr/>
            <p:nvPr/>
          </p:nvSpPr>
          <p:spPr>
            <a:xfrm rot="17852932">
              <a:off x="3325729" y="4074196"/>
              <a:ext cx="3205838" cy="696079"/>
            </a:xfrm>
            <a:prstGeom prst="rect">
              <a:avLst/>
            </a:prstGeom>
          </p:spPr>
          <p:txBody>
            <a:bodyPr wrap="none">
              <a:spAutoFit/>
            </a:bodyPr>
            <a:lstStyle/>
            <a:p>
              <a:r>
                <a:rPr lang="en-US" sz="900" dirty="0" smtClean="0">
                  <a:latin typeface="Matura MT Script Capitals" panose="03020802060602070202" pitchFamily="66" charset="0"/>
                </a:rPr>
                <a:t>Specialized </a:t>
              </a:r>
              <a:r>
                <a:rPr lang="en-US" sz="900" dirty="0" err="1" smtClean="0">
                  <a:latin typeface="Matura MT Script Capitals" panose="03020802060602070202" pitchFamily="66" charset="0"/>
                </a:rPr>
                <a:t>algos</a:t>
              </a:r>
              <a:endParaRPr lang="en-US" sz="800" dirty="0">
                <a:latin typeface="Matura MT Script Capitals" panose="03020802060602070202" pitchFamily="66" charset="0"/>
              </a:endParaRPr>
            </a:p>
          </p:txBody>
        </p:sp>
      </p:grpSp>
      <p:sp>
        <p:nvSpPr>
          <p:cNvPr id="12" name="Content Placeholder 2"/>
          <p:cNvSpPr>
            <a:spLocks noGrp="1"/>
          </p:cNvSpPr>
          <p:nvPr>
            <p:ph idx="1"/>
          </p:nvPr>
        </p:nvSpPr>
        <p:spPr>
          <a:xfrm>
            <a:off x="3112688" y="1143000"/>
            <a:ext cx="5916976" cy="1596509"/>
          </a:xfrm>
        </p:spPr>
        <p:txBody>
          <a:bodyPr>
            <a:normAutofit/>
          </a:bodyPr>
          <a:lstStyle/>
          <a:p>
            <a:r>
              <a:rPr lang="en-US" dirty="0" smtClean="0"/>
              <a:t>Not quite!</a:t>
            </a:r>
          </a:p>
          <a:p>
            <a:pPr lvl="1"/>
            <a:r>
              <a:rPr lang="en-US" dirty="0" smtClean="0"/>
              <a:t>Yes, </a:t>
            </a:r>
            <a:r>
              <a:rPr lang="en-US" dirty="0">
                <a:latin typeface="Matura MT Script Capitals" panose="03020802060602070202" pitchFamily="66" charset="0"/>
              </a:rPr>
              <a:t>g</a:t>
            </a:r>
            <a:r>
              <a:rPr lang="en-US" dirty="0" smtClean="0">
                <a:latin typeface="Matura MT Script Capitals" panose="03020802060602070202" pitchFamily="66" charset="0"/>
              </a:rPr>
              <a:t>eneral </a:t>
            </a:r>
            <a:r>
              <a:rPr lang="en-US" dirty="0" err="1" smtClean="0">
                <a:latin typeface="Matura MT Script Capitals" panose="03020802060602070202" pitchFamily="66" charset="0"/>
              </a:rPr>
              <a:t>algos</a:t>
            </a:r>
            <a:r>
              <a:rPr lang="en-US" dirty="0">
                <a:latin typeface="Matura MT Script Capitals" panose="03020802060602070202" pitchFamily="66" charset="0"/>
              </a:rPr>
              <a:t> </a:t>
            </a:r>
            <a:r>
              <a:rPr lang="en-US" dirty="0" smtClean="0"/>
              <a:t>… which call </a:t>
            </a:r>
            <a:r>
              <a:rPr lang="en-US" dirty="0" smtClean="0">
                <a:latin typeface="Matura MT Script Capitals" panose="03020802060602070202" pitchFamily="66" charset="0"/>
              </a:rPr>
              <a:t>specialized </a:t>
            </a:r>
            <a:r>
              <a:rPr lang="en-US" dirty="0" err="1" smtClean="0">
                <a:latin typeface="Matura MT Script Capitals" panose="03020802060602070202" pitchFamily="66" charset="0"/>
              </a:rPr>
              <a:t>algos</a:t>
            </a:r>
            <a:r>
              <a:rPr lang="en-US" dirty="0" smtClean="0">
                <a:latin typeface="Matura MT Script Capitals" panose="03020802060602070202" pitchFamily="66" charset="0"/>
              </a:rPr>
              <a:t> </a:t>
            </a:r>
            <a:r>
              <a:rPr lang="en-US" dirty="0"/>
              <a:t>as subroutines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sp>
        <p:nvSpPr>
          <p:cNvPr id="13" name="Content Placeholder 2"/>
          <p:cNvSpPr txBox="1">
            <a:spLocks/>
          </p:cNvSpPr>
          <p:nvPr/>
        </p:nvSpPr>
        <p:spPr>
          <a:xfrm>
            <a:off x="255224" y="3127891"/>
            <a:ext cx="8660176" cy="159650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ClrTx/>
              <a:buSzTx/>
            </a:pPr>
            <a:r>
              <a:rPr lang="en-US" sz="2400" dirty="0" smtClean="0"/>
              <a:t>Within a framework such as belief propagation, we may run</a:t>
            </a:r>
          </a:p>
          <a:p>
            <a:pPr lvl="1" fontAlgn="auto">
              <a:spcAft>
                <a:spcPts val="0"/>
              </a:spcAft>
              <a:buClrTx/>
              <a:buSzTx/>
            </a:pPr>
            <a:r>
              <a:rPr lang="en-US" sz="2000" dirty="0" smtClean="0">
                <a:solidFill>
                  <a:schemeClr val="accent3">
                    <a:lumMod val="75000"/>
                  </a:schemeClr>
                </a:solidFill>
              </a:rPr>
              <a:t>parsers</a:t>
            </a:r>
            <a:r>
              <a:rPr lang="en-US" sz="2000" dirty="0" smtClean="0"/>
              <a:t> (Smith &amp; Eisner 2008)</a:t>
            </a:r>
          </a:p>
          <a:p>
            <a:pPr lvl="1" fontAlgn="auto">
              <a:spcAft>
                <a:spcPts val="0"/>
              </a:spcAft>
              <a:buClrTx/>
              <a:buSzTx/>
            </a:pPr>
            <a:r>
              <a:rPr lang="en-US" sz="2000" dirty="0" smtClean="0">
                <a:solidFill>
                  <a:schemeClr val="accent4">
                    <a:lumMod val="75000"/>
                  </a:schemeClr>
                </a:solidFill>
              </a:rPr>
              <a:t>finite-state machines </a:t>
            </a:r>
            <a:r>
              <a:rPr lang="en-US" sz="2000" dirty="0" smtClean="0"/>
              <a:t>(Dreyer &amp; Eisner 2009)</a:t>
            </a:r>
          </a:p>
          <a:p>
            <a:pPr fontAlgn="auto">
              <a:spcAft>
                <a:spcPts val="0"/>
              </a:spcAft>
              <a:buClrTx/>
              <a:buSzTx/>
            </a:pPr>
            <a:r>
              <a:rPr lang="en-US" sz="2400" dirty="0" smtClean="0"/>
              <a:t>A step of belief propagation takes time O(</a:t>
            </a:r>
            <a:r>
              <a:rPr lang="en-US" sz="2400" dirty="0" err="1" smtClean="0"/>
              <a:t>k</a:t>
            </a:r>
            <a:r>
              <a:rPr lang="en-US" sz="2400" baseline="30000" dirty="0" err="1"/>
              <a:t>n</a:t>
            </a:r>
            <a:r>
              <a:rPr lang="en-US" sz="2400" dirty="0" smtClean="0"/>
              <a:t>) </a:t>
            </a:r>
            <a:r>
              <a:rPr lang="en-US" sz="2400" i="1" dirty="0" smtClean="0"/>
              <a:t>in general</a:t>
            </a:r>
            <a:endParaRPr lang="en-US" sz="2400" dirty="0" smtClean="0"/>
          </a:p>
          <a:p>
            <a:pPr lvl="1" fontAlgn="auto">
              <a:spcAft>
                <a:spcPts val="0"/>
              </a:spcAft>
              <a:buClrTx/>
              <a:buSzTx/>
            </a:pPr>
            <a:r>
              <a:rPr lang="en-US" sz="2000" dirty="0" smtClean="0"/>
              <a:t>To update one message from a factor that coordinates n variables </a:t>
            </a:r>
            <a:br>
              <a:rPr lang="en-US" sz="2000" dirty="0" smtClean="0"/>
            </a:br>
            <a:r>
              <a:rPr lang="en-US" sz="2000" dirty="0" smtClean="0"/>
              <a:t>that have k possible values each</a:t>
            </a:r>
          </a:p>
          <a:p>
            <a:pPr lvl="1" fontAlgn="auto">
              <a:spcAft>
                <a:spcPts val="0"/>
              </a:spcAft>
              <a:buClrTx/>
              <a:buSzTx/>
            </a:pPr>
            <a:r>
              <a:rPr lang="en-US" sz="2000" dirty="0" smtClean="0"/>
              <a:t>If that’s slow, we can sometimes exploit special structure in the factor!</a:t>
            </a:r>
          </a:p>
          <a:p>
            <a:pPr lvl="2" fontAlgn="auto">
              <a:spcAft>
                <a:spcPts val="0"/>
              </a:spcAft>
              <a:buClrTx/>
              <a:buSzTx/>
            </a:pPr>
            <a:r>
              <a:rPr lang="en-US" sz="2000" dirty="0" smtClean="0">
                <a:solidFill>
                  <a:schemeClr val="accent3">
                    <a:lumMod val="75000"/>
                  </a:schemeClr>
                </a:solidFill>
              </a:rPr>
              <a:t>large n:</a:t>
            </a:r>
            <a:r>
              <a:rPr lang="en-US" sz="2000" dirty="0" smtClean="0"/>
              <a:t> parser uses dynamic programming to coordinate </a:t>
            </a:r>
            <a:r>
              <a:rPr lang="en-US" sz="2000" dirty="0" smtClean="0">
                <a:solidFill>
                  <a:schemeClr val="accent3">
                    <a:lumMod val="75000"/>
                  </a:schemeClr>
                </a:solidFill>
              </a:rPr>
              <a:t>many </a:t>
            </a:r>
            <a:r>
              <a:rPr lang="en-US" sz="2000" dirty="0" err="1" smtClean="0">
                <a:solidFill>
                  <a:schemeClr val="accent3">
                    <a:lumMod val="75000"/>
                  </a:schemeClr>
                </a:solidFill>
              </a:rPr>
              <a:t>vars</a:t>
            </a:r>
            <a:endParaRPr lang="en-US" sz="2000" dirty="0" smtClean="0">
              <a:solidFill>
                <a:schemeClr val="accent3">
                  <a:lumMod val="75000"/>
                </a:schemeClr>
              </a:solidFill>
            </a:endParaRPr>
          </a:p>
          <a:p>
            <a:pPr lvl="2" fontAlgn="auto">
              <a:spcAft>
                <a:spcPts val="0"/>
              </a:spcAft>
              <a:buClrTx/>
              <a:buSzTx/>
            </a:pPr>
            <a:r>
              <a:rPr lang="en-US" sz="2000" dirty="0" smtClean="0">
                <a:solidFill>
                  <a:schemeClr val="accent4">
                    <a:lumMod val="75000"/>
                  </a:schemeClr>
                </a:solidFill>
              </a:rPr>
              <a:t>infinite k: </a:t>
            </a:r>
            <a:r>
              <a:rPr lang="en-US" sz="2000" dirty="0" smtClean="0"/>
              <a:t>FSMs use dynamic programming to coordinate </a:t>
            </a:r>
            <a:r>
              <a:rPr lang="en-US" sz="2000" dirty="0" smtClean="0">
                <a:solidFill>
                  <a:schemeClr val="accent4">
                    <a:lumMod val="75000"/>
                  </a:schemeClr>
                </a:solidFill>
              </a:rPr>
              <a:t>strings</a:t>
            </a:r>
            <a:endParaRPr lang="en-US" sz="2000" dirty="0">
              <a:solidFill>
                <a:schemeClr val="accent4">
                  <a:lumMod val="75000"/>
                </a:schemeClr>
              </a:solidFill>
            </a:endParaRPr>
          </a:p>
          <a:p>
            <a:pPr lvl="1" fontAlgn="auto">
              <a:spcAft>
                <a:spcPts val="0"/>
              </a:spcAft>
              <a:buClrTx/>
              <a:buSzTx/>
            </a:pPr>
            <a:endParaRPr lang="en-US" sz="2400" dirty="0"/>
          </a:p>
          <a:p>
            <a:pPr fontAlgn="auto">
              <a:spcAft>
                <a:spcPts val="0"/>
              </a:spcAft>
              <a:buClrTx/>
              <a:buSzTx/>
            </a:pPr>
            <a:endParaRPr lang="en-US" sz="2400" dirty="0" smtClean="0"/>
          </a:p>
          <a:p>
            <a:pPr lvl="1" fontAlgn="auto">
              <a:spcAft>
                <a:spcPts val="0"/>
              </a:spcAft>
              <a:buClrTx/>
              <a:buSzTx/>
            </a:pPr>
            <a:endParaRPr lang="en-US" sz="2000" dirty="0" smtClean="0"/>
          </a:p>
          <a:p>
            <a:pPr lvl="1" fontAlgn="auto">
              <a:spcAft>
                <a:spcPts val="0"/>
              </a:spcAft>
              <a:buClrTx/>
              <a:buSzTx/>
            </a:pPr>
            <a:endParaRPr lang="en-US" sz="2000" dirty="0" smtClean="0"/>
          </a:p>
          <a:p>
            <a:pPr lvl="1" fontAlgn="auto">
              <a:spcAft>
                <a:spcPts val="0"/>
              </a:spcAft>
              <a:buClrTx/>
              <a:buSzTx/>
            </a:pPr>
            <a:endParaRPr lang="en-US" sz="2000" dirty="0" smtClean="0"/>
          </a:p>
          <a:p>
            <a:pPr lvl="1" fontAlgn="auto">
              <a:spcAft>
                <a:spcPts val="0"/>
              </a:spcAft>
              <a:buClrTx/>
              <a:buSzTx/>
            </a:pPr>
            <a:endParaRPr lang="en-US" sz="2000" dirty="0" smtClean="0"/>
          </a:p>
          <a:p>
            <a:pPr lvl="1" fontAlgn="auto">
              <a:spcAft>
                <a:spcPts val="0"/>
              </a:spcAft>
              <a:buClrTx/>
              <a:buSzTx/>
            </a:pPr>
            <a:endParaRPr lang="en-US" sz="2000" dirty="0" smtClean="0"/>
          </a:p>
          <a:p>
            <a:pPr lvl="1" fontAlgn="auto">
              <a:spcAft>
                <a:spcPts val="0"/>
              </a:spcAft>
              <a:buClrTx/>
              <a:buSzTx/>
            </a:pPr>
            <a:endParaRPr lang="en-US" sz="2000" dirty="0" smtClean="0"/>
          </a:p>
          <a:p>
            <a:pPr lvl="1" fontAlgn="auto">
              <a:spcAft>
                <a:spcPts val="0"/>
              </a:spcAft>
              <a:buClrTx/>
              <a:buSzTx/>
            </a:pPr>
            <a:endParaRPr lang="en-US" sz="2000" dirty="0" smtClean="0"/>
          </a:p>
          <a:p>
            <a:pPr lvl="1" fontAlgn="auto">
              <a:spcAft>
                <a:spcPts val="0"/>
              </a:spcAft>
              <a:buClrTx/>
              <a:buSzTx/>
            </a:pPr>
            <a:endParaRPr lang="en-US" sz="2000" dirty="0" smtClean="0"/>
          </a:p>
        </p:txBody>
      </p:sp>
    </p:spTree>
    <p:extLst>
      <p:ext uri="{BB962C8B-B14F-4D97-AF65-F5344CB8AC3E}">
        <p14:creationId xmlns:p14="http://schemas.microsoft.com/office/powerpoint/2010/main" val="422800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362860" y="547851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srgbClr val="FF0000"/>
              </a:solidFill>
              <a:cs typeface="Calibri"/>
            </a:endParaRPr>
          </a:p>
        </p:txBody>
      </p:sp>
      <p:sp>
        <p:nvSpPr>
          <p:cNvPr id="10" name="Oval 9"/>
          <p:cNvSpPr/>
          <p:nvPr/>
        </p:nvSpPr>
        <p:spPr>
          <a:xfrm>
            <a:off x="2428950" y="387592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dirty="0">
              <a:solidFill>
                <a:srgbClr val="FF0000"/>
              </a:solidFill>
              <a:cs typeface="Calibri"/>
            </a:endParaRPr>
          </a:p>
        </p:txBody>
      </p:sp>
      <p:cxnSp>
        <p:nvCxnSpPr>
          <p:cNvPr id="18" name="Straight Arrow Connector 17"/>
          <p:cNvCxnSpPr/>
          <p:nvPr/>
        </p:nvCxnSpPr>
        <p:spPr>
          <a:xfrm>
            <a:off x="1491891" y="3343376"/>
            <a:ext cx="1311117" cy="655973"/>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0" idx="7"/>
          </p:cNvCxnSpPr>
          <p:nvPr/>
        </p:nvCxnSpPr>
        <p:spPr>
          <a:xfrm flipH="1">
            <a:off x="4106065" y="3343376"/>
            <a:ext cx="1520214" cy="655973"/>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411382" y="4727818"/>
            <a:ext cx="14740" cy="7597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7031364" y="5486565"/>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900" dirty="0" err="1" smtClean="0">
                <a:solidFill>
                  <a:srgbClr val="37AAED"/>
                </a:solidFill>
                <a:cs typeface="Calibri"/>
              </a:rPr>
              <a:t>rˌɛzɪgnˈ</a:t>
            </a:r>
            <a:r>
              <a:rPr lang="en-US" sz="1900" dirty="0" err="1" smtClean="0">
                <a:solidFill>
                  <a:srgbClr val="FF0000"/>
                </a:solidFill>
                <a:cs typeface="Calibri"/>
              </a:rPr>
              <a:t>eɪʃən</a:t>
            </a:r>
            <a:endParaRPr lang="en-US" sz="1900" dirty="0">
              <a:solidFill>
                <a:srgbClr val="FF0000"/>
              </a:solidFill>
              <a:cs typeface="Calibri"/>
            </a:endParaRPr>
          </a:p>
        </p:txBody>
      </p:sp>
      <p:sp>
        <p:nvSpPr>
          <p:cNvPr id="29" name="Oval 28"/>
          <p:cNvSpPr/>
          <p:nvPr/>
        </p:nvSpPr>
        <p:spPr>
          <a:xfrm>
            <a:off x="86311" y="387694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FF0000"/>
              </a:solidFill>
              <a:cs typeface="Calibri"/>
            </a:endParaRPr>
          </a:p>
        </p:txBody>
      </p:sp>
      <p:sp>
        <p:nvSpPr>
          <p:cNvPr id="31" name="Oval 30"/>
          <p:cNvSpPr/>
          <p:nvPr/>
        </p:nvSpPr>
        <p:spPr>
          <a:xfrm>
            <a:off x="6945054" y="387592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dirty="0">
              <a:solidFill>
                <a:srgbClr val="FF0000"/>
              </a:solidFill>
              <a:cs typeface="Calibri"/>
            </a:endParaRPr>
          </a:p>
        </p:txBody>
      </p:sp>
      <p:sp>
        <p:nvSpPr>
          <p:cNvPr id="32" name="Oval 31"/>
          <p:cNvSpPr/>
          <p:nvPr/>
        </p:nvSpPr>
        <p:spPr>
          <a:xfrm>
            <a:off x="172621" y="250055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FF0000"/>
              </a:solidFill>
              <a:cs typeface="Calibri"/>
            </a:endParaRPr>
          </a:p>
        </p:txBody>
      </p:sp>
      <p:sp>
        <p:nvSpPr>
          <p:cNvPr id="34" name="Oval 33"/>
          <p:cNvSpPr/>
          <p:nvPr/>
        </p:nvSpPr>
        <p:spPr>
          <a:xfrm>
            <a:off x="4730157" y="250055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37AAED"/>
              </a:solidFill>
              <a:cs typeface="Calibri"/>
            </a:endParaRPr>
          </a:p>
        </p:txBody>
      </p:sp>
      <p:cxnSp>
        <p:nvCxnSpPr>
          <p:cNvPr id="35" name="Straight Arrow Connector 34"/>
          <p:cNvCxnSpPr/>
          <p:nvPr/>
        </p:nvCxnSpPr>
        <p:spPr>
          <a:xfrm flipH="1">
            <a:off x="1164466" y="3218919"/>
            <a:ext cx="1638542" cy="65802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1753914" y="3219947"/>
            <a:ext cx="3254479" cy="78043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8013796" y="3342348"/>
            <a:ext cx="0" cy="53357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2" idx="5"/>
            <a:endCxn id="31" idx="1"/>
          </p:cNvCxnSpPr>
          <p:nvPr/>
        </p:nvCxnSpPr>
        <p:spPr>
          <a:xfrm>
            <a:off x="1849736" y="3219947"/>
            <a:ext cx="5383066" cy="77940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149726" y="4718743"/>
            <a:ext cx="14740" cy="7597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7975779" y="4717204"/>
            <a:ext cx="14740" cy="7597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67294" y="548860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2500" dirty="0" smtClean="0">
                <a:solidFill>
                  <a:srgbClr val="37AAED"/>
                </a:solidFill>
                <a:cs typeface="Calibri"/>
              </a:rPr>
              <a:t>dˈæm</a:t>
            </a:r>
            <a:r>
              <a:rPr lang="is-IS" sz="2500" dirty="0" smtClean="0">
                <a:solidFill>
                  <a:srgbClr val="FF0000"/>
                </a:solidFill>
                <a:cs typeface="Calibri"/>
              </a:rPr>
              <a:t>z</a:t>
            </a:r>
            <a:endParaRPr lang="en-US" sz="2500" dirty="0">
              <a:solidFill>
                <a:srgbClr val="FF0000"/>
              </a:solidFill>
              <a:cs typeface="Calibri"/>
            </a:endParaRPr>
          </a:p>
        </p:txBody>
      </p:sp>
      <p:sp>
        <p:nvSpPr>
          <p:cNvPr id="42" name="Oval 41"/>
          <p:cNvSpPr/>
          <p:nvPr/>
        </p:nvSpPr>
        <p:spPr>
          <a:xfrm>
            <a:off x="4728687" y="5478229"/>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2500" dirty="0" err="1">
                <a:solidFill>
                  <a:srgbClr val="37AAED"/>
                </a:solidFill>
                <a:cs typeface="Calibri"/>
              </a:rPr>
              <a:t>rizˈajn</a:t>
            </a:r>
            <a:r>
              <a:rPr lang="en-US" sz="2500" dirty="0" err="1">
                <a:solidFill>
                  <a:srgbClr val="FF0000"/>
                </a:solidFill>
                <a:cs typeface="Calibri"/>
              </a:rPr>
              <a:t>z</a:t>
            </a:r>
            <a:endParaRPr lang="en-US" sz="2500" dirty="0">
              <a:solidFill>
                <a:srgbClr val="FF0000"/>
              </a:solidFill>
              <a:cs typeface="Calibri"/>
            </a:endParaRPr>
          </a:p>
        </p:txBody>
      </p:sp>
      <p:sp>
        <p:nvSpPr>
          <p:cNvPr id="43" name="Oval 42"/>
          <p:cNvSpPr/>
          <p:nvPr/>
        </p:nvSpPr>
        <p:spPr>
          <a:xfrm>
            <a:off x="4643847" y="387694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FF0000"/>
              </a:solidFill>
              <a:cs typeface="Calibri"/>
            </a:endParaRPr>
          </a:p>
        </p:txBody>
      </p:sp>
      <p:sp>
        <p:nvSpPr>
          <p:cNvPr id="44" name="Oval 43"/>
          <p:cNvSpPr/>
          <p:nvPr/>
        </p:nvSpPr>
        <p:spPr>
          <a:xfrm>
            <a:off x="7031364" y="249952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37AAED"/>
              </a:solidFill>
              <a:cs typeface="Calibri"/>
            </a:endParaRPr>
          </a:p>
        </p:txBody>
      </p:sp>
      <p:cxnSp>
        <p:nvCxnSpPr>
          <p:cNvPr id="45" name="Straight Arrow Connector 44"/>
          <p:cNvCxnSpPr/>
          <p:nvPr/>
        </p:nvCxnSpPr>
        <p:spPr>
          <a:xfrm>
            <a:off x="3523879" y="3343376"/>
            <a:ext cx="1745659" cy="53357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44" idx="3"/>
          </p:cNvCxnSpPr>
          <p:nvPr/>
        </p:nvCxnSpPr>
        <p:spPr>
          <a:xfrm flipH="1">
            <a:off x="5778679" y="3218919"/>
            <a:ext cx="1540433" cy="65700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629193" y="4758984"/>
            <a:ext cx="14740" cy="7597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2541447" y="2458364"/>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2500" dirty="0">
              <a:solidFill>
                <a:srgbClr val="FF0000"/>
              </a:solidFill>
              <a:cs typeface="Calibri"/>
            </a:endParaRPr>
          </a:p>
        </p:txBody>
      </p:sp>
      <p:sp>
        <p:nvSpPr>
          <p:cNvPr id="11" name="Slide Number Placeholder 10"/>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114</a:t>
            </a:fld>
            <a:endParaRPr lang="en-US">
              <a:solidFill>
                <a:prstClr val="black">
                  <a:tint val="75000"/>
                </a:prstClr>
              </a:solidFill>
            </a:endParaRPr>
          </a:p>
        </p:txBody>
      </p:sp>
      <p:grpSp>
        <p:nvGrpSpPr>
          <p:cNvPr id="7" name="Group 6"/>
          <p:cNvGrpSpPr/>
          <p:nvPr/>
        </p:nvGrpSpPr>
        <p:grpSpPr>
          <a:xfrm>
            <a:off x="3850299" y="1268654"/>
            <a:ext cx="4116045" cy="4289834"/>
            <a:chOff x="3850299" y="1268654"/>
            <a:chExt cx="4116045" cy="4289834"/>
          </a:xfrm>
        </p:grpSpPr>
        <p:sp>
          <p:nvSpPr>
            <p:cNvPr id="30" name="TextBox 29"/>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prstClr val="black"/>
                  </a:solidFill>
                  <a:latin typeface="Cambria"/>
                  <a:cs typeface="Cambria"/>
                </a:rPr>
                <a:t>Distribution Over Surface Form:</a:t>
              </a:r>
            </a:p>
            <a:p>
              <a:pPr algn="l" defTabSz="457200" eaLnBrk="1" hangingPunct="1">
                <a:spcBef>
                  <a:spcPct val="0"/>
                </a:spcBef>
                <a:buClrTx/>
                <a:buSzTx/>
                <a:buFontTx/>
                <a:buNone/>
              </a:pPr>
              <a:r>
                <a:rPr lang="en-US" sz="2500" b="1" dirty="0" smtClean="0">
                  <a:solidFill>
                    <a:srgbClr val="000000"/>
                  </a:solidFill>
                  <a:latin typeface="Times"/>
                  <a:cs typeface="Times"/>
                </a:rPr>
                <a:t>UR                 </a:t>
              </a:r>
              <a:r>
                <a:rPr lang="en-US" sz="2500" b="1" dirty="0" err="1" smtClean="0">
                  <a:solidFill>
                    <a:srgbClr val="000000"/>
                  </a:solidFill>
                  <a:latin typeface="Times"/>
                  <a:cs typeface="Times"/>
                </a:rPr>
                <a:t>Prob</a:t>
              </a:r>
              <a:endParaRPr lang="en-US" sz="2500" b="1" dirty="0">
                <a:solidFill>
                  <a:srgbClr val="000000"/>
                </a:solidFill>
                <a:latin typeface="Times"/>
                <a:cs typeface="Times"/>
              </a:endParaRPr>
            </a:p>
            <a:p>
              <a:pPr algn="l" defTabSz="457200" eaLnBrk="1" hangingPunct="1">
                <a:spcBef>
                  <a:spcPct val="0"/>
                </a:spcBef>
                <a:buClrTx/>
                <a:buSzTx/>
                <a:buFontTx/>
                <a:buNone/>
              </a:pPr>
              <a:r>
                <a:rPr lang="is-IS" sz="2400" dirty="0" smtClean="0">
                  <a:solidFill>
                    <a:srgbClr val="000000"/>
                  </a:solidFill>
                  <a:latin typeface="Times"/>
                  <a:cs typeface="Times"/>
                </a:rPr>
                <a:t>dæm</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a:t>
              </a:r>
              <a:r>
                <a:rPr lang="en-US" sz="2400" dirty="0">
                  <a:solidFill>
                    <a:srgbClr val="000000"/>
                  </a:solidFill>
                  <a:latin typeface="Times"/>
                  <a:cs typeface="Times"/>
                </a:rPr>
                <a:t> </a:t>
              </a:r>
              <a:r>
                <a:rPr lang="en-US" sz="2400" dirty="0" smtClean="0">
                  <a:solidFill>
                    <a:srgbClr val="000000"/>
                  </a:solidFill>
                  <a:latin typeface="Times"/>
                  <a:cs typeface="Times"/>
                </a:rPr>
                <a:t> .80</a:t>
              </a:r>
              <a:endParaRPr lang="en-US" sz="2400" dirty="0" smtClean="0">
                <a:solidFill>
                  <a:prstClr val="black"/>
                </a:solidFill>
                <a:latin typeface="Times"/>
                <a:cs typeface="Times"/>
              </a:endParaRPr>
            </a:p>
            <a:p>
              <a:pPr algn="l" defTabSz="457200" eaLnBrk="1" hangingPunct="1">
                <a:spcBef>
                  <a:spcPct val="0"/>
                </a:spcBef>
                <a:buClrTx/>
                <a:buSzTx/>
                <a:buFontTx/>
                <a:buNone/>
              </a:pPr>
              <a:r>
                <a:rPr lang="is-IS" sz="2400" dirty="0" smtClean="0">
                  <a:solidFill>
                    <a:srgbClr val="000000"/>
                  </a:solidFill>
                  <a:latin typeface="Times"/>
                  <a:cs typeface="Times"/>
                </a:rPr>
                <a:t>dæmn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.10</a:t>
              </a:r>
            </a:p>
            <a:p>
              <a:pPr algn="l" defTabSz="457200" eaLnBrk="1" hangingPunct="1">
                <a:spcBef>
                  <a:spcPct val="0"/>
                </a:spcBef>
                <a:buClrTx/>
                <a:buSzTx/>
                <a:buFontTx/>
                <a:buNone/>
              </a:pPr>
              <a:r>
                <a:rPr lang="is-IS" sz="2400" dirty="0" smtClean="0">
                  <a:solidFill>
                    <a:srgbClr val="000000"/>
                  </a:solidFill>
                  <a:latin typeface="Times"/>
                  <a:cs typeface="Times"/>
                </a:rPr>
                <a:t>dæmin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.001</a:t>
              </a:r>
            </a:p>
            <a:p>
              <a:pPr algn="l" defTabSz="457200" eaLnBrk="1" hangingPunct="1">
                <a:spcBef>
                  <a:spcPct val="0"/>
                </a:spcBef>
                <a:buClrTx/>
                <a:buSzTx/>
                <a:buFontTx/>
                <a:buNone/>
              </a:pPr>
              <a:r>
                <a:rPr lang="is-IS" sz="2400" dirty="0" smtClean="0">
                  <a:solidFill>
                    <a:srgbClr val="000000"/>
                  </a:solidFill>
                  <a:latin typeface="Times"/>
                  <a:cs typeface="Times"/>
                </a:rPr>
                <a:t>dæmiin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.0001</a:t>
              </a:r>
            </a:p>
            <a:p>
              <a:pPr algn="l" defTabSz="457200" eaLnBrk="1" hangingPunct="1">
                <a:spcBef>
                  <a:spcPct val="0"/>
                </a:spcBef>
                <a:buClrTx/>
                <a:buSzTx/>
                <a:buFontTx/>
                <a:buNone/>
              </a:pPr>
              <a:r>
                <a:rPr lang="en-US" sz="2400" dirty="0" smtClean="0">
                  <a:solidFill>
                    <a:srgbClr val="000000"/>
                  </a:solidFill>
                  <a:latin typeface="Times"/>
                  <a:cs typeface="Times"/>
                </a:rPr>
                <a:t>…                    </a:t>
              </a:r>
              <a:r>
                <a:rPr lang="en-US" sz="2400" dirty="0">
                  <a:solidFill>
                    <a:prstClr val="black"/>
                  </a:solidFill>
                  <a:latin typeface="Times"/>
                  <a:cs typeface="Times"/>
                </a:rPr>
                <a:t>… </a:t>
              </a:r>
              <a:r>
                <a:rPr lang="en-US" sz="2400" dirty="0" err="1">
                  <a:solidFill>
                    <a:prstClr val="black"/>
                  </a:solidFill>
                  <a:latin typeface="Times"/>
                  <a:cs typeface="Times"/>
                </a:rPr>
                <a:t>chomsky</a:t>
              </a:r>
              <a:r>
                <a:rPr lang="en-US" sz="2400" dirty="0">
                  <a:solidFill>
                    <a:prstClr val="black"/>
                  </a:solidFill>
                  <a:latin typeface="Times"/>
                  <a:cs typeface="Times"/>
                </a:rPr>
                <a:t>          </a:t>
              </a:r>
              <a:r>
                <a:rPr lang="en-US" sz="2400" dirty="0" smtClean="0">
                  <a:solidFill>
                    <a:prstClr val="black"/>
                  </a:solidFill>
                  <a:latin typeface="Times"/>
                  <a:cs typeface="Times"/>
                </a:rPr>
                <a:t>.000001</a:t>
              </a:r>
            </a:p>
            <a:p>
              <a:pPr algn="l" defTabSz="457200" eaLnBrk="1" hangingPunct="1">
                <a:spcBef>
                  <a:spcPct val="0"/>
                </a:spcBef>
                <a:buClrTx/>
                <a:buSzTx/>
                <a:buFontTx/>
                <a:buNone/>
              </a:pPr>
              <a:r>
                <a:rPr lang="en-US" sz="2400" dirty="0" smtClean="0">
                  <a:solidFill>
                    <a:prstClr val="black"/>
                  </a:solidFill>
                  <a:latin typeface="Times"/>
                  <a:cs typeface="Times"/>
                </a:rPr>
                <a:t>…                    </a:t>
              </a:r>
              <a:r>
                <a:rPr lang="en-US" sz="2400" dirty="0">
                  <a:solidFill>
                    <a:prstClr val="black"/>
                  </a:solidFill>
                  <a:latin typeface="Times"/>
                  <a:cs typeface="Times"/>
                </a:rPr>
                <a:t> </a:t>
              </a:r>
              <a:r>
                <a:rPr lang="en-US" sz="2400" dirty="0" smtClean="0">
                  <a:solidFill>
                    <a:prstClr val="black"/>
                  </a:solidFill>
                  <a:latin typeface="Times"/>
                  <a:cs typeface="Times"/>
                </a:rPr>
                <a:t>…</a:t>
              </a:r>
            </a:p>
            <a:p>
              <a:pPr defTabSz="457200" eaLnBrk="1" hangingPunct="1">
                <a:spcBef>
                  <a:spcPct val="0"/>
                </a:spcBef>
                <a:buClrTx/>
                <a:buSzTx/>
                <a:buFontTx/>
                <a:buNone/>
              </a:pPr>
              <a:endParaRPr lang="en-US" sz="1800" dirty="0">
                <a:solidFill>
                  <a:prstClr val="black"/>
                </a:solidFill>
                <a:latin typeface="Calibri" charset="0"/>
              </a:endParaRPr>
            </a:p>
          </p:txBody>
        </p:sp>
        <p:cxnSp>
          <p:nvCxnSpPr>
            <p:cNvPr id="33" name="Straight Arrow Connector 32"/>
            <p:cNvCxnSpPr/>
            <p:nvPr/>
          </p:nvCxnSpPr>
          <p:spPr>
            <a:xfrm flipH="1">
              <a:off x="3850299" y="5009887"/>
              <a:ext cx="477424" cy="548601"/>
            </a:xfrm>
            <a:prstGeom prst="straightConnector1">
              <a:avLst/>
            </a:prstGeom>
            <a:ln w="6350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2051174" y="4564446"/>
            <a:ext cx="2054891" cy="1528552"/>
            <a:chOff x="6977611" y="4298857"/>
            <a:chExt cx="1816644" cy="1219047"/>
          </a:xfrm>
        </p:grpSpPr>
        <p:sp>
          <p:nvSpPr>
            <p:cNvPr id="50" name="Oval 49"/>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1" name="Straight Arrow Connector 50"/>
            <p:cNvCxnSpPr>
              <a:endCxn id="52"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3" name="Straight Arrow Connector 52"/>
            <p:cNvCxnSpPr>
              <a:endCxn id="54"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5" name="Straight Arrow Connector 54"/>
            <p:cNvCxnSpPr>
              <a:endCxn id="56"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7" name="Straight Arrow Connector 56"/>
            <p:cNvCxnSpPr>
              <a:endCxn id="58"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9" name="Straight Arrow Connector 44"/>
            <p:cNvCxnSpPr>
              <a:stCxn id="52" idx="5"/>
              <a:endCxn id="54"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1" name="Straight Arrow Connector 44"/>
            <p:cNvCxnSpPr>
              <a:stCxn id="52" idx="3"/>
              <a:endCxn id="60"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44"/>
            <p:cNvCxnSpPr>
              <a:stCxn id="60" idx="6"/>
              <a:endCxn id="56"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44"/>
            <p:cNvCxnSpPr>
              <a:stCxn id="50" idx="0"/>
              <a:endCxn id="52"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44"/>
            <p:cNvCxnSpPr>
              <a:stCxn id="52" idx="0"/>
              <a:endCxn id="56"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44"/>
            <p:cNvCxnSpPr>
              <a:stCxn id="56" idx="0"/>
              <a:endCxn id="58"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7" name="Straight Arrow Connector 44"/>
            <p:cNvCxnSpPr>
              <a:stCxn id="52" idx="7"/>
              <a:endCxn id="54"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7091131" y="4298857"/>
              <a:ext cx="1531869" cy="1066556"/>
              <a:chOff x="2954628" y="1188732"/>
              <a:chExt cx="1682752" cy="1171608"/>
            </a:xfrm>
          </p:grpSpPr>
          <p:grpSp>
            <p:nvGrpSpPr>
              <p:cNvPr id="69" name="Group 68"/>
              <p:cNvGrpSpPr/>
              <p:nvPr/>
            </p:nvGrpSpPr>
            <p:grpSpPr>
              <a:xfrm>
                <a:off x="2954628" y="1252724"/>
                <a:ext cx="1682752" cy="1107616"/>
                <a:chOff x="3029436" y="2887849"/>
                <a:chExt cx="2109824" cy="1388726"/>
              </a:xfrm>
            </p:grpSpPr>
            <p:sp>
              <p:nvSpPr>
                <p:cNvPr id="71" name="TextBox 7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r</a:t>
                  </a:r>
                </a:p>
              </p:txBody>
            </p:sp>
            <p:sp>
              <p:nvSpPr>
                <p:cNvPr id="72" name="TextBox 71"/>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0C5986"/>
                      </a:solidFill>
                      <a:latin typeface="Handwriting - Dakota"/>
                      <a:cs typeface="Handwriting - Dakota"/>
                    </a:rPr>
                    <a:t>i</a:t>
                  </a:r>
                  <a:endParaRPr lang="en-US" sz="2200" dirty="0" smtClean="0">
                    <a:solidFill>
                      <a:srgbClr val="0C5986"/>
                    </a:solidFill>
                    <a:latin typeface="Handwriting - Dakota"/>
                    <a:cs typeface="Handwriting - Dakota"/>
                  </a:endParaRPr>
                </a:p>
              </p:txBody>
            </p:sp>
            <p:sp>
              <p:nvSpPr>
                <p:cNvPr id="73" name="TextBox 72"/>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0C5986"/>
                      </a:solidFill>
                      <a:latin typeface="Handwriting - Dakota"/>
                      <a:cs typeface="Handwriting - Dakota"/>
                    </a:rPr>
                    <a:t>n</a:t>
                  </a:r>
                  <a:endParaRPr lang="en-US" sz="2200" dirty="0" smtClean="0">
                    <a:solidFill>
                      <a:srgbClr val="0C5986"/>
                    </a:solidFill>
                    <a:latin typeface="Handwriting - Dakota"/>
                    <a:cs typeface="Handwriting - Dakota"/>
                  </a:endParaRPr>
                </a:p>
              </p:txBody>
            </p:sp>
            <p:sp>
              <p:nvSpPr>
                <p:cNvPr id="74" name="TextBox 73"/>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g</a:t>
                  </a:r>
                </a:p>
              </p:txBody>
            </p:sp>
            <p:sp>
              <p:nvSpPr>
                <p:cNvPr id="75" name="TextBox 74"/>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u</a:t>
                  </a:r>
                </a:p>
              </p:txBody>
            </p:sp>
            <p:sp>
              <p:nvSpPr>
                <p:cNvPr id="76" name="TextBox 75"/>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0C5986"/>
                      </a:solidFill>
                      <a:latin typeface="Handwriting - Dakota"/>
                      <a:cs typeface="Handwriting - Dakota"/>
                    </a:rPr>
                    <a:t>e</a:t>
                  </a:r>
                  <a:endParaRPr lang="en-US" sz="2200" dirty="0" smtClean="0">
                    <a:solidFill>
                      <a:srgbClr val="0C5986"/>
                    </a:solidFill>
                    <a:latin typeface="Handwriting - Dakota"/>
                    <a:cs typeface="Handwriting - Dakota"/>
                  </a:endParaRPr>
                </a:p>
              </p:txBody>
            </p:sp>
            <p:sp>
              <p:nvSpPr>
                <p:cNvPr id="77" name="TextBox 76"/>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0C5986"/>
                      </a:solidFill>
                      <a:latin typeface="Handwriting - Dakota"/>
                      <a:cs typeface="Handwriting - Dakota"/>
                    </a:rPr>
                    <a:t>ε</a:t>
                  </a:r>
                  <a:endParaRPr lang="en-US" sz="2200" dirty="0">
                    <a:solidFill>
                      <a:srgbClr val="0C5986"/>
                    </a:solidFill>
                    <a:latin typeface="Handwriting - Dakota"/>
                    <a:cs typeface="Handwriting - Dakota"/>
                  </a:endParaRPr>
                </a:p>
              </p:txBody>
            </p:sp>
            <p:sp>
              <p:nvSpPr>
                <p:cNvPr id="78" name="TextBox 77"/>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s</a:t>
                  </a:r>
                </a:p>
              </p:txBody>
            </p:sp>
            <p:sp>
              <p:nvSpPr>
                <p:cNvPr id="79" name="TextBox 78"/>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e</a:t>
                  </a:r>
                </a:p>
              </p:txBody>
            </p:sp>
            <p:sp>
              <p:nvSpPr>
                <p:cNvPr id="80" name="TextBox 79"/>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h</a:t>
                  </a:r>
                </a:p>
              </p:txBody>
            </p:sp>
          </p:grpSp>
          <p:sp>
            <p:nvSpPr>
              <p:cNvPr id="70" name="TextBox 6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a</a:t>
                </a:r>
              </a:p>
            </p:txBody>
          </p:sp>
        </p:grpSp>
      </p:grpSp>
      <p:sp>
        <p:nvSpPr>
          <p:cNvPr id="113" name="TextBox 112"/>
          <p:cNvSpPr txBox="1"/>
          <p:nvPr/>
        </p:nvSpPr>
        <p:spPr>
          <a:xfrm rot="20212293">
            <a:off x="53851" y="851380"/>
            <a:ext cx="4343762" cy="1938992"/>
          </a:xfrm>
          <a:prstGeom prst="rect">
            <a:avLst/>
          </a:prstGeom>
          <a:solidFill>
            <a:schemeClr val="bg1"/>
          </a:solidFill>
          <a:ln w="88900">
            <a:solidFill>
              <a:schemeClr val="accent4">
                <a:lumMod val="60000"/>
                <a:lumOff val="40000"/>
              </a:schemeClr>
            </a:solidFill>
          </a:ln>
        </p:spPr>
        <p:txBody>
          <a:bodyPr wrap="square" rtlCol="0">
            <a:spAutoFit/>
          </a:bodyPr>
          <a:lstStyle/>
          <a:p>
            <a:pPr defTabSz="457200" eaLnBrk="1" hangingPunct="1">
              <a:spcBef>
                <a:spcPct val="0"/>
              </a:spcBef>
              <a:buClrTx/>
              <a:buSzTx/>
              <a:buFontTx/>
              <a:buNone/>
            </a:pPr>
            <a:r>
              <a:rPr lang="en-US" sz="4000" b="1" dirty="0" smtClean="0">
                <a:solidFill>
                  <a:prstClr val="black"/>
                </a:solidFill>
                <a:latin typeface="Cambria"/>
                <a:cs typeface="Cambria"/>
              </a:rPr>
              <a:t>Encoded as Weighted Finite-State Automaton</a:t>
            </a:r>
            <a:endParaRPr lang="en-US" sz="2500" dirty="0" smtClean="0">
              <a:solidFill>
                <a:prstClr val="black"/>
              </a:solidFill>
              <a:latin typeface="Cambria"/>
              <a:cs typeface="Cambria"/>
            </a:endParaRPr>
          </a:p>
        </p:txBody>
      </p:sp>
    </p:spTree>
    <p:extLst>
      <p:ext uri="{BB962C8B-B14F-4D97-AF65-F5344CB8AC3E}">
        <p14:creationId xmlns:p14="http://schemas.microsoft.com/office/powerpoint/2010/main" val="123150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1A35EC1-B1B4-4FA8-B2AD-670C5F0CF62D}" type="slidenum">
              <a:rPr lang="en-US" smtClean="0">
                <a:solidFill>
                  <a:srgbClr val="000000"/>
                </a:solidFill>
              </a:rPr>
              <a:pPr/>
              <a:t>115</a:t>
            </a:fld>
            <a:endParaRPr lang="en-US">
              <a:solidFill>
                <a:srgbClr val="000000"/>
              </a:solidFill>
            </a:endParaRPr>
          </a:p>
        </p:txBody>
      </p:sp>
      <p:pic>
        <p:nvPicPr>
          <p:cNvPr id="1026" name="Picture 2" descr="http://www.cs.jhu.edu/%7Ejason/tutorials/ml-simple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506" y="277813"/>
            <a:ext cx="7639050" cy="618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889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p:nvPr>
        </p:nvSpPr>
        <p:spPr/>
        <p:txBody>
          <a:bodyPr/>
          <a:lstStyle/>
          <a:p>
            <a:r>
              <a:rPr lang="en-US" dirty="0" smtClean="0"/>
              <a:t>Experimental Design</a:t>
            </a:r>
          </a:p>
        </p:txBody>
      </p:sp>
      <p:sp>
        <p:nvSpPr>
          <p:cNvPr id="3" name="Subtitle 2"/>
          <p:cNvSpPr>
            <a:spLocks noGrp="1"/>
          </p:cNvSpPr>
          <p:nvPr>
            <p:ph type="subTitle" idx="1"/>
          </p:nvPr>
        </p:nvSpPr>
        <p:spPr/>
        <p:txBody>
          <a:bodyPr/>
          <a:lstStyle/>
          <a:p>
            <a:endParaRPr lang="en-US"/>
          </a:p>
        </p:txBody>
      </p:sp>
      <p:sp>
        <p:nvSpPr>
          <p:cNvPr id="2" name="Slide Number Placeholder 1"/>
          <p:cNvSpPr>
            <a:spLocks noGrp="1"/>
          </p:cNvSpPr>
          <p:nvPr>
            <p:ph type="sldNum" sz="quarter" idx="10"/>
          </p:nvPr>
        </p:nvSpPr>
        <p:spPr/>
        <p:txBody>
          <a:bodyPr/>
          <a:lstStyle/>
          <a:p>
            <a:fld id="{49DE1205-2570-481F-8800-60FB5913B51D}" type="slidenum">
              <a:rPr lang="en-US" smtClean="0">
                <a:solidFill>
                  <a:srgbClr val="000000"/>
                </a:solidFill>
              </a:rPr>
              <a:pPr/>
              <a:t>116</a:t>
            </a:fld>
            <a:endParaRPr lang="en-US">
              <a:solidFill>
                <a:srgbClr val="000000"/>
              </a:solidFill>
            </a:endParaRPr>
          </a:p>
        </p:txBody>
      </p:sp>
    </p:spTree>
    <p:extLst>
      <p:ext uri="{BB962C8B-B14F-4D97-AF65-F5344CB8AC3E}">
        <p14:creationId xmlns:p14="http://schemas.microsoft.com/office/powerpoint/2010/main" val="11075023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8229600" cy="1143000"/>
          </a:xfrm>
        </p:spPr>
        <p:txBody>
          <a:bodyPr/>
          <a:lstStyle/>
          <a:p>
            <a:r>
              <a:rPr lang="en-US" dirty="0" smtClean="0"/>
              <a:t>Experimental Datasets</a:t>
            </a:r>
            <a:endParaRPr lang="en-US" dirty="0"/>
          </a:p>
        </p:txBody>
      </p:sp>
      <p:sp>
        <p:nvSpPr>
          <p:cNvPr id="3" name="Content Placeholder 2"/>
          <p:cNvSpPr>
            <a:spLocks noGrp="1"/>
          </p:cNvSpPr>
          <p:nvPr>
            <p:ph idx="1"/>
          </p:nvPr>
        </p:nvSpPr>
        <p:spPr>
          <a:xfrm>
            <a:off x="1295400" y="1417638"/>
            <a:ext cx="8229600" cy="4708525"/>
          </a:xfrm>
        </p:spPr>
        <p:txBody>
          <a:bodyPr>
            <a:normAutofit/>
          </a:bodyPr>
          <a:lstStyle/>
          <a:p>
            <a:r>
              <a:rPr lang="en-US" dirty="0" smtClean="0"/>
              <a:t>7 languages from different families</a:t>
            </a:r>
          </a:p>
          <a:p>
            <a:pPr lvl="1"/>
            <a:r>
              <a:rPr lang="en-US" dirty="0" smtClean="0"/>
              <a:t>Maori </a:t>
            </a:r>
          </a:p>
          <a:p>
            <a:pPr lvl="1"/>
            <a:r>
              <a:rPr lang="en-US" dirty="0" err="1" smtClean="0"/>
              <a:t>Tangale</a:t>
            </a:r>
            <a:r>
              <a:rPr lang="en-US" dirty="0" smtClean="0"/>
              <a:t> </a:t>
            </a:r>
          </a:p>
          <a:p>
            <a:pPr lvl="1"/>
            <a:r>
              <a:rPr lang="en-US" dirty="0" smtClean="0"/>
              <a:t>Indonesian </a:t>
            </a:r>
          </a:p>
          <a:p>
            <a:pPr lvl="1"/>
            <a:r>
              <a:rPr lang="en-US" dirty="0" smtClean="0"/>
              <a:t>Catalan</a:t>
            </a:r>
          </a:p>
          <a:p>
            <a:pPr marL="457200" lvl="1" indent="0">
              <a:buNone/>
            </a:pPr>
            <a:endParaRPr lang="en-US" dirty="0"/>
          </a:p>
          <a:p>
            <a:pPr lvl="1"/>
            <a:r>
              <a:rPr lang="en-US" dirty="0" smtClean="0"/>
              <a:t>English </a:t>
            </a:r>
          </a:p>
          <a:p>
            <a:pPr lvl="1"/>
            <a:r>
              <a:rPr lang="en-US" dirty="0" smtClean="0"/>
              <a:t>Dutch </a:t>
            </a:r>
          </a:p>
          <a:p>
            <a:pPr lvl="1"/>
            <a:r>
              <a:rPr lang="en-US" dirty="0" smtClean="0"/>
              <a:t>German </a:t>
            </a:r>
          </a:p>
          <a:p>
            <a:pPr lvl="1"/>
            <a:endParaRPr lang="en-US" dirty="0"/>
          </a:p>
          <a:p>
            <a:pPr lvl="1"/>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p:txBody>
      </p:sp>
      <p:pic>
        <p:nvPicPr>
          <p:cNvPr id="4" name="Picture 3"/>
          <p:cNvPicPr>
            <a:picLocks noChangeAspect="1"/>
          </p:cNvPicPr>
          <p:nvPr/>
        </p:nvPicPr>
        <p:blipFill>
          <a:blip r:embed="rId3"/>
          <a:stretch>
            <a:fillRect/>
          </a:stretch>
        </p:blipFill>
        <p:spPr>
          <a:xfrm>
            <a:off x="4267200" y="2133600"/>
            <a:ext cx="1311461" cy="1877863"/>
          </a:xfrm>
          <a:prstGeom prst="rect">
            <a:avLst/>
          </a:prstGeom>
        </p:spPr>
      </p:pic>
      <p:sp>
        <p:nvSpPr>
          <p:cNvPr id="5" name="Slide Number Placeholder 4"/>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117</a:t>
            </a:fld>
            <a:endParaRPr lang="en-US">
              <a:solidFill>
                <a:prstClr val="black">
                  <a:tint val="75000"/>
                </a:prstClr>
              </a:solidFill>
            </a:endParaRPr>
          </a:p>
        </p:txBody>
      </p:sp>
      <p:grpSp>
        <p:nvGrpSpPr>
          <p:cNvPr id="23" name="Group 22"/>
          <p:cNvGrpSpPr/>
          <p:nvPr/>
        </p:nvGrpSpPr>
        <p:grpSpPr>
          <a:xfrm>
            <a:off x="228600" y="2057400"/>
            <a:ext cx="1371600" cy="3981510"/>
            <a:chOff x="228600" y="2057400"/>
            <a:chExt cx="1371600" cy="3981510"/>
          </a:xfrm>
        </p:grpSpPr>
        <p:sp>
          <p:nvSpPr>
            <p:cNvPr id="7" name="TextBox 6"/>
            <p:cNvSpPr txBox="1"/>
            <p:nvPr/>
          </p:nvSpPr>
          <p:spPr>
            <a:xfrm>
              <a:off x="228600" y="4629090"/>
              <a:ext cx="1354858" cy="400110"/>
            </a:xfrm>
            <a:prstGeom prst="rect">
              <a:avLst/>
            </a:prstGeom>
            <a:noFill/>
          </p:spPr>
          <p:txBody>
            <a:bodyPr wrap="none" rtlCol="0">
              <a:spAutoFit/>
            </a:bodyPr>
            <a:lstStyle/>
            <a:p>
              <a:pPr>
                <a:buClr>
                  <a:srgbClr val="0C5986"/>
                </a:buClr>
              </a:pPr>
              <a:r>
                <a:rPr lang="en-US" dirty="0" smtClean="0">
                  <a:solidFill>
                    <a:srgbClr val="00B0F0"/>
                  </a:solidFill>
                </a:rPr>
                <a:t>200 to 800</a:t>
              </a:r>
              <a:endParaRPr lang="en-US" dirty="0">
                <a:solidFill>
                  <a:srgbClr val="00B0F0"/>
                </a:solidFill>
              </a:endParaRPr>
            </a:p>
          </p:txBody>
        </p:sp>
        <p:sp>
          <p:nvSpPr>
            <p:cNvPr id="8" name="TextBox 7"/>
            <p:cNvSpPr txBox="1"/>
            <p:nvPr/>
          </p:nvSpPr>
          <p:spPr>
            <a:xfrm>
              <a:off x="228600" y="5162490"/>
              <a:ext cx="1354858" cy="400110"/>
            </a:xfrm>
            <a:prstGeom prst="rect">
              <a:avLst/>
            </a:prstGeom>
            <a:noFill/>
          </p:spPr>
          <p:txBody>
            <a:bodyPr wrap="none" rtlCol="0">
              <a:spAutoFit/>
            </a:bodyPr>
            <a:lstStyle/>
            <a:p>
              <a:pPr>
                <a:buClr>
                  <a:srgbClr val="0C5986"/>
                </a:buClr>
              </a:pPr>
              <a:r>
                <a:rPr lang="en-US" dirty="0" smtClean="0">
                  <a:solidFill>
                    <a:srgbClr val="00B0F0"/>
                  </a:solidFill>
                </a:rPr>
                <a:t>200 to 800</a:t>
              </a:r>
              <a:endParaRPr lang="en-US" dirty="0">
                <a:solidFill>
                  <a:srgbClr val="00B0F0"/>
                </a:solidFill>
              </a:endParaRPr>
            </a:p>
          </p:txBody>
        </p:sp>
        <p:sp>
          <p:nvSpPr>
            <p:cNvPr id="9" name="TextBox 8"/>
            <p:cNvSpPr txBox="1"/>
            <p:nvPr/>
          </p:nvSpPr>
          <p:spPr>
            <a:xfrm>
              <a:off x="245342" y="5638800"/>
              <a:ext cx="1354858" cy="400110"/>
            </a:xfrm>
            <a:prstGeom prst="rect">
              <a:avLst/>
            </a:prstGeom>
            <a:noFill/>
          </p:spPr>
          <p:txBody>
            <a:bodyPr wrap="none" rtlCol="0">
              <a:spAutoFit/>
            </a:bodyPr>
            <a:lstStyle/>
            <a:p>
              <a:pPr>
                <a:buClr>
                  <a:srgbClr val="0C5986"/>
                </a:buClr>
              </a:pPr>
              <a:r>
                <a:rPr lang="en-US" dirty="0" smtClean="0">
                  <a:solidFill>
                    <a:srgbClr val="00B0F0"/>
                  </a:solidFill>
                </a:rPr>
                <a:t>200 to 800</a:t>
              </a:r>
              <a:endParaRPr lang="en-US" dirty="0">
                <a:solidFill>
                  <a:srgbClr val="00B0F0"/>
                </a:solidFill>
              </a:endParaRPr>
            </a:p>
          </p:txBody>
        </p:sp>
        <p:sp>
          <p:nvSpPr>
            <p:cNvPr id="10" name="TextBox 9"/>
            <p:cNvSpPr txBox="1"/>
            <p:nvPr/>
          </p:nvSpPr>
          <p:spPr>
            <a:xfrm>
              <a:off x="622792" y="2057400"/>
              <a:ext cx="447559" cy="400110"/>
            </a:xfrm>
            <a:prstGeom prst="rect">
              <a:avLst/>
            </a:prstGeom>
            <a:noFill/>
          </p:spPr>
          <p:txBody>
            <a:bodyPr wrap="none" rtlCol="0">
              <a:spAutoFit/>
            </a:bodyPr>
            <a:lstStyle/>
            <a:p>
              <a:pPr>
                <a:buClr>
                  <a:srgbClr val="0C5986"/>
                </a:buClr>
              </a:pPr>
              <a:r>
                <a:rPr lang="en-US" dirty="0" smtClean="0">
                  <a:solidFill>
                    <a:srgbClr val="00B0F0"/>
                  </a:solidFill>
                </a:rPr>
                <a:t>67</a:t>
              </a:r>
              <a:endParaRPr lang="en-US" dirty="0">
                <a:solidFill>
                  <a:srgbClr val="00B0F0"/>
                </a:solidFill>
              </a:endParaRPr>
            </a:p>
          </p:txBody>
        </p:sp>
        <p:sp>
          <p:nvSpPr>
            <p:cNvPr id="11" name="TextBox 10"/>
            <p:cNvSpPr txBox="1"/>
            <p:nvPr/>
          </p:nvSpPr>
          <p:spPr>
            <a:xfrm>
              <a:off x="631698" y="3581400"/>
              <a:ext cx="396263" cy="400110"/>
            </a:xfrm>
            <a:prstGeom prst="rect">
              <a:avLst/>
            </a:prstGeom>
            <a:noFill/>
          </p:spPr>
          <p:txBody>
            <a:bodyPr wrap="none" rtlCol="0">
              <a:spAutoFit/>
            </a:bodyPr>
            <a:lstStyle/>
            <a:p>
              <a:pPr>
                <a:buClr>
                  <a:srgbClr val="0C5986"/>
                </a:buClr>
              </a:pPr>
              <a:r>
                <a:rPr lang="en-US" dirty="0" smtClean="0">
                  <a:solidFill>
                    <a:srgbClr val="00B0F0"/>
                  </a:solidFill>
                </a:rPr>
                <a:t>71</a:t>
              </a:r>
              <a:endParaRPr lang="en-US" dirty="0">
                <a:solidFill>
                  <a:srgbClr val="00B0F0"/>
                </a:solidFill>
              </a:endParaRPr>
            </a:p>
          </p:txBody>
        </p:sp>
        <p:sp>
          <p:nvSpPr>
            <p:cNvPr id="12" name="TextBox 11"/>
            <p:cNvSpPr txBox="1"/>
            <p:nvPr/>
          </p:nvSpPr>
          <p:spPr>
            <a:xfrm>
              <a:off x="609600" y="2514600"/>
              <a:ext cx="447558" cy="400110"/>
            </a:xfrm>
            <a:prstGeom prst="rect">
              <a:avLst/>
            </a:prstGeom>
            <a:noFill/>
          </p:spPr>
          <p:txBody>
            <a:bodyPr wrap="none" rtlCol="0">
              <a:spAutoFit/>
            </a:bodyPr>
            <a:lstStyle/>
            <a:p>
              <a:pPr>
                <a:buClr>
                  <a:srgbClr val="0C5986"/>
                </a:buClr>
              </a:pPr>
              <a:r>
                <a:rPr lang="en-US" dirty="0" smtClean="0">
                  <a:solidFill>
                    <a:srgbClr val="00B0F0"/>
                  </a:solidFill>
                </a:rPr>
                <a:t>54</a:t>
              </a:r>
              <a:endParaRPr lang="en-US" dirty="0">
                <a:solidFill>
                  <a:srgbClr val="00B0F0"/>
                </a:solidFill>
              </a:endParaRPr>
            </a:p>
          </p:txBody>
        </p:sp>
        <p:sp>
          <p:nvSpPr>
            <p:cNvPr id="13" name="TextBox 12"/>
            <p:cNvSpPr txBox="1"/>
            <p:nvPr/>
          </p:nvSpPr>
          <p:spPr>
            <a:xfrm>
              <a:off x="610401" y="3048000"/>
              <a:ext cx="445956" cy="400110"/>
            </a:xfrm>
            <a:prstGeom prst="rect">
              <a:avLst/>
            </a:prstGeom>
            <a:noFill/>
          </p:spPr>
          <p:txBody>
            <a:bodyPr wrap="none" rtlCol="0">
              <a:spAutoFit/>
            </a:bodyPr>
            <a:lstStyle/>
            <a:p>
              <a:pPr>
                <a:buClr>
                  <a:srgbClr val="0C5986"/>
                </a:buClr>
              </a:pPr>
              <a:r>
                <a:rPr lang="en-US" dirty="0" smtClean="0">
                  <a:solidFill>
                    <a:srgbClr val="00B0F0"/>
                  </a:solidFill>
                </a:rPr>
                <a:t>43</a:t>
              </a:r>
              <a:endParaRPr lang="en-US" dirty="0">
                <a:solidFill>
                  <a:srgbClr val="00B0F0"/>
                </a:solidFill>
              </a:endParaRPr>
            </a:p>
          </p:txBody>
        </p:sp>
      </p:grpSp>
      <p:sp>
        <p:nvSpPr>
          <p:cNvPr id="14" name="TextBox 13"/>
          <p:cNvSpPr txBox="1"/>
          <p:nvPr/>
        </p:nvSpPr>
        <p:spPr>
          <a:xfrm>
            <a:off x="5711922" y="2514600"/>
            <a:ext cx="3203478" cy="978729"/>
          </a:xfrm>
          <a:prstGeom prst="rect">
            <a:avLst/>
          </a:prstGeom>
          <a:noFill/>
        </p:spPr>
        <p:txBody>
          <a:bodyPr wrap="square" rtlCol="0">
            <a:spAutoFit/>
          </a:bodyPr>
          <a:lstStyle/>
          <a:p>
            <a:pPr>
              <a:buClr>
                <a:srgbClr val="0C5986"/>
              </a:buClr>
            </a:pPr>
            <a:r>
              <a:rPr lang="en-US" sz="1800" dirty="0" smtClean="0">
                <a:solidFill>
                  <a:prstClr val="black"/>
                </a:solidFill>
                <a:latin typeface="Comic Sans MS" panose="030F0702030302020204" pitchFamily="66" charset="0"/>
              </a:rPr>
              <a:t>homework exercises:</a:t>
            </a:r>
          </a:p>
          <a:p>
            <a:pPr>
              <a:buClr>
                <a:srgbClr val="0C5986"/>
              </a:buClr>
            </a:pPr>
            <a:r>
              <a:rPr lang="en-US" sz="1800" dirty="0" smtClean="0">
                <a:solidFill>
                  <a:prstClr val="black"/>
                </a:solidFill>
                <a:latin typeface="Comic Sans MS" panose="030F0702030302020204" pitchFamily="66" charset="0"/>
              </a:rPr>
              <a:t>can we generalize correctly from small data?</a:t>
            </a:r>
          </a:p>
        </p:txBody>
      </p:sp>
      <p:grpSp>
        <p:nvGrpSpPr>
          <p:cNvPr id="18" name="Group 17"/>
          <p:cNvGrpSpPr/>
          <p:nvPr/>
        </p:nvGrpSpPr>
        <p:grpSpPr>
          <a:xfrm>
            <a:off x="3990142" y="4509671"/>
            <a:ext cx="1648658" cy="1648658"/>
            <a:chOff x="5867400" y="4509671"/>
            <a:chExt cx="1648658" cy="1648658"/>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4509671"/>
              <a:ext cx="1648658" cy="1648658"/>
            </a:xfrm>
            <a:prstGeom prst="rect">
              <a:avLst/>
            </a:prstGeom>
          </p:spPr>
        </p:pic>
        <p:sp>
          <p:nvSpPr>
            <p:cNvPr id="17" name="TextBox 16"/>
            <p:cNvSpPr txBox="1"/>
            <p:nvPr/>
          </p:nvSpPr>
          <p:spPr>
            <a:xfrm>
              <a:off x="6292048" y="4648200"/>
              <a:ext cx="870752" cy="400110"/>
            </a:xfrm>
            <a:prstGeom prst="rect">
              <a:avLst/>
            </a:prstGeom>
            <a:noFill/>
          </p:spPr>
          <p:txBody>
            <a:bodyPr wrap="none" rtlCol="0">
              <a:spAutoFit/>
            </a:bodyPr>
            <a:lstStyle/>
            <a:p>
              <a:pPr>
                <a:buClr>
                  <a:srgbClr val="0C5986"/>
                </a:buClr>
              </a:pPr>
              <a:r>
                <a:rPr lang="en-US" b="1" dirty="0" smtClean="0">
                  <a:solidFill>
                    <a:prstClr val="black"/>
                  </a:solidFill>
                </a:rPr>
                <a:t>CELEX</a:t>
              </a:r>
              <a:endParaRPr lang="en-US" b="1" dirty="0">
                <a:solidFill>
                  <a:prstClr val="black"/>
                </a:solidFill>
              </a:endParaRPr>
            </a:p>
          </p:txBody>
        </p:sp>
      </p:grpSp>
      <p:sp>
        <p:nvSpPr>
          <p:cNvPr id="19" name="TextBox 18"/>
          <p:cNvSpPr txBox="1"/>
          <p:nvPr/>
        </p:nvSpPr>
        <p:spPr>
          <a:xfrm>
            <a:off x="5486400" y="4563273"/>
            <a:ext cx="3127751" cy="1532727"/>
          </a:xfrm>
          <a:prstGeom prst="rect">
            <a:avLst/>
          </a:prstGeom>
          <a:noFill/>
        </p:spPr>
        <p:txBody>
          <a:bodyPr wrap="square" rtlCol="0">
            <a:spAutoFit/>
          </a:bodyPr>
          <a:lstStyle/>
          <a:p>
            <a:pPr>
              <a:buClr>
                <a:srgbClr val="0C5986"/>
              </a:buClr>
            </a:pPr>
            <a:r>
              <a:rPr lang="en-US" sz="1800" dirty="0">
                <a:solidFill>
                  <a:prstClr val="black"/>
                </a:solidFill>
                <a:latin typeface="Comic Sans MS" panose="030F0702030302020204" pitchFamily="66" charset="0"/>
              </a:rPr>
              <a:t>can we scale up to </a:t>
            </a:r>
            <a:br>
              <a:rPr lang="en-US" sz="1800" dirty="0">
                <a:solidFill>
                  <a:prstClr val="black"/>
                </a:solidFill>
                <a:latin typeface="Comic Sans MS" panose="030F0702030302020204" pitchFamily="66" charset="0"/>
              </a:rPr>
            </a:br>
            <a:r>
              <a:rPr lang="en-US" sz="1800" dirty="0">
                <a:solidFill>
                  <a:prstClr val="black"/>
                </a:solidFill>
                <a:latin typeface="Comic Sans MS" panose="030F0702030302020204" pitchFamily="66" charset="0"/>
              </a:rPr>
              <a:t>larger datasets?</a:t>
            </a:r>
          </a:p>
          <a:p>
            <a:pPr>
              <a:buClr>
                <a:srgbClr val="0C5986"/>
              </a:buClr>
            </a:pPr>
            <a:r>
              <a:rPr lang="en-US" sz="1800" dirty="0" smtClean="0">
                <a:solidFill>
                  <a:prstClr val="black"/>
                </a:solidFill>
                <a:latin typeface="Comic Sans MS" panose="030F0702030302020204" pitchFamily="66" charset="0"/>
              </a:rPr>
              <a:t>can we handle naturally occurring datasets that have more irregularity?</a:t>
            </a:r>
          </a:p>
        </p:txBody>
      </p:sp>
      <p:grpSp>
        <p:nvGrpSpPr>
          <p:cNvPr id="24" name="Group 23"/>
          <p:cNvGrpSpPr/>
          <p:nvPr/>
        </p:nvGrpSpPr>
        <p:grpSpPr>
          <a:xfrm>
            <a:off x="136197" y="152400"/>
            <a:ext cx="1625766" cy="1676400"/>
            <a:chOff x="136197" y="152400"/>
            <a:chExt cx="1625766" cy="1676400"/>
          </a:xfrm>
        </p:grpSpPr>
        <p:sp>
          <p:nvSpPr>
            <p:cNvPr id="20" name="TextBox 19"/>
            <p:cNvSpPr txBox="1"/>
            <p:nvPr/>
          </p:nvSpPr>
          <p:spPr>
            <a:xfrm>
              <a:off x="136197" y="152400"/>
              <a:ext cx="1625766" cy="1015663"/>
            </a:xfrm>
            <a:prstGeom prst="rect">
              <a:avLst/>
            </a:prstGeom>
            <a:noFill/>
          </p:spPr>
          <p:txBody>
            <a:bodyPr wrap="none" rtlCol="0">
              <a:spAutoFit/>
            </a:bodyPr>
            <a:lstStyle/>
            <a:p>
              <a:pPr>
                <a:buClr>
                  <a:srgbClr val="0C5986"/>
                </a:buClr>
              </a:pPr>
              <a:r>
                <a:rPr lang="en-US" dirty="0" smtClean="0">
                  <a:solidFill>
                    <a:srgbClr val="00B0F0"/>
                  </a:solidFill>
                </a:rPr>
                <a:t># of </a:t>
              </a:r>
              <a:r>
                <a:rPr lang="en-US" i="1" dirty="0" smtClean="0">
                  <a:solidFill>
                    <a:srgbClr val="00B0F0"/>
                  </a:solidFill>
                </a:rPr>
                <a:t>observed</a:t>
              </a:r>
              <a:r>
                <a:rPr lang="en-US" dirty="0">
                  <a:solidFill>
                    <a:srgbClr val="00B0F0"/>
                  </a:solidFill>
                </a:rPr>
                <a:t/>
              </a:r>
              <a:br>
                <a:rPr lang="en-US" dirty="0">
                  <a:solidFill>
                    <a:srgbClr val="00B0F0"/>
                  </a:solidFill>
                </a:rPr>
              </a:br>
              <a:r>
                <a:rPr lang="en-US" dirty="0" smtClean="0">
                  <a:solidFill>
                    <a:srgbClr val="00B0F0"/>
                  </a:solidFill>
                </a:rPr>
                <a:t>words per</a:t>
              </a:r>
              <a:br>
                <a:rPr lang="en-US" dirty="0" smtClean="0">
                  <a:solidFill>
                    <a:srgbClr val="00B0F0"/>
                  </a:solidFill>
                </a:rPr>
              </a:br>
              <a:r>
                <a:rPr lang="en-US" dirty="0" smtClean="0">
                  <a:solidFill>
                    <a:srgbClr val="00B0F0"/>
                  </a:solidFill>
                </a:rPr>
                <a:t>experiment</a:t>
              </a:r>
            </a:p>
          </p:txBody>
        </p:sp>
        <p:cxnSp>
          <p:nvCxnSpPr>
            <p:cNvPr id="22" name="Straight Arrow Connector 21"/>
            <p:cNvCxnSpPr/>
            <p:nvPr/>
          </p:nvCxnSpPr>
          <p:spPr>
            <a:xfrm>
              <a:off x="838200" y="1143000"/>
              <a:ext cx="0" cy="685800"/>
            </a:xfrm>
            <a:prstGeom prst="straightConnector1">
              <a:avLst/>
            </a:prstGeom>
            <a:ln>
              <a:solidFill>
                <a:srgbClr val="00B0F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6538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118</a:t>
            </a:fld>
            <a:endParaRPr lang="en-US">
              <a:solidFill>
                <a:prstClr val="black">
                  <a:tint val="75000"/>
                </a:prstClr>
              </a:solidFill>
            </a:endParaRPr>
          </a:p>
        </p:txBody>
      </p:sp>
      <p:sp>
        <p:nvSpPr>
          <p:cNvPr id="27" name="Title 1"/>
          <p:cNvSpPr>
            <a:spLocks noGrp="1"/>
          </p:cNvSpPr>
          <p:nvPr>
            <p:ph type="title"/>
          </p:nvPr>
        </p:nvSpPr>
        <p:spPr>
          <a:xfrm>
            <a:off x="533400" y="0"/>
            <a:ext cx="8229600" cy="1143000"/>
          </a:xfrm>
        </p:spPr>
        <p:txBody>
          <a:bodyPr/>
          <a:lstStyle/>
          <a:p>
            <a:r>
              <a:rPr lang="en-US" dirty="0" smtClean="0"/>
              <a:t>Evaluation Setup</a:t>
            </a:r>
            <a:endParaRPr lang="en-US" dirty="0"/>
          </a:p>
        </p:txBody>
      </p:sp>
      <p:grpSp>
        <p:nvGrpSpPr>
          <p:cNvPr id="57" name="Group 56"/>
          <p:cNvGrpSpPr/>
          <p:nvPr/>
        </p:nvGrpSpPr>
        <p:grpSpPr>
          <a:xfrm>
            <a:off x="376860" y="1557282"/>
            <a:ext cx="8356360" cy="3395718"/>
            <a:chOff x="376860" y="1557282"/>
            <a:chExt cx="8356360" cy="3395718"/>
          </a:xfrm>
        </p:grpSpPr>
        <p:sp>
          <p:nvSpPr>
            <p:cNvPr id="62"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37AAED"/>
                </a:solidFill>
                <a:latin typeface="Arial"/>
                <a:ea typeface="Calibri"/>
                <a:cs typeface="Arial"/>
                <a:sym typeface="Arial"/>
                <a:rtl val="0"/>
              </a:endParaRPr>
            </a:p>
          </p:txBody>
        </p:sp>
        <p:sp>
          <p:nvSpPr>
            <p:cNvPr id="79"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FF0000"/>
                </a:solidFill>
                <a:latin typeface="Arial"/>
                <a:cs typeface="Arial"/>
                <a:sym typeface="Arial"/>
                <a:rtl val="0"/>
              </a:endParaRPr>
            </a:p>
          </p:txBody>
        </p:sp>
        <p:sp>
          <p:nvSpPr>
            <p:cNvPr id="80"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FF0000"/>
                </a:solidFill>
                <a:latin typeface="Arial"/>
                <a:ea typeface="Arial"/>
                <a:cs typeface="Arial"/>
                <a:sym typeface="Arial"/>
                <a:rtl val="0"/>
              </a:endParaRPr>
            </a:p>
          </p:txBody>
        </p:sp>
        <p:sp>
          <p:nvSpPr>
            <p:cNvPr id="81"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000000"/>
                </a:solidFill>
                <a:latin typeface="Arial"/>
                <a:cs typeface="Arial"/>
                <a:sym typeface="Arial"/>
                <a:rtl val="0"/>
              </a:endParaRPr>
            </a:p>
          </p:txBody>
        </p:sp>
        <p:sp>
          <p:nvSpPr>
            <p:cNvPr id="82"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r,εzɪgn’eɪʃn</a:t>
              </a:r>
            </a:p>
          </p:txBody>
        </p:sp>
        <p:sp>
          <p:nvSpPr>
            <p:cNvPr id="84" name="Shape 1882"/>
            <p:cNvSpPr/>
            <p:nvPr/>
          </p:nvSpPr>
          <p:spPr>
            <a:xfrm>
              <a:off x="4829263" y="4352961"/>
              <a:ext cx="2030787"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sp>
          <p:nvSpPr>
            <p:cNvPr id="85"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d’æmz</a:t>
              </a:r>
            </a:p>
          </p:txBody>
        </p:sp>
        <p:sp>
          <p:nvSpPr>
            <p:cNvPr id="86"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sp>
          <p:nvSpPr>
            <p:cNvPr id="87"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sp>
          <p:nvSpPr>
            <p:cNvPr id="88"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cxnSp>
          <p:nvCxnSpPr>
            <p:cNvPr id="89" name="Shape 1868"/>
            <p:cNvCxnSpPr>
              <a:endCxn id="86"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90" name="Shape 1869"/>
            <p:cNvCxnSpPr>
              <a:endCxn id="86"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91" name="Shape 1870"/>
            <p:cNvCxnSpPr>
              <a:stCxn id="86" idx="4"/>
              <a:endCxn id="82"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92" name="Shape 1871"/>
            <p:cNvCxnSpPr>
              <a:endCxn id="87"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93" name="Shape 1872"/>
            <p:cNvCxnSpPr>
              <a:endCxn id="87"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94" name="Shape 1873"/>
            <p:cNvCxnSpPr>
              <a:stCxn id="87" idx="4"/>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95" name="Shape 1874"/>
            <p:cNvCxnSpPr>
              <a:endCxn id="101"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96" name="Shape 1875"/>
            <p:cNvCxnSpPr>
              <a:endCxn id="101"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97" name="Shape 1876"/>
            <p:cNvCxnSpPr>
              <a:stCxn id="101" idx="4"/>
              <a:endCxn id="84"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98" name="Shape 1877"/>
            <p:cNvCxnSpPr>
              <a:endCxn id="88"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99" name="Shape 1879"/>
            <p:cNvCxnSpPr>
              <a:stCxn id="88" idx="4"/>
              <a:endCxn id="85"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100" name="Shape 1877"/>
            <p:cNvCxnSpPr>
              <a:endCxn id="88"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101"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grpSp>
      <p:sp>
        <p:nvSpPr>
          <p:cNvPr id="102" name="Shape 1881"/>
          <p:cNvSpPr/>
          <p:nvPr/>
        </p:nvSpPr>
        <p:spPr>
          <a:xfrm>
            <a:off x="2915053" y="4352961"/>
            <a:ext cx="1580290"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riz’ajnz</a:t>
            </a:r>
          </a:p>
        </p:txBody>
      </p:sp>
    </p:spTree>
    <p:extLst>
      <p:ext uri="{BB962C8B-B14F-4D97-AF65-F5344CB8AC3E}">
        <p14:creationId xmlns:p14="http://schemas.microsoft.com/office/powerpoint/2010/main" val="76026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119</a:t>
            </a:fld>
            <a:endParaRPr lang="en-US">
              <a:solidFill>
                <a:prstClr val="black">
                  <a:tint val="75000"/>
                </a:prstClr>
              </a:solidFill>
            </a:endParaRPr>
          </a:p>
        </p:txBody>
      </p:sp>
      <p:sp>
        <p:nvSpPr>
          <p:cNvPr id="27" name="Title 1"/>
          <p:cNvSpPr>
            <a:spLocks noGrp="1"/>
          </p:cNvSpPr>
          <p:nvPr>
            <p:ph type="title"/>
          </p:nvPr>
        </p:nvSpPr>
        <p:spPr>
          <a:xfrm>
            <a:off x="533400" y="0"/>
            <a:ext cx="8229600" cy="1143000"/>
          </a:xfrm>
        </p:spPr>
        <p:txBody>
          <a:bodyPr/>
          <a:lstStyle/>
          <a:p>
            <a:r>
              <a:rPr lang="en-US" dirty="0" smtClean="0"/>
              <a:t>Evaluation Setup</a:t>
            </a:r>
            <a:endParaRPr lang="en-US" dirty="0"/>
          </a:p>
        </p:txBody>
      </p:sp>
      <p:grpSp>
        <p:nvGrpSpPr>
          <p:cNvPr id="28" name="Group 27"/>
          <p:cNvGrpSpPr/>
          <p:nvPr/>
        </p:nvGrpSpPr>
        <p:grpSpPr>
          <a:xfrm>
            <a:off x="376860" y="1557282"/>
            <a:ext cx="8356360" cy="3395718"/>
            <a:chOff x="376860" y="1557282"/>
            <a:chExt cx="8356360" cy="3395718"/>
          </a:xfrm>
        </p:grpSpPr>
        <p:sp>
          <p:nvSpPr>
            <p:cNvPr id="29"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a:solidFill>
                    <a:srgbClr val="37AAED"/>
                  </a:solidFill>
                  <a:latin typeface="Arial"/>
                  <a:ea typeface="Calibri"/>
                  <a:cs typeface="Arial"/>
                  <a:sym typeface="Arial"/>
                  <a:rtl val="0"/>
                </a:rPr>
                <a:t>dæmn</a:t>
              </a:r>
              <a:endParaRPr lang="en" sz="1800" b="1" kern="0" dirty="0">
                <a:solidFill>
                  <a:srgbClr val="37AAED"/>
                </a:solidFill>
                <a:latin typeface="Arial"/>
                <a:ea typeface="Calibri"/>
                <a:cs typeface="Arial"/>
                <a:sym typeface="Arial"/>
                <a:rtl val="0"/>
              </a:endParaRPr>
            </a:p>
          </p:txBody>
        </p:sp>
        <p:sp>
          <p:nvSpPr>
            <p:cNvPr id="30"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a:solidFill>
                    <a:srgbClr val="FF0000"/>
                  </a:solidFill>
                  <a:latin typeface="Arial"/>
                  <a:cs typeface="Arial"/>
                  <a:sym typeface="Arial"/>
                  <a:rtl val="0"/>
                </a:rPr>
                <a:t>eɪʃən</a:t>
              </a:r>
              <a:endParaRPr lang="en" sz="1800" b="1" kern="0" dirty="0">
                <a:solidFill>
                  <a:srgbClr val="FF0000"/>
                </a:solidFill>
                <a:latin typeface="Arial"/>
                <a:cs typeface="Arial"/>
                <a:sym typeface="Arial"/>
                <a:rtl val="0"/>
              </a:endParaRPr>
            </a:p>
          </p:txBody>
        </p:sp>
        <p:sp>
          <p:nvSpPr>
            <p:cNvPr id="31"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dirty="0">
                  <a:solidFill>
                    <a:srgbClr val="FF0000"/>
                  </a:solidFill>
                  <a:latin typeface="Arial"/>
                  <a:cs typeface="Arial"/>
                  <a:sym typeface="Arial"/>
                  <a:rtl val="0"/>
                </a:rPr>
                <a:t>s</a:t>
              </a:r>
              <a:endParaRPr lang="en" sz="1800" b="1" kern="0" dirty="0">
                <a:solidFill>
                  <a:srgbClr val="FF0000"/>
                </a:solidFill>
                <a:latin typeface="Arial"/>
                <a:ea typeface="Arial"/>
                <a:cs typeface="Arial"/>
                <a:sym typeface="Arial"/>
                <a:rtl val="0"/>
              </a:endParaRPr>
            </a:p>
          </p:txBody>
        </p:sp>
        <p:sp>
          <p:nvSpPr>
            <p:cNvPr id="32"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dirty="0">
                  <a:solidFill>
                    <a:srgbClr val="37AAED"/>
                  </a:solidFill>
                  <a:latin typeface="Arial"/>
                  <a:ea typeface="Calibri"/>
                  <a:cs typeface="Arial"/>
                  <a:sym typeface="Calibri"/>
                  <a:rtl val="0"/>
                </a:rPr>
                <a:t>rizaign</a:t>
              </a:r>
              <a:endParaRPr lang="en" sz="1800" b="1" kern="0" dirty="0">
                <a:solidFill>
                  <a:srgbClr val="000000"/>
                </a:solidFill>
                <a:latin typeface="Arial"/>
                <a:cs typeface="Arial"/>
                <a:sym typeface="Arial"/>
                <a:rtl val="0"/>
              </a:endParaRPr>
            </a:p>
          </p:txBody>
        </p:sp>
        <p:sp>
          <p:nvSpPr>
            <p:cNvPr id="33"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r,εzɪgn’eɪʃn</a:t>
              </a:r>
            </a:p>
          </p:txBody>
        </p:sp>
        <p:sp>
          <p:nvSpPr>
            <p:cNvPr id="34" name="Shape 1881"/>
            <p:cNvSpPr/>
            <p:nvPr/>
          </p:nvSpPr>
          <p:spPr>
            <a:xfrm>
              <a:off x="2915053" y="4352961"/>
              <a:ext cx="1580290"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riz’ajnz</a:t>
              </a:r>
            </a:p>
          </p:txBody>
        </p:sp>
        <p:sp>
          <p:nvSpPr>
            <p:cNvPr id="35" name="Shape 1882"/>
            <p:cNvSpPr/>
            <p:nvPr/>
          </p:nvSpPr>
          <p:spPr>
            <a:xfrm>
              <a:off x="4829263" y="4352961"/>
              <a:ext cx="2030787"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d,æmn’eɪʃn</a:t>
              </a:r>
            </a:p>
          </p:txBody>
        </p:sp>
        <p:sp>
          <p:nvSpPr>
            <p:cNvPr id="36"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d’æmz</a:t>
              </a:r>
            </a:p>
          </p:txBody>
        </p:sp>
        <p:sp>
          <p:nvSpPr>
            <p:cNvPr id="37"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Calibri"/>
                  <a:rtl val="0"/>
                </a:rPr>
                <a:t>rizaign</a:t>
              </a:r>
              <a:r>
                <a:rPr lang="en-US" sz="1800" b="1" kern="0" dirty="0" smtClean="0">
                  <a:solidFill>
                    <a:srgbClr val="37AAED"/>
                  </a:solidFill>
                  <a:latin typeface="Arial"/>
                  <a:ea typeface="Calibri"/>
                  <a:cs typeface="Arial"/>
                  <a:sym typeface="Arial"/>
                  <a:rtl val="0"/>
                </a:rPr>
                <a:t>#</a:t>
              </a:r>
              <a:r>
                <a:rPr lang="en" sz="1800" b="1" kern="0" dirty="0" smtClean="0">
                  <a:solidFill>
                    <a:srgbClr val="FF0000"/>
                  </a:solidFill>
                  <a:latin typeface="Arial"/>
                  <a:ea typeface="Calibri"/>
                  <a:cs typeface="Arial"/>
                  <a:sym typeface="Arial"/>
                  <a:rtl val="0"/>
                </a:rPr>
                <a:t>eɪʃən</a:t>
              </a:r>
              <a:endParaRPr lang="en" sz="1800" b="1" kern="0" dirty="0">
                <a:solidFill>
                  <a:srgbClr val="FF0000"/>
                </a:solidFill>
                <a:latin typeface="Arial"/>
                <a:ea typeface="Calibri"/>
                <a:cs typeface="Arial"/>
                <a:sym typeface="Arial"/>
                <a:rtl val="0"/>
              </a:endParaRPr>
            </a:p>
          </p:txBody>
        </p:sp>
        <p:sp>
          <p:nvSpPr>
            <p:cNvPr id="38"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Calibri"/>
                  <a:rtl val="0"/>
                </a:rPr>
                <a:t>rizaign</a:t>
              </a:r>
              <a:r>
                <a:rPr lang="en" sz="1800" b="1" kern="0" dirty="0" smtClean="0">
                  <a:solidFill>
                    <a:srgbClr val="37AAED"/>
                  </a:solidFill>
                  <a:latin typeface="Arial"/>
                  <a:ea typeface="Calibri"/>
                  <a:cs typeface="Arial"/>
                  <a:sym typeface="Arial"/>
                  <a:rtl val="0"/>
                </a:rPr>
                <a:t>#</a:t>
              </a:r>
              <a:r>
                <a:rPr lang="en" sz="1800" b="1" kern="0" dirty="0">
                  <a:solidFill>
                    <a:srgbClr val="FF0000"/>
                  </a:solidFill>
                  <a:latin typeface="Arial"/>
                  <a:ea typeface="Calibri"/>
                  <a:cs typeface="Arial"/>
                  <a:sym typeface="Arial"/>
                  <a:rtl val="0"/>
                </a:rPr>
                <a:t>s</a:t>
              </a:r>
            </a:p>
          </p:txBody>
        </p:sp>
        <p:sp>
          <p:nvSpPr>
            <p:cNvPr id="39"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Arial"/>
                  <a:rtl val="0"/>
                </a:rPr>
                <a:t>dæmn#</a:t>
              </a:r>
              <a:r>
                <a:rPr lang="en" sz="1800" b="1" kern="0" dirty="0">
                  <a:solidFill>
                    <a:srgbClr val="FF0000"/>
                  </a:solidFill>
                  <a:latin typeface="Arial"/>
                  <a:ea typeface="Calibri"/>
                  <a:cs typeface="Arial"/>
                  <a:sym typeface="Arial"/>
                  <a:rtl val="0"/>
                </a:rPr>
                <a:t>s</a:t>
              </a:r>
            </a:p>
          </p:txBody>
        </p:sp>
        <p:cxnSp>
          <p:nvCxnSpPr>
            <p:cNvPr id="40" name="Shape 1868"/>
            <p:cNvCxnSpPr>
              <a:endCxn id="37"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41" name="Shape 1869"/>
            <p:cNvCxnSpPr>
              <a:endCxn id="37"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42" name="Shape 1870"/>
            <p:cNvCxnSpPr>
              <a:stCxn id="37" idx="4"/>
              <a:endCxn id="33"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43" name="Shape 1871"/>
            <p:cNvCxnSpPr>
              <a:endCxn id="38"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44" name="Shape 1872"/>
            <p:cNvCxnSpPr>
              <a:endCxn id="38"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45" name="Shape 1873"/>
            <p:cNvCxnSpPr>
              <a:stCxn id="38" idx="4"/>
              <a:endCxn id="34"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46" name="Shape 1874"/>
            <p:cNvCxnSpPr>
              <a:endCxn id="52"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47" name="Shape 1875"/>
            <p:cNvCxnSpPr>
              <a:endCxn id="52"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48" name="Shape 1876"/>
            <p:cNvCxnSpPr>
              <a:stCxn id="52" idx="4"/>
              <a:endCxn id="35"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49" name="Shape 1877"/>
            <p:cNvCxnSpPr>
              <a:endCxn id="39"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50" name="Shape 1879"/>
            <p:cNvCxnSpPr>
              <a:stCxn id="39" idx="4"/>
              <a:endCxn id="36"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51" name="Shape 1877"/>
            <p:cNvCxnSpPr>
              <a:endCxn id="39"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52"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37AAED"/>
                  </a:solidFill>
                  <a:latin typeface="Arial"/>
                  <a:ea typeface="Calibri"/>
                  <a:cs typeface="Arial"/>
                  <a:sym typeface="Arial"/>
                  <a:rtl val="0"/>
                </a:rPr>
                <a:t>dæmn#</a:t>
              </a:r>
              <a:r>
                <a:rPr lang="en" sz="1800" b="1" kern="0" dirty="0">
                  <a:solidFill>
                    <a:srgbClr val="FF0000"/>
                  </a:solidFill>
                  <a:latin typeface="Arial"/>
                  <a:ea typeface="Calibri"/>
                  <a:cs typeface="Arial"/>
                  <a:sym typeface="Arial"/>
                  <a:rtl val="0"/>
                </a:rPr>
                <a:t>eɪʃən</a:t>
              </a:r>
            </a:p>
          </p:txBody>
        </p:sp>
      </p:grpSp>
      <p:sp>
        <p:nvSpPr>
          <p:cNvPr id="53" name="TextBox 61"/>
          <p:cNvSpPr txBox="1"/>
          <p:nvPr/>
        </p:nvSpPr>
        <p:spPr>
          <a:xfrm>
            <a:off x="3962400" y="5486400"/>
            <a:ext cx="3928675" cy="830997"/>
          </a:xfrm>
          <a:prstGeom prst="rect">
            <a:avLst/>
          </a:prstGeom>
          <a:solidFill>
            <a:schemeClr val="bg1"/>
          </a:solidFill>
          <a:ln w="63500">
            <a:solidFill>
              <a:schemeClr val="accent6">
                <a:lumMod val="40000"/>
                <a:lumOff val="60000"/>
              </a:schemeClr>
            </a:solid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a:buClr>
                <a:srgbClr val="0C5986"/>
              </a:buClr>
            </a:pPr>
            <a:r>
              <a:rPr lang="en-US" sz="2400" dirty="0" smtClean="0">
                <a:solidFill>
                  <a:srgbClr val="660075">
                    <a:lumMod val="60000"/>
                    <a:lumOff val="40000"/>
                  </a:srgbClr>
                </a:solidFill>
                <a:latin typeface="Cambria"/>
                <a:cs typeface="Cambria"/>
              </a:rPr>
              <a:t>did we guess</a:t>
            </a:r>
            <a:br>
              <a:rPr lang="en-US" sz="2400" dirty="0" smtClean="0">
                <a:solidFill>
                  <a:srgbClr val="660075">
                    <a:lumMod val="60000"/>
                    <a:lumOff val="40000"/>
                  </a:srgbClr>
                </a:solidFill>
                <a:latin typeface="Cambria"/>
                <a:cs typeface="Cambria"/>
              </a:rPr>
            </a:br>
            <a:r>
              <a:rPr lang="en-US" sz="2400" dirty="0" smtClean="0">
                <a:solidFill>
                  <a:srgbClr val="660075">
                    <a:lumMod val="60000"/>
                    <a:lumOff val="40000"/>
                  </a:srgbClr>
                </a:solidFill>
                <a:latin typeface="Cambria"/>
                <a:cs typeface="Cambria"/>
              </a:rPr>
              <a:t>this pronunciation right?</a:t>
            </a:r>
            <a:endParaRPr lang="en-US" sz="2400" dirty="0">
              <a:solidFill>
                <a:srgbClr val="660075">
                  <a:lumMod val="60000"/>
                  <a:lumOff val="40000"/>
                </a:srgbClr>
              </a:solidFill>
              <a:latin typeface="Cambria"/>
              <a:cs typeface="Cambria"/>
            </a:endParaRPr>
          </a:p>
        </p:txBody>
      </p:sp>
      <p:cxnSp>
        <p:nvCxnSpPr>
          <p:cNvPr id="54" name="Straight Arrow Connector 53"/>
          <p:cNvCxnSpPr>
            <a:stCxn id="53" idx="0"/>
          </p:cNvCxnSpPr>
          <p:nvPr/>
        </p:nvCxnSpPr>
        <p:spPr>
          <a:xfrm flipH="1" flipV="1">
            <a:off x="5844657" y="4953000"/>
            <a:ext cx="82081" cy="533400"/>
          </a:xfrm>
          <a:prstGeom prst="straightConnector1">
            <a:avLst/>
          </a:prstGeom>
          <a:ln>
            <a:solidFill>
              <a:schemeClr val="accent6">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5431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p:txBody>
          <a:bodyPr/>
          <a:lstStyle/>
          <a:p>
            <a:r>
              <a:rPr lang="en-US"/>
              <a:t>Technically speaking, # words = </a:t>
            </a:r>
            <a:r>
              <a:rPr lang="en-US">
                <a:sym typeface="Symbol" panose="05050102010706020507" pitchFamily="18" charset="2"/>
              </a:rPr>
              <a:t></a:t>
            </a:r>
          </a:p>
        </p:txBody>
      </p:sp>
      <p:sp>
        <p:nvSpPr>
          <p:cNvPr id="924675" name="Rectangle 3"/>
          <p:cNvSpPr>
            <a:spLocks noGrp="1" noChangeArrowheads="1"/>
          </p:cNvSpPr>
          <p:nvPr>
            <p:ph type="body" idx="1"/>
          </p:nvPr>
        </p:nvSpPr>
        <p:spPr/>
        <p:txBody>
          <a:bodyPr/>
          <a:lstStyle/>
          <a:p>
            <a:pPr>
              <a:lnSpc>
                <a:spcPct val="90000"/>
              </a:lnSpc>
            </a:pPr>
            <a:r>
              <a:rPr lang="en-US"/>
              <a:t>Really the set of (possible) words is ∑*</a:t>
            </a:r>
          </a:p>
          <a:p>
            <a:pPr>
              <a:lnSpc>
                <a:spcPct val="90000"/>
              </a:lnSpc>
            </a:pPr>
            <a:endParaRPr lang="en-US"/>
          </a:p>
          <a:p>
            <a:pPr>
              <a:lnSpc>
                <a:spcPct val="90000"/>
              </a:lnSpc>
            </a:pPr>
            <a:r>
              <a:rPr lang="en-US"/>
              <a:t>Names</a:t>
            </a:r>
          </a:p>
          <a:p>
            <a:pPr>
              <a:lnSpc>
                <a:spcPct val="90000"/>
              </a:lnSpc>
            </a:pPr>
            <a:r>
              <a:rPr lang="en-US"/>
              <a:t>Neologisms</a:t>
            </a:r>
          </a:p>
          <a:p>
            <a:pPr>
              <a:lnSpc>
                <a:spcPct val="90000"/>
              </a:lnSpc>
            </a:pPr>
            <a:r>
              <a:rPr lang="en-US"/>
              <a:t>Typos</a:t>
            </a:r>
          </a:p>
          <a:p>
            <a:pPr>
              <a:lnSpc>
                <a:spcPct val="90000"/>
              </a:lnSpc>
            </a:pPr>
            <a:r>
              <a:rPr lang="en-US"/>
              <a:t>Productive processes: </a:t>
            </a:r>
          </a:p>
          <a:p>
            <a:pPr lvl="1">
              <a:lnSpc>
                <a:spcPct val="90000"/>
              </a:lnSpc>
            </a:pPr>
            <a:r>
              <a:rPr lang="en-US"/>
              <a:t>friend </a:t>
            </a:r>
            <a:r>
              <a:rPr lang="en-US">
                <a:sym typeface="Wingdings" panose="05000000000000000000" pitchFamily="2" charset="2"/>
              </a:rPr>
              <a:t> friendless  friendlessness  friendlessnessless  …</a:t>
            </a:r>
          </a:p>
          <a:p>
            <a:pPr lvl="1">
              <a:lnSpc>
                <a:spcPct val="90000"/>
              </a:lnSpc>
            </a:pPr>
            <a:r>
              <a:rPr lang="en-US">
                <a:sym typeface="Wingdings" panose="05000000000000000000" pitchFamily="2" charset="2"/>
              </a:rPr>
              <a:t>hand+bag  handbag (sometimes can iterate)</a:t>
            </a:r>
          </a:p>
          <a:p>
            <a:pPr>
              <a:lnSpc>
                <a:spcPct val="90000"/>
              </a:lnSpc>
              <a:buFont typeface="Wingdings" panose="05000000000000000000" pitchFamily="2" charset="2"/>
              <a:buNone/>
            </a:pPr>
            <a:endParaRPr lang="en-US"/>
          </a:p>
        </p:txBody>
      </p:sp>
      <p:pic>
        <p:nvPicPr>
          <p:cNvPr id="5" name="Picture 4"/>
          <p:cNvPicPr>
            <a:picLocks noChangeAspect="1"/>
          </p:cNvPicPr>
          <p:nvPr/>
        </p:nvPicPr>
        <p:blipFill>
          <a:blip r:embed="rId3"/>
          <a:stretch>
            <a:fillRect/>
          </a:stretch>
        </p:blipFill>
        <p:spPr>
          <a:xfrm>
            <a:off x="4000500" y="2337544"/>
            <a:ext cx="1130300" cy="546100"/>
          </a:xfrm>
          <a:prstGeom prst="rect">
            <a:avLst/>
          </a:prstGeom>
        </p:spPr>
      </p:pic>
      <p:pic>
        <p:nvPicPr>
          <p:cNvPr id="6" name="Picture 5"/>
          <p:cNvPicPr>
            <a:picLocks noChangeAspect="1"/>
          </p:cNvPicPr>
          <p:nvPr/>
        </p:nvPicPr>
        <p:blipFill>
          <a:blip r:embed="rId4"/>
          <a:stretch>
            <a:fillRect/>
          </a:stretch>
        </p:blipFill>
        <p:spPr>
          <a:xfrm>
            <a:off x="5130800" y="2836200"/>
            <a:ext cx="1168400" cy="571500"/>
          </a:xfrm>
          <a:prstGeom prst="rect">
            <a:avLst/>
          </a:prstGeom>
        </p:spPr>
      </p:pic>
      <p:pic>
        <p:nvPicPr>
          <p:cNvPr id="7" name="Picture 6"/>
          <p:cNvPicPr>
            <a:picLocks noChangeAspect="1"/>
          </p:cNvPicPr>
          <p:nvPr/>
        </p:nvPicPr>
        <p:blipFill>
          <a:blip r:embed="rId5"/>
          <a:stretch>
            <a:fillRect/>
          </a:stretch>
        </p:blipFill>
        <p:spPr>
          <a:xfrm>
            <a:off x="4108742" y="2815720"/>
            <a:ext cx="1168400" cy="571500"/>
          </a:xfrm>
          <a:prstGeom prst="rect">
            <a:avLst/>
          </a:prstGeom>
        </p:spPr>
      </p:pic>
      <p:pic>
        <p:nvPicPr>
          <p:cNvPr id="8" name="Picture 7"/>
          <p:cNvPicPr>
            <a:picLocks noChangeAspect="1"/>
          </p:cNvPicPr>
          <p:nvPr/>
        </p:nvPicPr>
        <p:blipFill>
          <a:blip r:embed="rId6"/>
          <a:stretch>
            <a:fillRect/>
          </a:stretch>
        </p:blipFill>
        <p:spPr>
          <a:xfrm>
            <a:off x="4547578" y="3327400"/>
            <a:ext cx="1689100" cy="635000"/>
          </a:xfrm>
          <a:prstGeom prst="rect">
            <a:avLst/>
          </a:prstGeom>
        </p:spPr>
      </p:pic>
      <p:pic>
        <p:nvPicPr>
          <p:cNvPr id="9" name="Picture 8"/>
          <p:cNvPicPr>
            <a:picLocks noChangeAspect="1"/>
          </p:cNvPicPr>
          <p:nvPr/>
        </p:nvPicPr>
        <p:blipFill>
          <a:blip r:embed="rId7"/>
          <a:stretch>
            <a:fillRect/>
          </a:stretch>
        </p:blipFill>
        <p:spPr>
          <a:xfrm>
            <a:off x="5356142" y="3962400"/>
            <a:ext cx="3225800" cy="381000"/>
          </a:xfrm>
          <a:prstGeom prst="rect">
            <a:avLst/>
          </a:prstGeom>
        </p:spPr>
      </p:pic>
      <p:pic>
        <p:nvPicPr>
          <p:cNvPr id="10" name="Picture 9"/>
          <p:cNvPicPr>
            <a:picLocks noChangeAspect="1"/>
          </p:cNvPicPr>
          <p:nvPr/>
        </p:nvPicPr>
        <p:blipFill>
          <a:blip r:embed="rId8"/>
          <a:stretch>
            <a:fillRect/>
          </a:stretch>
        </p:blipFill>
        <p:spPr>
          <a:xfrm>
            <a:off x="6007887" y="2337544"/>
            <a:ext cx="1054100" cy="546100"/>
          </a:xfrm>
          <a:prstGeom prst="rect">
            <a:avLst/>
          </a:prstGeom>
        </p:spPr>
      </p:pic>
      <p:pic>
        <p:nvPicPr>
          <p:cNvPr id="11" name="Picture 10"/>
          <p:cNvPicPr>
            <a:picLocks noChangeAspect="1"/>
          </p:cNvPicPr>
          <p:nvPr/>
        </p:nvPicPr>
        <p:blipFill>
          <a:blip r:embed="rId9"/>
          <a:stretch>
            <a:fillRect/>
          </a:stretch>
        </p:blipFill>
        <p:spPr>
          <a:xfrm>
            <a:off x="7066744" y="2333184"/>
            <a:ext cx="1104900" cy="546100"/>
          </a:xfrm>
          <a:prstGeom prst="rect">
            <a:avLst/>
          </a:prstGeom>
        </p:spPr>
      </p:pic>
      <p:pic>
        <p:nvPicPr>
          <p:cNvPr id="12" name="Picture 11"/>
          <p:cNvPicPr>
            <a:picLocks noChangeAspect="1"/>
          </p:cNvPicPr>
          <p:nvPr/>
        </p:nvPicPr>
        <p:blipFill>
          <a:blip r:embed="rId10"/>
          <a:stretch>
            <a:fillRect/>
          </a:stretch>
        </p:blipFill>
        <p:spPr>
          <a:xfrm>
            <a:off x="6293637" y="2788432"/>
            <a:ext cx="1536700" cy="571500"/>
          </a:xfrm>
          <a:prstGeom prst="rect">
            <a:avLst/>
          </a:prstGeom>
        </p:spPr>
      </p:pic>
      <p:pic>
        <p:nvPicPr>
          <p:cNvPr id="13" name="Picture 12"/>
          <p:cNvPicPr>
            <a:picLocks noChangeAspect="1"/>
          </p:cNvPicPr>
          <p:nvPr/>
        </p:nvPicPr>
        <p:blipFill>
          <a:blip r:embed="rId11"/>
          <a:stretch>
            <a:fillRect/>
          </a:stretch>
        </p:blipFill>
        <p:spPr>
          <a:xfrm>
            <a:off x="7830337" y="2883644"/>
            <a:ext cx="1270000" cy="571500"/>
          </a:xfrm>
          <a:prstGeom prst="rect">
            <a:avLst/>
          </a:prstGeom>
        </p:spPr>
      </p:pic>
      <p:pic>
        <p:nvPicPr>
          <p:cNvPr id="14" name="Picture 13"/>
          <p:cNvPicPr>
            <a:picLocks noChangeAspect="1"/>
          </p:cNvPicPr>
          <p:nvPr/>
        </p:nvPicPr>
        <p:blipFill>
          <a:blip r:embed="rId12"/>
          <a:stretch>
            <a:fillRect/>
          </a:stretch>
        </p:blipFill>
        <p:spPr>
          <a:xfrm>
            <a:off x="6651542" y="3359932"/>
            <a:ext cx="1930400" cy="635000"/>
          </a:xfrm>
          <a:prstGeom prst="rect">
            <a:avLst/>
          </a:prstGeom>
        </p:spPr>
      </p:pic>
      <p:sp>
        <p:nvSpPr>
          <p:cNvPr id="2" name="Slide Number Placeholder 1"/>
          <p:cNvSpPr>
            <a:spLocks noGrp="1"/>
          </p:cNvSpPr>
          <p:nvPr>
            <p:ph type="sldNum" sz="quarter" idx="10"/>
          </p:nvPr>
        </p:nvSpPr>
        <p:spPr/>
        <p:txBody>
          <a:bodyPr/>
          <a:lstStyle/>
          <a:p>
            <a:fld id="{31A35EC1-B1B4-4FA8-B2AD-670C5F0CF62D}"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smtClean="0">
                <a:solidFill>
                  <a:prstClr val="black"/>
                </a:solidFill>
                <a:latin typeface="Cambria"/>
                <a:cs typeface="Cambria"/>
              </a:rPr>
              <a:t>Distribution Over Surface Form:</a:t>
            </a:r>
          </a:p>
          <a:p>
            <a:pPr algn="l" defTabSz="457200" eaLnBrk="1" hangingPunct="1">
              <a:spcBef>
                <a:spcPct val="0"/>
              </a:spcBef>
              <a:buClrTx/>
              <a:buSzTx/>
              <a:buFontTx/>
              <a:buNone/>
            </a:pPr>
            <a:r>
              <a:rPr lang="en-US" sz="2500" b="1" smtClean="0">
                <a:solidFill>
                  <a:srgbClr val="000000"/>
                </a:solidFill>
                <a:latin typeface="Times"/>
                <a:cs typeface="Times"/>
              </a:rPr>
              <a:t>UR                 Prob</a:t>
            </a:r>
          </a:p>
          <a:p>
            <a:pPr algn="l" defTabSz="457200" eaLnBrk="1" hangingPunct="1">
              <a:spcBef>
                <a:spcPct val="0"/>
              </a:spcBef>
              <a:buClrTx/>
              <a:buSzTx/>
              <a:buFontTx/>
              <a:buNone/>
            </a:pPr>
            <a:r>
              <a:rPr lang="is-IS" sz="2400" smtClean="0">
                <a:solidFill>
                  <a:srgbClr val="000000"/>
                </a:solidFill>
                <a:latin typeface="Times"/>
                <a:cs typeface="Times"/>
              </a:rPr>
              <a:t>dæm</a:t>
            </a:r>
            <a:r>
              <a:rPr lang="en-US" sz="2400" smtClean="0">
                <a:solidFill>
                  <a:srgbClr val="000000"/>
                </a:solidFill>
                <a:latin typeface="Times"/>
                <a:cs typeface="Times"/>
              </a:rPr>
              <a:t>eɪʃən		  .80</a:t>
            </a:r>
            <a:endParaRPr lang="en-US" sz="2400" smtClean="0">
              <a:solidFill>
                <a:prstClr val="black"/>
              </a:solidFill>
              <a:latin typeface="Times"/>
              <a:cs typeface="Times"/>
            </a:endParaRPr>
          </a:p>
          <a:p>
            <a:pPr algn="l" defTabSz="457200" eaLnBrk="1" hangingPunct="1">
              <a:spcBef>
                <a:spcPct val="0"/>
              </a:spcBef>
              <a:buClrTx/>
              <a:buSzTx/>
              <a:buFontTx/>
              <a:buNone/>
            </a:pPr>
            <a:r>
              <a:rPr lang="is-IS" sz="2400" smtClean="0">
                <a:solidFill>
                  <a:srgbClr val="000000"/>
                </a:solidFill>
                <a:latin typeface="Times"/>
                <a:cs typeface="Times"/>
              </a:rPr>
              <a:t>dæmn</a:t>
            </a:r>
            <a:r>
              <a:rPr lang="en-US" sz="2400" smtClean="0">
                <a:solidFill>
                  <a:srgbClr val="000000"/>
                </a:solidFill>
                <a:latin typeface="Times"/>
                <a:cs typeface="Times"/>
              </a:rPr>
              <a:t>eɪʃən       .10</a:t>
            </a:r>
          </a:p>
          <a:p>
            <a:pPr algn="l" defTabSz="457200" eaLnBrk="1" hangingPunct="1">
              <a:spcBef>
                <a:spcPct val="0"/>
              </a:spcBef>
              <a:buClrTx/>
              <a:buSzTx/>
              <a:buFontTx/>
              <a:buNone/>
            </a:pPr>
            <a:r>
              <a:rPr lang="is-IS" sz="2400" smtClean="0">
                <a:solidFill>
                  <a:srgbClr val="000000"/>
                </a:solidFill>
                <a:latin typeface="Times"/>
                <a:cs typeface="Times"/>
              </a:rPr>
              <a:t>dæmin</a:t>
            </a:r>
            <a:r>
              <a:rPr lang="en-US" sz="2400" smtClean="0">
                <a:solidFill>
                  <a:srgbClr val="000000"/>
                </a:solidFill>
                <a:latin typeface="Times"/>
                <a:cs typeface="Times"/>
              </a:rPr>
              <a:t>eɪʃən.	 .001</a:t>
            </a:r>
          </a:p>
          <a:p>
            <a:pPr algn="l" defTabSz="457200" eaLnBrk="1" hangingPunct="1">
              <a:spcBef>
                <a:spcPct val="0"/>
              </a:spcBef>
              <a:buClrTx/>
              <a:buSzTx/>
              <a:buFontTx/>
              <a:buNone/>
            </a:pPr>
            <a:r>
              <a:rPr lang="is-IS" sz="2400" smtClean="0">
                <a:solidFill>
                  <a:srgbClr val="000000"/>
                </a:solidFill>
                <a:latin typeface="Times"/>
                <a:cs typeface="Times"/>
              </a:rPr>
              <a:t>dæmiin</a:t>
            </a:r>
            <a:r>
              <a:rPr lang="en-US" sz="2400" smtClean="0">
                <a:solidFill>
                  <a:srgbClr val="000000"/>
                </a:solidFill>
                <a:latin typeface="Times"/>
                <a:cs typeface="Times"/>
              </a:rPr>
              <a:t>eɪʃən    .0001</a:t>
            </a:r>
          </a:p>
          <a:p>
            <a:pPr algn="l" defTabSz="457200" eaLnBrk="1" hangingPunct="1">
              <a:spcBef>
                <a:spcPct val="0"/>
              </a:spcBef>
              <a:buClrTx/>
              <a:buSzTx/>
              <a:buFontTx/>
              <a:buNone/>
            </a:pPr>
            <a:r>
              <a:rPr lang="en-US" sz="2400" smtClean="0">
                <a:solidFill>
                  <a:srgbClr val="000000"/>
                </a:solidFill>
                <a:latin typeface="Times"/>
                <a:cs typeface="Times"/>
              </a:rPr>
              <a:t>…                    </a:t>
            </a:r>
            <a:r>
              <a:rPr lang="en-US" sz="2400" smtClean="0">
                <a:solidFill>
                  <a:prstClr val="black"/>
                </a:solidFill>
                <a:latin typeface="Times"/>
                <a:cs typeface="Times"/>
              </a:rPr>
              <a:t>… chomsky          .000001</a:t>
            </a:r>
          </a:p>
          <a:p>
            <a:pPr algn="l" defTabSz="457200" eaLnBrk="1" hangingPunct="1">
              <a:spcBef>
                <a:spcPct val="0"/>
              </a:spcBef>
              <a:buClrTx/>
              <a:buSzTx/>
              <a:buFontTx/>
              <a:buNone/>
            </a:pPr>
            <a:r>
              <a:rPr lang="en-US" sz="2400" smtClean="0">
                <a:solidFill>
                  <a:prstClr val="black"/>
                </a:solidFill>
                <a:latin typeface="Times"/>
                <a:cs typeface="Times"/>
              </a:rPr>
              <a:t>…                     …</a:t>
            </a:r>
          </a:p>
          <a:p>
            <a:pPr defTabSz="457200" eaLnBrk="1" hangingPunct="1">
              <a:spcBef>
                <a:spcPct val="0"/>
              </a:spcBef>
              <a:buClrTx/>
              <a:buSzTx/>
              <a:buFontTx/>
              <a:buNone/>
            </a:pPr>
            <a:endParaRPr lang="en-US" sz="1800" dirty="0">
              <a:solidFill>
                <a:prstClr val="black"/>
              </a:solidFill>
              <a:latin typeface="Calibri" charset="0"/>
            </a:endParaRPr>
          </a:p>
        </p:txBody>
      </p:sp>
      <p:sp>
        <p:nvSpPr>
          <p:cNvPr id="2" name="Title 1"/>
          <p:cNvSpPr>
            <a:spLocks noGrp="1"/>
          </p:cNvSpPr>
          <p:nvPr>
            <p:ph type="title"/>
          </p:nvPr>
        </p:nvSpPr>
        <p:spPr/>
        <p:txBody>
          <a:bodyPr/>
          <a:lstStyle/>
          <a:p>
            <a:r>
              <a:rPr lang="en-US" dirty="0" smtClean="0"/>
              <a:t>Exploring the Evaluation Metrics</a:t>
            </a:r>
            <a:endParaRPr lang="en-US" dirty="0"/>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120</a:t>
            </a:fld>
            <a:endParaRPr lang="en-US">
              <a:solidFill>
                <a:prstClr val="black">
                  <a:tint val="75000"/>
                </a:prstClr>
              </a:solidFill>
            </a:endParaRPr>
          </a:p>
        </p:txBody>
      </p:sp>
      <p:sp>
        <p:nvSpPr>
          <p:cNvPr id="5" name="Content Placeholder 4"/>
          <p:cNvSpPr>
            <a:spLocks noGrp="1"/>
          </p:cNvSpPr>
          <p:nvPr>
            <p:ph idx="1"/>
          </p:nvPr>
        </p:nvSpPr>
        <p:spPr>
          <a:xfrm>
            <a:off x="287297" y="1600200"/>
            <a:ext cx="3874287" cy="5390315"/>
          </a:xfrm>
        </p:spPr>
        <p:txBody>
          <a:bodyPr>
            <a:normAutofit/>
          </a:bodyPr>
          <a:lstStyle/>
          <a:p>
            <a:r>
              <a:rPr lang="en-US" sz="2500" dirty="0" smtClean="0"/>
              <a:t>1-best error rate</a:t>
            </a:r>
          </a:p>
          <a:p>
            <a:pPr lvl="1"/>
            <a:r>
              <a:rPr lang="en-US" sz="2500" dirty="0" smtClean="0"/>
              <a:t>Is the 1-best correct?</a:t>
            </a:r>
          </a:p>
          <a:p>
            <a:pPr marL="457200" lvl="1" indent="0">
              <a:buNone/>
            </a:pPr>
            <a:endParaRPr lang="en-US" sz="2500" dirty="0" smtClean="0"/>
          </a:p>
          <a:p>
            <a:pPr lvl="1"/>
            <a:endParaRPr lang="en-US" sz="2500" dirty="0" smtClean="0"/>
          </a:p>
          <a:p>
            <a:pPr marL="457200" lvl="1" indent="0">
              <a:buNone/>
            </a:pPr>
            <a:endParaRPr lang="en-US" dirty="0"/>
          </a:p>
          <a:p>
            <a:pPr marL="457200" lvl="1" indent="0">
              <a:buNone/>
            </a:pPr>
            <a:endParaRPr lang="en-US" dirty="0"/>
          </a:p>
        </p:txBody>
      </p:sp>
      <p:sp>
        <p:nvSpPr>
          <p:cNvPr id="7" name="Oval 6"/>
          <p:cNvSpPr/>
          <p:nvPr/>
        </p:nvSpPr>
        <p:spPr>
          <a:xfrm>
            <a:off x="3810000" y="2548578"/>
            <a:ext cx="1931876" cy="513379"/>
          </a:xfrm>
          <a:prstGeom prst="ellipse">
            <a:avLst/>
          </a:prstGeom>
          <a:noFill/>
          <a:ln w="381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prstClr val="white"/>
              </a:solidFill>
            </a:endParaRPr>
          </a:p>
        </p:txBody>
      </p:sp>
      <p:sp>
        <p:nvSpPr>
          <p:cNvPr id="3" name="Rectangle 2"/>
          <p:cNvSpPr/>
          <p:nvPr/>
        </p:nvSpPr>
        <p:spPr>
          <a:xfrm>
            <a:off x="3886200" y="2571690"/>
            <a:ext cx="441146" cy="400110"/>
          </a:xfrm>
          <a:prstGeom prst="rect">
            <a:avLst/>
          </a:prstGeom>
        </p:spPr>
        <p:txBody>
          <a:bodyPr wrap="none">
            <a:spAutoFit/>
          </a:bodyPr>
          <a:lstStyle/>
          <a:p>
            <a:pPr>
              <a:buClr>
                <a:srgbClr val="0C5986"/>
              </a:buClr>
            </a:pPr>
            <a:r>
              <a:rPr lang="zh-CN" altLang="en-US" dirty="0">
                <a:solidFill>
                  <a:srgbClr val="000000"/>
                </a:solidFill>
                <a:latin typeface="Times"/>
                <a:cs typeface="Times"/>
              </a:rPr>
              <a:t>＊</a:t>
            </a:r>
            <a:endParaRPr lang="en-US" dirty="0">
              <a:solidFill>
                <a:prstClr val="black"/>
              </a:solidFill>
            </a:endParaRPr>
          </a:p>
        </p:txBody>
      </p:sp>
    </p:spTree>
    <p:extLst>
      <p:ext uri="{BB962C8B-B14F-4D97-AF65-F5344CB8AC3E}">
        <p14:creationId xmlns:p14="http://schemas.microsoft.com/office/powerpoint/2010/main" val="6810460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prstClr val="black"/>
                </a:solidFill>
                <a:latin typeface="Cambria"/>
                <a:cs typeface="Cambria"/>
              </a:rPr>
              <a:t>Distribution Over Surface Form:</a:t>
            </a:r>
          </a:p>
          <a:p>
            <a:pPr algn="l" defTabSz="457200" eaLnBrk="1" hangingPunct="1">
              <a:spcBef>
                <a:spcPct val="0"/>
              </a:spcBef>
              <a:buClrTx/>
              <a:buSzTx/>
              <a:buFontTx/>
              <a:buNone/>
            </a:pPr>
            <a:r>
              <a:rPr lang="en-US" sz="2500" b="1" dirty="0" smtClean="0">
                <a:solidFill>
                  <a:srgbClr val="000000"/>
                </a:solidFill>
                <a:latin typeface="Times"/>
                <a:cs typeface="Times"/>
              </a:rPr>
              <a:t>UR                 </a:t>
            </a:r>
            <a:r>
              <a:rPr lang="en-US" sz="2500" b="1" dirty="0" err="1" smtClean="0">
                <a:solidFill>
                  <a:srgbClr val="000000"/>
                </a:solidFill>
                <a:latin typeface="Times"/>
                <a:cs typeface="Times"/>
              </a:rPr>
              <a:t>Prob</a:t>
            </a:r>
            <a:endParaRPr lang="en-US" sz="2500" b="1" dirty="0">
              <a:solidFill>
                <a:srgbClr val="000000"/>
              </a:solidFill>
              <a:latin typeface="Times"/>
              <a:cs typeface="Times"/>
            </a:endParaRPr>
          </a:p>
          <a:p>
            <a:pPr algn="l" defTabSz="457200" eaLnBrk="1" hangingPunct="1">
              <a:spcBef>
                <a:spcPct val="0"/>
              </a:spcBef>
              <a:buClrTx/>
              <a:buSzTx/>
              <a:buFontTx/>
              <a:buNone/>
            </a:pPr>
            <a:r>
              <a:rPr lang="is-IS" sz="2400" dirty="0" smtClean="0">
                <a:solidFill>
                  <a:srgbClr val="000000"/>
                </a:solidFill>
                <a:latin typeface="Times"/>
                <a:cs typeface="Times"/>
              </a:rPr>
              <a:t>dæm</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a:t>
            </a:r>
            <a:r>
              <a:rPr lang="en-US" sz="2400" dirty="0">
                <a:solidFill>
                  <a:srgbClr val="000000"/>
                </a:solidFill>
                <a:latin typeface="Times"/>
                <a:cs typeface="Times"/>
              </a:rPr>
              <a:t> </a:t>
            </a:r>
            <a:r>
              <a:rPr lang="en-US" sz="2400" dirty="0" smtClean="0">
                <a:solidFill>
                  <a:srgbClr val="000000"/>
                </a:solidFill>
                <a:latin typeface="Times"/>
                <a:cs typeface="Times"/>
              </a:rPr>
              <a:t> .80</a:t>
            </a:r>
            <a:endParaRPr lang="en-US" sz="2400" dirty="0" smtClean="0">
              <a:solidFill>
                <a:prstClr val="black"/>
              </a:solidFill>
              <a:latin typeface="Times"/>
              <a:cs typeface="Times"/>
            </a:endParaRPr>
          </a:p>
          <a:p>
            <a:pPr algn="l" defTabSz="457200" eaLnBrk="1" hangingPunct="1">
              <a:spcBef>
                <a:spcPct val="0"/>
              </a:spcBef>
              <a:buClrTx/>
              <a:buSzTx/>
              <a:buFontTx/>
              <a:buNone/>
            </a:pPr>
            <a:r>
              <a:rPr lang="is-IS" sz="2400" dirty="0" smtClean="0">
                <a:solidFill>
                  <a:srgbClr val="000000"/>
                </a:solidFill>
                <a:latin typeface="Times"/>
                <a:cs typeface="Times"/>
              </a:rPr>
              <a:t>dæmn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.10</a:t>
            </a:r>
          </a:p>
          <a:p>
            <a:pPr algn="l" defTabSz="457200" eaLnBrk="1" hangingPunct="1">
              <a:spcBef>
                <a:spcPct val="0"/>
              </a:spcBef>
              <a:buClrTx/>
              <a:buSzTx/>
              <a:buFontTx/>
              <a:buNone/>
            </a:pPr>
            <a:r>
              <a:rPr lang="is-IS" sz="2400" dirty="0" smtClean="0">
                <a:solidFill>
                  <a:srgbClr val="000000"/>
                </a:solidFill>
                <a:latin typeface="Times"/>
                <a:cs typeface="Times"/>
              </a:rPr>
              <a:t>dæmin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.001</a:t>
            </a:r>
          </a:p>
          <a:p>
            <a:pPr algn="l" defTabSz="457200" eaLnBrk="1" hangingPunct="1">
              <a:spcBef>
                <a:spcPct val="0"/>
              </a:spcBef>
              <a:buClrTx/>
              <a:buSzTx/>
              <a:buFontTx/>
              <a:buNone/>
            </a:pPr>
            <a:r>
              <a:rPr lang="is-IS" sz="2400" dirty="0" smtClean="0">
                <a:solidFill>
                  <a:srgbClr val="000000"/>
                </a:solidFill>
                <a:latin typeface="Times"/>
                <a:cs typeface="Times"/>
              </a:rPr>
              <a:t>dæmiin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.0001</a:t>
            </a:r>
          </a:p>
          <a:p>
            <a:pPr algn="l" defTabSz="457200" eaLnBrk="1" hangingPunct="1">
              <a:spcBef>
                <a:spcPct val="0"/>
              </a:spcBef>
              <a:buClrTx/>
              <a:buSzTx/>
              <a:buFontTx/>
              <a:buNone/>
            </a:pPr>
            <a:r>
              <a:rPr lang="en-US" sz="2400" dirty="0" smtClean="0">
                <a:solidFill>
                  <a:srgbClr val="000000"/>
                </a:solidFill>
                <a:latin typeface="Times"/>
                <a:cs typeface="Times"/>
              </a:rPr>
              <a:t>…                    </a:t>
            </a:r>
            <a:r>
              <a:rPr lang="en-US" sz="2400" dirty="0">
                <a:solidFill>
                  <a:prstClr val="black"/>
                </a:solidFill>
                <a:latin typeface="Times"/>
                <a:cs typeface="Times"/>
              </a:rPr>
              <a:t>… </a:t>
            </a:r>
            <a:r>
              <a:rPr lang="en-US" sz="2400" dirty="0" err="1">
                <a:solidFill>
                  <a:prstClr val="black"/>
                </a:solidFill>
                <a:latin typeface="Times"/>
                <a:cs typeface="Times"/>
              </a:rPr>
              <a:t>chomsky</a:t>
            </a:r>
            <a:r>
              <a:rPr lang="en-US" sz="2400" dirty="0">
                <a:solidFill>
                  <a:prstClr val="black"/>
                </a:solidFill>
                <a:latin typeface="Times"/>
                <a:cs typeface="Times"/>
              </a:rPr>
              <a:t>          </a:t>
            </a:r>
            <a:r>
              <a:rPr lang="en-US" sz="2400" dirty="0" smtClean="0">
                <a:solidFill>
                  <a:prstClr val="black"/>
                </a:solidFill>
                <a:latin typeface="Times"/>
                <a:cs typeface="Times"/>
              </a:rPr>
              <a:t>.000001</a:t>
            </a:r>
          </a:p>
          <a:p>
            <a:pPr algn="l" defTabSz="457200" eaLnBrk="1" hangingPunct="1">
              <a:spcBef>
                <a:spcPct val="0"/>
              </a:spcBef>
              <a:buClrTx/>
              <a:buSzTx/>
              <a:buFontTx/>
              <a:buNone/>
            </a:pPr>
            <a:r>
              <a:rPr lang="en-US" sz="2400" dirty="0" smtClean="0">
                <a:solidFill>
                  <a:prstClr val="black"/>
                </a:solidFill>
                <a:latin typeface="Times"/>
                <a:cs typeface="Times"/>
              </a:rPr>
              <a:t>…                    </a:t>
            </a:r>
            <a:r>
              <a:rPr lang="en-US" sz="2400" dirty="0">
                <a:solidFill>
                  <a:prstClr val="black"/>
                </a:solidFill>
                <a:latin typeface="Times"/>
                <a:cs typeface="Times"/>
              </a:rPr>
              <a:t> </a:t>
            </a:r>
            <a:r>
              <a:rPr lang="en-US" sz="2400" dirty="0" smtClean="0">
                <a:solidFill>
                  <a:prstClr val="black"/>
                </a:solidFill>
                <a:latin typeface="Times"/>
                <a:cs typeface="Times"/>
              </a:rPr>
              <a:t>…</a:t>
            </a:r>
          </a:p>
          <a:p>
            <a:pPr defTabSz="457200" eaLnBrk="1" hangingPunct="1">
              <a:spcBef>
                <a:spcPct val="0"/>
              </a:spcBef>
              <a:buClrTx/>
              <a:buSzTx/>
              <a:buFontTx/>
              <a:buNone/>
            </a:pPr>
            <a:endParaRPr lang="en-US" sz="1800" dirty="0">
              <a:solidFill>
                <a:prstClr val="black"/>
              </a:solidFill>
              <a:latin typeface="Calibri" charset="0"/>
            </a:endParaRPr>
          </a:p>
        </p:txBody>
      </p:sp>
      <p:sp>
        <p:nvSpPr>
          <p:cNvPr id="2" name="Title 1"/>
          <p:cNvSpPr>
            <a:spLocks noGrp="1"/>
          </p:cNvSpPr>
          <p:nvPr>
            <p:ph type="title"/>
          </p:nvPr>
        </p:nvSpPr>
        <p:spPr/>
        <p:txBody>
          <a:bodyPr/>
          <a:lstStyle/>
          <a:p>
            <a:r>
              <a:rPr lang="en-US" dirty="0" smtClean="0"/>
              <a:t>Exploring the Evaluation Metrics</a:t>
            </a:r>
            <a:endParaRPr lang="en-US" dirty="0"/>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121</a:t>
            </a:fld>
            <a:endParaRPr lang="en-US">
              <a:solidFill>
                <a:prstClr val="black">
                  <a:tint val="75000"/>
                </a:prstClr>
              </a:solidFill>
            </a:endParaRPr>
          </a:p>
        </p:txBody>
      </p:sp>
      <p:sp>
        <p:nvSpPr>
          <p:cNvPr id="5" name="Content Placeholder 4"/>
          <p:cNvSpPr>
            <a:spLocks noGrp="1"/>
          </p:cNvSpPr>
          <p:nvPr>
            <p:ph idx="1"/>
          </p:nvPr>
        </p:nvSpPr>
        <p:spPr>
          <a:xfrm>
            <a:off x="287297" y="1600200"/>
            <a:ext cx="3874287" cy="5390315"/>
          </a:xfrm>
        </p:spPr>
        <p:txBody>
          <a:bodyPr>
            <a:normAutofit/>
          </a:bodyPr>
          <a:lstStyle/>
          <a:p>
            <a:r>
              <a:rPr lang="en-US" sz="2500" dirty="0" smtClean="0"/>
              <a:t>1-best error rate</a:t>
            </a:r>
          </a:p>
          <a:p>
            <a:pPr lvl="1"/>
            <a:r>
              <a:rPr lang="en-US" sz="2500" dirty="0" smtClean="0"/>
              <a:t>Is the 1-best correct?</a:t>
            </a:r>
          </a:p>
          <a:p>
            <a:r>
              <a:rPr lang="en-US" sz="2500" dirty="0" smtClean="0"/>
              <a:t>Cross Entropy</a:t>
            </a:r>
          </a:p>
          <a:p>
            <a:pPr lvl="1"/>
            <a:r>
              <a:rPr lang="en-US" sz="2500" dirty="0" smtClean="0"/>
              <a:t>What is the probability of the correct answer?</a:t>
            </a:r>
            <a:endParaRPr lang="en-US" sz="2500" b="1" dirty="0" smtClean="0"/>
          </a:p>
          <a:p>
            <a:pPr marL="457200" lvl="1" indent="0">
              <a:buNone/>
            </a:pPr>
            <a:endParaRPr lang="en-US" sz="2500" dirty="0" smtClean="0"/>
          </a:p>
          <a:p>
            <a:pPr lvl="1"/>
            <a:endParaRPr lang="en-US" sz="2500" dirty="0" smtClean="0"/>
          </a:p>
          <a:p>
            <a:pPr marL="457200" lvl="1" indent="0">
              <a:buNone/>
            </a:pPr>
            <a:endParaRPr lang="en-US" dirty="0"/>
          </a:p>
          <a:p>
            <a:pPr marL="457200" lvl="1" indent="0">
              <a:buNone/>
            </a:pPr>
            <a:endParaRPr lang="en-US" dirty="0"/>
          </a:p>
        </p:txBody>
      </p:sp>
      <p:sp>
        <p:nvSpPr>
          <p:cNvPr id="7" name="Oval 6"/>
          <p:cNvSpPr/>
          <p:nvPr/>
        </p:nvSpPr>
        <p:spPr>
          <a:xfrm>
            <a:off x="4161585" y="2985704"/>
            <a:ext cx="3148210" cy="405299"/>
          </a:xfrm>
          <a:prstGeom prst="ellipse">
            <a:avLst/>
          </a:prstGeom>
          <a:noFill/>
          <a:ln w="381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prstClr val="white"/>
              </a:solidFill>
            </a:endParaRPr>
          </a:p>
        </p:txBody>
      </p:sp>
    </p:spTree>
    <p:extLst>
      <p:ext uri="{BB962C8B-B14F-4D97-AF65-F5344CB8AC3E}">
        <p14:creationId xmlns:p14="http://schemas.microsoft.com/office/powerpoint/2010/main" val="331014357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prstClr val="black"/>
                </a:solidFill>
                <a:latin typeface="Cambria"/>
                <a:cs typeface="Cambria"/>
              </a:rPr>
              <a:t>Distribution Over Surface Form:</a:t>
            </a:r>
          </a:p>
          <a:p>
            <a:pPr algn="l" defTabSz="457200" eaLnBrk="1" hangingPunct="1">
              <a:spcBef>
                <a:spcPct val="0"/>
              </a:spcBef>
              <a:buClrTx/>
              <a:buSzTx/>
              <a:buFontTx/>
              <a:buNone/>
            </a:pPr>
            <a:r>
              <a:rPr lang="en-US" sz="2500" b="1" dirty="0" smtClean="0">
                <a:solidFill>
                  <a:srgbClr val="000000"/>
                </a:solidFill>
                <a:latin typeface="Times"/>
                <a:cs typeface="Times"/>
              </a:rPr>
              <a:t>UR                 </a:t>
            </a:r>
            <a:r>
              <a:rPr lang="en-US" sz="2500" b="1" dirty="0" err="1" smtClean="0">
                <a:solidFill>
                  <a:srgbClr val="000000"/>
                </a:solidFill>
                <a:latin typeface="Times"/>
                <a:cs typeface="Times"/>
              </a:rPr>
              <a:t>Prob</a:t>
            </a:r>
            <a:endParaRPr lang="en-US" sz="2500" b="1" dirty="0">
              <a:solidFill>
                <a:srgbClr val="000000"/>
              </a:solidFill>
              <a:latin typeface="Times"/>
              <a:cs typeface="Times"/>
            </a:endParaRPr>
          </a:p>
          <a:p>
            <a:pPr algn="l" defTabSz="457200" eaLnBrk="1" hangingPunct="1">
              <a:spcBef>
                <a:spcPct val="0"/>
              </a:spcBef>
              <a:buClrTx/>
              <a:buSzTx/>
              <a:buFontTx/>
              <a:buNone/>
            </a:pPr>
            <a:r>
              <a:rPr lang="is-IS" sz="2400" dirty="0" smtClean="0">
                <a:solidFill>
                  <a:srgbClr val="000000"/>
                </a:solidFill>
                <a:latin typeface="Times"/>
                <a:cs typeface="Times"/>
              </a:rPr>
              <a:t>dæm</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a:t>
            </a:r>
            <a:r>
              <a:rPr lang="en-US" sz="2400" dirty="0">
                <a:solidFill>
                  <a:srgbClr val="000000"/>
                </a:solidFill>
                <a:latin typeface="Times"/>
                <a:cs typeface="Times"/>
              </a:rPr>
              <a:t> </a:t>
            </a:r>
            <a:r>
              <a:rPr lang="en-US" sz="2400" dirty="0" smtClean="0">
                <a:solidFill>
                  <a:srgbClr val="000000"/>
                </a:solidFill>
                <a:latin typeface="Times"/>
                <a:cs typeface="Times"/>
              </a:rPr>
              <a:t> .80</a:t>
            </a:r>
            <a:endParaRPr lang="en-US" sz="2400" dirty="0" smtClean="0">
              <a:solidFill>
                <a:prstClr val="black"/>
              </a:solidFill>
              <a:latin typeface="Times"/>
              <a:cs typeface="Times"/>
            </a:endParaRPr>
          </a:p>
          <a:p>
            <a:pPr algn="l" defTabSz="457200" eaLnBrk="1" hangingPunct="1">
              <a:spcBef>
                <a:spcPct val="0"/>
              </a:spcBef>
              <a:buClrTx/>
              <a:buSzTx/>
              <a:buFontTx/>
              <a:buNone/>
            </a:pPr>
            <a:r>
              <a:rPr lang="is-IS" sz="2400" dirty="0" smtClean="0">
                <a:solidFill>
                  <a:srgbClr val="000000"/>
                </a:solidFill>
                <a:latin typeface="Times"/>
                <a:cs typeface="Times"/>
              </a:rPr>
              <a:t>dæmn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.10</a:t>
            </a:r>
          </a:p>
          <a:p>
            <a:pPr algn="l" defTabSz="457200" eaLnBrk="1" hangingPunct="1">
              <a:spcBef>
                <a:spcPct val="0"/>
              </a:spcBef>
              <a:buClrTx/>
              <a:buSzTx/>
              <a:buFontTx/>
              <a:buNone/>
            </a:pPr>
            <a:r>
              <a:rPr lang="is-IS" sz="2400" dirty="0" smtClean="0">
                <a:solidFill>
                  <a:srgbClr val="000000"/>
                </a:solidFill>
                <a:latin typeface="Times"/>
                <a:cs typeface="Times"/>
              </a:rPr>
              <a:t>dæmin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.001</a:t>
            </a:r>
          </a:p>
          <a:p>
            <a:pPr algn="l" defTabSz="457200" eaLnBrk="1" hangingPunct="1">
              <a:spcBef>
                <a:spcPct val="0"/>
              </a:spcBef>
              <a:buClrTx/>
              <a:buSzTx/>
              <a:buFontTx/>
              <a:buNone/>
            </a:pPr>
            <a:r>
              <a:rPr lang="is-IS" sz="2400" dirty="0" smtClean="0">
                <a:solidFill>
                  <a:srgbClr val="000000"/>
                </a:solidFill>
                <a:latin typeface="Times"/>
                <a:cs typeface="Times"/>
              </a:rPr>
              <a:t>dæmiin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.0001</a:t>
            </a:r>
          </a:p>
          <a:p>
            <a:pPr algn="l" defTabSz="457200" eaLnBrk="1" hangingPunct="1">
              <a:spcBef>
                <a:spcPct val="0"/>
              </a:spcBef>
              <a:buClrTx/>
              <a:buSzTx/>
              <a:buFontTx/>
              <a:buNone/>
            </a:pPr>
            <a:r>
              <a:rPr lang="en-US" sz="2400" dirty="0" smtClean="0">
                <a:solidFill>
                  <a:srgbClr val="000000"/>
                </a:solidFill>
                <a:latin typeface="Times"/>
                <a:cs typeface="Times"/>
              </a:rPr>
              <a:t>…                    </a:t>
            </a:r>
            <a:r>
              <a:rPr lang="en-US" sz="2400" dirty="0">
                <a:solidFill>
                  <a:prstClr val="black"/>
                </a:solidFill>
                <a:latin typeface="Times"/>
                <a:cs typeface="Times"/>
              </a:rPr>
              <a:t>… </a:t>
            </a:r>
            <a:r>
              <a:rPr lang="en-US" sz="2400" dirty="0" err="1">
                <a:solidFill>
                  <a:prstClr val="black"/>
                </a:solidFill>
                <a:latin typeface="Times"/>
                <a:cs typeface="Times"/>
              </a:rPr>
              <a:t>chomsky</a:t>
            </a:r>
            <a:r>
              <a:rPr lang="en-US" sz="2400" dirty="0">
                <a:solidFill>
                  <a:prstClr val="black"/>
                </a:solidFill>
                <a:latin typeface="Times"/>
                <a:cs typeface="Times"/>
              </a:rPr>
              <a:t>          </a:t>
            </a:r>
            <a:r>
              <a:rPr lang="en-US" sz="2400" dirty="0" smtClean="0">
                <a:solidFill>
                  <a:prstClr val="black"/>
                </a:solidFill>
                <a:latin typeface="Times"/>
                <a:cs typeface="Times"/>
              </a:rPr>
              <a:t>.000001</a:t>
            </a:r>
          </a:p>
          <a:p>
            <a:pPr algn="l" defTabSz="457200" eaLnBrk="1" hangingPunct="1">
              <a:spcBef>
                <a:spcPct val="0"/>
              </a:spcBef>
              <a:buClrTx/>
              <a:buSzTx/>
              <a:buFontTx/>
              <a:buNone/>
            </a:pPr>
            <a:r>
              <a:rPr lang="en-US" sz="2400" dirty="0" smtClean="0">
                <a:solidFill>
                  <a:prstClr val="black"/>
                </a:solidFill>
                <a:latin typeface="Times"/>
                <a:cs typeface="Times"/>
              </a:rPr>
              <a:t>…                    </a:t>
            </a:r>
            <a:r>
              <a:rPr lang="en-US" sz="2400" dirty="0">
                <a:solidFill>
                  <a:prstClr val="black"/>
                </a:solidFill>
                <a:latin typeface="Times"/>
                <a:cs typeface="Times"/>
              </a:rPr>
              <a:t> </a:t>
            </a:r>
            <a:r>
              <a:rPr lang="en-US" sz="2400" dirty="0" smtClean="0">
                <a:solidFill>
                  <a:prstClr val="black"/>
                </a:solidFill>
                <a:latin typeface="Times"/>
                <a:cs typeface="Times"/>
              </a:rPr>
              <a:t>…</a:t>
            </a:r>
          </a:p>
          <a:p>
            <a:pPr defTabSz="457200" eaLnBrk="1" hangingPunct="1">
              <a:spcBef>
                <a:spcPct val="0"/>
              </a:spcBef>
              <a:buClrTx/>
              <a:buSzTx/>
              <a:buFontTx/>
              <a:buNone/>
            </a:pPr>
            <a:endParaRPr lang="en-US" sz="1800" dirty="0">
              <a:solidFill>
                <a:prstClr val="black"/>
              </a:solidFill>
              <a:latin typeface="Calibri" charset="0"/>
            </a:endParaRPr>
          </a:p>
        </p:txBody>
      </p:sp>
      <p:sp>
        <p:nvSpPr>
          <p:cNvPr id="2" name="Title 1"/>
          <p:cNvSpPr>
            <a:spLocks noGrp="1"/>
          </p:cNvSpPr>
          <p:nvPr>
            <p:ph type="title"/>
          </p:nvPr>
        </p:nvSpPr>
        <p:spPr/>
        <p:txBody>
          <a:bodyPr/>
          <a:lstStyle/>
          <a:p>
            <a:r>
              <a:rPr lang="en-US" dirty="0" smtClean="0"/>
              <a:t>Exploring the Evaluation Metrics</a:t>
            </a:r>
            <a:endParaRPr lang="en-US" dirty="0"/>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122</a:t>
            </a:fld>
            <a:endParaRPr lang="en-US">
              <a:solidFill>
                <a:prstClr val="black">
                  <a:tint val="75000"/>
                </a:prstClr>
              </a:solidFill>
            </a:endParaRPr>
          </a:p>
        </p:txBody>
      </p:sp>
      <p:sp>
        <p:nvSpPr>
          <p:cNvPr id="5" name="Content Placeholder 4"/>
          <p:cNvSpPr>
            <a:spLocks noGrp="1"/>
          </p:cNvSpPr>
          <p:nvPr>
            <p:ph idx="1"/>
          </p:nvPr>
        </p:nvSpPr>
        <p:spPr>
          <a:xfrm>
            <a:off x="287297" y="1600200"/>
            <a:ext cx="3874287" cy="5390315"/>
          </a:xfrm>
        </p:spPr>
        <p:txBody>
          <a:bodyPr>
            <a:normAutofit/>
          </a:bodyPr>
          <a:lstStyle/>
          <a:p>
            <a:r>
              <a:rPr lang="en-US" sz="2500" dirty="0" smtClean="0"/>
              <a:t>1-best error rate</a:t>
            </a:r>
          </a:p>
          <a:p>
            <a:pPr lvl="1"/>
            <a:r>
              <a:rPr lang="en-US" sz="2500" dirty="0" smtClean="0"/>
              <a:t>Is the 1-best correct?</a:t>
            </a:r>
          </a:p>
          <a:p>
            <a:r>
              <a:rPr lang="en-US" sz="2500" dirty="0" smtClean="0"/>
              <a:t>Cross Entropy</a:t>
            </a:r>
          </a:p>
          <a:p>
            <a:pPr lvl="1"/>
            <a:r>
              <a:rPr lang="en-US" sz="2500" dirty="0" smtClean="0"/>
              <a:t>What is the probability of the correct answer?</a:t>
            </a:r>
            <a:endParaRPr lang="en-US" sz="2500" b="1" dirty="0" smtClean="0"/>
          </a:p>
          <a:p>
            <a:r>
              <a:rPr lang="en-US" sz="2500" dirty="0" smtClean="0"/>
              <a:t>Expected Edit Distance</a:t>
            </a:r>
          </a:p>
          <a:p>
            <a:pPr lvl="1"/>
            <a:r>
              <a:rPr lang="en-US" sz="2500" dirty="0" smtClean="0"/>
              <a:t>How </a:t>
            </a:r>
            <a:r>
              <a:rPr lang="en-US" sz="2500" dirty="0"/>
              <a:t>close am I on average</a:t>
            </a:r>
            <a:r>
              <a:rPr lang="en-US" sz="2500" dirty="0" smtClean="0"/>
              <a:t>?</a:t>
            </a:r>
          </a:p>
          <a:p>
            <a:pPr marL="457200" lvl="1" indent="0">
              <a:buNone/>
            </a:pPr>
            <a:endParaRPr lang="en-US" sz="2500" dirty="0" smtClean="0"/>
          </a:p>
          <a:p>
            <a:pPr lvl="1"/>
            <a:endParaRPr lang="en-US" sz="2500" dirty="0" smtClean="0"/>
          </a:p>
          <a:p>
            <a:pPr marL="457200" lvl="1" indent="0">
              <a:buNone/>
            </a:pPr>
            <a:endParaRPr lang="en-US" dirty="0"/>
          </a:p>
          <a:p>
            <a:pPr marL="457200" lvl="1" indent="0">
              <a:buNone/>
            </a:pPr>
            <a:endParaRPr lang="en-US" dirty="0"/>
          </a:p>
        </p:txBody>
      </p:sp>
      <p:sp>
        <p:nvSpPr>
          <p:cNvPr id="8" name="Oval 7"/>
          <p:cNvSpPr/>
          <p:nvPr/>
        </p:nvSpPr>
        <p:spPr>
          <a:xfrm>
            <a:off x="4269788" y="2350735"/>
            <a:ext cx="3912684" cy="3363985"/>
          </a:xfrm>
          <a:prstGeom prst="ellipse">
            <a:avLst/>
          </a:prstGeom>
          <a:noFill/>
          <a:ln w="381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Tree>
    <p:extLst>
      <p:ext uri="{BB962C8B-B14F-4D97-AF65-F5344CB8AC3E}">
        <p14:creationId xmlns:p14="http://schemas.microsoft.com/office/powerpoint/2010/main" val="236426507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prstClr val="black"/>
                </a:solidFill>
                <a:latin typeface="Cambria"/>
                <a:cs typeface="Cambria"/>
              </a:rPr>
              <a:t>Distribution Over Surface Form:</a:t>
            </a:r>
          </a:p>
          <a:p>
            <a:pPr algn="l" defTabSz="457200" eaLnBrk="1" hangingPunct="1">
              <a:spcBef>
                <a:spcPct val="0"/>
              </a:spcBef>
              <a:buClrTx/>
              <a:buSzTx/>
              <a:buFontTx/>
              <a:buNone/>
            </a:pPr>
            <a:r>
              <a:rPr lang="en-US" sz="2500" b="1" dirty="0" smtClean="0">
                <a:solidFill>
                  <a:srgbClr val="000000"/>
                </a:solidFill>
                <a:latin typeface="Times"/>
                <a:cs typeface="Times"/>
              </a:rPr>
              <a:t>UR                 </a:t>
            </a:r>
            <a:r>
              <a:rPr lang="en-US" sz="2500" b="1" dirty="0" err="1" smtClean="0">
                <a:solidFill>
                  <a:srgbClr val="000000"/>
                </a:solidFill>
                <a:latin typeface="Times"/>
                <a:cs typeface="Times"/>
              </a:rPr>
              <a:t>Prob</a:t>
            </a:r>
            <a:endParaRPr lang="en-US" sz="2500" b="1" dirty="0">
              <a:solidFill>
                <a:srgbClr val="000000"/>
              </a:solidFill>
              <a:latin typeface="Times"/>
              <a:cs typeface="Times"/>
            </a:endParaRPr>
          </a:p>
          <a:p>
            <a:pPr algn="l" defTabSz="457200" eaLnBrk="1" hangingPunct="1">
              <a:spcBef>
                <a:spcPct val="0"/>
              </a:spcBef>
              <a:buClrTx/>
              <a:buSzTx/>
              <a:buFontTx/>
              <a:buNone/>
            </a:pPr>
            <a:r>
              <a:rPr lang="is-IS" sz="2400" dirty="0" smtClean="0">
                <a:solidFill>
                  <a:srgbClr val="000000"/>
                </a:solidFill>
                <a:latin typeface="Times"/>
                <a:cs typeface="Times"/>
              </a:rPr>
              <a:t>dæm</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a:t>
            </a:r>
            <a:r>
              <a:rPr lang="en-US" sz="2400" dirty="0">
                <a:solidFill>
                  <a:srgbClr val="000000"/>
                </a:solidFill>
                <a:latin typeface="Times"/>
                <a:cs typeface="Times"/>
              </a:rPr>
              <a:t> </a:t>
            </a:r>
            <a:r>
              <a:rPr lang="en-US" sz="2400" dirty="0" smtClean="0">
                <a:solidFill>
                  <a:srgbClr val="000000"/>
                </a:solidFill>
                <a:latin typeface="Times"/>
                <a:cs typeface="Times"/>
              </a:rPr>
              <a:t> .80</a:t>
            </a:r>
            <a:endParaRPr lang="en-US" sz="2400" dirty="0" smtClean="0">
              <a:solidFill>
                <a:prstClr val="black"/>
              </a:solidFill>
              <a:latin typeface="Times"/>
              <a:cs typeface="Times"/>
            </a:endParaRPr>
          </a:p>
          <a:p>
            <a:pPr algn="l" defTabSz="457200" eaLnBrk="1" hangingPunct="1">
              <a:spcBef>
                <a:spcPct val="0"/>
              </a:spcBef>
              <a:buClrTx/>
              <a:buSzTx/>
              <a:buFontTx/>
              <a:buNone/>
            </a:pPr>
            <a:r>
              <a:rPr lang="is-IS" sz="2400" dirty="0" smtClean="0">
                <a:solidFill>
                  <a:srgbClr val="000000"/>
                </a:solidFill>
                <a:latin typeface="Times"/>
                <a:cs typeface="Times"/>
              </a:rPr>
              <a:t>dæmn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.10</a:t>
            </a:r>
          </a:p>
          <a:p>
            <a:pPr algn="l" defTabSz="457200" eaLnBrk="1" hangingPunct="1">
              <a:spcBef>
                <a:spcPct val="0"/>
              </a:spcBef>
              <a:buClrTx/>
              <a:buSzTx/>
              <a:buFontTx/>
              <a:buNone/>
            </a:pPr>
            <a:r>
              <a:rPr lang="is-IS" sz="2400" dirty="0" smtClean="0">
                <a:solidFill>
                  <a:srgbClr val="000000"/>
                </a:solidFill>
                <a:latin typeface="Times"/>
                <a:cs typeface="Times"/>
              </a:rPr>
              <a:t>dæmin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.001</a:t>
            </a:r>
          </a:p>
          <a:p>
            <a:pPr algn="l" defTabSz="457200" eaLnBrk="1" hangingPunct="1">
              <a:spcBef>
                <a:spcPct val="0"/>
              </a:spcBef>
              <a:buClrTx/>
              <a:buSzTx/>
              <a:buFontTx/>
              <a:buNone/>
            </a:pPr>
            <a:r>
              <a:rPr lang="is-IS" sz="2400" dirty="0" smtClean="0">
                <a:solidFill>
                  <a:srgbClr val="000000"/>
                </a:solidFill>
                <a:latin typeface="Times"/>
                <a:cs typeface="Times"/>
              </a:rPr>
              <a:t>dæmiin</a:t>
            </a:r>
            <a:r>
              <a:rPr lang="en-US" sz="2400" dirty="0" err="1" smtClean="0">
                <a:solidFill>
                  <a:srgbClr val="000000"/>
                </a:solidFill>
                <a:latin typeface="Times"/>
                <a:cs typeface="Times"/>
              </a:rPr>
              <a:t>eɪʃən</a:t>
            </a:r>
            <a:r>
              <a:rPr lang="en-US" sz="2400" dirty="0" smtClean="0">
                <a:solidFill>
                  <a:srgbClr val="000000"/>
                </a:solidFill>
                <a:latin typeface="Times"/>
                <a:cs typeface="Times"/>
              </a:rPr>
              <a:t>    .0001</a:t>
            </a:r>
          </a:p>
          <a:p>
            <a:pPr algn="l" defTabSz="457200" eaLnBrk="1" hangingPunct="1">
              <a:spcBef>
                <a:spcPct val="0"/>
              </a:spcBef>
              <a:buClrTx/>
              <a:buSzTx/>
              <a:buFontTx/>
              <a:buNone/>
            </a:pPr>
            <a:r>
              <a:rPr lang="en-US" sz="2400" dirty="0" smtClean="0">
                <a:solidFill>
                  <a:srgbClr val="000000"/>
                </a:solidFill>
                <a:latin typeface="Times"/>
                <a:cs typeface="Times"/>
              </a:rPr>
              <a:t>…                    </a:t>
            </a:r>
            <a:r>
              <a:rPr lang="en-US" sz="2400" dirty="0">
                <a:solidFill>
                  <a:prstClr val="black"/>
                </a:solidFill>
                <a:latin typeface="Times"/>
                <a:cs typeface="Times"/>
              </a:rPr>
              <a:t>… </a:t>
            </a:r>
            <a:r>
              <a:rPr lang="en-US" sz="2400" dirty="0" err="1">
                <a:solidFill>
                  <a:prstClr val="black"/>
                </a:solidFill>
                <a:latin typeface="Times"/>
                <a:cs typeface="Times"/>
              </a:rPr>
              <a:t>chomsky</a:t>
            </a:r>
            <a:r>
              <a:rPr lang="en-US" sz="2400" dirty="0">
                <a:solidFill>
                  <a:prstClr val="black"/>
                </a:solidFill>
                <a:latin typeface="Times"/>
                <a:cs typeface="Times"/>
              </a:rPr>
              <a:t>          </a:t>
            </a:r>
            <a:r>
              <a:rPr lang="en-US" sz="2400" dirty="0" smtClean="0">
                <a:solidFill>
                  <a:prstClr val="black"/>
                </a:solidFill>
                <a:latin typeface="Times"/>
                <a:cs typeface="Times"/>
              </a:rPr>
              <a:t>.000001</a:t>
            </a:r>
          </a:p>
          <a:p>
            <a:pPr algn="l" defTabSz="457200" eaLnBrk="1" hangingPunct="1">
              <a:spcBef>
                <a:spcPct val="0"/>
              </a:spcBef>
              <a:buClrTx/>
              <a:buSzTx/>
              <a:buFontTx/>
              <a:buNone/>
            </a:pPr>
            <a:r>
              <a:rPr lang="en-US" sz="2400" dirty="0" smtClean="0">
                <a:solidFill>
                  <a:prstClr val="black"/>
                </a:solidFill>
                <a:latin typeface="Times"/>
                <a:cs typeface="Times"/>
              </a:rPr>
              <a:t>…                    </a:t>
            </a:r>
            <a:r>
              <a:rPr lang="en-US" sz="2400" dirty="0">
                <a:solidFill>
                  <a:prstClr val="black"/>
                </a:solidFill>
                <a:latin typeface="Times"/>
                <a:cs typeface="Times"/>
              </a:rPr>
              <a:t> </a:t>
            </a:r>
            <a:r>
              <a:rPr lang="en-US" sz="2400" dirty="0" smtClean="0">
                <a:solidFill>
                  <a:prstClr val="black"/>
                </a:solidFill>
                <a:latin typeface="Times"/>
                <a:cs typeface="Times"/>
              </a:rPr>
              <a:t>…</a:t>
            </a:r>
          </a:p>
          <a:p>
            <a:pPr defTabSz="457200" eaLnBrk="1" hangingPunct="1">
              <a:spcBef>
                <a:spcPct val="0"/>
              </a:spcBef>
              <a:buClrTx/>
              <a:buSzTx/>
              <a:buFontTx/>
              <a:buNone/>
            </a:pPr>
            <a:endParaRPr lang="en-US" sz="1800" dirty="0">
              <a:solidFill>
                <a:prstClr val="black"/>
              </a:solidFill>
              <a:latin typeface="Calibri" charset="0"/>
            </a:endParaRPr>
          </a:p>
        </p:txBody>
      </p:sp>
      <p:sp>
        <p:nvSpPr>
          <p:cNvPr id="2" name="Title 1"/>
          <p:cNvSpPr>
            <a:spLocks noGrp="1"/>
          </p:cNvSpPr>
          <p:nvPr>
            <p:ph type="title"/>
          </p:nvPr>
        </p:nvSpPr>
        <p:spPr/>
        <p:txBody>
          <a:bodyPr/>
          <a:lstStyle/>
          <a:p>
            <a:r>
              <a:rPr lang="en-US" dirty="0" smtClean="0"/>
              <a:t>Exploring the Evaluation Metrics</a:t>
            </a:r>
            <a:endParaRPr lang="en-US" dirty="0"/>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123</a:t>
            </a:fld>
            <a:endParaRPr lang="en-US">
              <a:solidFill>
                <a:prstClr val="black">
                  <a:tint val="75000"/>
                </a:prstClr>
              </a:solidFill>
            </a:endParaRPr>
          </a:p>
        </p:txBody>
      </p:sp>
      <p:sp>
        <p:nvSpPr>
          <p:cNvPr id="5" name="Content Placeholder 4"/>
          <p:cNvSpPr>
            <a:spLocks noGrp="1"/>
          </p:cNvSpPr>
          <p:nvPr>
            <p:ph idx="1"/>
          </p:nvPr>
        </p:nvSpPr>
        <p:spPr>
          <a:xfrm>
            <a:off x="287297" y="1600200"/>
            <a:ext cx="3874287" cy="5390315"/>
          </a:xfrm>
        </p:spPr>
        <p:txBody>
          <a:bodyPr>
            <a:normAutofit/>
          </a:bodyPr>
          <a:lstStyle/>
          <a:p>
            <a:r>
              <a:rPr lang="en-US" sz="2500" dirty="0" smtClean="0"/>
              <a:t>1-best error rate</a:t>
            </a:r>
          </a:p>
          <a:p>
            <a:pPr lvl="1"/>
            <a:r>
              <a:rPr lang="en-US" sz="2500" dirty="0" smtClean="0"/>
              <a:t>Is the 1-best correct?</a:t>
            </a:r>
          </a:p>
          <a:p>
            <a:r>
              <a:rPr lang="en-US" sz="2500" dirty="0" smtClean="0"/>
              <a:t>Cross Entropy</a:t>
            </a:r>
          </a:p>
          <a:p>
            <a:pPr lvl="1"/>
            <a:r>
              <a:rPr lang="en-US" sz="2500" dirty="0" smtClean="0"/>
              <a:t>What is the probability of the correct answer?</a:t>
            </a:r>
            <a:endParaRPr lang="en-US" sz="2500" b="1" dirty="0" smtClean="0"/>
          </a:p>
          <a:p>
            <a:r>
              <a:rPr lang="en-US" sz="2500" dirty="0" smtClean="0"/>
              <a:t>Expected Edit Distance</a:t>
            </a:r>
          </a:p>
          <a:p>
            <a:pPr lvl="1"/>
            <a:r>
              <a:rPr lang="en-US" sz="2500" dirty="0" smtClean="0"/>
              <a:t>How </a:t>
            </a:r>
            <a:r>
              <a:rPr lang="en-US" sz="2500" dirty="0"/>
              <a:t>close am I on average</a:t>
            </a:r>
            <a:r>
              <a:rPr lang="en-US" sz="2500" dirty="0" smtClean="0"/>
              <a:t>?</a:t>
            </a:r>
          </a:p>
          <a:p>
            <a:r>
              <a:rPr lang="en-US" sz="2500" dirty="0" smtClean="0"/>
              <a:t>Average over many training-test splits</a:t>
            </a:r>
          </a:p>
          <a:p>
            <a:pPr marL="457200" lvl="1" indent="0">
              <a:buNone/>
            </a:pPr>
            <a:endParaRPr lang="en-US" sz="2500" dirty="0" smtClean="0"/>
          </a:p>
          <a:p>
            <a:pPr lvl="1"/>
            <a:endParaRPr lang="en-US" sz="2500" dirty="0" smtClean="0"/>
          </a:p>
          <a:p>
            <a:pPr marL="457200" lvl="1" indent="0">
              <a:buNone/>
            </a:pPr>
            <a:endParaRPr lang="en-US" dirty="0"/>
          </a:p>
          <a:p>
            <a:pPr marL="457200" lvl="1" indent="0">
              <a:buNone/>
            </a:pPr>
            <a:endParaRPr lang="en-US" dirty="0"/>
          </a:p>
        </p:txBody>
      </p:sp>
      <p:sp>
        <p:nvSpPr>
          <p:cNvPr id="8" name="Oval 7"/>
          <p:cNvSpPr/>
          <p:nvPr/>
        </p:nvSpPr>
        <p:spPr>
          <a:xfrm>
            <a:off x="4269788" y="2350735"/>
            <a:ext cx="3912684" cy="3363985"/>
          </a:xfrm>
          <a:prstGeom prst="ellipse">
            <a:avLst/>
          </a:prstGeom>
          <a:noFill/>
          <a:ln w="381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Tree>
    <p:extLst>
      <p:ext uri="{BB962C8B-B14F-4D97-AF65-F5344CB8AC3E}">
        <p14:creationId xmlns:p14="http://schemas.microsoft.com/office/powerpoint/2010/main" val="153933113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a:xfrm>
            <a:off x="457200" y="1396641"/>
            <a:ext cx="8229600" cy="4525963"/>
          </a:xfrm>
        </p:spPr>
        <p:txBody>
          <a:bodyPr>
            <a:normAutofit fontScale="92500"/>
          </a:bodyPr>
          <a:lstStyle/>
          <a:p>
            <a:r>
              <a:rPr lang="en-US" b="1" dirty="0" smtClean="0"/>
              <a:t>Metrics: </a:t>
            </a:r>
            <a:r>
              <a:rPr lang="en-US" i="1" dirty="0" smtClean="0"/>
              <a:t>(Lower is Always Better) </a:t>
            </a:r>
            <a:endParaRPr lang="en-US" i="1" dirty="0"/>
          </a:p>
          <a:p>
            <a:pPr lvl="1"/>
            <a:r>
              <a:rPr lang="en-US" dirty="0" smtClean="0"/>
              <a:t>1</a:t>
            </a:r>
            <a:r>
              <a:rPr lang="en-US" dirty="0"/>
              <a:t>-best error </a:t>
            </a:r>
            <a:r>
              <a:rPr lang="en-US" dirty="0" smtClean="0"/>
              <a:t>rate </a:t>
            </a:r>
            <a:r>
              <a:rPr lang="en-US" sz="2000" dirty="0" smtClean="0"/>
              <a:t>(did we get it right?)</a:t>
            </a:r>
          </a:p>
          <a:p>
            <a:pPr lvl="1"/>
            <a:r>
              <a:rPr lang="en-US" dirty="0" smtClean="0"/>
              <a:t>cross-entropy </a:t>
            </a:r>
            <a:r>
              <a:rPr lang="en-US" sz="2000" dirty="0" smtClean="0"/>
              <a:t>(what probability did we give the right answer?)</a:t>
            </a:r>
          </a:p>
          <a:p>
            <a:pPr lvl="1"/>
            <a:r>
              <a:rPr lang="en-US" dirty="0" smtClean="0"/>
              <a:t>expected edit-distance </a:t>
            </a:r>
            <a:r>
              <a:rPr lang="en-US" sz="2000" dirty="0" smtClean="0"/>
              <a:t>(how far away on average are we?)</a:t>
            </a:r>
          </a:p>
          <a:p>
            <a:pPr lvl="1"/>
            <a:r>
              <a:rPr lang="en-US" i="1" dirty="0">
                <a:solidFill>
                  <a:schemeClr val="tx2">
                    <a:lumMod val="60000"/>
                    <a:lumOff val="40000"/>
                  </a:schemeClr>
                </a:solidFill>
              </a:rPr>
              <a:t>Average each metric over many training-test splits</a:t>
            </a:r>
            <a:endParaRPr lang="en-US" i="1" dirty="0" smtClean="0">
              <a:solidFill>
                <a:schemeClr val="tx2">
                  <a:lumMod val="60000"/>
                  <a:lumOff val="40000"/>
                </a:schemeClr>
              </a:solidFill>
            </a:endParaRPr>
          </a:p>
          <a:p>
            <a:r>
              <a:rPr lang="en-US" b="1" dirty="0" smtClean="0"/>
              <a:t>Comparisons: </a:t>
            </a:r>
          </a:p>
          <a:p>
            <a:pPr lvl="1"/>
            <a:r>
              <a:rPr lang="en-US" b="1" dirty="0" smtClean="0"/>
              <a:t>Lower Bound: </a:t>
            </a:r>
            <a:r>
              <a:rPr lang="en-US" dirty="0" smtClean="0"/>
              <a:t>Phonology as noisy concatenation </a:t>
            </a:r>
            <a:endParaRPr lang="en-US" dirty="0"/>
          </a:p>
          <a:p>
            <a:pPr lvl="1"/>
            <a:r>
              <a:rPr lang="en-US" b="1" dirty="0" smtClean="0"/>
              <a:t>Upper Bound: </a:t>
            </a:r>
            <a:r>
              <a:rPr lang="en-US" dirty="0" smtClean="0"/>
              <a:t>Oracle URs from linguists </a:t>
            </a:r>
            <a:endParaRPr lang="en-US" dirty="0"/>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124</a:t>
            </a:fld>
            <a:endParaRPr lang="en-US">
              <a:solidFill>
                <a:prstClr val="black">
                  <a:tint val="75000"/>
                </a:prstClr>
              </a:solidFill>
            </a:endParaRPr>
          </a:p>
        </p:txBody>
      </p:sp>
    </p:spTree>
    <p:extLst>
      <p:ext uri="{BB962C8B-B14F-4D97-AF65-F5344CB8AC3E}">
        <p14:creationId xmlns:p14="http://schemas.microsoft.com/office/powerpoint/2010/main" val="81527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Evaluation Philosophy</a:t>
            </a:r>
            <a:endParaRPr lang="en-US" dirty="0"/>
          </a:p>
        </p:txBody>
      </p:sp>
      <p:sp>
        <p:nvSpPr>
          <p:cNvPr id="3" name="Content Placeholder 2"/>
          <p:cNvSpPr>
            <a:spLocks noGrp="1"/>
          </p:cNvSpPr>
          <p:nvPr>
            <p:ph idx="1"/>
          </p:nvPr>
        </p:nvSpPr>
        <p:spPr>
          <a:xfrm>
            <a:off x="228600" y="1295400"/>
            <a:ext cx="8763000" cy="5426075"/>
          </a:xfrm>
        </p:spPr>
        <p:txBody>
          <a:bodyPr>
            <a:normAutofit fontScale="92500" lnSpcReduction="20000"/>
          </a:bodyPr>
          <a:lstStyle/>
          <a:p>
            <a:r>
              <a:rPr lang="en-US" dirty="0" smtClean="0"/>
              <a:t>We’re evaluating a language </a:t>
            </a:r>
            <a:r>
              <a:rPr lang="en-US" i="1" dirty="0" smtClean="0"/>
              <a:t>learner</a:t>
            </a:r>
            <a:r>
              <a:rPr lang="en-US" dirty="0" smtClean="0"/>
              <a:t>, on languages we didn’t examine when designing the learner.</a:t>
            </a:r>
            <a:endParaRPr lang="en-US" i="1" dirty="0" smtClean="0"/>
          </a:p>
          <a:p>
            <a:r>
              <a:rPr lang="en-US" dirty="0" smtClean="0"/>
              <a:t>We directly evaluate how well our learner predicts </a:t>
            </a:r>
            <a:r>
              <a:rPr lang="en-US" b="1" dirty="0" smtClean="0"/>
              <a:t>held-out </a:t>
            </a:r>
            <a:r>
              <a:rPr lang="en-US" dirty="0" smtClean="0"/>
              <a:t>words that the learner didn’t see.</a:t>
            </a:r>
          </a:p>
          <a:p>
            <a:r>
              <a:rPr lang="en-US" dirty="0" smtClean="0">
                <a:solidFill>
                  <a:schemeClr val="accent4"/>
                </a:solidFill>
              </a:rPr>
              <a:t>No direct evaluation of </a:t>
            </a:r>
            <a:r>
              <a:rPr lang="en-US" i="1" dirty="0" smtClean="0">
                <a:solidFill>
                  <a:schemeClr val="accent4"/>
                </a:solidFill>
              </a:rPr>
              <a:t>intermediate steps:</a:t>
            </a:r>
            <a:endParaRPr lang="en-US" dirty="0" smtClean="0">
              <a:solidFill>
                <a:schemeClr val="accent4"/>
              </a:solidFill>
            </a:endParaRPr>
          </a:p>
          <a:p>
            <a:pPr lvl="1"/>
            <a:r>
              <a:rPr lang="en-US" dirty="0" smtClean="0">
                <a:solidFill>
                  <a:schemeClr val="accent4"/>
                </a:solidFill>
              </a:rPr>
              <a:t>Did we get the “right” underlying forms?</a:t>
            </a:r>
          </a:p>
          <a:p>
            <a:pPr lvl="1"/>
            <a:r>
              <a:rPr lang="en-US" dirty="0" smtClean="0">
                <a:solidFill>
                  <a:schemeClr val="accent4"/>
                </a:solidFill>
              </a:rPr>
              <a:t>Did we learn a “simple” or “natural” phonology?</a:t>
            </a:r>
          </a:p>
          <a:p>
            <a:pPr lvl="1"/>
            <a:r>
              <a:rPr lang="en-US" dirty="0" smtClean="0">
                <a:solidFill>
                  <a:schemeClr val="accent4"/>
                </a:solidFill>
              </a:rPr>
              <a:t>It’s hard to judge the answers.  Anyway, we only want the answers to be “yes” because we suspect that this will give us a more predictive theory.   So let’s just see if the theory </a:t>
            </a:r>
            <a:r>
              <a:rPr lang="en-US" i="1" dirty="0" smtClean="0">
                <a:solidFill>
                  <a:schemeClr val="accent4"/>
                </a:solidFill>
              </a:rPr>
              <a:t>is</a:t>
            </a:r>
            <a:r>
              <a:rPr lang="en-US" dirty="0" smtClean="0">
                <a:solidFill>
                  <a:schemeClr val="accent4"/>
                </a:solidFill>
              </a:rPr>
              <a:t> predictive.  Proof is in the pudding!</a:t>
            </a:r>
          </a:p>
          <a:p>
            <a:r>
              <a:rPr lang="en-US" sz="2600" i="1" dirty="0" smtClean="0"/>
              <a:t>Caveat:</a:t>
            </a:r>
            <a:r>
              <a:rPr lang="en-US" sz="2600" dirty="0" smtClean="0"/>
              <a:t> Linguists and child language learners also have access to other kinds of data that we’re not considering yet.</a:t>
            </a:r>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125</a:t>
            </a:fld>
            <a:endParaRPr lang="en-US">
              <a:solidFill>
                <a:prstClr val="black">
                  <a:tint val="75000"/>
                </a:prstClr>
              </a:solidFill>
            </a:endParaRPr>
          </a:p>
        </p:txBody>
      </p:sp>
    </p:spTree>
    <p:extLst>
      <p:ext uri="{BB962C8B-B14F-4D97-AF65-F5344CB8AC3E}">
        <p14:creationId xmlns:p14="http://schemas.microsoft.com/office/powerpoint/2010/main" val="378457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p:nvPr>
        </p:nvSpPr>
        <p:spPr/>
        <p:txBody>
          <a:bodyPr/>
          <a:lstStyle/>
          <a:p>
            <a:r>
              <a:rPr lang="en-US" dirty="0" smtClean="0"/>
              <a:t>Results</a:t>
            </a:r>
            <a:br>
              <a:rPr lang="en-US" dirty="0" smtClean="0"/>
            </a:br>
            <a:r>
              <a:rPr lang="en-US" sz="3200" dirty="0" smtClean="0"/>
              <a:t>(using Loopy Belief Propagation for inference)</a:t>
            </a:r>
            <a:endParaRPr lang="en-US" sz="4800" dirty="0" smtClean="0"/>
          </a:p>
        </p:txBody>
      </p:sp>
      <p:sp>
        <p:nvSpPr>
          <p:cNvPr id="3" name="Subtitle 2"/>
          <p:cNvSpPr>
            <a:spLocks noGrp="1"/>
          </p:cNvSpPr>
          <p:nvPr>
            <p:ph type="subTitle" idx="1"/>
          </p:nvPr>
        </p:nvSpPr>
        <p:spPr/>
        <p:txBody>
          <a:bodyPr/>
          <a:lstStyle/>
          <a:p>
            <a:endParaRPr lang="en-US"/>
          </a:p>
        </p:txBody>
      </p:sp>
      <p:sp>
        <p:nvSpPr>
          <p:cNvPr id="2" name="Slide Number Placeholder 1"/>
          <p:cNvSpPr>
            <a:spLocks noGrp="1"/>
          </p:cNvSpPr>
          <p:nvPr>
            <p:ph type="sldNum" sz="quarter" idx="10"/>
          </p:nvPr>
        </p:nvSpPr>
        <p:spPr/>
        <p:txBody>
          <a:bodyPr/>
          <a:lstStyle/>
          <a:p>
            <a:fld id="{49DE1205-2570-481F-8800-60FB5913B51D}" type="slidenum">
              <a:rPr lang="en-US" smtClean="0">
                <a:solidFill>
                  <a:srgbClr val="000000"/>
                </a:solidFill>
              </a:rPr>
              <a:pPr/>
              <a:t>126</a:t>
            </a:fld>
            <a:endParaRPr lang="en-US">
              <a:solidFill>
                <a:srgbClr val="000000"/>
              </a:solidFill>
            </a:endParaRPr>
          </a:p>
        </p:txBody>
      </p:sp>
    </p:spTree>
    <p:extLst>
      <p:ext uri="{BB962C8B-B14F-4D97-AF65-F5344CB8AC3E}">
        <p14:creationId xmlns:p14="http://schemas.microsoft.com/office/powerpoint/2010/main" val="35735757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German Results</a:t>
            </a:r>
            <a:endParaRPr lang="en-US" dirty="0"/>
          </a:p>
        </p:txBody>
      </p:sp>
      <p:sp>
        <p:nvSpPr>
          <p:cNvPr id="5" name="Slide Number Placeholder 4"/>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127</a:t>
            </a:fld>
            <a:endParaRPr lang="en-US">
              <a:solidFill>
                <a:prstClr val="black">
                  <a:tint val="75000"/>
                </a:prstClr>
              </a:solidFill>
            </a:endParaRPr>
          </a:p>
        </p:txBody>
      </p:sp>
      <p:pic>
        <p:nvPicPr>
          <p:cNvPr id="7" name="Picture 6"/>
          <p:cNvPicPr>
            <a:picLocks noChangeAspect="1"/>
          </p:cNvPicPr>
          <p:nvPr/>
        </p:nvPicPr>
        <p:blipFill>
          <a:blip r:embed="rId3"/>
          <a:stretch>
            <a:fillRect/>
          </a:stretch>
        </p:blipFill>
        <p:spPr>
          <a:xfrm>
            <a:off x="457200" y="1417637"/>
            <a:ext cx="7739584" cy="5038375"/>
          </a:xfrm>
          <a:prstGeom prst="rect">
            <a:avLst/>
          </a:prstGeom>
        </p:spPr>
      </p:pic>
      <p:pic>
        <p:nvPicPr>
          <p:cNvPr id="8" name="Picture 7"/>
          <p:cNvPicPr>
            <a:picLocks noChangeAspect="1"/>
          </p:cNvPicPr>
          <p:nvPr/>
        </p:nvPicPr>
        <p:blipFill>
          <a:blip r:embed="rId4"/>
          <a:stretch>
            <a:fillRect/>
          </a:stretch>
        </p:blipFill>
        <p:spPr>
          <a:xfrm>
            <a:off x="4684942" y="246709"/>
            <a:ext cx="4269660" cy="1685217"/>
          </a:xfrm>
          <a:prstGeom prst="rect">
            <a:avLst/>
          </a:prstGeom>
        </p:spPr>
      </p:pic>
      <p:grpSp>
        <p:nvGrpSpPr>
          <p:cNvPr id="3" name="Group 2"/>
          <p:cNvGrpSpPr/>
          <p:nvPr/>
        </p:nvGrpSpPr>
        <p:grpSpPr>
          <a:xfrm>
            <a:off x="4844401" y="3120302"/>
            <a:ext cx="4110202" cy="1897269"/>
            <a:chOff x="4844401" y="3120302"/>
            <a:chExt cx="4110202" cy="1897269"/>
          </a:xfrm>
        </p:grpSpPr>
        <p:sp>
          <p:nvSpPr>
            <p:cNvPr id="9" name="TextBox 8"/>
            <p:cNvSpPr txBox="1"/>
            <p:nvPr/>
          </p:nvSpPr>
          <p:spPr>
            <a:xfrm>
              <a:off x="6301533" y="3433305"/>
              <a:ext cx="2653070" cy="1246495"/>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2500" dirty="0" smtClean="0">
                  <a:solidFill>
                    <a:prstClr val="black"/>
                  </a:solidFill>
                  <a:latin typeface="Cambria"/>
                  <a:cs typeface="Cambria"/>
                </a:rPr>
                <a:t>Error Bars with bootstrap resampling</a:t>
              </a:r>
              <a:endParaRPr lang="en-US" sz="2500" b="1" dirty="0">
                <a:solidFill>
                  <a:prstClr val="black"/>
                </a:solidFill>
                <a:latin typeface="Cambria"/>
                <a:cs typeface="Cambria"/>
              </a:endParaRPr>
            </a:p>
          </p:txBody>
        </p:sp>
        <p:cxnSp>
          <p:nvCxnSpPr>
            <p:cNvPr id="10" name="Straight Arrow Connector 9"/>
            <p:cNvCxnSpPr/>
            <p:nvPr/>
          </p:nvCxnSpPr>
          <p:spPr>
            <a:xfrm flipH="1" flipV="1">
              <a:off x="5110920" y="3120302"/>
              <a:ext cx="1190612" cy="75263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844401" y="4029736"/>
              <a:ext cx="1457131" cy="17247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110920" y="4453094"/>
              <a:ext cx="1190612" cy="56447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4" name="Picture 3"/>
          <p:cNvPicPr>
            <a:picLocks noChangeAspect="1"/>
          </p:cNvPicPr>
          <p:nvPr/>
        </p:nvPicPr>
        <p:blipFill>
          <a:blip r:embed="rId5"/>
          <a:stretch>
            <a:fillRect/>
          </a:stretch>
        </p:blipFill>
        <p:spPr>
          <a:xfrm rot="16200000">
            <a:off x="-1617550" y="3523750"/>
            <a:ext cx="4539445" cy="421300"/>
          </a:xfrm>
          <a:prstGeom prst="rect">
            <a:avLst/>
          </a:prstGeom>
        </p:spPr>
      </p:pic>
    </p:spTree>
    <p:extLst>
      <p:ext uri="{BB962C8B-B14F-4D97-AF65-F5344CB8AC3E}">
        <p14:creationId xmlns:p14="http://schemas.microsoft.com/office/powerpoint/2010/main" val="21497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CELEX Results</a:t>
            </a:r>
            <a:endParaRPr lang="en-US" dirty="0"/>
          </a:p>
        </p:txBody>
      </p:sp>
      <p:pic>
        <p:nvPicPr>
          <p:cNvPr id="4" name="Picture 3"/>
          <p:cNvPicPr>
            <a:picLocks noChangeAspect="1"/>
          </p:cNvPicPr>
          <p:nvPr/>
        </p:nvPicPr>
        <p:blipFill>
          <a:blip r:embed="rId3"/>
          <a:stretch>
            <a:fillRect/>
          </a:stretch>
        </p:blipFill>
        <p:spPr>
          <a:xfrm>
            <a:off x="457200" y="1196537"/>
            <a:ext cx="8180629" cy="5259477"/>
          </a:xfrm>
          <a:prstGeom prst="rect">
            <a:avLst/>
          </a:prstGeom>
        </p:spPr>
      </p:pic>
      <p:sp>
        <p:nvSpPr>
          <p:cNvPr id="3" name="Slide Number Placeholder 2"/>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128</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rot="16200000">
            <a:off x="-236486" y="5341107"/>
            <a:ext cx="1709856" cy="158687"/>
          </a:xfrm>
          <a:prstGeom prst="rect">
            <a:avLst/>
          </a:prstGeom>
        </p:spPr>
      </p:pic>
    </p:spTree>
    <p:extLst>
      <p:ext uri="{BB962C8B-B14F-4D97-AF65-F5344CB8AC3E}">
        <p14:creationId xmlns:p14="http://schemas.microsoft.com/office/powerpoint/2010/main" val="32305137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Phonological Exercise Results</a:t>
            </a:r>
            <a:endParaRPr lang="en-US" dirty="0"/>
          </a:p>
        </p:txBody>
      </p:sp>
      <p:pic>
        <p:nvPicPr>
          <p:cNvPr id="4" name="Picture 3"/>
          <p:cNvPicPr>
            <a:picLocks noChangeAspect="1"/>
          </p:cNvPicPr>
          <p:nvPr/>
        </p:nvPicPr>
        <p:blipFill>
          <a:blip r:embed="rId2"/>
          <a:stretch>
            <a:fillRect/>
          </a:stretch>
        </p:blipFill>
        <p:spPr>
          <a:xfrm>
            <a:off x="0" y="2197100"/>
            <a:ext cx="9144000" cy="2451704"/>
          </a:xfrm>
          <a:prstGeom prst="rect">
            <a:avLst/>
          </a:prstGeom>
        </p:spPr>
      </p:pic>
      <p:sp>
        <p:nvSpPr>
          <p:cNvPr id="3" name="Slide Number Placeholder 2"/>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129</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6711757" y="2311271"/>
            <a:ext cx="2127089" cy="197410"/>
          </a:xfrm>
          <a:prstGeom prst="rect">
            <a:avLst/>
          </a:prstGeom>
        </p:spPr>
      </p:pic>
    </p:spTree>
    <p:extLst>
      <p:ext uri="{BB962C8B-B14F-4D97-AF65-F5344CB8AC3E}">
        <p14:creationId xmlns:p14="http://schemas.microsoft.com/office/powerpoint/2010/main" val="2378234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p:txBody>
          <a:bodyPr/>
          <a:lstStyle/>
          <a:p>
            <a:r>
              <a:rPr lang="en-US"/>
              <a:t>Technically speaking, # words = </a:t>
            </a:r>
            <a:r>
              <a:rPr lang="en-US">
                <a:sym typeface="Symbol" panose="05050102010706020507" pitchFamily="18" charset="2"/>
              </a:rPr>
              <a:t></a:t>
            </a:r>
          </a:p>
        </p:txBody>
      </p:sp>
      <p:sp>
        <p:nvSpPr>
          <p:cNvPr id="924675" name="Rectangle 3"/>
          <p:cNvSpPr>
            <a:spLocks noGrp="1" noChangeArrowheads="1"/>
          </p:cNvSpPr>
          <p:nvPr>
            <p:ph type="body" idx="1"/>
          </p:nvPr>
        </p:nvSpPr>
        <p:spPr/>
        <p:txBody>
          <a:bodyPr/>
          <a:lstStyle/>
          <a:p>
            <a:pPr>
              <a:lnSpc>
                <a:spcPct val="90000"/>
              </a:lnSpc>
            </a:pPr>
            <a:r>
              <a:rPr lang="en-US" dirty="0"/>
              <a:t>Really the set of (possible) words is ∑*</a:t>
            </a:r>
          </a:p>
          <a:p>
            <a:pPr>
              <a:lnSpc>
                <a:spcPct val="90000"/>
              </a:lnSpc>
            </a:pPr>
            <a:endParaRPr lang="en-US" dirty="0"/>
          </a:p>
          <a:p>
            <a:pPr>
              <a:lnSpc>
                <a:spcPct val="90000"/>
              </a:lnSpc>
            </a:pPr>
            <a:r>
              <a:rPr lang="en-US" dirty="0"/>
              <a:t>Names</a:t>
            </a:r>
          </a:p>
          <a:p>
            <a:pPr>
              <a:lnSpc>
                <a:spcPct val="90000"/>
              </a:lnSpc>
            </a:pPr>
            <a:r>
              <a:rPr lang="en-US" dirty="0"/>
              <a:t>Neologisms</a:t>
            </a:r>
          </a:p>
          <a:p>
            <a:pPr>
              <a:lnSpc>
                <a:spcPct val="90000"/>
              </a:lnSpc>
            </a:pPr>
            <a:r>
              <a:rPr lang="en-US" dirty="0"/>
              <a:t>Typos</a:t>
            </a:r>
          </a:p>
          <a:p>
            <a:pPr>
              <a:lnSpc>
                <a:spcPct val="90000"/>
              </a:lnSpc>
            </a:pPr>
            <a:r>
              <a:rPr lang="en-US" dirty="0"/>
              <a:t>Productive processes: </a:t>
            </a:r>
          </a:p>
          <a:p>
            <a:pPr lvl="1">
              <a:lnSpc>
                <a:spcPct val="90000"/>
              </a:lnSpc>
            </a:pPr>
            <a:r>
              <a:rPr lang="en-US" dirty="0"/>
              <a:t>friend </a:t>
            </a:r>
            <a:r>
              <a:rPr lang="en-US" dirty="0">
                <a:sym typeface="Wingdings" panose="05000000000000000000" pitchFamily="2" charset="2"/>
              </a:rPr>
              <a:t> friendless  friendlessness  </a:t>
            </a:r>
            <a:r>
              <a:rPr lang="en-US" dirty="0" err="1">
                <a:sym typeface="Wingdings" panose="05000000000000000000" pitchFamily="2" charset="2"/>
              </a:rPr>
              <a:t>friendlessnessless</a:t>
            </a:r>
            <a:r>
              <a:rPr lang="en-US" dirty="0">
                <a:sym typeface="Wingdings" panose="05000000000000000000" pitchFamily="2" charset="2"/>
              </a:rPr>
              <a:t>  …</a:t>
            </a:r>
          </a:p>
          <a:p>
            <a:pPr lvl="1">
              <a:lnSpc>
                <a:spcPct val="90000"/>
              </a:lnSpc>
            </a:pPr>
            <a:r>
              <a:rPr lang="en-US" dirty="0" err="1">
                <a:sym typeface="Wingdings" panose="05000000000000000000" pitchFamily="2" charset="2"/>
              </a:rPr>
              <a:t>hand+bag</a:t>
            </a:r>
            <a:r>
              <a:rPr lang="en-US" dirty="0">
                <a:sym typeface="Wingdings" panose="05000000000000000000" pitchFamily="2" charset="2"/>
              </a:rPr>
              <a:t>  handbag (sometimes can iterate)</a:t>
            </a:r>
          </a:p>
          <a:p>
            <a:pPr>
              <a:lnSpc>
                <a:spcPct val="90000"/>
              </a:lnSpc>
              <a:buFont typeface="Wingdings" panose="05000000000000000000" pitchFamily="2" charset="2"/>
              <a:buNone/>
            </a:pPr>
            <a:endParaRPr lang="en-US" dirty="0"/>
          </a:p>
        </p:txBody>
      </p:sp>
      <p:sp>
        <p:nvSpPr>
          <p:cNvPr id="2" name="Slide Number Placeholder 1"/>
          <p:cNvSpPr>
            <a:spLocks noGrp="1"/>
          </p:cNvSpPr>
          <p:nvPr>
            <p:ph type="sldNum" sz="quarter" idx="10"/>
          </p:nvPr>
        </p:nvSpPr>
        <p:spPr/>
        <p:txBody>
          <a:bodyPr/>
          <a:lstStyle/>
          <a:p>
            <a:fld id="{31A35EC1-B1B4-4FA8-B2AD-670C5F0CF62D}" type="slidenum">
              <a:rPr lang="en-US" smtClean="0"/>
              <a:pPr/>
              <a:t>13</a:t>
            </a:fld>
            <a:endParaRPr lang="en-US"/>
          </a:p>
        </p:txBody>
      </p:sp>
      <p:sp>
        <p:nvSpPr>
          <p:cNvPr id="3" name="Rectangle 2"/>
          <p:cNvSpPr/>
          <p:nvPr/>
        </p:nvSpPr>
        <p:spPr>
          <a:xfrm>
            <a:off x="2895600" y="2209800"/>
            <a:ext cx="6248400" cy="1323439"/>
          </a:xfrm>
          <a:prstGeom prst="rect">
            <a:avLst/>
          </a:prstGeom>
          <a:ln>
            <a:solidFill>
              <a:schemeClr val="accent1"/>
            </a:solidFill>
          </a:ln>
        </p:spPr>
        <p:txBody>
          <a:bodyPr wrap="square">
            <a:spAutoFit/>
          </a:bodyPr>
          <a:lstStyle/>
          <a:p>
            <a:pPr algn="l">
              <a:lnSpc>
                <a:spcPct val="90000"/>
              </a:lnSpc>
            </a:pPr>
            <a:r>
              <a:rPr lang="en-US" altLang="en-US" dirty="0"/>
              <a:t>Turkish word: </a:t>
            </a:r>
            <a:r>
              <a:rPr lang="en-US" altLang="en-US" dirty="0" err="1" smtClean="0">
                <a:solidFill>
                  <a:srgbClr val="FF0000"/>
                </a:solidFill>
              </a:rPr>
              <a:t>uygarlaştiramadiklarimizdanmişsinizcasina</a:t>
            </a:r>
            <a:endParaRPr lang="en-US" altLang="en-US" dirty="0" smtClean="0">
              <a:solidFill>
                <a:srgbClr val="FF0000"/>
              </a:solidFill>
            </a:endParaRPr>
          </a:p>
          <a:p>
            <a:pPr algn="l">
              <a:lnSpc>
                <a:spcPct val="90000"/>
              </a:lnSpc>
            </a:pPr>
            <a:r>
              <a:rPr lang="en-US" altLang="en-US" dirty="0" smtClean="0">
                <a:solidFill>
                  <a:srgbClr val="FF0000"/>
                </a:solidFill>
              </a:rPr>
              <a:t>= </a:t>
            </a:r>
            <a:r>
              <a:rPr lang="en-US" altLang="en-US" dirty="0" err="1" smtClean="0">
                <a:solidFill>
                  <a:srgbClr val="FF0000"/>
                </a:solidFill>
              </a:rPr>
              <a:t>uygar+laş+tir+ama+dik+lar+imiz+dan+miş+siniz+casina</a:t>
            </a:r>
            <a:endParaRPr lang="en-US" altLang="en-US" dirty="0" smtClean="0">
              <a:solidFill>
                <a:srgbClr val="FF0000"/>
              </a:solidFill>
            </a:endParaRPr>
          </a:p>
          <a:p>
            <a:pPr algn="l">
              <a:lnSpc>
                <a:spcPct val="90000"/>
              </a:lnSpc>
            </a:pPr>
            <a:r>
              <a:rPr lang="en-US" altLang="en-US" dirty="0" smtClean="0">
                <a:solidFill>
                  <a:srgbClr val="00B0F0"/>
                </a:solidFill>
              </a:rPr>
              <a:t>(</a:t>
            </a:r>
            <a:r>
              <a:rPr lang="en-US" altLang="en-US" dirty="0">
                <a:solidFill>
                  <a:srgbClr val="00B0F0"/>
                </a:solidFill>
              </a:rPr>
              <a:t>behaving) as if you are among those whom we could not cause to become civilized</a:t>
            </a:r>
          </a:p>
        </p:txBody>
      </p:sp>
    </p:spTree>
    <p:extLst>
      <p:ext uri="{BB962C8B-B14F-4D97-AF65-F5344CB8AC3E}">
        <p14:creationId xmlns:p14="http://schemas.microsoft.com/office/powerpoint/2010/main" val="324777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UR Recovery</a:t>
            </a:r>
            <a:endParaRPr lang="en-US" dirty="0"/>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130</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0" y="1518590"/>
            <a:ext cx="9144000" cy="4064000"/>
          </a:xfrm>
          <a:prstGeom prst="rect">
            <a:avLst/>
          </a:prstGeom>
        </p:spPr>
      </p:pic>
    </p:spTree>
    <p:extLst>
      <p:ext uri="{BB962C8B-B14F-4D97-AF65-F5344CB8AC3E}">
        <p14:creationId xmlns:p14="http://schemas.microsoft.com/office/powerpoint/2010/main" val="18455588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Grp="1" noChangeArrowheads="1"/>
          </p:cNvSpPr>
          <p:nvPr>
            <p:ph type="ctrTitle"/>
          </p:nvPr>
        </p:nvSpPr>
        <p:spPr/>
        <p:txBody>
          <a:bodyPr/>
          <a:lstStyle/>
          <a:p>
            <a:r>
              <a:rPr lang="en-US" dirty="0" smtClean="0"/>
              <a:t>Formalizing Our Setup</a:t>
            </a:r>
          </a:p>
        </p:txBody>
      </p:sp>
      <p:sp>
        <p:nvSpPr>
          <p:cNvPr id="861187" name="Rectangle 3"/>
          <p:cNvSpPr>
            <a:spLocks noGrp="1" noChangeArrowheads="1"/>
          </p:cNvSpPr>
          <p:nvPr>
            <p:ph type="subTitle" idx="1"/>
          </p:nvPr>
        </p:nvSpPr>
        <p:spPr/>
        <p:txBody>
          <a:bodyPr/>
          <a:lstStyle/>
          <a:p>
            <a:pPr algn="ctr"/>
            <a:r>
              <a:rPr lang="en-US" dirty="0" smtClean="0"/>
              <a:t>Many scoring functions on strings</a:t>
            </a:r>
            <a:br>
              <a:rPr lang="en-US" dirty="0" smtClean="0"/>
            </a:br>
            <a:r>
              <a:rPr lang="en-US" dirty="0"/>
              <a:t>(e.g., our phonology </a:t>
            </a:r>
            <a:r>
              <a:rPr lang="en-US" dirty="0" smtClean="0"/>
              <a:t>model)</a:t>
            </a:r>
            <a:br>
              <a:rPr lang="en-US" dirty="0" smtClean="0"/>
            </a:br>
            <a:r>
              <a:rPr lang="en-US" dirty="0" smtClean="0"/>
              <a:t>can be represented using FSMs</a:t>
            </a:r>
            <a:br>
              <a:rPr lang="en-US" dirty="0" smtClean="0"/>
            </a:br>
            <a:endParaRPr lang="en-US" dirty="0" smtClean="0"/>
          </a:p>
        </p:txBody>
      </p:sp>
      <p:sp>
        <p:nvSpPr>
          <p:cNvPr id="2" name="Slide Number Placeholder 1"/>
          <p:cNvSpPr>
            <a:spLocks noGrp="1"/>
          </p:cNvSpPr>
          <p:nvPr>
            <p:ph type="sldNum" sz="quarter" idx="10"/>
          </p:nvPr>
        </p:nvSpPr>
        <p:spPr/>
        <p:txBody>
          <a:bodyPr/>
          <a:lstStyle/>
          <a:p>
            <a:fld id="{49DE1205-2570-481F-8800-60FB5913B51D}" type="slidenum">
              <a:rPr lang="en-US" smtClean="0">
                <a:solidFill>
                  <a:srgbClr val="000000"/>
                </a:solidFill>
              </a:rPr>
              <a:pPr/>
              <a:t>131</a:t>
            </a:fld>
            <a:endParaRPr lang="en-US">
              <a:solidFill>
                <a:srgbClr val="000000"/>
              </a:solidFill>
            </a:endParaRPr>
          </a:p>
        </p:txBody>
      </p:sp>
    </p:spTree>
    <p:extLst>
      <p:ext uri="{BB962C8B-B14F-4D97-AF65-F5344CB8AC3E}">
        <p14:creationId xmlns:p14="http://schemas.microsoft.com/office/powerpoint/2010/main" val="47883724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152401" y="2667000"/>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cs typeface="Arial"/>
                <a:sym typeface="Arial"/>
                <a:rtl val="0"/>
              </a:rPr>
              <a:t>1) </a:t>
            </a:r>
            <a:r>
              <a:rPr lang="en-US" sz="1800" b="1" kern="0" dirty="0" smtClean="0">
                <a:solidFill>
                  <a:srgbClr val="000000"/>
                </a:solidFill>
                <a:latin typeface="Arial"/>
                <a:cs typeface="Arial"/>
                <a:sym typeface="Arial"/>
                <a:rtl val="0"/>
              </a:rPr>
              <a:t>Morphemes</a:t>
            </a:r>
            <a:endParaRPr lang="en-US" sz="1800" b="1" kern="0" dirty="0">
              <a:solidFill>
                <a:srgbClr val="000000"/>
              </a:solidFill>
              <a:latin typeface="Arial"/>
              <a:cs typeface="Arial"/>
              <a:sym typeface="Arial"/>
              <a:rtl val="0"/>
            </a:endParaRPr>
          </a:p>
        </p:txBody>
      </p:sp>
      <p:sp>
        <p:nvSpPr>
          <p:cNvPr id="66" name="TextBox 65"/>
          <p:cNvSpPr txBox="1"/>
          <p:nvPr/>
        </p:nvSpPr>
        <p:spPr>
          <a:xfrm>
            <a:off x="152400" y="3718945"/>
            <a:ext cx="2619152"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2</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Underlying words</a:t>
            </a:r>
            <a:endParaRPr lang="en-US" sz="1800" b="1" kern="0" dirty="0">
              <a:solidFill>
                <a:srgbClr val="000000"/>
              </a:solidFill>
              <a:latin typeface="Arial"/>
              <a:cs typeface="Arial"/>
              <a:sym typeface="Arial"/>
              <a:rtl val="0"/>
            </a:endParaRPr>
          </a:p>
        </p:txBody>
      </p:sp>
      <p:sp>
        <p:nvSpPr>
          <p:cNvPr id="67" name="TextBox 66"/>
          <p:cNvSpPr txBox="1"/>
          <p:nvPr/>
        </p:nvSpPr>
        <p:spPr>
          <a:xfrm>
            <a:off x="152401" y="4720998"/>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3</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Surface words</a:t>
            </a:r>
            <a:endParaRPr lang="en-US" sz="1800" b="1" kern="0" dirty="0">
              <a:solidFill>
                <a:srgbClr val="000000"/>
              </a:solidFill>
              <a:latin typeface="Arial"/>
              <a:cs typeface="Arial"/>
              <a:sym typeface="Arial"/>
              <a:rtl val="0"/>
            </a:endParaRPr>
          </a:p>
        </p:txBody>
      </p:sp>
      <p:sp>
        <p:nvSpPr>
          <p:cNvPr id="68" name="TextBox 67"/>
          <p:cNvSpPr txBox="1"/>
          <p:nvPr/>
        </p:nvSpPr>
        <p:spPr>
          <a:xfrm>
            <a:off x="510335" y="3212766"/>
            <a:ext cx="1727760"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Concatenation</a:t>
            </a:r>
            <a:endParaRPr lang="en-US" sz="1800" i="1" kern="0" dirty="0">
              <a:solidFill>
                <a:srgbClr val="000000"/>
              </a:solidFill>
              <a:latin typeface="Arial"/>
              <a:cs typeface="Arial"/>
              <a:sym typeface="Arial"/>
              <a:rtl val="0"/>
            </a:endParaRPr>
          </a:p>
        </p:txBody>
      </p:sp>
      <p:sp>
        <p:nvSpPr>
          <p:cNvPr id="69" name="TextBox 68"/>
          <p:cNvSpPr txBox="1"/>
          <p:nvPr/>
        </p:nvSpPr>
        <p:spPr>
          <a:xfrm>
            <a:off x="510335" y="4199788"/>
            <a:ext cx="1330002"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Phonology</a:t>
            </a:r>
            <a:endParaRPr lang="en-US" sz="1800" i="1" kern="0" dirty="0">
              <a:solidFill>
                <a:srgbClr val="000000"/>
              </a:solidFill>
              <a:latin typeface="Arial"/>
              <a:cs typeface="Arial"/>
              <a:sym typeface="Arial"/>
              <a:rtl val="0"/>
            </a:endParaRPr>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132</a:t>
            </a:fld>
            <a:endParaRPr lang="en-US" dirty="0">
              <a:solidFill>
                <a:prstClr val="black">
                  <a:tint val="75000"/>
                </a:prstClr>
              </a:solidFill>
            </a:endParaRPr>
          </a:p>
        </p:txBody>
      </p:sp>
      <p:sp>
        <p:nvSpPr>
          <p:cNvPr id="62" name="Title 1"/>
          <p:cNvSpPr>
            <a:spLocks noGrp="1"/>
          </p:cNvSpPr>
          <p:nvPr>
            <p:ph type="title"/>
          </p:nvPr>
        </p:nvSpPr>
        <p:spPr>
          <a:xfrm>
            <a:off x="457200" y="274638"/>
            <a:ext cx="8229600" cy="1143000"/>
          </a:xfrm>
        </p:spPr>
        <p:txBody>
          <a:bodyPr>
            <a:normAutofit fontScale="90000"/>
          </a:bodyPr>
          <a:lstStyle/>
          <a:p>
            <a:r>
              <a:rPr lang="en-US" dirty="0" smtClean="0"/>
              <a:t>What class of functions will we allow for the factors?  </a:t>
            </a:r>
            <a:r>
              <a:rPr lang="en-US" sz="3100" dirty="0" smtClean="0"/>
              <a:t>(black squares)</a:t>
            </a:r>
            <a:endParaRPr lang="en-US" sz="3100" dirty="0"/>
          </a:p>
        </p:txBody>
      </p:sp>
      <p:grpSp>
        <p:nvGrpSpPr>
          <p:cNvPr id="63" name="Group 62"/>
          <p:cNvGrpSpPr/>
          <p:nvPr/>
        </p:nvGrpSpPr>
        <p:grpSpPr>
          <a:xfrm>
            <a:off x="3500377" y="2423118"/>
            <a:ext cx="4729223" cy="2377482"/>
            <a:chOff x="3329333" y="1720274"/>
            <a:chExt cx="4729223" cy="2377482"/>
          </a:xfrm>
        </p:grpSpPr>
        <p:sp>
          <p:nvSpPr>
            <p:cNvPr id="64" name="Rectangle 63"/>
            <p:cNvSpPr/>
            <p:nvPr/>
          </p:nvSpPr>
          <p:spPr>
            <a:xfrm>
              <a:off x="3329895"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0" name="Rectangle 69"/>
            <p:cNvSpPr/>
            <p:nvPr/>
          </p:nvSpPr>
          <p:spPr>
            <a:xfrm>
              <a:off x="7910401"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1" name="Rectangle 70"/>
            <p:cNvSpPr/>
            <p:nvPr/>
          </p:nvSpPr>
          <p:spPr>
            <a:xfrm>
              <a:off x="6413603"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2" name="Rectangle 71"/>
            <p:cNvSpPr/>
            <p:nvPr/>
          </p:nvSpPr>
          <p:spPr>
            <a:xfrm>
              <a:off x="4897160"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3" name="Rectangle 72"/>
            <p:cNvSpPr/>
            <p:nvPr/>
          </p:nvSpPr>
          <p:spPr>
            <a:xfrm>
              <a:off x="3329895"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4" name="Rectangle 73"/>
            <p:cNvSpPr/>
            <p:nvPr/>
          </p:nvSpPr>
          <p:spPr>
            <a:xfrm>
              <a:off x="7910401"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5" name="Rectangle 74"/>
            <p:cNvSpPr/>
            <p:nvPr/>
          </p:nvSpPr>
          <p:spPr>
            <a:xfrm>
              <a:off x="6413603"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6" name="Rectangle 75"/>
            <p:cNvSpPr/>
            <p:nvPr/>
          </p:nvSpPr>
          <p:spPr>
            <a:xfrm>
              <a:off x="4897160"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7" name="Rectangle 76"/>
            <p:cNvSpPr/>
            <p:nvPr/>
          </p:nvSpPr>
          <p:spPr>
            <a:xfrm>
              <a:off x="3329333"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8" name="Rectangle 77"/>
            <p:cNvSpPr/>
            <p:nvPr/>
          </p:nvSpPr>
          <p:spPr>
            <a:xfrm>
              <a:off x="7910401"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9" name="Rectangle 78"/>
            <p:cNvSpPr/>
            <p:nvPr/>
          </p:nvSpPr>
          <p:spPr>
            <a:xfrm>
              <a:off x="6413603"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80" name="Rectangle 79"/>
            <p:cNvSpPr/>
            <p:nvPr/>
          </p:nvSpPr>
          <p:spPr>
            <a:xfrm>
              <a:off x="4897160"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1" name="Straight Connector 80"/>
            <p:cNvCxnSpPr>
              <a:stCxn id="64" idx="2"/>
            </p:cNvCxnSpPr>
            <p:nvPr/>
          </p:nvCxnSpPr>
          <p:spPr>
            <a:xfrm flipH="1">
              <a:off x="3403972"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2" idx="2"/>
            </p:cNvCxnSpPr>
            <p:nvPr/>
          </p:nvCxnSpPr>
          <p:spPr>
            <a:xfrm>
              <a:off x="4971238" y="1870365"/>
              <a:ext cx="0"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1" idx="2"/>
            </p:cNvCxnSpPr>
            <p:nvPr/>
          </p:nvCxnSpPr>
          <p:spPr>
            <a:xfrm flipH="1">
              <a:off x="6487680"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0" idx="2"/>
            </p:cNvCxnSpPr>
            <p:nvPr/>
          </p:nvCxnSpPr>
          <p:spPr>
            <a:xfrm flipH="1">
              <a:off x="7984478"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403972" y="2533708"/>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73" idx="2"/>
            </p:cNvCxnSpPr>
            <p:nvPr/>
          </p:nvCxnSpPr>
          <p:spPr>
            <a:xfrm flipV="1">
              <a:off x="3403972"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endCxn id="73" idx="3"/>
            </p:cNvCxnSpPr>
            <p:nvPr/>
          </p:nvCxnSpPr>
          <p:spPr>
            <a:xfrm flipH="1">
              <a:off x="3478050" y="2522163"/>
              <a:ext cx="3009630"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a:endCxn id="76" idx="0"/>
            </p:cNvCxnSpPr>
            <p:nvPr/>
          </p:nvCxnSpPr>
          <p:spPr>
            <a:xfrm>
              <a:off x="4971238" y="2522163"/>
              <a:ext cx="0"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endCxn id="76" idx="2"/>
            </p:cNvCxnSpPr>
            <p:nvPr/>
          </p:nvCxnSpPr>
          <p:spPr>
            <a:xfrm flipV="1">
              <a:off x="4971237"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a:endCxn id="76" idx="1"/>
            </p:cNvCxnSpPr>
            <p:nvPr/>
          </p:nvCxnSpPr>
          <p:spPr>
            <a:xfrm>
              <a:off x="3403972" y="2522163"/>
              <a:ext cx="1493188"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77" idx="0"/>
            </p:cNvCxnSpPr>
            <p:nvPr/>
          </p:nvCxnSpPr>
          <p:spPr>
            <a:xfrm flipV="1">
              <a:off x="3403411" y="3598381"/>
              <a:ext cx="56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77" idx="2"/>
            </p:cNvCxnSpPr>
            <p:nvPr/>
          </p:nvCxnSpPr>
          <p:spPr>
            <a:xfrm>
              <a:off x="3403411" y="3898667"/>
              <a:ext cx="562"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endCxn id="80" idx="2"/>
            </p:cNvCxnSpPr>
            <p:nvPr/>
          </p:nvCxnSpPr>
          <p:spPr>
            <a:xfrm flipV="1">
              <a:off x="4971237" y="3898667"/>
              <a:ext cx="1"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80" idx="0"/>
            </p:cNvCxnSpPr>
            <p:nvPr/>
          </p:nvCxnSpPr>
          <p:spPr>
            <a:xfrm flipH="1" flipV="1">
              <a:off x="4971237" y="3598381"/>
              <a:ext cx="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79" idx="0"/>
            </p:cNvCxnSpPr>
            <p:nvPr/>
          </p:nvCxnSpPr>
          <p:spPr>
            <a:xfrm flipH="1" flipV="1">
              <a:off x="6487680" y="3598381"/>
              <a:ext cx="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79" idx="2"/>
            </p:cNvCxnSpPr>
            <p:nvPr/>
          </p:nvCxnSpPr>
          <p:spPr>
            <a:xfrm flipH="1">
              <a:off x="6487680" y="3898667"/>
              <a:ext cx="1"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endCxn id="75" idx="0"/>
            </p:cNvCxnSpPr>
            <p:nvPr/>
          </p:nvCxnSpPr>
          <p:spPr>
            <a:xfrm>
              <a:off x="6487680" y="2522163"/>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5" idx="2"/>
            </p:cNvCxnSpPr>
            <p:nvPr/>
          </p:nvCxnSpPr>
          <p:spPr>
            <a:xfrm flipH="1">
              <a:off x="6487680"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a:endCxn id="75" idx="3"/>
            </p:cNvCxnSpPr>
            <p:nvPr/>
          </p:nvCxnSpPr>
          <p:spPr>
            <a:xfrm flipH="1">
              <a:off x="6561758" y="2522163"/>
              <a:ext cx="1422720"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74" idx="2"/>
            </p:cNvCxnSpPr>
            <p:nvPr/>
          </p:nvCxnSpPr>
          <p:spPr>
            <a:xfrm>
              <a:off x="7984479" y="2888640"/>
              <a:ext cx="0"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74" idx="0"/>
            </p:cNvCxnSpPr>
            <p:nvPr/>
          </p:nvCxnSpPr>
          <p:spPr>
            <a:xfrm>
              <a:off x="7984478" y="2522163"/>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78" idx="2"/>
            </p:cNvCxnSpPr>
            <p:nvPr/>
          </p:nvCxnSpPr>
          <p:spPr>
            <a:xfrm>
              <a:off x="7984479" y="3898667"/>
              <a:ext cx="0"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endCxn id="78" idx="0"/>
            </p:cNvCxnSpPr>
            <p:nvPr/>
          </p:nvCxnSpPr>
          <p:spPr>
            <a:xfrm>
              <a:off x="7984479" y="3598381"/>
              <a:ext cx="0"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74" idx="1"/>
            </p:cNvCxnSpPr>
            <p:nvPr/>
          </p:nvCxnSpPr>
          <p:spPr>
            <a:xfrm>
              <a:off x="4971238" y="2522163"/>
              <a:ext cx="2939163"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65" name="Shape 1862"/>
          <p:cNvSpPr/>
          <p:nvPr/>
        </p:nvSpPr>
        <p:spPr>
          <a:xfrm>
            <a:off x="7820654" y="2810661"/>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37AAED"/>
                </a:solidFill>
                <a:latin typeface="Arial"/>
                <a:ea typeface="Calibri"/>
                <a:cs typeface="Arial"/>
                <a:sym typeface="Arial"/>
                <a:rtl val="0"/>
              </a:rPr>
              <a:t>dæmn</a:t>
            </a:r>
            <a:endParaRPr lang="en" sz="1400" b="1" kern="0" dirty="0">
              <a:solidFill>
                <a:srgbClr val="37AAED"/>
              </a:solidFill>
              <a:latin typeface="Arial"/>
              <a:ea typeface="Calibri"/>
              <a:cs typeface="Arial"/>
              <a:sym typeface="Arial"/>
              <a:rtl val="0"/>
            </a:endParaRPr>
          </a:p>
        </p:txBody>
      </p:sp>
      <p:sp>
        <p:nvSpPr>
          <p:cNvPr id="166" name="Shape 1860"/>
          <p:cNvSpPr/>
          <p:nvPr/>
        </p:nvSpPr>
        <p:spPr>
          <a:xfrm>
            <a:off x="6266469" y="2810661"/>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FF0000"/>
                </a:solidFill>
                <a:latin typeface="Arial"/>
                <a:cs typeface="Arial"/>
                <a:sym typeface="Arial"/>
                <a:rtl val="0"/>
              </a:rPr>
              <a:t>eɪʃən</a:t>
            </a:r>
            <a:endParaRPr lang="en" sz="1400" b="1" kern="0" dirty="0">
              <a:solidFill>
                <a:srgbClr val="FF0000"/>
              </a:solidFill>
              <a:latin typeface="Arial"/>
              <a:cs typeface="Arial"/>
              <a:sym typeface="Arial"/>
              <a:rtl val="0"/>
            </a:endParaRPr>
          </a:p>
        </p:txBody>
      </p:sp>
      <p:sp>
        <p:nvSpPr>
          <p:cNvPr id="167" name="Shape 1856"/>
          <p:cNvSpPr/>
          <p:nvPr/>
        </p:nvSpPr>
        <p:spPr>
          <a:xfrm>
            <a:off x="4830556" y="2776482"/>
            <a:ext cx="577726"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FF0000"/>
                </a:solidFill>
                <a:latin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168" name="Shape 1857"/>
          <p:cNvSpPr/>
          <p:nvPr/>
        </p:nvSpPr>
        <p:spPr>
          <a:xfrm>
            <a:off x="3048522" y="2776482"/>
            <a:ext cx="966265"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37AAED"/>
                </a:solidFill>
                <a:latin typeface="Arial"/>
                <a:ea typeface="Calibri"/>
                <a:cs typeface="Arial"/>
                <a:sym typeface="Calibri"/>
                <a:rtl val="0"/>
              </a:rPr>
              <a:t>rizaign</a:t>
            </a:r>
            <a:endParaRPr lang="en" sz="1400" b="1" kern="0" dirty="0">
              <a:solidFill>
                <a:srgbClr val="000000"/>
              </a:solidFill>
              <a:latin typeface="Arial"/>
              <a:cs typeface="Arial"/>
              <a:sym typeface="Arial"/>
              <a:rtl val="0"/>
            </a:endParaRPr>
          </a:p>
        </p:txBody>
      </p:sp>
      <p:sp>
        <p:nvSpPr>
          <p:cNvPr id="169" name="Shape 1880"/>
          <p:cNvSpPr/>
          <p:nvPr/>
        </p:nvSpPr>
        <p:spPr>
          <a:xfrm>
            <a:off x="2687601" y="4805978"/>
            <a:ext cx="1674572"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r,εzɪgn’eɪʃn</a:t>
            </a:r>
          </a:p>
        </p:txBody>
      </p:sp>
      <p:sp>
        <p:nvSpPr>
          <p:cNvPr id="170" name="Shape 1881"/>
          <p:cNvSpPr/>
          <p:nvPr/>
        </p:nvSpPr>
        <p:spPr>
          <a:xfrm>
            <a:off x="4541768" y="4805978"/>
            <a:ext cx="1167239" cy="435593"/>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E013FF"/>
                </a:solidFill>
                <a:latin typeface="Arial"/>
                <a:ea typeface="Calibri"/>
                <a:cs typeface="Arial"/>
                <a:sym typeface="Arial"/>
                <a:rtl val="0"/>
              </a:rPr>
              <a:t>riz’ajnz</a:t>
            </a:r>
            <a:endParaRPr lang="en" sz="1400" b="1" kern="0" dirty="0">
              <a:solidFill>
                <a:srgbClr val="E013FF"/>
              </a:solidFill>
              <a:latin typeface="Arial"/>
              <a:ea typeface="Calibri"/>
              <a:cs typeface="Arial"/>
              <a:sym typeface="Arial"/>
              <a:rtl val="0"/>
            </a:endParaRPr>
          </a:p>
        </p:txBody>
      </p:sp>
      <p:sp>
        <p:nvSpPr>
          <p:cNvPr id="171" name="Shape 1882"/>
          <p:cNvSpPr/>
          <p:nvPr/>
        </p:nvSpPr>
        <p:spPr>
          <a:xfrm>
            <a:off x="5955647" y="4805978"/>
            <a:ext cx="1499986"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d,æmn’eɪʃn</a:t>
            </a:r>
          </a:p>
        </p:txBody>
      </p:sp>
      <p:sp>
        <p:nvSpPr>
          <p:cNvPr id="172" name="Shape 1883"/>
          <p:cNvSpPr/>
          <p:nvPr/>
        </p:nvSpPr>
        <p:spPr>
          <a:xfrm>
            <a:off x="7660172" y="4801799"/>
            <a:ext cx="1179028"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d’æmz</a:t>
            </a:r>
          </a:p>
        </p:txBody>
      </p:sp>
      <p:sp>
        <p:nvSpPr>
          <p:cNvPr id="173" name="Shape 1864"/>
          <p:cNvSpPr/>
          <p:nvPr/>
        </p:nvSpPr>
        <p:spPr>
          <a:xfrm>
            <a:off x="2667000" y="3865190"/>
            <a:ext cx="171577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US" sz="1400" b="1" kern="0" dirty="0" smtClean="0">
                <a:solidFill>
                  <a:srgbClr val="37AAED"/>
                </a:solidFill>
                <a:latin typeface="Arial"/>
                <a:ea typeface="Calibri"/>
                <a:cs typeface="Arial"/>
                <a:sym typeface="Arial"/>
                <a:rtl val="0"/>
              </a:rPr>
              <a:t>#</a:t>
            </a:r>
            <a:r>
              <a:rPr lang="en" sz="1400" b="1" kern="0" dirty="0" smtClean="0">
                <a:solidFill>
                  <a:srgbClr val="FF0000"/>
                </a:solidFill>
                <a:latin typeface="Arial"/>
                <a:ea typeface="Calibri"/>
                <a:cs typeface="Arial"/>
                <a:sym typeface="Arial"/>
                <a:rtl val="0"/>
              </a:rPr>
              <a:t>eɪʃən</a:t>
            </a:r>
            <a:endParaRPr lang="en" sz="1400" b="1" kern="0" dirty="0">
              <a:solidFill>
                <a:srgbClr val="FF0000"/>
              </a:solidFill>
              <a:latin typeface="Arial"/>
              <a:ea typeface="Calibri"/>
              <a:cs typeface="Arial"/>
              <a:sym typeface="Arial"/>
              <a:rtl val="0"/>
            </a:endParaRPr>
          </a:p>
        </p:txBody>
      </p:sp>
      <p:sp>
        <p:nvSpPr>
          <p:cNvPr id="174" name="Shape 1865"/>
          <p:cNvSpPr/>
          <p:nvPr/>
        </p:nvSpPr>
        <p:spPr>
          <a:xfrm>
            <a:off x="4541768" y="3869180"/>
            <a:ext cx="1167239"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 sz="1400" b="1" kern="0" dirty="0" smtClean="0">
                <a:solidFill>
                  <a:srgbClr val="37AAED"/>
                </a:solidFill>
                <a:latin typeface="Arial"/>
                <a:ea typeface="Calibri"/>
                <a:cs typeface="Arial"/>
                <a:sym typeface="Arial"/>
                <a:rtl val="0"/>
              </a:rPr>
              <a:t>#</a:t>
            </a:r>
            <a:r>
              <a:rPr lang="en" sz="1400" b="1" kern="0" dirty="0">
                <a:solidFill>
                  <a:srgbClr val="FF0000"/>
                </a:solidFill>
                <a:latin typeface="Arial"/>
                <a:ea typeface="Calibri"/>
                <a:cs typeface="Arial"/>
                <a:sym typeface="Arial"/>
                <a:rtl val="0"/>
              </a:rPr>
              <a:t>s</a:t>
            </a:r>
          </a:p>
        </p:txBody>
      </p:sp>
      <p:sp>
        <p:nvSpPr>
          <p:cNvPr id="175" name="Shape 1867"/>
          <p:cNvSpPr/>
          <p:nvPr/>
        </p:nvSpPr>
        <p:spPr>
          <a:xfrm>
            <a:off x="7660172" y="3865000"/>
            <a:ext cx="1179028"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s</a:t>
            </a:r>
          </a:p>
        </p:txBody>
      </p:sp>
      <p:sp>
        <p:nvSpPr>
          <p:cNvPr id="176" name="Shape 1866"/>
          <p:cNvSpPr/>
          <p:nvPr/>
        </p:nvSpPr>
        <p:spPr>
          <a:xfrm>
            <a:off x="5876418" y="3864996"/>
            <a:ext cx="163816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eɪʃən</a:t>
            </a:r>
          </a:p>
        </p:txBody>
      </p:sp>
    </p:spTree>
    <p:extLst>
      <p:ext uri="{BB962C8B-B14F-4D97-AF65-F5344CB8AC3E}">
        <p14:creationId xmlns:p14="http://schemas.microsoft.com/office/powerpoint/2010/main" val="145315248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r>
              <a:rPr lang="en-US"/>
              <a:t>Real-Valued Functions on Strings</a:t>
            </a:r>
          </a:p>
        </p:txBody>
      </p:sp>
      <p:sp>
        <p:nvSpPr>
          <p:cNvPr id="948227" name="Rectangle 3"/>
          <p:cNvSpPr>
            <a:spLocks noGrp="1" noChangeArrowheads="1"/>
          </p:cNvSpPr>
          <p:nvPr>
            <p:ph type="body" idx="1"/>
          </p:nvPr>
        </p:nvSpPr>
        <p:spPr>
          <a:xfrm>
            <a:off x="457200" y="1219200"/>
            <a:ext cx="8534400" cy="5105400"/>
          </a:xfrm>
        </p:spPr>
        <p:txBody>
          <a:bodyPr/>
          <a:lstStyle/>
          <a:p>
            <a:r>
              <a:rPr lang="en-US" sz="2600" dirty="0"/>
              <a:t>We’ll need to define some nonnegative functions.</a:t>
            </a:r>
          </a:p>
          <a:p>
            <a:endParaRPr lang="en-US" sz="1200" dirty="0"/>
          </a:p>
          <a:p>
            <a:r>
              <a:rPr lang="en-US" sz="2600" dirty="0"/>
              <a:t>f(x) = score of a string</a:t>
            </a:r>
          </a:p>
          <a:p>
            <a:r>
              <a:rPr lang="en-US" sz="2600" dirty="0"/>
              <a:t>f(</a:t>
            </a:r>
            <a:r>
              <a:rPr lang="en-US" sz="2600" dirty="0" err="1"/>
              <a:t>x,y</a:t>
            </a:r>
            <a:r>
              <a:rPr lang="en-US" sz="2600" dirty="0"/>
              <a:t>) = score of a pair of strings</a:t>
            </a:r>
          </a:p>
          <a:p>
            <a:endParaRPr lang="en-US" sz="1200" dirty="0"/>
          </a:p>
          <a:p>
            <a:r>
              <a:rPr lang="en-US" sz="2600" dirty="0" smtClean="0"/>
              <a:t>Can represent </a:t>
            </a:r>
            <a:r>
              <a:rPr lang="en-US" sz="2600" dirty="0"/>
              <a:t>deterministic processes: f(</a:t>
            </a:r>
            <a:r>
              <a:rPr lang="en-US" sz="2600" dirty="0" err="1"/>
              <a:t>x,y</a:t>
            </a:r>
            <a:r>
              <a:rPr lang="en-US" sz="2600" dirty="0"/>
              <a:t>) </a:t>
            </a:r>
            <a:r>
              <a:rPr lang="en-US" sz="2600" dirty="0">
                <a:sym typeface="Symbol" panose="05050102010706020507" pitchFamily="18" charset="2"/>
              </a:rPr>
              <a:t> {1,0} </a:t>
            </a:r>
          </a:p>
          <a:p>
            <a:pPr lvl="1"/>
            <a:r>
              <a:rPr lang="en-US" sz="2200" dirty="0">
                <a:sym typeface="Symbol" panose="05050102010706020507" pitchFamily="18" charset="2"/>
              </a:rPr>
              <a:t>Is y the observable result of deleting latent material from x?</a:t>
            </a:r>
            <a:endParaRPr lang="en-US" sz="2200" dirty="0"/>
          </a:p>
          <a:p>
            <a:endParaRPr lang="en-US" sz="1200" dirty="0"/>
          </a:p>
          <a:p>
            <a:r>
              <a:rPr lang="en-US" sz="2600" dirty="0" smtClean="0"/>
              <a:t>Can represent </a:t>
            </a:r>
            <a:r>
              <a:rPr lang="en-US" sz="2600" dirty="0"/>
              <a:t>probability distributions, e.g., </a:t>
            </a:r>
          </a:p>
          <a:p>
            <a:pPr lvl="1"/>
            <a:r>
              <a:rPr lang="en-US" sz="2200" dirty="0"/>
              <a:t>f(x) = p(x) under some “generating process”</a:t>
            </a:r>
          </a:p>
          <a:p>
            <a:pPr lvl="1"/>
            <a:r>
              <a:rPr lang="en-US" sz="2200" dirty="0"/>
              <a:t>f(</a:t>
            </a:r>
            <a:r>
              <a:rPr lang="en-US" sz="2200" dirty="0" err="1"/>
              <a:t>x,y</a:t>
            </a:r>
            <a:r>
              <a:rPr lang="en-US" sz="2200" dirty="0"/>
              <a:t>) = p(</a:t>
            </a:r>
            <a:r>
              <a:rPr lang="en-US" sz="2200" dirty="0" err="1"/>
              <a:t>x,y</a:t>
            </a:r>
            <a:r>
              <a:rPr lang="en-US" sz="2200" dirty="0"/>
              <a:t>) under some “joint generating process”</a:t>
            </a:r>
          </a:p>
          <a:p>
            <a:pPr lvl="1"/>
            <a:r>
              <a:rPr lang="en-US" sz="2200" dirty="0"/>
              <a:t>f(</a:t>
            </a:r>
            <a:r>
              <a:rPr lang="en-US" sz="2200" dirty="0" err="1"/>
              <a:t>x,y</a:t>
            </a:r>
            <a:r>
              <a:rPr lang="en-US" sz="2200" dirty="0"/>
              <a:t>) = p(y | x) under some “transducing process”</a:t>
            </a:r>
          </a:p>
        </p:txBody>
      </p:sp>
      <p:sp>
        <p:nvSpPr>
          <p:cNvPr id="2" name="Slide Number Placeholder 1"/>
          <p:cNvSpPr>
            <a:spLocks noGrp="1"/>
          </p:cNvSpPr>
          <p:nvPr>
            <p:ph type="sldNum" sz="quarter" idx="10"/>
          </p:nvPr>
        </p:nvSpPr>
        <p:spPr/>
        <p:txBody>
          <a:bodyPr/>
          <a:lstStyle/>
          <a:p>
            <a:fld id="{31A35EC1-B1B4-4FA8-B2AD-670C5F0CF62D}" type="slidenum">
              <a:rPr lang="en-US" smtClean="0"/>
              <a:pPr/>
              <a:t>133</a:t>
            </a:fld>
            <a:endParaRPr lang="en-US"/>
          </a:p>
        </p:txBody>
      </p:sp>
    </p:spTree>
    <p:extLst>
      <p:ext uri="{BB962C8B-B14F-4D97-AF65-F5344CB8AC3E}">
        <p14:creationId xmlns:p14="http://schemas.microsoft.com/office/powerpoint/2010/main" val="2500009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82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822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822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822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8227">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48227">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48227">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8227">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822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27"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p:txBody>
          <a:bodyPr/>
          <a:lstStyle/>
          <a:p>
            <a:r>
              <a:rPr lang="en-US"/>
              <a:t>Restrict to Finite-State Functions</a:t>
            </a:r>
          </a:p>
        </p:txBody>
      </p:sp>
      <p:sp>
        <p:nvSpPr>
          <p:cNvPr id="952337" name="Text Box 17"/>
          <p:cNvSpPr txBox="1">
            <a:spLocks noChangeArrowheads="1"/>
          </p:cNvSpPr>
          <p:nvPr/>
        </p:nvSpPr>
        <p:spPr bwMode="auto">
          <a:xfrm>
            <a:off x="2133600" y="1371600"/>
            <a:ext cx="26701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b="1">
                <a:solidFill>
                  <a:srgbClr val="000000"/>
                </a:solidFill>
                <a:latin typeface="Tahoma" panose="020B0604030504040204" pitchFamily="34" charset="0"/>
              </a:rPr>
              <a:t>One string input</a:t>
            </a:r>
          </a:p>
        </p:txBody>
      </p:sp>
      <p:grpSp>
        <p:nvGrpSpPr>
          <p:cNvPr id="952349" name="Group 29"/>
          <p:cNvGrpSpPr>
            <a:grpSpLocks/>
          </p:cNvGrpSpPr>
          <p:nvPr/>
        </p:nvGrpSpPr>
        <p:grpSpPr bwMode="auto">
          <a:xfrm>
            <a:off x="2468563" y="1981200"/>
            <a:ext cx="2505075" cy="1752600"/>
            <a:chOff x="1459" y="1488"/>
            <a:chExt cx="1578" cy="1104"/>
          </a:xfrm>
        </p:grpSpPr>
        <p:sp>
          <p:nvSpPr>
            <p:cNvPr id="952350" name="Oval 30"/>
            <p:cNvSpPr>
              <a:spLocks noChangeArrowheads="1"/>
            </p:cNvSpPr>
            <p:nvPr/>
          </p:nvSpPr>
          <p:spPr bwMode="auto">
            <a:xfrm>
              <a:off x="1459" y="1920"/>
              <a:ext cx="288" cy="288"/>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51" name="Oval 31"/>
            <p:cNvSpPr>
              <a:spLocks noChangeArrowheads="1"/>
            </p:cNvSpPr>
            <p:nvPr/>
          </p:nvSpPr>
          <p:spPr bwMode="auto">
            <a:xfrm>
              <a:off x="2275" y="1920"/>
              <a:ext cx="288" cy="288"/>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52" name="Line 32"/>
            <p:cNvSpPr>
              <a:spLocks noChangeShapeType="1"/>
            </p:cNvSpPr>
            <p:nvPr/>
          </p:nvSpPr>
          <p:spPr bwMode="auto">
            <a:xfrm>
              <a:off x="1747" y="2064"/>
              <a:ext cx="528" cy="0"/>
            </a:xfrm>
            <a:prstGeom prst="line">
              <a:avLst/>
            </a:prstGeom>
            <a:noFill/>
            <a:ln w="127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sp>
          <p:nvSpPr>
            <p:cNvPr id="952353" name="Text Box 33"/>
            <p:cNvSpPr txBox="1">
              <a:spLocks noChangeArrowheads="1"/>
            </p:cNvSpPr>
            <p:nvPr/>
          </p:nvSpPr>
          <p:spPr bwMode="auto">
            <a:xfrm>
              <a:off x="1898" y="1776"/>
              <a:ext cx="21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Tahoma" panose="020B0604030504040204" pitchFamily="34" charset="0"/>
                </a:rPr>
                <a:t>a</a:t>
              </a:r>
            </a:p>
          </p:txBody>
        </p:sp>
        <p:sp>
          <p:nvSpPr>
            <p:cNvPr id="952354" name="Freeform 34"/>
            <p:cNvSpPr>
              <a:spLocks/>
            </p:cNvSpPr>
            <p:nvPr/>
          </p:nvSpPr>
          <p:spPr bwMode="auto">
            <a:xfrm>
              <a:off x="2515" y="1686"/>
              <a:ext cx="350" cy="330"/>
            </a:xfrm>
            <a:custGeom>
              <a:avLst/>
              <a:gdLst>
                <a:gd name="T0" fmla="*/ 0 w 350"/>
                <a:gd name="T1" fmla="*/ 236 h 330"/>
                <a:gd name="T2" fmla="*/ 240 w 350"/>
                <a:gd name="T3" fmla="*/ 18 h 330"/>
                <a:gd name="T4" fmla="*/ 324 w 350"/>
                <a:gd name="T5" fmla="*/ 126 h 330"/>
                <a:gd name="T6" fmla="*/ 84 w 350"/>
                <a:gd name="T7" fmla="*/ 330 h 330"/>
              </a:gdLst>
              <a:ahLst/>
              <a:cxnLst>
                <a:cxn ang="0">
                  <a:pos x="T0" y="T1"/>
                </a:cxn>
                <a:cxn ang="0">
                  <a:pos x="T2" y="T3"/>
                </a:cxn>
                <a:cxn ang="0">
                  <a:pos x="T4" y="T5"/>
                </a:cxn>
                <a:cxn ang="0">
                  <a:pos x="T6" y="T7"/>
                </a:cxn>
              </a:cxnLst>
              <a:rect l="0" t="0" r="r" b="b"/>
              <a:pathLst>
                <a:path w="350" h="330">
                  <a:moveTo>
                    <a:pt x="0" y="236"/>
                  </a:moveTo>
                  <a:cubicBezTo>
                    <a:pt x="40" y="200"/>
                    <a:pt x="186" y="36"/>
                    <a:pt x="240" y="18"/>
                  </a:cubicBezTo>
                  <a:cubicBezTo>
                    <a:pt x="294" y="0"/>
                    <a:pt x="350" y="74"/>
                    <a:pt x="324" y="126"/>
                  </a:cubicBezTo>
                  <a:cubicBezTo>
                    <a:pt x="298" y="178"/>
                    <a:pt x="134" y="288"/>
                    <a:pt x="84" y="330"/>
                  </a:cubicBezTo>
                </a:path>
              </a:pathLst>
            </a:custGeom>
            <a:noFill/>
            <a:ln w="1270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sp>
          <p:nvSpPr>
            <p:cNvPr id="952355" name="Oval 35"/>
            <p:cNvSpPr>
              <a:spLocks noChangeArrowheads="1"/>
            </p:cNvSpPr>
            <p:nvPr/>
          </p:nvSpPr>
          <p:spPr bwMode="auto">
            <a:xfrm>
              <a:off x="2323" y="1968"/>
              <a:ext cx="192" cy="192"/>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56" name="Text Box 36"/>
            <p:cNvSpPr txBox="1">
              <a:spLocks noChangeArrowheads="1"/>
            </p:cNvSpPr>
            <p:nvPr/>
          </p:nvSpPr>
          <p:spPr bwMode="auto">
            <a:xfrm>
              <a:off x="2832" y="1488"/>
              <a:ext cx="20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Tahoma" panose="020B0604030504040204" pitchFamily="34" charset="0"/>
                </a:rPr>
                <a:t>c</a:t>
              </a:r>
            </a:p>
          </p:txBody>
        </p:sp>
        <p:sp>
          <p:nvSpPr>
            <p:cNvPr id="952357" name="Freeform 37"/>
            <p:cNvSpPr>
              <a:spLocks/>
            </p:cNvSpPr>
            <p:nvPr/>
          </p:nvSpPr>
          <p:spPr bwMode="auto">
            <a:xfrm>
              <a:off x="1699" y="2160"/>
              <a:ext cx="624" cy="200"/>
            </a:xfrm>
            <a:custGeom>
              <a:avLst/>
              <a:gdLst>
                <a:gd name="T0" fmla="*/ 0 w 624"/>
                <a:gd name="T1" fmla="*/ 0 h 200"/>
                <a:gd name="T2" fmla="*/ 288 w 624"/>
                <a:gd name="T3" fmla="*/ 192 h 200"/>
                <a:gd name="T4" fmla="*/ 624 w 624"/>
                <a:gd name="T5" fmla="*/ 48 h 200"/>
              </a:gdLst>
              <a:ahLst/>
              <a:cxnLst>
                <a:cxn ang="0">
                  <a:pos x="T0" y="T1"/>
                </a:cxn>
                <a:cxn ang="0">
                  <a:pos x="T2" y="T3"/>
                </a:cxn>
                <a:cxn ang="0">
                  <a:pos x="T4" y="T5"/>
                </a:cxn>
              </a:cxnLst>
              <a:rect l="0" t="0" r="r" b="b"/>
              <a:pathLst>
                <a:path w="624" h="200">
                  <a:moveTo>
                    <a:pt x="0" y="0"/>
                  </a:moveTo>
                  <a:cubicBezTo>
                    <a:pt x="92" y="92"/>
                    <a:pt x="184" y="184"/>
                    <a:pt x="288" y="192"/>
                  </a:cubicBezTo>
                  <a:cubicBezTo>
                    <a:pt x="392" y="200"/>
                    <a:pt x="508" y="124"/>
                    <a:pt x="624" y="48"/>
                  </a:cubicBezTo>
                </a:path>
              </a:pathLst>
            </a:custGeom>
            <a:noFill/>
            <a:ln w="1270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58" name="Text Box 38"/>
            <p:cNvSpPr txBox="1">
              <a:spLocks noChangeArrowheads="1"/>
            </p:cNvSpPr>
            <p:nvPr/>
          </p:nvSpPr>
          <p:spPr bwMode="auto">
            <a:xfrm>
              <a:off x="1906" y="2304"/>
              <a:ext cx="20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Symbol" panose="05050102010706020507" pitchFamily="18" charset="2"/>
                </a:rPr>
                <a:t>e</a:t>
              </a:r>
              <a:endParaRPr lang="en-US" sz="2400">
                <a:solidFill>
                  <a:srgbClr val="000000"/>
                </a:solidFill>
                <a:latin typeface="Tahoma" panose="020B0604030504040204" pitchFamily="34" charset="0"/>
              </a:endParaRPr>
            </a:p>
          </p:txBody>
        </p:sp>
      </p:grpSp>
      <p:sp>
        <p:nvSpPr>
          <p:cNvPr id="952360" name="Text Box 40"/>
          <p:cNvSpPr txBox="1">
            <a:spLocks noChangeArrowheads="1"/>
          </p:cNvSpPr>
          <p:nvPr/>
        </p:nvSpPr>
        <p:spPr bwMode="auto">
          <a:xfrm>
            <a:off x="574675" y="2376488"/>
            <a:ext cx="1347788"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600" b="1">
                <a:solidFill>
                  <a:srgbClr val="000000"/>
                </a:solidFill>
              </a:rPr>
              <a:t>Boolean</a:t>
            </a:r>
            <a:br>
              <a:rPr lang="en-US" sz="2600" b="1">
                <a:solidFill>
                  <a:srgbClr val="000000"/>
                </a:solidFill>
              </a:rPr>
            </a:br>
            <a:r>
              <a:rPr lang="en-US" sz="2600" b="1">
                <a:solidFill>
                  <a:srgbClr val="000000"/>
                </a:solidFill>
              </a:rPr>
              <a:t>output</a:t>
            </a:r>
          </a:p>
        </p:txBody>
      </p:sp>
      <p:grpSp>
        <p:nvGrpSpPr>
          <p:cNvPr id="952382" name="Group 62"/>
          <p:cNvGrpSpPr>
            <a:grpSpLocks/>
          </p:cNvGrpSpPr>
          <p:nvPr/>
        </p:nvGrpSpPr>
        <p:grpSpPr bwMode="auto">
          <a:xfrm>
            <a:off x="5484813" y="1371600"/>
            <a:ext cx="3041650" cy="2362200"/>
            <a:chOff x="3455" y="864"/>
            <a:chExt cx="1916" cy="1488"/>
          </a:xfrm>
        </p:grpSpPr>
        <p:sp>
          <p:nvSpPr>
            <p:cNvPr id="952338" name="Text Box 18"/>
            <p:cNvSpPr txBox="1">
              <a:spLocks noChangeArrowheads="1"/>
            </p:cNvSpPr>
            <p:nvPr/>
          </p:nvSpPr>
          <p:spPr bwMode="auto">
            <a:xfrm>
              <a:off x="3455" y="864"/>
              <a:ext cx="1804" cy="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sz="2400" b="1">
                  <a:solidFill>
                    <a:srgbClr val="3399FF"/>
                  </a:solidFill>
                  <a:latin typeface="Tahoma" panose="020B0604030504040204" pitchFamily="34" charset="0"/>
                </a:rPr>
                <a:t>Two string inputs</a:t>
              </a:r>
              <a:br>
                <a:rPr lang="en-US" sz="2400" b="1">
                  <a:solidFill>
                    <a:srgbClr val="3399FF"/>
                  </a:solidFill>
                  <a:latin typeface="Tahoma" panose="020B0604030504040204" pitchFamily="34" charset="0"/>
                </a:rPr>
              </a:br>
              <a:r>
                <a:rPr lang="en-US" sz="2400" b="1">
                  <a:solidFill>
                    <a:srgbClr val="3399FF"/>
                  </a:solidFill>
                  <a:latin typeface="Tahoma" panose="020B0604030504040204" pitchFamily="34" charset="0"/>
                </a:rPr>
                <a:t>(on 2 tapes)</a:t>
              </a:r>
            </a:p>
          </p:txBody>
        </p:sp>
        <p:grpSp>
          <p:nvGrpSpPr>
            <p:cNvPr id="952339" name="Group 19"/>
            <p:cNvGrpSpPr>
              <a:grpSpLocks/>
            </p:cNvGrpSpPr>
            <p:nvPr/>
          </p:nvGrpSpPr>
          <p:grpSpPr bwMode="auto">
            <a:xfrm>
              <a:off x="3615" y="1248"/>
              <a:ext cx="1756" cy="1104"/>
              <a:chOff x="3504" y="1488"/>
              <a:chExt cx="1756" cy="1104"/>
            </a:xfrm>
          </p:grpSpPr>
          <p:sp>
            <p:nvSpPr>
              <p:cNvPr id="952340" name="Oval 20"/>
              <p:cNvSpPr>
                <a:spLocks noChangeArrowheads="1"/>
              </p:cNvSpPr>
              <p:nvPr/>
            </p:nvSpPr>
            <p:spPr bwMode="auto">
              <a:xfrm>
                <a:off x="3504" y="1920"/>
                <a:ext cx="288" cy="288"/>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41" name="Oval 21"/>
              <p:cNvSpPr>
                <a:spLocks noChangeArrowheads="1"/>
              </p:cNvSpPr>
              <p:nvPr/>
            </p:nvSpPr>
            <p:spPr bwMode="auto">
              <a:xfrm>
                <a:off x="4320" y="1920"/>
                <a:ext cx="288" cy="288"/>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42" name="Line 22"/>
              <p:cNvSpPr>
                <a:spLocks noChangeShapeType="1"/>
              </p:cNvSpPr>
              <p:nvPr/>
            </p:nvSpPr>
            <p:spPr bwMode="auto">
              <a:xfrm>
                <a:off x="3792" y="2064"/>
                <a:ext cx="528" cy="0"/>
              </a:xfrm>
              <a:prstGeom prst="line">
                <a:avLst/>
              </a:prstGeom>
              <a:noFill/>
              <a:ln w="127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sp>
            <p:nvSpPr>
              <p:cNvPr id="952343" name="Text Box 23"/>
              <p:cNvSpPr txBox="1">
                <a:spLocks noChangeArrowheads="1"/>
              </p:cNvSpPr>
              <p:nvPr/>
            </p:nvSpPr>
            <p:spPr bwMode="auto">
              <a:xfrm>
                <a:off x="3862" y="1776"/>
                <a:ext cx="38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Tahoma" panose="020B0604030504040204" pitchFamily="34" charset="0"/>
                  </a:rPr>
                  <a:t>a:</a:t>
                </a:r>
                <a:r>
                  <a:rPr lang="en-US" sz="2400">
                    <a:solidFill>
                      <a:srgbClr val="3399FF"/>
                    </a:solidFill>
                    <a:latin typeface="Tahoma" panose="020B0604030504040204" pitchFamily="34" charset="0"/>
                  </a:rPr>
                  <a:t>x</a:t>
                </a:r>
                <a:endParaRPr lang="en-US" sz="2400">
                  <a:solidFill>
                    <a:srgbClr val="000000"/>
                  </a:solidFill>
                  <a:latin typeface="Tahoma" panose="020B0604030504040204" pitchFamily="34" charset="0"/>
                </a:endParaRPr>
              </a:p>
            </p:txBody>
          </p:sp>
          <p:sp>
            <p:nvSpPr>
              <p:cNvPr id="952344" name="Freeform 24"/>
              <p:cNvSpPr>
                <a:spLocks/>
              </p:cNvSpPr>
              <p:nvPr/>
            </p:nvSpPr>
            <p:spPr bwMode="auto">
              <a:xfrm>
                <a:off x="4560" y="1686"/>
                <a:ext cx="350" cy="330"/>
              </a:xfrm>
              <a:custGeom>
                <a:avLst/>
                <a:gdLst>
                  <a:gd name="T0" fmla="*/ 0 w 350"/>
                  <a:gd name="T1" fmla="*/ 236 h 330"/>
                  <a:gd name="T2" fmla="*/ 240 w 350"/>
                  <a:gd name="T3" fmla="*/ 18 h 330"/>
                  <a:gd name="T4" fmla="*/ 324 w 350"/>
                  <a:gd name="T5" fmla="*/ 126 h 330"/>
                  <a:gd name="T6" fmla="*/ 84 w 350"/>
                  <a:gd name="T7" fmla="*/ 330 h 330"/>
                </a:gdLst>
                <a:ahLst/>
                <a:cxnLst>
                  <a:cxn ang="0">
                    <a:pos x="T0" y="T1"/>
                  </a:cxn>
                  <a:cxn ang="0">
                    <a:pos x="T2" y="T3"/>
                  </a:cxn>
                  <a:cxn ang="0">
                    <a:pos x="T4" y="T5"/>
                  </a:cxn>
                  <a:cxn ang="0">
                    <a:pos x="T6" y="T7"/>
                  </a:cxn>
                </a:cxnLst>
                <a:rect l="0" t="0" r="r" b="b"/>
                <a:pathLst>
                  <a:path w="350" h="330">
                    <a:moveTo>
                      <a:pt x="0" y="236"/>
                    </a:moveTo>
                    <a:cubicBezTo>
                      <a:pt x="40" y="200"/>
                      <a:pt x="186" y="36"/>
                      <a:pt x="240" y="18"/>
                    </a:cubicBezTo>
                    <a:cubicBezTo>
                      <a:pt x="294" y="0"/>
                      <a:pt x="350" y="74"/>
                      <a:pt x="324" y="126"/>
                    </a:cubicBezTo>
                    <a:cubicBezTo>
                      <a:pt x="298" y="178"/>
                      <a:pt x="134" y="288"/>
                      <a:pt x="84" y="330"/>
                    </a:cubicBezTo>
                  </a:path>
                </a:pathLst>
              </a:custGeom>
              <a:noFill/>
              <a:ln w="1270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sp>
            <p:nvSpPr>
              <p:cNvPr id="952345" name="Oval 25"/>
              <p:cNvSpPr>
                <a:spLocks noChangeArrowheads="1"/>
              </p:cNvSpPr>
              <p:nvPr/>
            </p:nvSpPr>
            <p:spPr bwMode="auto">
              <a:xfrm>
                <a:off x="4368" y="1968"/>
                <a:ext cx="192" cy="192"/>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46" name="Text Box 26"/>
              <p:cNvSpPr txBox="1">
                <a:spLocks noChangeArrowheads="1"/>
              </p:cNvSpPr>
              <p:nvPr/>
            </p:nvSpPr>
            <p:spPr bwMode="auto">
              <a:xfrm>
                <a:off x="4902" y="1488"/>
                <a:ext cx="35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Tahoma" panose="020B0604030504040204" pitchFamily="34" charset="0"/>
                  </a:rPr>
                  <a:t>c:</a:t>
                </a:r>
                <a:r>
                  <a:rPr lang="en-US" sz="2400">
                    <a:solidFill>
                      <a:srgbClr val="3399FF"/>
                    </a:solidFill>
                    <a:latin typeface="Tahoma" panose="020B0604030504040204" pitchFamily="34" charset="0"/>
                  </a:rPr>
                  <a:t>z</a:t>
                </a:r>
                <a:endParaRPr lang="en-US" sz="2400">
                  <a:solidFill>
                    <a:srgbClr val="000000"/>
                  </a:solidFill>
                  <a:latin typeface="Tahoma" panose="020B0604030504040204" pitchFamily="34" charset="0"/>
                </a:endParaRPr>
              </a:p>
            </p:txBody>
          </p:sp>
          <p:sp>
            <p:nvSpPr>
              <p:cNvPr id="952347" name="Freeform 27"/>
              <p:cNvSpPr>
                <a:spLocks/>
              </p:cNvSpPr>
              <p:nvPr/>
            </p:nvSpPr>
            <p:spPr bwMode="auto">
              <a:xfrm>
                <a:off x="3744" y="2160"/>
                <a:ext cx="624" cy="200"/>
              </a:xfrm>
              <a:custGeom>
                <a:avLst/>
                <a:gdLst>
                  <a:gd name="T0" fmla="*/ 0 w 624"/>
                  <a:gd name="T1" fmla="*/ 0 h 200"/>
                  <a:gd name="T2" fmla="*/ 288 w 624"/>
                  <a:gd name="T3" fmla="*/ 192 h 200"/>
                  <a:gd name="T4" fmla="*/ 624 w 624"/>
                  <a:gd name="T5" fmla="*/ 48 h 200"/>
                </a:gdLst>
                <a:ahLst/>
                <a:cxnLst>
                  <a:cxn ang="0">
                    <a:pos x="T0" y="T1"/>
                  </a:cxn>
                  <a:cxn ang="0">
                    <a:pos x="T2" y="T3"/>
                  </a:cxn>
                  <a:cxn ang="0">
                    <a:pos x="T4" y="T5"/>
                  </a:cxn>
                </a:cxnLst>
                <a:rect l="0" t="0" r="r" b="b"/>
                <a:pathLst>
                  <a:path w="624" h="200">
                    <a:moveTo>
                      <a:pt x="0" y="0"/>
                    </a:moveTo>
                    <a:cubicBezTo>
                      <a:pt x="92" y="92"/>
                      <a:pt x="184" y="184"/>
                      <a:pt x="288" y="192"/>
                    </a:cubicBezTo>
                    <a:cubicBezTo>
                      <a:pt x="392" y="200"/>
                      <a:pt x="508" y="124"/>
                      <a:pt x="624" y="48"/>
                    </a:cubicBezTo>
                  </a:path>
                </a:pathLst>
              </a:custGeom>
              <a:noFill/>
              <a:ln w="1270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48" name="Text Box 28"/>
              <p:cNvSpPr txBox="1">
                <a:spLocks noChangeArrowheads="1"/>
              </p:cNvSpPr>
              <p:nvPr/>
            </p:nvSpPr>
            <p:spPr bwMode="auto">
              <a:xfrm>
                <a:off x="3869" y="2304"/>
                <a:ext cx="36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Symbol" panose="05050102010706020507" pitchFamily="18" charset="2"/>
                  </a:rPr>
                  <a:t>e</a:t>
                </a:r>
                <a:r>
                  <a:rPr lang="en-US" sz="2400">
                    <a:solidFill>
                      <a:srgbClr val="000000"/>
                    </a:solidFill>
                    <a:latin typeface="Tahoma" panose="020B0604030504040204" pitchFamily="34" charset="0"/>
                  </a:rPr>
                  <a:t>:</a:t>
                </a:r>
                <a:r>
                  <a:rPr lang="en-US" sz="2400">
                    <a:solidFill>
                      <a:srgbClr val="3399FF"/>
                    </a:solidFill>
                    <a:latin typeface="Tahoma" panose="020B0604030504040204" pitchFamily="34" charset="0"/>
                  </a:rPr>
                  <a:t>y</a:t>
                </a:r>
                <a:endParaRPr lang="en-US" sz="2400">
                  <a:solidFill>
                    <a:srgbClr val="000000"/>
                  </a:solidFill>
                  <a:latin typeface="Tahoma" panose="020B0604030504040204" pitchFamily="34" charset="0"/>
                </a:endParaRPr>
              </a:p>
            </p:txBody>
          </p:sp>
        </p:grpSp>
        <p:sp>
          <p:nvSpPr>
            <p:cNvPr id="952377" name="Freeform 57"/>
            <p:cNvSpPr>
              <a:spLocks/>
            </p:cNvSpPr>
            <p:nvPr/>
          </p:nvSpPr>
          <p:spPr bwMode="auto">
            <a:xfrm>
              <a:off x="3504" y="1728"/>
              <a:ext cx="96" cy="192"/>
            </a:xfrm>
            <a:custGeom>
              <a:avLst/>
              <a:gdLst>
                <a:gd name="T0" fmla="*/ 0 w 96"/>
                <a:gd name="T1" fmla="*/ 0 h 192"/>
                <a:gd name="T2" fmla="*/ 96 w 96"/>
                <a:gd name="T3" fmla="*/ 96 h 192"/>
                <a:gd name="T4" fmla="*/ 0 w 96"/>
                <a:gd name="T5" fmla="*/ 192 h 192"/>
              </a:gdLst>
              <a:ahLst/>
              <a:cxnLst>
                <a:cxn ang="0">
                  <a:pos x="T0" y="T1"/>
                </a:cxn>
                <a:cxn ang="0">
                  <a:pos x="T2" y="T3"/>
                </a:cxn>
                <a:cxn ang="0">
                  <a:pos x="T4" y="T5"/>
                </a:cxn>
              </a:cxnLst>
              <a:rect l="0" t="0" r="r" b="b"/>
              <a:pathLst>
                <a:path w="96" h="192">
                  <a:moveTo>
                    <a:pt x="0" y="0"/>
                  </a:moveTo>
                  <a:lnTo>
                    <a:pt x="96" y="96"/>
                  </a:lnTo>
                  <a:lnTo>
                    <a:pt x="0" y="192"/>
                  </a:lnTo>
                </a:path>
              </a:pathLst>
            </a:custGeom>
            <a:noFill/>
            <a:ln w="12700" cap="flat" cmpd="sng">
              <a:solidFill>
                <a:schemeClr val="tx1"/>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grpSp>
      <p:grpSp>
        <p:nvGrpSpPr>
          <p:cNvPr id="952384" name="Group 64"/>
          <p:cNvGrpSpPr>
            <a:grpSpLocks/>
          </p:cNvGrpSpPr>
          <p:nvPr/>
        </p:nvGrpSpPr>
        <p:grpSpPr bwMode="auto">
          <a:xfrm>
            <a:off x="5562600" y="3810000"/>
            <a:ext cx="3330575" cy="1752600"/>
            <a:chOff x="3504" y="2400"/>
            <a:chExt cx="2098" cy="1104"/>
          </a:xfrm>
        </p:grpSpPr>
        <p:grpSp>
          <p:nvGrpSpPr>
            <p:cNvPr id="952325" name="Group 5"/>
            <p:cNvGrpSpPr>
              <a:grpSpLocks/>
            </p:cNvGrpSpPr>
            <p:nvPr/>
          </p:nvGrpSpPr>
          <p:grpSpPr bwMode="auto">
            <a:xfrm>
              <a:off x="3600" y="2400"/>
              <a:ext cx="2002" cy="1104"/>
              <a:chOff x="3504" y="2832"/>
              <a:chExt cx="2002" cy="1104"/>
            </a:xfrm>
          </p:grpSpPr>
          <p:sp>
            <p:nvSpPr>
              <p:cNvPr id="952326" name="Oval 6"/>
              <p:cNvSpPr>
                <a:spLocks noChangeArrowheads="1"/>
              </p:cNvSpPr>
              <p:nvPr/>
            </p:nvSpPr>
            <p:spPr bwMode="auto">
              <a:xfrm>
                <a:off x="3504" y="3264"/>
                <a:ext cx="288" cy="288"/>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27" name="Oval 7"/>
              <p:cNvSpPr>
                <a:spLocks noChangeArrowheads="1"/>
              </p:cNvSpPr>
              <p:nvPr/>
            </p:nvSpPr>
            <p:spPr bwMode="auto">
              <a:xfrm>
                <a:off x="4320" y="3264"/>
                <a:ext cx="288" cy="288"/>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28" name="Line 8"/>
              <p:cNvSpPr>
                <a:spLocks noChangeShapeType="1"/>
              </p:cNvSpPr>
              <p:nvPr/>
            </p:nvSpPr>
            <p:spPr bwMode="auto">
              <a:xfrm>
                <a:off x="3792" y="3408"/>
                <a:ext cx="528" cy="0"/>
              </a:xfrm>
              <a:prstGeom prst="line">
                <a:avLst/>
              </a:prstGeom>
              <a:noFill/>
              <a:ln w="127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sp>
            <p:nvSpPr>
              <p:cNvPr id="952329" name="Text Box 9"/>
              <p:cNvSpPr txBox="1">
                <a:spLocks noChangeArrowheads="1"/>
              </p:cNvSpPr>
              <p:nvPr/>
            </p:nvSpPr>
            <p:spPr bwMode="auto">
              <a:xfrm>
                <a:off x="3744" y="3120"/>
                <a:ext cx="616"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Tahoma" panose="020B0604030504040204" pitchFamily="34" charset="0"/>
                  </a:rPr>
                  <a:t>a:</a:t>
                </a:r>
                <a:r>
                  <a:rPr lang="en-US" sz="2400">
                    <a:solidFill>
                      <a:srgbClr val="3399FF"/>
                    </a:solidFill>
                    <a:latin typeface="Tahoma" panose="020B0604030504040204" pitchFamily="34" charset="0"/>
                  </a:rPr>
                  <a:t>x</a:t>
                </a:r>
                <a:r>
                  <a:rPr lang="en-US" sz="2400">
                    <a:solidFill>
                      <a:srgbClr val="000000"/>
                    </a:solidFill>
                    <a:latin typeface="Tahoma" panose="020B0604030504040204" pitchFamily="34" charset="0"/>
                  </a:rPr>
                  <a:t>/</a:t>
                </a:r>
                <a:r>
                  <a:rPr lang="en-US" sz="2400">
                    <a:solidFill>
                      <a:srgbClr val="FF0000"/>
                    </a:solidFill>
                    <a:latin typeface="Tahoma" panose="020B0604030504040204" pitchFamily="34" charset="0"/>
                  </a:rPr>
                  <a:t>.5</a:t>
                </a:r>
                <a:endParaRPr lang="en-US" sz="2400">
                  <a:solidFill>
                    <a:srgbClr val="000000"/>
                  </a:solidFill>
                  <a:latin typeface="Tahoma" panose="020B0604030504040204" pitchFamily="34" charset="0"/>
                </a:endParaRPr>
              </a:p>
            </p:txBody>
          </p:sp>
          <p:sp>
            <p:nvSpPr>
              <p:cNvPr id="952330" name="Freeform 10"/>
              <p:cNvSpPr>
                <a:spLocks/>
              </p:cNvSpPr>
              <p:nvPr/>
            </p:nvSpPr>
            <p:spPr bwMode="auto">
              <a:xfrm>
                <a:off x="4560" y="3030"/>
                <a:ext cx="350" cy="330"/>
              </a:xfrm>
              <a:custGeom>
                <a:avLst/>
                <a:gdLst>
                  <a:gd name="T0" fmla="*/ 0 w 350"/>
                  <a:gd name="T1" fmla="*/ 236 h 330"/>
                  <a:gd name="T2" fmla="*/ 240 w 350"/>
                  <a:gd name="T3" fmla="*/ 18 h 330"/>
                  <a:gd name="T4" fmla="*/ 324 w 350"/>
                  <a:gd name="T5" fmla="*/ 126 h 330"/>
                  <a:gd name="T6" fmla="*/ 84 w 350"/>
                  <a:gd name="T7" fmla="*/ 330 h 330"/>
                </a:gdLst>
                <a:ahLst/>
                <a:cxnLst>
                  <a:cxn ang="0">
                    <a:pos x="T0" y="T1"/>
                  </a:cxn>
                  <a:cxn ang="0">
                    <a:pos x="T2" y="T3"/>
                  </a:cxn>
                  <a:cxn ang="0">
                    <a:pos x="T4" y="T5"/>
                  </a:cxn>
                  <a:cxn ang="0">
                    <a:pos x="T6" y="T7"/>
                  </a:cxn>
                </a:cxnLst>
                <a:rect l="0" t="0" r="r" b="b"/>
                <a:pathLst>
                  <a:path w="350" h="330">
                    <a:moveTo>
                      <a:pt x="0" y="236"/>
                    </a:moveTo>
                    <a:cubicBezTo>
                      <a:pt x="40" y="200"/>
                      <a:pt x="186" y="36"/>
                      <a:pt x="240" y="18"/>
                    </a:cubicBezTo>
                    <a:cubicBezTo>
                      <a:pt x="294" y="0"/>
                      <a:pt x="350" y="74"/>
                      <a:pt x="324" y="126"/>
                    </a:cubicBezTo>
                    <a:cubicBezTo>
                      <a:pt x="298" y="178"/>
                      <a:pt x="134" y="288"/>
                      <a:pt x="84" y="330"/>
                    </a:cubicBezTo>
                  </a:path>
                </a:pathLst>
              </a:custGeom>
              <a:noFill/>
              <a:ln w="1270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sp>
            <p:nvSpPr>
              <p:cNvPr id="952331" name="Oval 11"/>
              <p:cNvSpPr>
                <a:spLocks noChangeArrowheads="1"/>
              </p:cNvSpPr>
              <p:nvPr/>
            </p:nvSpPr>
            <p:spPr bwMode="auto">
              <a:xfrm>
                <a:off x="4368" y="3312"/>
                <a:ext cx="192" cy="192"/>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32" name="Text Box 12"/>
              <p:cNvSpPr txBox="1">
                <a:spLocks noChangeArrowheads="1"/>
              </p:cNvSpPr>
              <p:nvPr/>
            </p:nvSpPr>
            <p:spPr bwMode="auto">
              <a:xfrm>
                <a:off x="4912" y="2832"/>
                <a:ext cx="59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Tahoma" panose="020B0604030504040204" pitchFamily="34" charset="0"/>
                  </a:rPr>
                  <a:t>c:</a:t>
                </a:r>
                <a:r>
                  <a:rPr lang="en-US" sz="2400">
                    <a:solidFill>
                      <a:srgbClr val="3399FF"/>
                    </a:solidFill>
                    <a:latin typeface="Tahoma" panose="020B0604030504040204" pitchFamily="34" charset="0"/>
                  </a:rPr>
                  <a:t>z</a:t>
                </a:r>
                <a:r>
                  <a:rPr lang="en-US" sz="2400">
                    <a:solidFill>
                      <a:srgbClr val="000000"/>
                    </a:solidFill>
                    <a:latin typeface="Tahoma" panose="020B0604030504040204" pitchFamily="34" charset="0"/>
                  </a:rPr>
                  <a:t>/</a:t>
                </a:r>
                <a:r>
                  <a:rPr lang="en-US" sz="2400">
                    <a:solidFill>
                      <a:srgbClr val="FF0000"/>
                    </a:solidFill>
                    <a:latin typeface="Tahoma" panose="020B0604030504040204" pitchFamily="34" charset="0"/>
                  </a:rPr>
                  <a:t>.7</a:t>
                </a:r>
                <a:endParaRPr lang="en-US" sz="2400">
                  <a:solidFill>
                    <a:srgbClr val="000000"/>
                  </a:solidFill>
                  <a:latin typeface="Tahoma" panose="020B0604030504040204" pitchFamily="34" charset="0"/>
                </a:endParaRPr>
              </a:p>
            </p:txBody>
          </p:sp>
          <p:sp>
            <p:nvSpPr>
              <p:cNvPr id="952333" name="Freeform 13"/>
              <p:cNvSpPr>
                <a:spLocks/>
              </p:cNvSpPr>
              <p:nvPr/>
            </p:nvSpPr>
            <p:spPr bwMode="auto">
              <a:xfrm>
                <a:off x="3744" y="3504"/>
                <a:ext cx="624" cy="200"/>
              </a:xfrm>
              <a:custGeom>
                <a:avLst/>
                <a:gdLst>
                  <a:gd name="T0" fmla="*/ 0 w 624"/>
                  <a:gd name="T1" fmla="*/ 0 h 200"/>
                  <a:gd name="T2" fmla="*/ 288 w 624"/>
                  <a:gd name="T3" fmla="*/ 192 h 200"/>
                  <a:gd name="T4" fmla="*/ 624 w 624"/>
                  <a:gd name="T5" fmla="*/ 48 h 200"/>
                </a:gdLst>
                <a:ahLst/>
                <a:cxnLst>
                  <a:cxn ang="0">
                    <a:pos x="T0" y="T1"/>
                  </a:cxn>
                  <a:cxn ang="0">
                    <a:pos x="T2" y="T3"/>
                  </a:cxn>
                  <a:cxn ang="0">
                    <a:pos x="T4" y="T5"/>
                  </a:cxn>
                </a:cxnLst>
                <a:rect l="0" t="0" r="r" b="b"/>
                <a:pathLst>
                  <a:path w="624" h="200">
                    <a:moveTo>
                      <a:pt x="0" y="0"/>
                    </a:moveTo>
                    <a:cubicBezTo>
                      <a:pt x="92" y="92"/>
                      <a:pt x="184" y="184"/>
                      <a:pt x="288" y="192"/>
                    </a:cubicBezTo>
                    <a:cubicBezTo>
                      <a:pt x="392" y="200"/>
                      <a:pt x="508" y="124"/>
                      <a:pt x="624" y="48"/>
                    </a:cubicBezTo>
                  </a:path>
                </a:pathLst>
              </a:custGeom>
              <a:noFill/>
              <a:ln w="1270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34" name="Text Box 14"/>
              <p:cNvSpPr txBox="1">
                <a:spLocks noChangeArrowheads="1"/>
              </p:cNvSpPr>
              <p:nvPr/>
            </p:nvSpPr>
            <p:spPr bwMode="auto">
              <a:xfrm>
                <a:off x="3751" y="3648"/>
                <a:ext cx="60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Symbol" panose="05050102010706020507" pitchFamily="18" charset="2"/>
                  </a:rPr>
                  <a:t>e</a:t>
                </a:r>
                <a:r>
                  <a:rPr lang="en-US" sz="2400">
                    <a:solidFill>
                      <a:srgbClr val="000000"/>
                    </a:solidFill>
                    <a:latin typeface="Tahoma" panose="020B0604030504040204" pitchFamily="34" charset="0"/>
                  </a:rPr>
                  <a:t>:</a:t>
                </a:r>
                <a:r>
                  <a:rPr lang="en-US" sz="2400">
                    <a:solidFill>
                      <a:srgbClr val="3399FF"/>
                    </a:solidFill>
                    <a:latin typeface="Tahoma" panose="020B0604030504040204" pitchFamily="34" charset="0"/>
                  </a:rPr>
                  <a:t>y</a:t>
                </a:r>
                <a:r>
                  <a:rPr lang="en-US" sz="2400">
                    <a:solidFill>
                      <a:srgbClr val="000000"/>
                    </a:solidFill>
                    <a:latin typeface="Tahoma" panose="020B0604030504040204" pitchFamily="34" charset="0"/>
                  </a:rPr>
                  <a:t>/</a:t>
                </a:r>
                <a:r>
                  <a:rPr lang="en-US" sz="2400">
                    <a:solidFill>
                      <a:srgbClr val="FF0000"/>
                    </a:solidFill>
                    <a:latin typeface="Tahoma" panose="020B0604030504040204" pitchFamily="34" charset="0"/>
                  </a:rPr>
                  <a:t>.5</a:t>
                </a:r>
                <a:endParaRPr lang="en-US" sz="2400">
                  <a:solidFill>
                    <a:srgbClr val="000000"/>
                  </a:solidFill>
                  <a:latin typeface="Tahoma" panose="020B0604030504040204" pitchFamily="34" charset="0"/>
                </a:endParaRPr>
              </a:p>
            </p:txBody>
          </p:sp>
          <p:sp>
            <p:nvSpPr>
              <p:cNvPr id="952335" name="Text Box 15"/>
              <p:cNvSpPr txBox="1">
                <a:spLocks noChangeArrowheads="1"/>
              </p:cNvSpPr>
              <p:nvPr/>
            </p:nvSpPr>
            <p:spPr bwMode="auto">
              <a:xfrm>
                <a:off x="4512" y="3408"/>
                <a:ext cx="27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FF0000"/>
                    </a:solidFill>
                    <a:latin typeface="Tahoma" panose="020B0604030504040204" pitchFamily="34" charset="0"/>
                  </a:rPr>
                  <a:t>.3</a:t>
                </a:r>
                <a:endParaRPr lang="en-US" sz="2400">
                  <a:solidFill>
                    <a:srgbClr val="000000"/>
                  </a:solidFill>
                  <a:latin typeface="Tahoma" panose="020B0604030504040204" pitchFamily="34" charset="0"/>
                </a:endParaRPr>
              </a:p>
            </p:txBody>
          </p:sp>
        </p:grpSp>
        <p:sp>
          <p:nvSpPr>
            <p:cNvPr id="952378" name="Freeform 58"/>
            <p:cNvSpPr>
              <a:spLocks/>
            </p:cNvSpPr>
            <p:nvPr/>
          </p:nvSpPr>
          <p:spPr bwMode="auto">
            <a:xfrm>
              <a:off x="3504" y="2880"/>
              <a:ext cx="96" cy="192"/>
            </a:xfrm>
            <a:custGeom>
              <a:avLst/>
              <a:gdLst>
                <a:gd name="T0" fmla="*/ 0 w 96"/>
                <a:gd name="T1" fmla="*/ 0 h 192"/>
                <a:gd name="T2" fmla="*/ 96 w 96"/>
                <a:gd name="T3" fmla="*/ 96 h 192"/>
                <a:gd name="T4" fmla="*/ 0 w 96"/>
                <a:gd name="T5" fmla="*/ 192 h 192"/>
              </a:gdLst>
              <a:ahLst/>
              <a:cxnLst>
                <a:cxn ang="0">
                  <a:pos x="T0" y="T1"/>
                </a:cxn>
                <a:cxn ang="0">
                  <a:pos x="T2" y="T3"/>
                </a:cxn>
                <a:cxn ang="0">
                  <a:pos x="T4" y="T5"/>
                </a:cxn>
              </a:cxnLst>
              <a:rect l="0" t="0" r="r" b="b"/>
              <a:pathLst>
                <a:path w="96" h="192">
                  <a:moveTo>
                    <a:pt x="0" y="0"/>
                  </a:moveTo>
                  <a:lnTo>
                    <a:pt x="96" y="96"/>
                  </a:lnTo>
                  <a:lnTo>
                    <a:pt x="0" y="192"/>
                  </a:lnTo>
                </a:path>
              </a:pathLst>
            </a:custGeom>
            <a:noFill/>
            <a:ln w="12700" cap="flat" cmpd="sng">
              <a:solidFill>
                <a:schemeClr val="tx1"/>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grpSp>
      <p:sp>
        <p:nvSpPr>
          <p:cNvPr id="952379" name="Freeform 59"/>
          <p:cNvSpPr>
            <a:spLocks/>
          </p:cNvSpPr>
          <p:nvPr/>
        </p:nvSpPr>
        <p:spPr bwMode="auto">
          <a:xfrm>
            <a:off x="2286000" y="2743200"/>
            <a:ext cx="152400" cy="304800"/>
          </a:xfrm>
          <a:custGeom>
            <a:avLst/>
            <a:gdLst>
              <a:gd name="T0" fmla="*/ 0 w 96"/>
              <a:gd name="T1" fmla="*/ 0 h 192"/>
              <a:gd name="T2" fmla="*/ 96 w 96"/>
              <a:gd name="T3" fmla="*/ 96 h 192"/>
              <a:gd name="T4" fmla="*/ 0 w 96"/>
              <a:gd name="T5" fmla="*/ 192 h 192"/>
            </a:gdLst>
            <a:ahLst/>
            <a:cxnLst>
              <a:cxn ang="0">
                <a:pos x="T0" y="T1"/>
              </a:cxn>
              <a:cxn ang="0">
                <a:pos x="T2" y="T3"/>
              </a:cxn>
              <a:cxn ang="0">
                <a:pos x="T4" y="T5"/>
              </a:cxn>
            </a:cxnLst>
            <a:rect l="0" t="0" r="r" b="b"/>
            <a:pathLst>
              <a:path w="96" h="192">
                <a:moveTo>
                  <a:pt x="0" y="0"/>
                </a:moveTo>
                <a:lnTo>
                  <a:pt x="96" y="96"/>
                </a:lnTo>
                <a:lnTo>
                  <a:pt x="0" y="192"/>
                </a:lnTo>
              </a:path>
            </a:pathLst>
          </a:custGeom>
          <a:noFill/>
          <a:ln w="12700" cap="flat" cmpd="sng">
            <a:solidFill>
              <a:schemeClr val="tx1"/>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grpSp>
        <p:nvGrpSpPr>
          <p:cNvPr id="952383" name="Group 63"/>
          <p:cNvGrpSpPr>
            <a:grpSpLocks/>
          </p:cNvGrpSpPr>
          <p:nvPr/>
        </p:nvGrpSpPr>
        <p:grpSpPr bwMode="auto">
          <a:xfrm>
            <a:off x="546100" y="3886200"/>
            <a:ext cx="8521700" cy="2971800"/>
            <a:chOff x="344" y="2448"/>
            <a:chExt cx="5368" cy="1872"/>
          </a:xfrm>
        </p:grpSpPr>
        <p:sp>
          <p:nvSpPr>
            <p:cNvPr id="952361" name="Text Box 41"/>
            <p:cNvSpPr txBox="1">
              <a:spLocks noChangeArrowheads="1"/>
            </p:cNvSpPr>
            <p:nvPr/>
          </p:nvSpPr>
          <p:spPr bwMode="auto">
            <a:xfrm>
              <a:off x="344" y="2717"/>
              <a:ext cx="762" cy="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b="1">
                  <a:solidFill>
                    <a:srgbClr val="FF0000"/>
                  </a:solidFill>
                  <a:latin typeface="Tahoma" panose="020B0604030504040204" pitchFamily="34" charset="0"/>
                </a:rPr>
                <a:t>Real</a:t>
              </a:r>
              <a:br>
                <a:rPr lang="en-US" sz="2400" b="1">
                  <a:solidFill>
                    <a:srgbClr val="FF0000"/>
                  </a:solidFill>
                  <a:latin typeface="Tahoma" panose="020B0604030504040204" pitchFamily="34" charset="0"/>
                </a:rPr>
              </a:br>
              <a:r>
                <a:rPr lang="en-US" sz="2400" b="1">
                  <a:solidFill>
                    <a:srgbClr val="FF0000"/>
                  </a:solidFill>
                  <a:latin typeface="Tahoma" panose="020B0604030504040204" pitchFamily="34" charset="0"/>
                </a:rPr>
                <a:t>output</a:t>
              </a:r>
              <a:endParaRPr lang="en-US" sz="2400" b="1">
                <a:solidFill>
                  <a:srgbClr val="000000"/>
                </a:solidFill>
                <a:latin typeface="Tahoma" panose="020B0604030504040204" pitchFamily="34" charset="0"/>
              </a:endParaRPr>
            </a:p>
          </p:txBody>
        </p:sp>
        <p:grpSp>
          <p:nvGrpSpPr>
            <p:cNvPr id="952362" name="Group 42"/>
            <p:cNvGrpSpPr>
              <a:grpSpLocks/>
            </p:cNvGrpSpPr>
            <p:nvPr/>
          </p:nvGrpSpPr>
          <p:grpSpPr bwMode="auto">
            <a:xfrm>
              <a:off x="1520" y="2448"/>
              <a:ext cx="1801" cy="1104"/>
              <a:chOff x="1424" y="2880"/>
              <a:chExt cx="1801" cy="1104"/>
            </a:xfrm>
          </p:grpSpPr>
          <p:sp>
            <p:nvSpPr>
              <p:cNvPr id="952363" name="Oval 43"/>
              <p:cNvSpPr>
                <a:spLocks noChangeArrowheads="1"/>
              </p:cNvSpPr>
              <p:nvPr/>
            </p:nvSpPr>
            <p:spPr bwMode="auto">
              <a:xfrm>
                <a:off x="1424" y="3312"/>
                <a:ext cx="288" cy="288"/>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64" name="Oval 44"/>
              <p:cNvSpPr>
                <a:spLocks noChangeArrowheads="1"/>
              </p:cNvSpPr>
              <p:nvPr/>
            </p:nvSpPr>
            <p:spPr bwMode="auto">
              <a:xfrm>
                <a:off x="2240" y="3312"/>
                <a:ext cx="288" cy="288"/>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65" name="Line 45"/>
              <p:cNvSpPr>
                <a:spLocks noChangeShapeType="1"/>
              </p:cNvSpPr>
              <p:nvPr/>
            </p:nvSpPr>
            <p:spPr bwMode="auto">
              <a:xfrm>
                <a:off x="1712" y="3456"/>
                <a:ext cx="528" cy="0"/>
              </a:xfrm>
              <a:prstGeom prst="line">
                <a:avLst/>
              </a:prstGeom>
              <a:noFill/>
              <a:ln w="127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sp>
            <p:nvSpPr>
              <p:cNvPr id="952366" name="Text Box 46"/>
              <p:cNvSpPr txBox="1">
                <a:spLocks noChangeArrowheads="1"/>
              </p:cNvSpPr>
              <p:nvPr/>
            </p:nvSpPr>
            <p:spPr bwMode="auto">
              <a:xfrm>
                <a:off x="1745" y="3168"/>
                <a:ext cx="453"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Tahoma" panose="020B0604030504040204" pitchFamily="34" charset="0"/>
                  </a:rPr>
                  <a:t>a/</a:t>
                </a:r>
                <a:r>
                  <a:rPr lang="en-US" sz="2400">
                    <a:solidFill>
                      <a:srgbClr val="FF0000"/>
                    </a:solidFill>
                    <a:latin typeface="Tahoma" panose="020B0604030504040204" pitchFamily="34" charset="0"/>
                  </a:rPr>
                  <a:t>.5</a:t>
                </a:r>
                <a:endParaRPr lang="en-US" sz="2400">
                  <a:solidFill>
                    <a:srgbClr val="000000"/>
                  </a:solidFill>
                  <a:latin typeface="Tahoma" panose="020B0604030504040204" pitchFamily="34" charset="0"/>
                </a:endParaRPr>
              </a:p>
            </p:txBody>
          </p:sp>
          <p:sp>
            <p:nvSpPr>
              <p:cNvPr id="952367" name="Freeform 47"/>
              <p:cNvSpPr>
                <a:spLocks/>
              </p:cNvSpPr>
              <p:nvPr/>
            </p:nvSpPr>
            <p:spPr bwMode="auto">
              <a:xfrm>
                <a:off x="2480" y="3078"/>
                <a:ext cx="350" cy="330"/>
              </a:xfrm>
              <a:custGeom>
                <a:avLst/>
                <a:gdLst>
                  <a:gd name="T0" fmla="*/ 0 w 350"/>
                  <a:gd name="T1" fmla="*/ 236 h 330"/>
                  <a:gd name="T2" fmla="*/ 240 w 350"/>
                  <a:gd name="T3" fmla="*/ 18 h 330"/>
                  <a:gd name="T4" fmla="*/ 324 w 350"/>
                  <a:gd name="T5" fmla="*/ 126 h 330"/>
                  <a:gd name="T6" fmla="*/ 84 w 350"/>
                  <a:gd name="T7" fmla="*/ 330 h 330"/>
                </a:gdLst>
                <a:ahLst/>
                <a:cxnLst>
                  <a:cxn ang="0">
                    <a:pos x="T0" y="T1"/>
                  </a:cxn>
                  <a:cxn ang="0">
                    <a:pos x="T2" y="T3"/>
                  </a:cxn>
                  <a:cxn ang="0">
                    <a:pos x="T4" y="T5"/>
                  </a:cxn>
                  <a:cxn ang="0">
                    <a:pos x="T6" y="T7"/>
                  </a:cxn>
                </a:cxnLst>
                <a:rect l="0" t="0" r="r" b="b"/>
                <a:pathLst>
                  <a:path w="350" h="330">
                    <a:moveTo>
                      <a:pt x="0" y="236"/>
                    </a:moveTo>
                    <a:cubicBezTo>
                      <a:pt x="40" y="200"/>
                      <a:pt x="186" y="36"/>
                      <a:pt x="240" y="18"/>
                    </a:cubicBezTo>
                    <a:cubicBezTo>
                      <a:pt x="294" y="0"/>
                      <a:pt x="350" y="74"/>
                      <a:pt x="324" y="126"/>
                    </a:cubicBezTo>
                    <a:cubicBezTo>
                      <a:pt x="298" y="178"/>
                      <a:pt x="134" y="288"/>
                      <a:pt x="84" y="330"/>
                    </a:cubicBezTo>
                  </a:path>
                </a:pathLst>
              </a:custGeom>
              <a:noFill/>
              <a:ln w="1270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sp>
            <p:nvSpPr>
              <p:cNvPr id="952368" name="Oval 48"/>
              <p:cNvSpPr>
                <a:spLocks noChangeArrowheads="1"/>
              </p:cNvSpPr>
              <p:nvPr/>
            </p:nvSpPr>
            <p:spPr bwMode="auto">
              <a:xfrm>
                <a:off x="2288" y="3360"/>
                <a:ext cx="192" cy="192"/>
              </a:xfrm>
              <a:prstGeom prst="ellipse">
                <a:avLst/>
              </a:prstGeom>
              <a:noFill/>
              <a:ln w="12700">
                <a:solidFill>
                  <a:schemeClr val="tx1"/>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69" name="Text Box 49"/>
              <p:cNvSpPr txBox="1">
                <a:spLocks noChangeArrowheads="1"/>
              </p:cNvSpPr>
              <p:nvPr/>
            </p:nvSpPr>
            <p:spPr bwMode="auto">
              <a:xfrm>
                <a:off x="2784" y="2880"/>
                <a:ext cx="44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Tahoma" panose="020B0604030504040204" pitchFamily="34" charset="0"/>
                  </a:rPr>
                  <a:t>c/</a:t>
                </a:r>
                <a:r>
                  <a:rPr lang="en-US" sz="2400">
                    <a:solidFill>
                      <a:srgbClr val="FF0000"/>
                    </a:solidFill>
                    <a:latin typeface="Tahoma" panose="020B0604030504040204" pitchFamily="34" charset="0"/>
                  </a:rPr>
                  <a:t>.7</a:t>
                </a:r>
                <a:endParaRPr lang="en-US" sz="2400">
                  <a:solidFill>
                    <a:srgbClr val="000000"/>
                  </a:solidFill>
                  <a:latin typeface="Tahoma" panose="020B0604030504040204" pitchFamily="34" charset="0"/>
                </a:endParaRPr>
              </a:p>
            </p:txBody>
          </p:sp>
          <p:sp>
            <p:nvSpPr>
              <p:cNvPr id="952370" name="Freeform 50"/>
              <p:cNvSpPr>
                <a:spLocks/>
              </p:cNvSpPr>
              <p:nvPr/>
            </p:nvSpPr>
            <p:spPr bwMode="auto">
              <a:xfrm>
                <a:off x="1664" y="3552"/>
                <a:ext cx="624" cy="200"/>
              </a:xfrm>
              <a:custGeom>
                <a:avLst/>
                <a:gdLst>
                  <a:gd name="T0" fmla="*/ 0 w 624"/>
                  <a:gd name="T1" fmla="*/ 0 h 200"/>
                  <a:gd name="T2" fmla="*/ 288 w 624"/>
                  <a:gd name="T3" fmla="*/ 192 h 200"/>
                  <a:gd name="T4" fmla="*/ 624 w 624"/>
                  <a:gd name="T5" fmla="*/ 48 h 200"/>
                </a:gdLst>
                <a:ahLst/>
                <a:cxnLst>
                  <a:cxn ang="0">
                    <a:pos x="T0" y="T1"/>
                  </a:cxn>
                  <a:cxn ang="0">
                    <a:pos x="T2" y="T3"/>
                  </a:cxn>
                  <a:cxn ang="0">
                    <a:pos x="T4" y="T5"/>
                  </a:cxn>
                </a:cxnLst>
                <a:rect l="0" t="0" r="r" b="b"/>
                <a:pathLst>
                  <a:path w="624" h="200">
                    <a:moveTo>
                      <a:pt x="0" y="0"/>
                    </a:moveTo>
                    <a:cubicBezTo>
                      <a:pt x="92" y="92"/>
                      <a:pt x="184" y="184"/>
                      <a:pt x="288" y="192"/>
                    </a:cubicBezTo>
                    <a:cubicBezTo>
                      <a:pt x="392" y="200"/>
                      <a:pt x="508" y="124"/>
                      <a:pt x="624" y="48"/>
                    </a:cubicBezTo>
                  </a:path>
                </a:pathLst>
              </a:custGeom>
              <a:noFill/>
              <a:ln w="1270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71" name="Text Box 51"/>
              <p:cNvSpPr txBox="1">
                <a:spLocks noChangeArrowheads="1"/>
              </p:cNvSpPr>
              <p:nvPr/>
            </p:nvSpPr>
            <p:spPr bwMode="auto">
              <a:xfrm>
                <a:off x="1753" y="3696"/>
                <a:ext cx="436"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000000"/>
                    </a:solidFill>
                    <a:latin typeface="Symbol" panose="05050102010706020507" pitchFamily="18" charset="2"/>
                  </a:rPr>
                  <a:t>e</a:t>
                </a:r>
                <a:r>
                  <a:rPr lang="en-US" sz="2400">
                    <a:solidFill>
                      <a:srgbClr val="000000"/>
                    </a:solidFill>
                    <a:latin typeface="Tahoma" panose="020B0604030504040204" pitchFamily="34" charset="0"/>
                  </a:rPr>
                  <a:t>/</a:t>
                </a:r>
                <a:r>
                  <a:rPr lang="en-US" sz="2400">
                    <a:solidFill>
                      <a:srgbClr val="FF0000"/>
                    </a:solidFill>
                    <a:latin typeface="Tahoma" panose="020B0604030504040204" pitchFamily="34" charset="0"/>
                  </a:rPr>
                  <a:t>.5</a:t>
                </a:r>
                <a:endParaRPr lang="en-US" sz="2400">
                  <a:solidFill>
                    <a:srgbClr val="000000"/>
                  </a:solidFill>
                  <a:latin typeface="Tahoma" panose="020B0604030504040204" pitchFamily="34" charset="0"/>
                </a:endParaRPr>
              </a:p>
            </p:txBody>
          </p:sp>
          <p:sp>
            <p:nvSpPr>
              <p:cNvPr id="952372" name="Text Box 52"/>
              <p:cNvSpPr txBox="1">
                <a:spLocks noChangeArrowheads="1"/>
              </p:cNvSpPr>
              <p:nvPr/>
            </p:nvSpPr>
            <p:spPr bwMode="auto">
              <a:xfrm>
                <a:off x="2432" y="3456"/>
                <a:ext cx="27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2400">
                    <a:solidFill>
                      <a:srgbClr val="FF0000"/>
                    </a:solidFill>
                    <a:latin typeface="Tahoma" panose="020B0604030504040204" pitchFamily="34" charset="0"/>
                  </a:rPr>
                  <a:t>.3</a:t>
                </a:r>
                <a:endParaRPr lang="en-US" sz="2400">
                  <a:solidFill>
                    <a:srgbClr val="000000"/>
                  </a:solidFill>
                  <a:latin typeface="Tahoma" panose="020B0604030504040204" pitchFamily="34" charset="0"/>
                </a:endParaRPr>
              </a:p>
            </p:txBody>
          </p:sp>
        </p:grpSp>
        <p:sp>
          <p:nvSpPr>
            <p:cNvPr id="952380" name="Freeform 60"/>
            <p:cNvSpPr>
              <a:spLocks/>
            </p:cNvSpPr>
            <p:nvPr/>
          </p:nvSpPr>
          <p:spPr bwMode="auto">
            <a:xfrm>
              <a:off x="1440" y="2880"/>
              <a:ext cx="96" cy="192"/>
            </a:xfrm>
            <a:custGeom>
              <a:avLst/>
              <a:gdLst>
                <a:gd name="T0" fmla="*/ 0 w 96"/>
                <a:gd name="T1" fmla="*/ 0 h 192"/>
                <a:gd name="T2" fmla="*/ 96 w 96"/>
                <a:gd name="T3" fmla="*/ 96 h 192"/>
                <a:gd name="T4" fmla="*/ 0 w 96"/>
                <a:gd name="T5" fmla="*/ 192 h 192"/>
              </a:gdLst>
              <a:ahLst/>
              <a:cxnLst>
                <a:cxn ang="0">
                  <a:pos x="T0" y="T1"/>
                </a:cxn>
                <a:cxn ang="0">
                  <a:pos x="T2" y="T3"/>
                </a:cxn>
                <a:cxn ang="0">
                  <a:pos x="T4" y="T5"/>
                </a:cxn>
              </a:cxnLst>
              <a:rect l="0" t="0" r="r" b="b"/>
              <a:pathLst>
                <a:path w="96" h="192">
                  <a:moveTo>
                    <a:pt x="0" y="0"/>
                  </a:moveTo>
                  <a:lnTo>
                    <a:pt x="96" y="96"/>
                  </a:lnTo>
                  <a:lnTo>
                    <a:pt x="0" y="192"/>
                  </a:lnTo>
                </a:path>
              </a:pathLst>
            </a:custGeom>
            <a:noFill/>
            <a:ln w="12700" cap="flat" cmpd="sng">
              <a:solidFill>
                <a:schemeClr val="tx1"/>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952381" name="Text Box 61"/>
            <p:cNvSpPr txBox="1">
              <a:spLocks noChangeArrowheads="1"/>
            </p:cNvSpPr>
            <p:nvPr/>
          </p:nvSpPr>
          <p:spPr bwMode="auto">
            <a:xfrm>
              <a:off x="1424" y="3712"/>
              <a:ext cx="4288" cy="608"/>
            </a:xfrm>
            <a:prstGeom prst="rect">
              <a:avLst/>
            </a:prstGeom>
            <a:solidFill>
              <a:schemeClr val="accent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Clr>
                  <a:srgbClr val="CC9900"/>
                </a:buClr>
              </a:pPr>
              <a:r>
                <a:rPr lang="en-US" sz="2600">
                  <a:solidFill>
                    <a:srgbClr val="000000"/>
                  </a:solidFill>
                </a:rPr>
                <a:t>Path weight = product of arc weights</a:t>
              </a:r>
            </a:p>
            <a:p>
              <a:pPr algn="l">
                <a:buClr>
                  <a:srgbClr val="CC9900"/>
                </a:buClr>
              </a:pPr>
              <a:r>
                <a:rPr lang="en-US" sz="2600">
                  <a:solidFill>
                    <a:srgbClr val="000000"/>
                  </a:solidFill>
                </a:rPr>
                <a:t>Score of input = total weight of accepting paths</a:t>
              </a:r>
            </a:p>
          </p:txBody>
        </p:sp>
      </p:grpSp>
      <p:sp>
        <p:nvSpPr>
          <p:cNvPr id="2" name="Slide Number Placeholder 1"/>
          <p:cNvSpPr>
            <a:spLocks noGrp="1"/>
          </p:cNvSpPr>
          <p:nvPr>
            <p:ph type="sldNum" sz="quarter" idx="10"/>
          </p:nvPr>
        </p:nvSpPr>
        <p:spPr/>
        <p:txBody>
          <a:bodyPr/>
          <a:lstStyle/>
          <a:p>
            <a:fld id="{31A35EC1-B1B4-4FA8-B2AD-670C5F0CF62D}" type="slidenum">
              <a:rPr lang="en-US" smtClean="0"/>
              <a:pPr/>
              <a:t>134</a:t>
            </a:fld>
            <a:endParaRPr lang="en-US"/>
          </a:p>
        </p:txBody>
      </p:sp>
    </p:spTree>
    <p:extLst>
      <p:ext uri="{BB962C8B-B14F-4D97-AF65-F5344CB8AC3E}">
        <p14:creationId xmlns:p14="http://schemas.microsoft.com/office/powerpoint/2010/main" val="1798547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523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52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p:txBody>
          <a:bodyPr/>
          <a:lstStyle/>
          <a:p>
            <a:r>
              <a:rPr lang="en-US" sz="3800"/>
              <a:t>Example: Stochastic Edit Distance p(y|x)</a:t>
            </a:r>
          </a:p>
        </p:txBody>
      </p:sp>
      <p:sp>
        <p:nvSpPr>
          <p:cNvPr id="957471" name="Freeform 3"/>
          <p:cNvSpPr>
            <a:spLocks/>
          </p:cNvSpPr>
          <p:nvPr/>
        </p:nvSpPr>
        <p:spPr bwMode="auto">
          <a:xfrm>
            <a:off x="4953000" y="2606675"/>
            <a:ext cx="852488" cy="887413"/>
          </a:xfrm>
          <a:custGeom>
            <a:avLst/>
            <a:gdLst>
              <a:gd name="T0" fmla="*/ 0 w 537"/>
              <a:gd name="T1" fmla="*/ 2147483647 h 559"/>
              <a:gd name="T2" fmla="*/ 2147483647 w 537"/>
              <a:gd name="T3" fmla="*/ 2147483647 h 559"/>
              <a:gd name="T4" fmla="*/ 2147483647 w 537"/>
              <a:gd name="T5" fmla="*/ 2147483647 h 559"/>
              <a:gd name="T6" fmla="*/ 0 60000 65536"/>
              <a:gd name="T7" fmla="*/ 0 60000 65536"/>
              <a:gd name="T8" fmla="*/ 0 60000 65536"/>
              <a:gd name="T9" fmla="*/ 0 w 537"/>
              <a:gd name="T10" fmla="*/ 0 h 559"/>
              <a:gd name="T11" fmla="*/ 537 w 537"/>
              <a:gd name="T12" fmla="*/ 559 h 559"/>
            </a:gdLst>
            <a:ahLst/>
            <a:cxnLst>
              <a:cxn ang="T6">
                <a:pos x="T0" y="T1"/>
              </a:cxn>
              <a:cxn ang="T7">
                <a:pos x="T2" y="T3"/>
              </a:cxn>
              <a:cxn ang="T8">
                <a:pos x="T4" y="T5"/>
              </a:cxn>
            </a:cxnLst>
            <a:rect l="T9" t="T10" r="T11" b="T12"/>
            <a:pathLst>
              <a:path w="537" h="559">
                <a:moveTo>
                  <a:pt x="0" y="496"/>
                </a:moveTo>
                <a:cubicBezTo>
                  <a:pt x="82" y="455"/>
                  <a:pt x="451" y="0"/>
                  <a:pt x="494" y="250"/>
                </a:cubicBezTo>
                <a:cubicBezTo>
                  <a:pt x="537" y="500"/>
                  <a:pt x="160" y="495"/>
                  <a:pt x="72" y="559"/>
                </a:cubicBezTo>
              </a:path>
            </a:pathLst>
          </a:custGeom>
          <a:noFill/>
          <a:ln w="12700">
            <a:solidFill>
              <a:srgbClr val="FF0000"/>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grpSp>
        <p:nvGrpSpPr>
          <p:cNvPr id="957472" name="Group 4"/>
          <p:cNvGrpSpPr>
            <a:grpSpLocks/>
          </p:cNvGrpSpPr>
          <p:nvPr/>
        </p:nvGrpSpPr>
        <p:grpSpPr bwMode="auto">
          <a:xfrm>
            <a:off x="4724400" y="3444875"/>
            <a:ext cx="350838" cy="338138"/>
            <a:chOff x="4490" y="1615"/>
            <a:chExt cx="204" cy="213"/>
          </a:xfrm>
        </p:grpSpPr>
        <p:sp>
          <p:nvSpPr>
            <p:cNvPr id="957473" name="Oval 5"/>
            <p:cNvSpPr>
              <a:spLocks noChangeArrowheads="1"/>
            </p:cNvSpPr>
            <p:nvPr/>
          </p:nvSpPr>
          <p:spPr bwMode="auto">
            <a:xfrm>
              <a:off x="4490" y="1615"/>
              <a:ext cx="204"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sz="3200">
                <a:solidFill>
                  <a:srgbClr val="000000"/>
                </a:solidFill>
                <a:latin typeface="Tahoma" panose="020B0604030504040204" pitchFamily="34" charset="0"/>
              </a:endParaRPr>
            </a:p>
          </p:txBody>
        </p:sp>
        <p:sp>
          <p:nvSpPr>
            <p:cNvPr id="957474" name="Oval 6"/>
            <p:cNvSpPr>
              <a:spLocks noChangeArrowheads="1"/>
            </p:cNvSpPr>
            <p:nvPr/>
          </p:nvSpPr>
          <p:spPr bwMode="auto">
            <a:xfrm>
              <a:off x="4518" y="1644"/>
              <a:ext cx="148" cy="15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sz="3200">
                <a:solidFill>
                  <a:srgbClr val="000000"/>
                </a:solidFill>
                <a:latin typeface="Tahoma" panose="020B0604030504040204" pitchFamily="34" charset="0"/>
              </a:endParaRPr>
            </a:p>
          </p:txBody>
        </p:sp>
      </p:grpSp>
      <p:sp>
        <p:nvSpPr>
          <p:cNvPr id="957475" name="Rectangle 7"/>
          <p:cNvSpPr>
            <a:spLocks noChangeArrowheads="1"/>
          </p:cNvSpPr>
          <p:nvPr/>
        </p:nvSpPr>
        <p:spPr bwMode="auto">
          <a:xfrm rot="-1277705">
            <a:off x="3640138" y="2309813"/>
            <a:ext cx="596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000">
                <a:solidFill>
                  <a:srgbClr val="000000"/>
                </a:solidFill>
                <a:latin typeface="Courier New" panose="02070309020205020404" pitchFamily="49" charset="0"/>
              </a:rPr>
              <a:t>a:</a:t>
            </a:r>
            <a:r>
              <a:rPr lang="en-US" altLang="en-US" sz="2000">
                <a:solidFill>
                  <a:srgbClr val="000000"/>
                </a:solidFill>
                <a:latin typeface="Symbol" panose="05050102010706020507" pitchFamily="18" charset="2"/>
              </a:rPr>
              <a:t>e</a:t>
            </a:r>
          </a:p>
        </p:txBody>
      </p:sp>
      <p:sp>
        <p:nvSpPr>
          <p:cNvPr id="957476" name="Freeform 8"/>
          <p:cNvSpPr>
            <a:spLocks/>
          </p:cNvSpPr>
          <p:nvPr/>
        </p:nvSpPr>
        <p:spPr bwMode="auto">
          <a:xfrm rot="1609298">
            <a:off x="5243513" y="3014663"/>
            <a:ext cx="852487" cy="887412"/>
          </a:xfrm>
          <a:custGeom>
            <a:avLst/>
            <a:gdLst>
              <a:gd name="T0" fmla="*/ 0 w 537"/>
              <a:gd name="T1" fmla="*/ 2147483647 h 559"/>
              <a:gd name="T2" fmla="*/ 2147483647 w 537"/>
              <a:gd name="T3" fmla="*/ 2147483647 h 559"/>
              <a:gd name="T4" fmla="*/ 2147483647 w 537"/>
              <a:gd name="T5" fmla="*/ 2147483647 h 559"/>
              <a:gd name="T6" fmla="*/ 0 60000 65536"/>
              <a:gd name="T7" fmla="*/ 0 60000 65536"/>
              <a:gd name="T8" fmla="*/ 0 60000 65536"/>
              <a:gd name="T9" fmla="*/ 0 w 537"/>
              <a:gd name="T10" fmla="*/ 0 h 559"/>
              <a:gd name="T11" fmla="*/ 537 w 537"/>
              <a:gd name="T12" fmla="*/ 559 h 559"/>
            </a:gdLst>
            <a:ahLst/>
            <a:cxnLst>
              <a:cxn ang="T6">
                <a:pos x="T0" y="T1"/>
              </a:cxn>
              <a:cxn ang="T7">
                <a:pos x="T2" y="T3"/>
              </a:cxn>
              <a:cxn ang="T8">
                <a:pos x="T4" y="T5"/>
              </a:cxn>
            </a:cxnLst>
            <a:rect l="T9" t="T10" r="T11" b="T12"/>
            <a:pathLst>
              <a:path w="537" h="559">
                <a:moveTo>
                  <a:pt x="0" y="496"/>
                </a:moveTo>
                <a:cubicBezTo>
                  <a:pt x="82" y="455"/>
                  <a:pt x="451" y="0"/>
                  <a:pt x="494" y="250"/>
                </a:cubicBezTo>
                <a:cubicBezTo>
                  <a:pt x="537" y="500"/>
                  <a:pt x="160" y="495"/>
                  <a:pt x="72" y="559"/>
                </a:cubicBezTo>
              </a:path>
            </a:pathLst>
          </a:custGeom>
          <a:noFill/>
          <a:ln w="12700">
            <a:solidFill>
              <a:srgbClr val="FF0000"/>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7477" name="Freeform 9"/>
          <p:cNvSpPr>
            <a:spLocks/>
          </p:cNvSpPr>
          <p:nvPr/>
        </p:nvSpPr>
        <p:spPr bwMode="auto">
          <a:xfrm>
            <a:off x="5002213" y="3790950"/>
            <a:ext cx="1009650" cy="696913"/>
          </a:xfrm>
          <a:custGeom>
            <a:avLst/>
            <a:gdLst>
              <a:gd name="T0" fmla="*/ 2147483647 w 636"/>
              <a:gd name="T1" fmla="*/ 0 h 439"/>
              <a:gd name="T2" fmla="*/ 2147483647 w 636"/>
              <a:gd name="T3" fmla="*/ 2147483647 h 439"/>
              <a:gd name="T4" fmla="*/ 0 w 636"/>
              <a:gd name="T5" fmla="*/ 2147483647 h 439"/>
              <a:gd name="T6" fmla="*/ 0 60000 65536"/>
              <a:gd name="T7" fmla="*/ 0 60000 65536"/>
              <a:gd name="T8" fmla="*/ 0 60000 65536"/>
              <a:gd name="T9" fmla="*/ 0 w 636"/>
              <a:gd name="T10" fmla="*/ 0 h 439"/>
              <a:gd name="T11" fmla="*/ 636 w 636"/>
              <a:gd name="T12" fmla="*/ 439 h 439"/>
            </a:gdLst>
            <a:ahLst/>
            <a:cxnLst>
              <a:cxn ang="T6">
                <a:pos x="T0" y="T1"/>
              </a:cxn>
              <a:cxn ang="T7">
                <a:pos x="T2" y="T3"/>
              </a:cxn>
              <a:cxn ang="T8">
                <a:pos x="T4" y="T5"/>
              </a:cxn>
            </a:cxnLst>
            <a:rect l="T9" t="T10" r="T11" b="T12"/>
            <a:pathLst>
              <a:path w="636" h="439">
                <a:moveTo>
                  <a:pt x="77" y="0"/>
                </a:moveTo>
                <a:cubicBezTo>
                  <a:pt x="156" y="41"/>
                  <a:pt x="636" y="51"/>
                  <a:pt x="558" y="245"/>
                </a:cubicBezTo>
                <a:cubicBezTo>
                  <a:pt x="480" y="439"/>
                  <a:pt x="116" y="99"/>
                  <a:pt x="0" y="60"/>
                </a:cubicBezTo>
              </a:path>
            </a:pathLst>
          </a:custGeom>
          <a:noFill/>
          <a:ln w="254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7478" name="Freeform 10"/>
          <p:cNvSpPr>
            <a:spLocks/>
          </p:cNvSpPr>
          <p:nvPr/>
        </p:nvSpPr>
        <p:spPr bwMode="auto">
          <a:xfrm rot="-489138">
            <a:off x="4718050" y="2530475"/>
            <a:ext cx="692150" cy="776288"/>
          </a:xfrm>
          <a:custGeom>
            <a:avLst/>
            <a:gdLst>
              <a:gd name="T0" fmla="*/ 0 w 436"/>
              <a:gd name="T1" fmla="*/ 2147483647 h 489"/>
              <a:gd name="T2" fmla="*/ 2147483647 w 436"/>
              <a:gd name="T3" fmla="*/ 2147483647 h 489"/>
              <a:gd name="T4" fmla="*/ 2147483647 w 436"/>
              <a:gd name="T5" fmla="*/ 2147483647 h 489"/>
              <a:gd name="T6" fmla="*/ 0 60000 65536"/>
              <a:gd name="T7" fmla="*/ 0 60000 65536"/>
              <a:gd name="T8" fmla="*/ 0 60000 65536"/>
              <a:gd name="T9" fmla="*/ 0 w 436"/>
              <a:gd name="T10" fmla="*/ 0 h 489"/>
              <a:gd name="T11" fmla="*/ 436 w 436"/>
              <a:gd name="T12" fmla="*/ 489 h 489"/>
            </a:gdLst>
            <a:ahLst/>
            <a:cxnLst>
              <a:cxn ang="T6">
                <a:pos x="T0" y="T1"/>
              </a:cxn>
              <a:cxn ang="T7">
                <a:pos x="T2" y="T3"/>
              </a:cxn>
              <a:cxn ang="T8">
                <a:pos x="T4" y="T5"/>
              </a:cxn>
            </a:cxnLst>
            <a:rect l="T9" t="T10" r="T11" b="T12"/>
            <a:pathLst>
              <a:path w="436" h="489">
                <a:moveTo>
                  <a:pt x="0" y="489"/>
                </a:moveTo>
                <a:cubicBezTo>
                  <a:pt x="41" y="410"/>
                  <a:pt x="52" y="50"/>
                  <a:pt x="244" y="25"/>
                </a:cubicBezTo>
                <a:cubicBezTo>
                  <a:pt x="436" y="0"/>
                  <a:pt x="133" y="372"/>
                  <a:pt x="104" y="463"/>
                </a:cubicBezTo>
              </a:path>
            </a:pathLst>
          </a:custGeom>
          <a:noFill/>
          <a:ln w="12700">
            <a:solidFill>
              <a:srgbClr val="FF0000"/>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7479" name="Freeform 11"/>
          <p:cNvSpPr>
            <a:spLocks/>
          </p:cNvSpPr>
          <p:nvPr/>
        </p:nvSpPr>
        <p:spPr bwMode="auto">
          <a:xfrm rot="9488749" flipV="1">
            <a:off x="3719513" y="2938463"/>
            <a:ext cx="852487" cy="887412"/>
          </a:xfrm>
          <a:custGeom>
            <a:avLst/>
            <a:gdLst>
              <a:gd name="T0" fmla="*/ 0 w 537"/>
              <a:gd name="T1" fmla="*/ 2147483647 h 559"/>
              <a:gd name="T2" fmla="*/ 2147483647 w 537"/>
              <a:gd name="T3" fmla="*/ 2147483647 h 559"/>
              <a:gd name="T4" fmla="*/ 2147483647 w 537"/>
              <a:gd name="T5" fmla="*/ 2147483647 h 559"/>
              <a:gd name="T6" fmla="*/ 0 60000 65536"/>
              <a:gd name="T7" fmla="*/ 0 60000 65536"/>
              <a:gd name="T8" fmla="*/ 0 60000 65536"/>
              <a:gd name="T9" fmla="*/ 0 w 537"/>
              <a:gd name="T10" fmla="*/ 0 h 559"/>
              <a:gd name="T11" fmla="*/ 537 w 537"/>
              <a:gd name="T12" fmla="*/ 559 h 559"/>
            </a:gdLst>
            <a:ahLst/>
            <a:cxnLst>
              <a:cxn ang="T6">
                <a:pos x="T0" y="T1"/>
              </a:cxn>
              <a:cxn ang="T7">
                <a:pos x="T2" y="T3"/>
              </a:cxn>
              <a:cxn ang="T8">
                <a:pos x="T4" y="T5"/>
              </a:cxn>
            </a:cxnLst>
            <a:rect l="T9" t="T10" r="T11" b="T12"/>
            <a:pathLst>
              <a:path w="537" h="559">
                <a:moveTo>
                  <a:pt x="0" y="496"/>
                </a:moveTo>
                <a:cubicBezTo>
                  <a:pt x="82" y="455"/>
                  <a:pt x="451" y="0"/>
                  <a:pt x="494" y="250"/>
                </a:cubicBezTo>
                <a:cubicBezTo>
                  <a:pt x="537" y="500"/>
                  <a:pt x="160" y="495"/>
                  <a:pt x="72" y="559"/>
                </a:cubicBezTo>
              </a:path>
            </a:pathLst>
          </a:custGeom>
          <a:noFill/>
          <a:ln w="12700">
            <a:solidFill>
              <a:srgbClr val="FF0000"/>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7480" name="Freeform 12"/>
          <p:cNvSpPr>
            <a:spLocks/>
          </p:cNvSpPr>
          <p:nvPr/>
        </p:nvSpPr>
        <p:spPr bwMode="auto">
          <a:xfrm rot="4953221">
            <a:off x="4818063" y="3808412"/>
            <a:ext cx="852488" cy="887413"/>
          </a:xfrm>
          <a:custGeom>
            <a:avLst/>
            <a:gdLst>
              <a:gd name="T0" fmla="*/ 0 w 537"/>
              <a:gd name="T1" fmla="*/ 2147483647 h 559"/>
              <a:gd name="T2" fmla="*/ 2147483647 w 537"/>
              <a:gd name="T3" fmla="*/ 2147483647 h 559"/>
              <a:gd name="T4" fmla="*/ 2147483647 w 537"/>
              <a:gd name="T5" fmla="*/ 2147483647 h 559"/>
              <a:gd name="T6" fmla="*/ 0 60000 65536"/>
              <a:gd name="T7" fmla="*/ 0 60000 65536"/>
              <a:gd name="T8" fmla="*/ 0 60000 65536"/>
              <a:gd name="T9" fmla="*/ 0 w 537"/>
              <a:gd name="T10" fmla="*/ 0 h 559"/>
              <a:gd name="T11" fmla="*/ 537 w 537"/>
              <a:gd name="T12" fmla="*/ 559 h 559"/>
            </a:gdLst>
            <a:ahLst/>
            <a:cxnLst>
              <a:cxn ang="T6">
                <a:pos x="T0" y="T1"/>
              </a:cxn>
              <a:cxn ang="T7">
                <a:pos x="T2" y="T3"/>
              </a:cxn>
              <a:cxn ang="T8">
                <a:pos x="T4" y="T5"/>
              </a:cxn>
            </a:cxnLst>
            <a:rect l="T9" t="T10" r="T11" b="T12"/>
            <a:pathLst>
              <a:path w="537" h="559">
                <a:moveTo>
                  <a:pt x="0" y="496"/>
                </a:moveTo>
                <a:cubicBezTo>
                  <a:pt x="82" y="455"/>
                  <a:pt x="451" y="0"/>
                  <a:pt x="494" y="250"/>
                </a:cubicBezTo>
                <a:cubicBezTo>
                  <a:pt x="537" y="500"/>
                  <a:pt x="160" y="495"/>
                  <a:pt x="72" y="559"/>
                </a:cubicBezTo>
              </a:path>
            </a:pathLst>
          </a:custGeom>
          <a:noFill/>
          <a:ln w="254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7481" name="Freeform 13"/>
          <p:cNvSpPr>
            <a:spLocks/>
          </p:cNvSpPr>
          <p:nvPr/>
        </p:nvSpPr>
        <p:spPr bwMode="auto">
          <a:xfrm rot="6125633" flipV="1">
            <a:off x="3778250" y="3641726"/>
            <a:ext cx="852487" cy="887412"/>
          </a:xfrm>
          <a:custGeom>
            <a:avLst/>
            <a:gdLst>
              <a:gd name="T0" fmla="*/ 0 w 537"/>
              <a:gd name="T1" fmla="*/ 2147483647 h 559"/>
              <a:gd name="T2" fmla="*/ 2147483647 w 537"/>
              <a:gd name="T3" fmla="*/ 2147483647 h 559"/>
              <a:gd name="T4" fmla="*/ 2147483647 w 537"/>
              <a:gd name="T5" fmla="*/ 2147483647 h 559"/>
              <a:gd name="T6" fmla="*/ 0 60000 65536"/>
              <a:gd name="T7" fmla="*/ 0 60000 65536"/>
              <a:gd name="T8" fmla="*/ 0 60000 65536"/>
              <a:gd name="T9" fmla="*/ 0 w 537"/>
              <a:gd name="T10" fmla="*/ 0 h 559"/>
              <a:gd name="T11" fmla="*/ 537 w 537"/>
              <a:gd name="T12" fmla="*/ 559 h 559"/>
            </a:gdLst>
            <a:ahLst/>
            <a:cxnLst>
              <a:cxn ang="T6">
                <a:pos x="T0" y="T1"/>
              </a:cxn>
              <a:cxn ang="T7">
                <a:pos x="T2" y="T3"/>
              </a:cxn>
              <a:cxn ang="T8">
                <a:pos x="T4" y="T5"/>
              </a:cxn>
            </a:cxnLst>
            <a:rect l="T9" t="T10" r="T11" b="T12"/>
            <a:pathLst>
              <a:path w="537" h="559">
                <a:moveTo>
                  <a:pt x="0" y="496"/>
                </a:moveTo>
                <a:cubicBezTo>
                  <a:pt x="82" y="455"/>
                  <a:pt x="451" y="0"/>
                  <a:pt x="494" y="250"/>
                </a:cubicBezTo>
                <a:cubicBezTo>
                  <a:pt x="537" y="500"/>
                  <a:pt x="160" y="495"/>
                  <a:pt x="72" y="559"/>
                </a:cubicBezTo>
              </a:path>
            </a:pathLst>
          </a:custGeom>
          <a:noFill/>
          <a:ln w="12700">
            <a:solidFill>
              <a:srgbClr val="FF0000"/>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7482" name="Freeform 14"/>
          <p:cNvSpPr>
            <a:spLocks/>
          </p:cNvSpPr>
          <p:nvPr/>
        </p:nvSpPr>
        <p:spPr bwMode="auto">
          <a:xfrm>
            <a:off x="3832225" y="2671763"/>
            <a:ext cx="828675" cy="777875"/>
          </a:xfrm>
          <a:custGeom>
            <a:avLst/>
            <a:gdLst>
              <a:gd name="T0" fmla="*/ 2147483647 w 522"/>
              <a:gd name="T1" fmla="*/ 2147483647 h 490"/>
              <a:gd name="T2" fmla="*/ 2147483647 w 522"/>
              <a:gd name="T3" fmla="*/ 2147483647 h 490"/>
              <a:gd name="T4" fmla="*/ 2147483647 w 522"/>
              <a:gd name="T5" fmla="*/ 2147483647 h 490"/>
              <a:gd name="T6" fmla="*/ 0 60000 65536"/>
              <a:gd name="T7" fmla="*/ 0 60000 65536"/>
              <a:gd name="T8" fmla="*/ 0 60000 65536"/>
              <a:gd name="T9" fmla="*/ 0 w 522"/>
              <a:gd name="T10" fmla="*/ 0 h 490"/>
              <a:gd name="T11" fmla="*/ 522 w 522"/>
              <a:gd name="T12" fmla="*/ 490 h 490"/>
            </a:gdLst>
            <a:ahLst/>
            <a:cxnLst>
              <a:cxn ang="T6">
                <a:pos x="T0" y="T1"/>
              </a:cxn>
              <a:cxn ang="T7">
                <a:pos x="T2" y="T3"/>
              </a:cxn>
              <a:cxn ang="T8">
                <a:pos x="T4" y="T5"/>
              </a:cxn>
            </a:cxnLst>
            <a:rect l="T9" t="T10" r="T11" b="T12"/>
            <a:pathLst>
              <a:path w="522" h="490">
                <a:moveTo>
                  <a:pt x="522" y="361"/>
                </a:moveTo>
                <a:cubicBezTo>
                  <a:pt x="457" y="309"/>
                  <a:pt x="264" y="0"/>
                  <a:pt x="132" y="55"/>
                </a:cubicBezTo>
                <a:cubicBezTo>
                  <a:pt x="0" y="110"/>
                  <a:pt x="441" y="399"/>
                  <a:pt x="522" y="490"/>
                </a:cubicBezTo>
              </a:path>
            </a:pathLst>
          </a:custGeom>
          <a:noFill/>
          <a:ln w="12700">
            <a:solidFill>
              <a:srgbClr val="FF0000"/>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7483" name="Rectangle 15"/>
          <p:cNvSpPr>
            <a:spLocks noChangeArrowheads="1"/>
          </p:cNvSpPr>
          <p:nvPr/>
        </p:nvSpPr>
        <p:spPr bwMode="auto">
          <a:xfrm rot="626930">
            <a:off x="3271838" y="3295650"/>
            <a:ext cx="596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000">
                <a:solidFill>
                  <a:srgbClr val="000000"/>
                </a:solidFill>
                <a:latin typeface="Symbol" panose="05050102010706020507" pitchFamily="18" charset="2"/>
              </a:rPr>
              <a:t>e</a:t>
            </a:r>
            <a:r>
              <a:rPr lang="en-US" altLang="en-US" sz="2000">
                <a:solidFill>
                  <a:srgbClr val="000000"/>
                </a:solidFill>
                <a:latin typeface="Courier New" panose="02070309020205020404" pitchFamily="49" charset="0"/>
              </a:rPr>
              <a:t>:a</a:t>
            </a:r>
          </a:p>
        </p:txBody>
      </p:sp>
      <p:sp>
        <p:nvSpPr>
          <p:cNvPr id="957484" name="Rectangle 16"/>
          <p:cNvSpPr>
            <a:spLocks noChangeArrowheads="1"/>
          </p:cNvSpPr>
          <p:nvPr/>
        </p:nvSpPr>
        <p:spPr bwMode="auto">
          <a:xfrm rot="-1277705">
            <a:off x="4478338" y="2216150"/>
            <a:ext cx="596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000">
                <a:solidFill>
                  <a:srgbClr val="000000"/>
                </a:solidFill>
                <a:latin typeface="Courier New" panose="02070309020205020404" pitchFamily="49" charset="0"/>
              </a:rPr>
              <a:t>b:</a:t>
            </a:r>
            <a:r>
              <a:rPr lang="en-US" altLang="en-US" sz="2000">
                <a:solidFill>
                  <a:srgbClr val="000000"/>
                </a:solidFill>
                <a:latin typeface="Symbol" panose="05050102010706020507" pitchFamily="18" charset="2"/>
              </a:rPr>
              <a:t>e</a:t>
            </a:r>
          </a:p>
        </p:txBody>
      </p:sp>
      <p:sp>
        <p:nvSpPr>
          <p:cNvPr id="957485" name="Rectangle 17"/>
          <p:cNvSpPr>
            <a:spLocks noChangeArrowheads="1"/>
          </p:cNvSpPr>
          <p:nvPr/>
        </p:nvSpPr>
        <p:spPr bwMode="auto">
          <a:xfrm rot="626930">
            <a:off x="3479800" y="4286250"/>
            <a:ext cx="596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000">
                <a:solidFill>
                  <a:srgbClr val="000000"/>
                </a:solidFill>
                <a:latin typeface="Symbol" panose="05050102010706020507" pitchFamily="18" charset="2"/>
              </a:rPr>
              <a:t>e</a:t>
            </a:r>
            <a:r>
              <a:rPr lang="en-US" altLang="en-US" sz="2000">
                <a:solidFill>
                  <a:srgbClr val="000000"/>
                </a:solidFill>
                <a:latin typeface="Courier New" panose="02070309020205020404" pitchFamily="49" charset="0"/>
              </a:rPr>
              <a:t>:b</a:t>
            </a:r>
          </a:p>
        </p:txBody>
      </p:sp>
      <p:sp>
        <p:nvSpPr>
          <p:cNvPr id="957486" name="Rectangle 18"/>
          <p:cNvSpPr>
            <a:spLocks noChangeArrowheads="1"/>
          </p:cNvSpPr>
          <p:nvPr/>
        </p:nvSpPr>
        <p:spPr bwMode="auto">
          <a:xfrm rot="-181078">
            <a:off x="5768975" y="2598738"/>
            <a:ext cx="638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000">
                <a:solidFill>
                  <a:srgbClr val="000000"/>
                </a:solidFill>
                <a:latin typeface="Courier New" panose="02070309020205020404" pitchFamily="49" charset="0"/>
              </a:rPr>
              <a:t>a:b</a:t>
            </a:r>
          </a:p>
        </p:txBody>
      </p:sp>
      <p:sp>
        <p:nvSpPr>
          <p:cNvPr id="957487" name="Rectangle 19"/>
          <p:cNvSpPr>
            <a:spLocks noChangeArrowheads="1"/>
          </p:cNvSpPr>
          <p:nvPr/>
        </p:nvSpPr>
        <p:spPr bwMode="auto">
          <a:xfrm rot="-181078">
            <a:off x="6019800" y="3233738"/>
            <a:ext cx="638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000">
                <a:solidFill>
                  <a:srgbClr val="000000"/>
                </a:solidFill>
                <a:latin typeface="Courier New" panose="02070309020205020404" pitchFamily="49" charset="0"/>
              </a:rPr>
              <a:t>b:a</a:t>
            </a:r>
          </a:p>
        </p:txBody>
      </p:sp>
      <p:sp>
        <p:nvSpPr>
          <p:cNvPr id="957488" name="Rectangle 20"/>
          <p:cNvSpPr>
            <a:spLocks noChangeArrowheads="1"/>
          </p:cNvSpPr>
          <p:nvPr/>
        </p:nvSpPr>
        <p:spPr bwMode="auto">
          <a:xfrm rot="-181078">
            <a:off x="5921375" y="4046538"/>
            <a:ext cx="638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000">
                <a:solidFill>
                  <a:srgbClr val="000000"/>
                </a:solidFill>
                <a:latin typeface="Courier New" panose="02070309020205020404" pitchFamily="49" charset="0"/>
              </a:rPr>
              <a:t>a:a</a:t>
            </a:r>
          </a:p>
        </p:txBody>
      </p:sp>
      <p:sp>
        <p:nvSpPr>
          <p:cNvPr id="957489" name="Rectangle 21"/>
          <p:cNvSpPr>
            <a:spLocks noChangeArrowheads="1"/>
          </p:cNvSpPr>
          <p:nvPr/>
        </p:nvSpPr>
        <p:spPr bwMode="auto">
          <a:xfrm rot="-181078">
            <a:off x="5181600" y="4587875"/>
            <a:ext cx="638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000">
                <a:solidFill>
                  <a:srgbClr val="000000"/>
                </a:solidFill>
                <a:latin typeface="Courier New" panose="02070309020205020404" pitchFamily="49" charset="0"/>
              </a:rPr>
              <a:t>b:b</a:t>
            </a:r>
          </a:p>
        </p:txBody>
      </p:sp>
      <p:sp>
        <p:nvSpPr>
          <p:cNvPr id="957490" name="AutoShape 22"/>
          <p:cNvSpPr>
            <a:spLocks/>
          </p:cNvSpPr>
          <p:nvPr/>
        </p:nvSpPr>
        <p:spPr bwMode="auto">
          <a:xfrm rot="20718658" flipH="1">
            <a:off x="6477000" y="2530475"/>
            <a:ext cx="228600" cy="990600"/>
          </a:xfrm>
          <a:prstGeom prst="leftBrace">
            <a:avLst>
              <a:gd name="adj1" fmla="val 36111"/>
              <a:gd name="adj2" fmla="val 50000"/>
            </a:avLst>
          </a:prstGeom>
          <a:noFill/>
          <a:ln w="28575">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sz="3200">
              <a:solidFill>
                <a:srgbClr val="000000"/>
              </a:solidFill>
              <a:latin typeface="Tahoma" panose="020B0604030504040204" pitchFamily="34" charset="0"/>
            </a:endParaRPr>
          </a:p>
        </p:txBody>
      </p:sp>
      <p:sp>
        <p:nvSpPr>
          <p:cNvPr id="957491" name="AutoShape 23"/>
          <p:cNvSpPr>
            <a:spLocks/>
          </p:cNvSpPr>
          <p:nvPr/>
        </p:nvSpPr>
        <p:spPr bwMode="auto">
          <a:xfrm rot="3360558" flipH="1">
            <a:off x="5905500" y="4168775"/>
            <a:ext cx="228600" cy="1371600"/>
          </a:xfrm>
          <a:prstGeom prst="leftBrace">
            <a:avLst>
              <a:gd name="adj1" fmla="val 50000"/>
              <a:gd name="adj2" fmla="val 50000"/>
            </a:avLst>
          </a:prstGeom>
          <a:noFill/>
          <a:ln w="28575">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sz="3200">
              <a:solidFill>
                <a:srgbClr val="000000"/>
              </a:solidFill>
              <a:latin typeface="Tahoma" panose="020B0604030504040204" pitchFamily="34" charset="0"/>
            </a:endParaRPr>
          </a:p>
        </p:txBody>
      </p:sp>
      <p:sp>
        <p:nvSpPr>
          <p:cNvPr id="957492" name="AutoShape 24"/>
          <p:cNvSpPr>
            <a:spLocks/>
          </p:cNvSpPr>
          <p:nvPr/>
        </p:nvSpPr>
        <p:spPr bwMode="auto">
          <a:xfrm rot="9865622" flipH="1">
            <a:off x="3124200" y="3368675"/>
            <a:ext cx="228600" cy="1447800"/>
          </a:xfrm>
          <a:prstGeom prst="leftBrace">
            <a:avLst>
              <a:gd name="adj1" fmla="val 52778"/>
              <a:gd name="adj2" fmla="val 50000"/>
            </a:avLst>
          </a:prstGeom>
          <a:noFill/>
          <a:ln w="28575">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sz="3200">
              <a:solidFill>
                <a:srgbClr val="000000"/>
              </a:solidFill>
              <a:latin typeface="Tahoma" panose="020B0604030504040204" pitchFamily="34" charset="0"/>
            </a:endParaRPr>
          </a:p>
        </p:txBody>
      </p:sp>
      <p:sp>
        <p:nvSpPr>
          <p:cNvPr id="957493" name="AutoShape 25"/>
          <p:cNvSpPr>
            <a:spLocks/>
          </p:cNvSpPr>
          <p:nvPr/>
        </p:nvSpPr>
        <p:spPr bwMode="auto">
          <a:xfrm rot="16017188" flipH="1">
            <a:off x="4265613" y="1454150"/>
            <a:ext cx="228600" cy="1295400"/>
          </a:xfrm>
          <a:prstGeom prst="leftBrace">
            <a:avLst>
              <a:gd name="adj1" fmla="val 47222"/>
              <a:gd name="adj2" fmla="val 50000"/>
            </a:avLst>
          </a:prstGeom>
          <a:noFill/>
          <a:ln w="28575">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sz="3200">
              <a:solidFill>
                <a:srgbClr val="000000"/>
              </a:solidFill>
              <a:latin typeface="Tahoma" panose="020B0604030504040204" pitchFamily="34" charset="0"/>
            </a:endParaRPr>
          </a:p>
        </p:txBody>
      </p:sp>
      <p:sp>
        <p:nvSpPr>
          <p:cNvPr id="957494" name="Text Box 26"/>
          <p:cNvSpPr txBox="1">
            <a:spLocks noChangeArrowheads="1"/>
          </p:cNvSpPr>
          <p:nvPr/>
        </p:nvSpPr>
        <p:spPr bwMode="auto">
          <a:xfrm>
            <a:off x="3143250" y="1524000"/>
            <a:ext cx="2266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sz="2000" b="0">
                <a:solidFill>
                  <a:srgbClr val="3399FF"/>
                </a:solidFill>
                <a:latin typeface="Tahoma" panose="020B0604030504040204" pitchFamily="34" charset="0"/>
              </a:rPr>
              <a:t>O(k) deletion arcs </a:t>
            </a:r>
          </a:p>
        </p:txBody>
      </p:sp>
      <p:sp>
        <p:nvSpPr>
          <p:cNvPr id="957495" name="Text Box 27"/>
          <p:cNvSpPr txBox="1">
            <a:spLocks noChangeArrowheads="1"/>
          </p:cNvSpPr>
          <p:nvPr/>
        </p:nvSpPr>
        <p:spPr bwMode="auto">
          <a:xfrm>
            <a:off x="1371600" y="3749675"/>
            <a:ext cx="17256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sz="2000" b="0">
                <a:solidFill>
                  <a:srgbClr val="3399FF"/>
                </a:solidFill>
                <a:latin typeface="Tahoma" panose="020B0604030504040204" pitchFamily="34" charset="0"/>
              </a:rPr>
              <a:t>O(k) insertion</a:t>
            </a:r>
            <a:br>
              <a:rPr lang="en-US" sz="2000" b="0">
                <a:solidFill>
                  <a:srgbClr val="3399FF"/>
                </a:solidFill>
                <a:latin typeface="Tahoma" panose="020B0604030504040204" pitchFamily="34" charset="0"/>
              </a:rPr>
            </a:br>
            <a:r>
              <a:rPr lang="en-US" sz="2000" b="0">
                <a:solidFill>
                  <a:srgbClr val="3399FF"/>
                </a:solidFill>
                <a:latin typeface="Tahoma" panose="020B0604030504040204" pitchFamily="34" charset="0"/>
              </a:rPr>
              <a:t>arcs </a:t>
            </a:r>
          </a:p>
        </p:txBody>
      </p:sp>
      <p:sp>
        <p:nvSpPr>
          <p:cNvPr id="957496" name="Text Box 28"/>
          <p:cNvSpPr txBox="1">
            <a:spLocks noChangeArrowheads="1"/>
          </p:cNvSpPr>
          <p:nvPr/>
        </p:nvSpPr>
        <p:spPr bwMode="auto">
          <a:xfrm>
            <a:off x="6604000" y="2530475"/>
            <a:ext cx="223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sz="2000" b="0" u="sng">
                <a:solidFill>
                  <a:srgbClr val="3399FF"/>
                </a:solidFill>
                <a:latin typeface="Tahoma" panose="020B0604030504040204" pitchFamily="34" charset="0"/>
              </a:rPr>
              <a:t>O(k</a:t>
            </a:r>
            <a:r>
              <a:rPr lang="en-US" sz="2000" b="0" u="sng" baseline="30000">
                <a:solidFill>
                  <a:srgbClr val="3399FF"/>
                </a:solidFill>
                <a:latin typeface="Tahoma" panose="020B0604030504040204" pitchFamily="34" charset="0"/>
              </a:rPr>
              <a:t>2</a:t>
            </a:r>
            <a:r>
              <a:rPr lang="en-US" sz="2000" b="0" u="sng">
                <a:solidFill>
                  <a:srgbClr val="3399FF"/>
                </a:solidFill>
                <a:latin typeface="Tahoma" panose="020B0604030504040204" pitchFamily="34" charset="0"/>
              </a:rPr>
              <a:t>)</a:t>
            </a:r>
            <a:r>
              <a:rPr lang="en-US" sz="2000" b="0">
                <a:solidFill>
                  <a:srgbClr val="3399FF"/>
                </a:solidFill>
                <a:latin typeface="Tahoma" panose="020B0604030504040204" pitchFamily="34" charset="0"/>
              </a:rPr>
              <a:t> substitution </a:t>
            </a:r>
            <a:br>
              <a:rPr lang="en-US" sz="2000" b="0">
                <a:solidFill>
                  <a:srgbClr val="3399FF"/>
                </a:solidFill>
                <a:latin typeface="Tahoma" panose="020B0604030504040204" pitchFamily="34" charset="0"/>
              </a:rPr>
            </a:br>
            <a:r>
              <a:rPr lang="en-US" sz="2000" b="0">
                <a:solidFill>
                  <a:srgbClr val="3399FF"/>
                </a:solidFill>
                <a:latin typeface="Tahoma" panose="020B0604030504040204" pitchFamily="34" charset="0"/>
              </a:rPr>
              <a:t>arcs </a:t>
            </a:r>
          </a:p>
        </p:txBody>
      </p:sp>
      <p:sp>
        <p:nvSpPr>
          <p:cNvPr id="957497" name="Text Box 29"/>
          <p:cNvSpPr txBox="1">
            <a:spLocks noChangeArrowheads="1"/>
          </p:cNvSpPr>
          <p:nvPr/>
        </p:nvSpPr>
        <p:spPr bwMode="auto">
          <a:xfrm>
            <a:off x="5791200" y="5029200"/>
            <a:ext cx="220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sz="2000" b="0">
                <a:solidFill>
                  <a:srgbClr val="3399FF"/>
                </a:solidFill>
                <a:latin typeface="Tahoma" panose="020B0604030504040204" pitchFamily="34" charset="0"/>
              </a:rPr>
              <a:t>O(k) identity arcs </a:t>
            </a:r>
          </a:p>
        </p:txBody>
      </p:sp>
      <p:sp>
        <p:nvSpPr>
          <p:cNvPr id="957498" name="Text Box 30"/>
          <p:cNvSpPr txBox="1">
            <a:spLocks noChangeArrowheads="1"/>
          </p:cNvSpPr>
          <p:nvPr/>
        </p:nvSpPr>
        <p:spPr bwMode="auto">
          <a:xfrm>
            <a:off x="2543175" y="5867400"/>
            <a:ext cx="6372225" cy="579438"/>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buClrTx/>
              <a:buSzTx/>
              <a:buFontTx/>
              <a:buNone/>
            </a:pPr>
            <a:r>
              <a:rPr lang="en-US" sz="3200" b="0">
                <a:solidFill>
                  <a:srgbClr val="000000"/>
                </a:solidFill>
                <a:latin typeface="Tahoma" panose="020B0604030504040204" pitchFamily="34" charset="0"/>
              </a:rPr>
              <a:t>Likely edits = high-probability arcs</a:t>
            </a:r>
          </a:p>
        </p:txBody>
      </p:sp>
      <p:sp>
        <p:nvSpPr>
          <p:cNvPr id="957499" name="Line 59"/>
          <p:cNvSpPr>
            <a:spLocks noChangeShapeType="1"/>
          </p:cNvSpPr>
          <p:nvPr/>
        </p:nvSpPr>
        <p:spPr bwMode="auto">
          <a:xfrm flipV="1">
            <a:off x="6629400" y="5486400"/>
            <a:ext cx="0" cy="381000"/>
          </a:xfrm>
          <a:prstGeom prst="line">
            <a:avLst/>
          </a:prstGeom>
          <a:noFill/>
          <a:ln w="5715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CC9900"/>
              </a:buClr>
            </a:pPr>
            <a:endParaRPr lang="en-US">
              <a:solidFill>
                <a:srgbClr val="000000"/>
              </a:solidFill>
            </a:endParaRPr>
          </a:p>
        </p:txBody>
      </p:sp>
      <p:sp>
        <p:nvSpPr>
          <p:cNvPr id="2" name="Slide Number Placeholder 1"/>
          <p:cNvSpPr>
            <a:spLocks noGrp="1"/>
          </p:cNvSpPr>
          <p:nvPr>
            <p:ph type="sldNum" sz="quarter" idx="10"/>
          </p:nvPr>
        </p:nvSpPr>
        <p:spPr/>
        <p:txBody>
          <a:bodyPr/>
          <a:lstStyle/>
          <a:p>
            <a:fld id="{31A35EC1-B1B4-4FA8-B2AD-670C5F0CF62D}" type="slidenum">
              <a:rPr lang="en-US" smtClean="0"/>
              <a:pPr/>
              <a:t>135</a:t>
            </a:fld>
            <a:endParaRPr lang="en-US"/>
          </a:p>
        </p:txBody>
      </p:sp>
    </p:spTree>
    <p:extLst>
      <p:ext uri="{BB962C8B-B14F-4D97-AF65-F5344CB8AC3E}">
        <p14:creationId xmlns:p14="http://schemas.microsoft.com/office/powerpoint/2010/main" val="8720533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ChangeArrowheads="1"/>
          </p:cNvSpPr>
          <p:nvPr>
            <p:ph type="title"/>
          </p:nvPr>
        </p:nvSpPr>
        <p:spPr/>
        <p:txBody>
          <a:bodyPr/>
          <a:lstStyle/>
          <a:p>
            <a:r>
              <a:rPr lang="en-US"/>
              <a:t>Computing p(y|x)</a:t>
            </a:r>
          </a:p>
        </p:txBody>
      </p:sp>
      <p:sp>
        <p:nvSpPr>
          <p:cNvPr id="958698" name="Rectangle 80"/>
          <p:cNvSpPr>
            <a:spLocks noChangeArrowheads="1"/>
          </p:cNvSpPr>
          <p:nvPr/>
        </p:nvSpPr>
        <p:spPr bwMode="auto">
          <a:xfrm>
            <a:off x="1371600" y="1293813"/>
            <a:ext cx="1247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altLang="en-US" sz="2800">
                <a:solidFill>
                  <a:srgbClr val="000000"/>
                </a:solidFill>
                <a:latin typeface="Courier New" panose="02070309020205020404" pitchFamily="49" charset="0"/>
              </a:rPr>
              <a:t>c l a r a</a:t>
            </a:r>
          </a:p>
        </p:txBody>
      </p:sp>
      <p:sp>
        <p:nvSpPr>
          <p:cNvPr id="958699" name="Rectangle 37"/>
          <p:cNvSpPr>
            <a:spLocks noChangeArrowheads="1"/>
          </p:cNvSpPr>
          <p:nvPr/>
        </p:nvSpPr>
        <p:spPr bwMode="auto">
          <a:xfrm>
            <a:off x="1098550" y="2224088"/>
            <a:ext cx="1797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altLang="en-US" sz="2800">
                <a:solidFill>
                  <a:srgbClr val="000000"/>
                </a:solidFill>
                <a:latin typeface="Courier New" panose="02070309020205020404" pitchFamily="49" charset="0"/>
              </a:rPr>
              <a:t>c a c a</a:t>
            </a:r>
          </a:p>
        </p:txBody>
      </p:sp>
      <p:sp>
        <p:nvSpPr>
          <p:cNvPr id="958700" name="Text Box 209"/>
          <p:cNvSpPr txBox="1">
            <a:spLocks noChangeArrowheads="1"/>
          </p:cNvSpPr>
          <p:nvPr/>
        </p:nvSpPr>
        <p:spPr bwMode="auto">
          <a:xfrm>
            <a:off x="1889125" y="1752600"/>
            <a:ext cx="396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altLang="en-US" sz="3200" b="0">
                <a:solidFill>
                  <a:srgbClr val="33CCFF"/>
                </a:solidFill>
              </a:rPr>
              <a:t>?</a:t>
            </a:r>
          </a:p>
        </p:txBody>
      </p:sp>
      <p:sp>
        <p:nvSpPr>
          <p:cNvPr id="186579" name="Rectangle 211"/>
          <p:cNvSpPr>
            <a:spLocks noChangeArrowheads="1"/>
          </p:cNvSpPr>
          <p:nvPr/>
        </p:nvSpPr>
        <p:spPr bwMode="auto">
          <a:xfrm>
            <a:off x="0" y="3228975"/>
            <a:ext cx="3276600" cy="3598863"/>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altLang="en-US" sz="2000" b="0">
                <a:solidFill>
                  <a:srgbClr val="000000"/>
                </a:solidFill>
              </a:rPr>
              <a:t>Given (x,y), construct a graph of all accepting paths in the original FSM.</a:t>
            </a:r>
          </a:p>
          <a:p>
            <a:pPr>
              <a:buClrTx/>
              <a:buSzTx/>
              <a:buFontTx/>
              <a:buNone/>
            </a:pPr>
            <a:endParaRPr lang="en-US" altLang="en-US" sz="2000" b="0">
              <a:solidFill>
                <a:srgbClr val="000000"/>
              </a:solidFill>
            </a:endParaRPr>
          </a:p>
          <a:p>
            <a:pPr>
              <a:buClrTx/>
              <a:buSzTx/>
              <a:buFontTx/>
              <a:buNone/>
            </a:pPr>
            <a:r>
              <a:rPr lang="en-US" altLang="en-US" sz="1800" b="0">
                <a:solidFill>
                  <a:srgbClr val="000000"/>
                </a:solidFill>
              </a:rPr>
              <a:t>These are different explanations for how x could have been edited to yield y </a:t>
            </a:r>
            <a:br>
              <a:rPr lang="en-US" altLang="en-US" sz="1800" b="0">
                <a:solidFill>
                  <a:srgbClr val="000000"/>
                </a:solidFill>
              </a:rPr>
            </a:br>
            <a:r>
              <a:rPr lang="en-US" altLang="en-US" sz="1800" b="0">
                <a:solidFill>
                  <a:srgbClr val="000000"/>
                </a:solidFill>
              </a:rPr>
              <a:t>(x-to-y alignments).</a:t>
            </a:r>
          </a:p>
          <a:p>
            <a:pPr>
              <a:buClrTx/>
              <a:buSzTx/>
              <a:buFontTx/>
              <a:buNone/>
            </a:pPr>
            <a:endParaRPr lang="en-US" altLang="en-US" sz="1800" b="0">
              <a:solidFill>
                <a:srgbClr val="000000"/>
              </a:solidFill>
            </a:endParaRPr>
          </a:p>
          <a:p>
            <a:pPr>
              <a:buClrTx/>
              <a:buSzTx/>
              <a:buFontTx/>
              <a:buNone/>
            </a:pPr>
            <a:r>
              <a:rPr lang="en-US" altLang="en-US" sz="2000" b="0">
                <a:solidFill>
                  <a:srgbClr val="000000"/>
                </a:solidFill>
              </a:rPr>
              <a:t>Use dyn. prog. to find highest-prob path, or total prob of all paths.</a:t>
            </a:r>
          </a:p>
        </p:txBody>
      </p:sp>
      <p:sp>
        <p:nvSpPr>
          <p:cNvPr id="186581" name="Text Box 213"/>
          <p:cNvSpPr txBox="1">
            <a:spLocks noChangeArrowheads="1"/>
          </p:cNvSpPr>
          <p:nvPr/>
        </p:nvSpPr>
        <p:spPr bwMode="auto">
          <a:xfrm>
            <a:off x="571500" y="1157288"/>
            <a:ext cx="2819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800">
                <a:solidFill>
                  <a:srgbClr val="FFFF00"/>
                </a:solidFill>
                <a:latin typeface="Courier New" panose="02070309020205020404" pitchFamily="49" charset="0"/>
              </a:rPr>
              <a:t> </a:t>
            </a:r>
            <a:r>
              <a:rPr lang="en-US" altLang="en-US" sz="2800">
                <a:solidFill>
                  <a:srgbClr val="FFDE58"/>
                </a:solidFill>
                <a:latin typeface="Courier New" panose="02070309020205020404" pitchFamily="49" charset="0"/>
              </a:rPr>
              <a:t>0 1 2 3 4 5</a:t>
            </a:r>
          </a:p>
        </p:txBody>
      </p:sp>
      <p:sp>
        <p:nvSpPr>
          <p:cNvPr id="186582" name="Text Box 214"/>
          <p:cNvSpPr txBox="1">
            <a:spLocks noChangeArrowheads="1"/>
          </p:cNvSpPr>
          <p:nvPr/>
        </p:nvSpPr>
        <p:spPr bwMode="auto">
          <a:xfrm>
            <a:off x="762000" y="2362200"/>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800">
                <a:solidFill>
                  <a:srgbClr val="FFFF00"/>
                </a:solidFill>
                <a:latin typeface="Courier New" panose="02070309020205020404" pitchFamily="49" charset="0"/>
              </a:rPr>
              <a:t> </a:t>
            </a:r>
            <a:r>
              <a:rPr lang="en-US" altLang="en-US" sz="2800">
                <a:solidFill>
                  <a:srgbClr val="FFDE58"/>
                </a:solidFill>
                <a:latin typeface="Courier New" panose="02070309020205020404" pitchFamily="49" charset="0"/>
              </a:rPr>
              <a:t>0 1 2 3 4</a:t>
            </a:r>
          </a:p>
        </p:txBody>
      </p:sp>
      <p:grpSp>
        <p:nvGrpSpPr>
          <p:cNvPr id="5" name="Group 318"/>
          <p:cNvGrpSpPr>
            <a:grpSpLocks/>
          </p:cNvGrpSpPr>
          <p:nvPr/>
        </p:nvGrpSpPr>
        <p:grpSpPr bwMode="auto">
          <a:xfrm>
            <a:off x="4419600" y="1828800"/>
            <a:ext cx="4114800" cy="4038600"/>
            <a:chOff x="2736" y="1440"/>
            <a:chExt cx="2592" cy="2544"/>
          </a:xfrm>
        </p:grpSpPr>
        <p:sp>
          <p:nvSpPr>
            <p:cNvPr id="958705" name="Freeform 313"/>
            <p:cNvSpPr>
              <a:spLocks/>
            </p:cNvSpPr>
            <p:nvPr/>
          </p:nvSpPr>
          <p:spPr bwMode="auto">
            <a:xfrm>
              <a:off x="2736" y="1440"/>
              <a:ext cx="510" cy="654"/>
            </a:xfrm>
            <a:custGeom>
              <a:avLst/>
              <a:gdLst>
                <a:gd name="T0" fmla="*/ 0 w 510"/>
                <a:gd name="T1" fmla="*/ 0 h 654"/>
                <a:gd name="T2" fmla="*/ 510 w 510"/>
                <a:gd name="T3" fmla="*/ 654 h 654"/>
                <a:gd name="T4" fmla="*/ 0 60000 65536"/>
                <a:gd name="T5" fmla="*/ 0 60000 65536"/>
                <a:gd name="T6" fmla="*/ 0 w 510"/>
                <a:gd name="T7" fmla="*/ 0 h 654"/>
                <a:gd name="T8" fmla="*/ 510 w 510"/>
                <a:gd name="T9" fmla="*/ 654 h 654"/>
              </a:gdLst>
              <a:ahLst/>
              <a:cxnLst>
                <a:cxn ang="T4">
                  <a:pos x="T0" y="T1"/>
                </a:cxn>
                <a:cxn ang="T5">
                  <a:pos x="T2" y="T3"/>
                </a:cxn>
              </a:cxnLst>
              <a:rect l="T6" t="T7" r="T8" b="T9"/>
              <a:pathLst>
                <a:path w="510" h="654">
                  <a:moveTo>
                    <a:pt x="0" y="0"/>
                  </a:moveTo>
                  <a:lnTo>
                    <a:pt x="510" y="654"/>
                  </a:lnTo>
                </a:path>
              </a:pathLst>
            </a:custGeom>
            <a:noFill/>
            <a:ln w="38100">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8706" name="Freeform 314"/>
            <p:cNvSpPr>
              <a:spLocks/>
            </p:cNvSpPr>
            <p:nvPr/>
          </p:nvSpPr>
          <p:spPr bwMode="auto">
            <a:xfrm>
              <a:off x="3750" y="2100"/>
              <a:ext cx="504" cy="624"/>
            </a:xfrm>
            <a:custGeom>
              <a:avLst/>
              <a:gdLst>
                <a:gd name="T0" fmla="*/ 0 w 504"/>
                <a:gd name="T1" fmla="*/ 0 h 624"/>
                <a:gd name="T2" fmla="*/ 504 w 504"/>
                <a:gd name="T3" fmla="*/ 624 h 624"/>
                <a:gd name="T4" fmla="*/ 0 60000 65536"/>
                <a:gd name="T5" fmla="*/ 0 60000 65536"/>
                <a:gd name="T6" fmla="*/ 0 w 504"/>
                <a:gd name="T7" fmla="*/ 0 h 624"/>
                <a:gd name="T8" fmla="*/ 504 w 504"/>
                <a:gd name="T9" fmla="*/ 624 h 624"/>
              </a:gdLst>
              <a:ahLst/>
              <a:cxnLst>
                <a:cxn ang="T4">
                  <a:pos x="T0" y="T1"/>
                </a:cxn>
                <a:cxn ang="T5">
                  <a:pos x="T2" y="T3"/>
                </a:cxn>
              </a:cxnLst>
              <a:rect l="T6" t="T7" r="T8" b="T9"/>
              <a:pathLst>
                <a:path w="504" h="624">
                  <a:moveTo>
                    <a:pt x="0" y="0"/>
                  </a:moveTo>
                  <a:lnTo>
                    <a:pt x="504" y="624"/>
                  </a:lnTo>
                </a:path>
              </a:pathLst>
            </a:custGeom>
            <a:noFill/>
            <a:ln w="38100">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8707" name="Freeform 315"/>
            <p:cNvSpPr>
              <a:spLocks/>
            </p:cNvSpPr>
            <p:nvPr/>
          </p:nvSpPr>
          <p:spPr bwMode="auto">
            <a:xfrm>
              <a:off x="4248" y="2718"/>
              <a:ext cx="540" cy="630"/>
            </a:xfrm>
            <a:custGeom>
              <a:avLst/>
              <a:gdLst>
                <a:gd name="T0" fmla="*/ 0 w 540"/>
                <a:gd name="T1" fmla="*/ 0 h 630"/>
                <a:gd name="T2" fmla="*/ 540 w 540"/>
                <a:gd name="T3" fmla="*/ 630 h 630"/>
                <a:gd name="T4" fmla="*/ 0 60000 65536"/>
                <a:gd name="T5" fmla="*/ 0 60000 65536"/>
                <a:gd name="T6" fmla="*/ 0 w 540"/>
                <a:gd name="T7" fmla="*/ 0 h 630"/>
                <a:gd name="T8" fmla="*/ 540 w 540"/>
                <a:gd name="T9" fmla="*/ 630 h 630"/>
              </a:gdLst>
              <a:ahLst/>
              <a:cxnLst>
                <a:cxn ang="T4">
                  <a:pos x="T0" y="T1"/>
                </a:cxn>
                <a:cxn ang="T5">
                  <a:pos x="T2" y="T3"/>
                </a:cxn>
              </a:cxnLst>
              <a:rect l="T6" t="T7" r="T8" b="T9"/>
              <a:pathLst>
                <a:path w="540" h="630">
                  <a:moveTo>
                    <a:pt x="0" y="0"/>
                  </a:moveTo>
                  <a:lnTo>
                    <a:pt x="540" y="630"/>
                  </a:lnTo>
                </a:path>
              </a:pathLst>
            </a:custGeom>
            <a:noFill/>
            <a:ln w="38100">
              <a:solidFill>
                <a:srgbClr val="3399FF"/>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8708" name="Freeform 316"/>
            <p:cNvSpPr>
              <a:spLocks/>
            </p:cNvSpPr>
            <p:nvPr/>
          </p:nvSpPr>
          <p:spPr bwMode="auto">
            <a:xfrm>
              <a:off x="4800" y="3354"/>
              <a:ext cx="528" cy="630"/>
            </a:xfrm>
            <a:custGeom>
              <a:avLst/>
              <a:gdLst>
                <a:gd name="T0" fmla="*/ 0 w 528"/>
                <a:gd name="T1" fmla="*/ 0 h 630"/>
                <a:gd name="T2" fmla="*/ 528 w 528"/>
                <a:gd name="T3" fmla="*/ 630 h 630"/>
                <a:gd name="T4" fmla="*/ 0 60000 65536"/>
                <a:gd name="T5" fmla="*/ 0 60000 65536"/>
                <a:gd name="T6" fmla="*/ 0 w 528"/>
                <a:gd name="T7" fmla="*/ 0 h 630"/>
                <a:gd name="T8" fmla="*/ 528 w 528"/>
                <a:gd name="T9" fmla="*/ 630 h 630"/>
              </a:gdLst>
              <a:ahLst/>
              <a:cxnLst>
                <a:cxn ang="T4">
                  <a:pos x="T0" y="T1"/>
                </a:cxn>
                <a:cxn ang="T5">
                  <a:pos x="T2" y="T3"/>
                </a:cxn>
              </a:cxnLst>
              <a:rect l="T6" t="T7" r="T8" b="T9"/>
              <a:pathLst>
                <a:path w="528" h="630">
                  <a:moveTo>
                    <a:pt x="0" y="0"/>
                  </a:moveTo>
                  <a:lnTo>
                    <a:pt x="528" y="630"/>
                  </a:lnTo>
                </a:path>
              </a:pathLst>
            </a:custGeom>
            <a:noFill/>
            <a:ln w="38100">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958709" name="Freeform 317"/>
            <p:cNvSpPr>
              <a:spLocks/>
            </p:cNvSpPr>
            <p:nvPr/>
          </p:nvSpPr>
          <p:spPr bwMode="auto">
            <a:xfrm>
              <a:off x="3234" y="2082"/>
              <a:ext cx="516" cy="18"/>
            </a:xfrm>
            <a:custGeom>
              <a:avLst/>
              <a:gdLst>
                <a:gd name="T0" fmla="*/ 0 w 516"/>
                <a:gd name="T1" fmla="*/ 0 h 18"/>
                <a:gd name="T2" fmla="*/ 516 w 516"/>
                <a:gd name="T3" fmla="*/ 18 h 18"/>
                <a:gd name="T4" fmla="*/ 0 60000 65536"/>
                <a:gd name="T5" fmla="*/ 0 60000 65536"/>
                <a:gd name="T6" fmla="*/ 0 w 516"/>
                <a:gd name="T7" fmla="*/ 0 h 18"/>
                <a:gd name="T8" fmla="*/ 516 w 516"/>
                <a:gd name="T9" fmla="*/ 18 h 18"/>
              </a:gdLst>
              <a:ahLst/>
              <a:cxnLst>
                <a:cxn ang="T4">
                  <a:pos x="T0" y="T1"/>
                </a:cxn>
                <a:cxn ang="T5">
                  <a:pos x="T2" y="T3"/>
                </a:cxn>
              </a:cxnLst>
              <a:rect l="T6" t="T7" r="T8" b="T9"/>
              <a:pathLst>
                <a:path w="516" h="18">
                  <a:moveTo>
                    <a:pt x="0" y="0"/>
                  </a:moveTo>
                  <a:lnTo>
                    <a:pt x="516" y="18"/>
                  </a:lnTo>
                </a:path>
              </a:pathLst>
            </a:custGeom>
            <a:noFill/>
            <a:ln w="38100">
              <a:solidFill>
                <a:srgbClr val="3399FF"/>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grpSp>
      <p:grpSp>
        <p:nvGrpSpPr>
          <p:cNvPr id="186596" name="Group 228"/>
          <p:cNvGrpSpPr>
            <a:grpSpLocks/>
          </p:cNvGrpSpPr>
          <p:nvPr/>
        </p:nvGrpSpPr>
        <p:grpSpPr bwMode="auto">
          <a:xfrm>
            <a:off x="3505200" y="852488"/>
            <a:ext cx="5334000" cy="5167312"/>
            <a:chOff x="2208" y="537"/>
            <a:chExt cx="3360" cy="3255"/>
          </a:xfrm>
        </p:grpSpPr>
        <p:grpSp>
          <p:nvGrpSpPr>
            <p:cNvPr id="958711" name="Group 216"/>
            <p:cNvGrpSpPr>
              <a:grpSpLocks/>
            </p:cNvGrpSpPr>
            <p:nvPr/>
          </p:nvGrpSpPr>
          <p:grpSpPr bwMode="auto">
            <a:xfrm>
              <a:off x="2400" y="720"/>
              <a:ext cx="3168" cy="3072"/>
              <a:chOff x="2400" y="624"/>
              <a:chExt cx="3168" cy="3072"/>
            </a:xfrm>
          </p:grpSpPr>
          <p:sp>
            <p:nvSpPr>
              <p:cNvPr id="958712" name="Oval 81"/>
              <p:cNvSpPr>
                <a:spLocks noChangeArrowheads="1"/>
              </p:cNvSpPr>
              <p:nvPr/>
            </p:nvSpPr>
            <p:spPr bwMode="auto">
              <a:xfrm>
                <a:off x="2706"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13" name="Oval 82"/>
              <p:cNvSpPr>
                <a:spLocks noChangeArrowheads="1"/>
              </p:cNvSpPr>
              <p:nvPr/>
            </p:nvSpPr>
            <p:spPr bwMode="auto">
              <a:xfrm>
                <a:off x="3205"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14" name="Oval 83"/>
              <p:cNvSpPr>
                <a:spLocks noChangeArrowheads="1"/>
              </p:cNvSpPr>
              <p:nvPr/>
            </p:nvSpPr>
            <p:spPr bwMode="auto">
              <a:xfrm>
                <a:off x="3714"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15" name="Oval 84"/>
              <p:cNvSpPr>
                <a:spLocks noChangeArrowheads="1"/>
              </p:cNvSpPr>
              <p:nvPr/>
            </p:nvSpPr>
            <p:spPr bwMode="auto">
              <a:xfrm>
                <a:off x="4213"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16" name="Oval 85"/>
              <p:cNvSpPr>
                <a:spLocks noChangeArrowheads="1"/>
              </p:cNvSpPr>
              <p:nvPr/>
            </p:nvSpPr>
            <p:spPr bwMode="auto">
              <a:xfrm>
                <a:off x="4741"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17" name="Line 90"/>
              <p:cNvSpPr>
                <a:spLocks noChangeShapeType="1"/>
              </p:cNvSpPr>
              <p:nvPr/>
            </p:nvSpPr>
            <p:spPr bwMode="auto">
              <a:xfrm rot="-398110">
                <a:off x="2940"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18" name="Rectangle 91"/>
              <p:cNvSpPr>
                <a:spLocks noChangeArrowheads="1"/>
              </p:cNvSpPr>
              <p:nvPr/>
            </p:nvSpPr>
            <p:spPr bwMode="auto">
              <a:xfrm rot="21543238" flipH="1">
                <a:off x="2885" y="76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958719" name="Line 92"/>
              <p:cNvSpPr>
                <a:spLocks noChangeShapeType="1"/>
              </p:cNvSpPr>
              <p:nvPr/>
            </p:nvSpPr>
            <p:spPr bwMode="auto">
              <a:xfrm rot="-398110">
                <a:off x="3468"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20" name="Rectangle 93"/>
              <p:cNvSpPr>
                <a:spLocks noChangeArrowheads="1"/>
              </p:cNvSpPr>
              <p:nvPr/>
            </p:nvSpPr>
            <p:spPr bwMode="auto">
              <a:xfrm rot="21543238" flipH="1">
                <a:off x="3413" y="76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958721" name="Line 94"/>
              <p:cNvSpPr>
                <a:spLocks noChangeShapeType="1"/>
              </p:cNvSpPr>
              <p:nvPr/>
            </p:nvSpPr>
            <p:spPr bwMode="auto">
              <a:xfrm rot="-398110">
                <a:off x="3961"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22" name="Rectangle 95"/>
              <p:cNvSpPr>
                <a:spLocks noChangeArrowheads="1"/>
              </p:cNvSpPr>
              <p:nvPr/>
            </p:nvSpPr>
            <p:spPr bwMode="auto">
              <a:xfrm rot="21543238" flipH="1">
                <a:off x="3906" y="76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723" name="Line 96"/>
              <p:cNvSpPr>
                <a:spLocks noChangeShapeType="1"/>
              </p:cNvSpPr>
              <p:nvPr/>
            </p:nvSpPr>
            <p:spPr bwMode="auto">
              <a:xfrm rot="-398110">
                <a:off x="4441"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24" name="Rectangle 97"/>
              <p:cNvSpPr>
                <a:spLocks noChangeArrowheads="1"/>
              </p:cNvSpPr>
              <p:nvPr/>
            </p:nvSpPr>
            <p:spPr bwMode="auto">
              <a:xfrm rot="21543238" flipH="1">
                <a:off x="4386" y="76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958725" name="Line 98"/>
              <p:cNvSpPr>
                <a:spLocks noChangeShapeType="1"/>
              </p:cNvSpPr>
              <p:nvPr/>
            </p:nvSpPr>
            <p:spPr bwMode="auto">
              <a:xfrm rot="-398110">
                <a:off x="4956"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26" name="Rectangle 99"/>
              <p:cNvSpPr>
                <a:spLocks noChangeArrowheads="1"/>
              </p:cNvSpPr>
              <p:nvPr/>
            </p:nvSpPr>
            <p:spPr bwMode="auto">
              <a:xfrm rot="21543238" flipH="1">
                <a:off x="4901" y="76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727" name="Oval 100"/>
              <p:cNvSpPr>
                <a:spLocks noChangeArrowheads="1"/>
              </p:cNvSpPr>
              <p:nvPr/>
            </p:nvSpPr>
            <p:spPr bwMode="auto">
              <a:xfrm>
                <a:off x="5221"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28" name="Line 119"/>
              <p:cNvSpPr>
                <a:spLocks noChangeShapeType="1"/>
              </p:cNvSpPr>
              <p:nvPr/>
            </p:nvSpPr>
            <p:spPr bwMode="auto">
              <a:xfrm rot="-398110">
                <a:off x="2924" y="1094"/>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29" name="Line 120"/>
              <p:cNvSpPr>
                <a:spLocks noChangeShapeType="1"/>
              </p:cNvSpPr>
              <p:nvPr/>
            </p:nvSpPr>
            <p:spPr bwMode="auto">
              <a:xfrm rot="21201890" flipH="1">
                <a:off x="2800" y="1116"/>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30" name="Rectangle 122"/>
              <p:cNvSpPr>
                <a:spLocks noChangeArrowheads="1"/>
              </p:cNvSpPr>
              <p:nvPr/>
            </p:nvSpPr>
            <p:spPr bwMode="auto">
              <a:xfrm rot="21543238" flipH="1">
                <a:off x="2610" y="130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731" name="Rectangle 124"/>
              <p:cNvSpPr>
                <a:spLocks noChangeArrowheads="1"/>
              </p:cNvSpPr>
              <p:nvPr/>
            </p:nvSpPr>
            <p:spPr bwMode="auto">
              <a:xfrm rot="2727716" flipH="1">
                <a:off x="2930" y="1108"/>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c:c</a:t>
                </a:r>
              </a:p>
            </p:txBody>
          </p:sp>
          <p:sp>
            <p:nvSpPr>
              <p:cNvPr id="958732" name="Line 134"/>
              <p:cNvSpPr>
                <a:spLocks noChangeShapeType="1"/>
              </p:cNvSpPr>
              <p:nvPr/>
            </p:nvSpPr>
            <p:spPr bwMode="auto">
              <a:xfrm rot="-398110">
                <a:off x="3438" y="1087"/>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33" name="Line 135"/>
              <p:cNvSpPr>
                <a:spLocks noChangeShapeType="1"/>
              </p:cNvSpPr>
              <p:nvPr/>
            </p:nvSpPr>
            <p:spPr bwMode="auto">
              <a:xfrm rot="21201890" flipH="1">
                <a:off x="3314" y="1109"/>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34" name="Rectangle 136"/>
              <p:cNvSpPr>
                <a:spLocks noChangeArrowheads="1"/>
              </p:cNvSpPr>
              <p:nvPr/>
            </p:nvSpPr>
            <p:spPr bwMode="auto">
              <a:xfrm rot="21543238" flipH="1">
                <a:off x="3124" y="129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735" name="Rectangle 137"/>
              <p:cNvSpPr>
                <a:spLocks noChangeArrowheads="1"/>
              </p:cNvSpPr>
              <p:nvPr/>
            </p:nvSpPr>
            <p:spPr bwMode="auto">
              <a:xfrm rot="2727716" flipH="1">
                <a:off x="3444" y="1101"/>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l:c</a:t>
                </a:r>
              </a:p>
            </p:txBody>
          </p:sp>
          <p:sp>
            <p:nvSpPr>
              <p:cNvPr id="958736" name="Line 139"/>
              <p:cNvSpPr>
                <a:spLocks noChangeShapeType="1"/>
              </p:cNvSpPr>
              <p:nvPr/>
            </p:nvSpPr>
            <p:spPr bwMode="auto">
              <a:xfrm rot="-398110">
                <a:off x="3948" y="1095"/>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37" name="Line 140"/>
              <p:cNvSpPr>
                <a:spLocks noChangeShapeType="1"/>
              </p:cNvSpPr>
              <p:nvPr/>
            </p:nvSpPr>
            <p:spPr bwMode="auto">
              <a:xfrm rot="21201890" flipH="1">
                <a:off x="3824" y="1117"/>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38" name="Rectangle 141"/>
              <p:cNvSpPr>
                <a:spLocks noChangeArrowheads="1"/>
              </p:cNvSpPr>
              <p:nvPr/>
            </p:nvSpPr>
            <p:spPr bwMode="auto">
              <a:xfrm rot="21543238" flipH="1">
                <a:off x="3634" y="130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739" name="Rectangle 142"/>
              <p:cNvSpPr>
                <a:spLocks noChangeArrowheads="1"/>
              </p:cNvSpPr>
              <p:nvPr/>
            </p:nvSpPr>
            <p:spPr bwMode="auto">
              <a:xfrm rot="2727716" flipH="1">
                <a:off x="3954" y="1108"/>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a:c</a:t>
                </a:r>
              </a:p>
            </p:txBody>
          </p:sp>
          <p:sp>
            <p:nvSpPr>
              <p:cNvPr id="958740" name="Line 144"/>
              <p:cNvSpPr>
                <a:spLocks noChangeShapeType="1"/>
              </p:cNvSpPr>
              <p:nvPr/>
            </p:nvSpPr>
            <p:spPr bwMode="auto">
              <a:xfrm rot="-398110">
                <a:off x="4460" y="1112"/>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41" name="Line 145"/>
              <p:cNvSpPr>
                <a:spLocks noChangeShapeType="1"/>
              </p:cNvSpPr>
              <p:nvPr/>
            </p:nvSpPr>
            <p:spPr bwMode="auto">
              <a:xfrm rot="21201890" flipH="1">
                <a:off x="4336" y="1134"/>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42" name="Rectangle 146"/>
              <p:cNvSpPr>
                <a:spLocks noChangeArrowheads="1"/>
              </p:cNvSpPr>
              <p:nvPr/>
            </p:nvSpPr>
            <p:spPr bwMode="auto">
              <a:xfrm rot="21543238" flipH="1">
                <a:off x="4146" y="1324"/>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743" name="Rectangle 147"/>
              <p:cNvSpPr>
                <a:spLocks noChangeArrowheads="1"/>
              </p:cNvSpPr>
              <p:nvPr/>
            </p:nvSpPr>
            <p:spPr bwMode="auto">
              <a:xfrm rot="2727716" flipH="1">
                <a:off x="4466" y="1125"/>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r:c</a:t>
                </a:r>
              </a:p>
            </p:txBody>
          </p:sp>
          <p:sp>
            <p:nvSpPr>
              <p:cNvPr id="958744" name="Line 149"/>
              <p:cNvSpPr>
                <a:spLocks noChangeShapeType="1"/>
              </p:cNvSpPr>
              <p:nvPr/>
            </p:nvSpPr>
            <p:spPr bwMode="auto">
              <a:xfrm rot="-398110">
                <a:off x="4988" y="1112"/>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45" name="Line 150"/>
              <p:cNvSpPr>
                <a:spLocks noChangeShapeType="1"/>
              </p:cNvSpPr>
              <p:nvPr/>
            </p:nvSpPr>
            <p:spPr bwMode="auto">
              <a:xfrm rot="21201890" flipH="1">
                <a:off x="4864" y="1134"/>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46" name="Rectangle 151"/>
              <p:cNvSpPr>
                <a:spLocks noChangeArrowheads="1"/>
              </p:cNvSpPr>
              <p:nvPr/>
            </p:nvSpPr>
            <p:spPr bwMode="auto">
              <a:xfrm rot="21543238" flipH="1">
                <a:off x="4674" y="1324"/>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747" name="Rectangle 152"/>
              <p:cNvSpPr>
                <a:spLocks noChangeArrowheads="1"/>
              </p:cNvSpPr>
              <p:nvPr/>
            </p:nvSpPr>
            <p:spPr bwMode="auto">
              <a:xfrm rot="2727716" flipH="1">
                <a:off x="4994" y="1078"/>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a:c</a:t>
                </a:r>
              </a:p>
            </p:txBody>
          </p:sp>
          <p:sp>
            <p:nvSpPr>
              <p:cNvPr id="958748" name="Line 155"/>
              <p:cNvSpPr>
                <a:spLocks noChangeShapeType="1"/>
              </p:cNvSpPr>
              <p:nvPr/>
            </p:nvSpPr>
            <p:spPr bwMode="auto">
              <a:xfrm rot="21201890" flipH="1">
                <a:off x="5361" y="1117"/>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49" name="Rectangle 156"/>
              <p:cNvSpPr>
                <a:spLocks noChangeArrowheads="1"/>
              </p:cNvSpPr>
              <p:nvPr/>
            </p:nvSpPr>
            <p:spPr bwMode="auto">
              <a:xfrm rot="21543238" flipH="1">
                <a:off x="5171" y="130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750" name="Oval 158"/>
              <p:cNvSpPr>
                <a:spLocks noChangeArrowheads="1"/>
              </p:cNvSpPr>
              <p:nvPr/>
            </p:nvSpPr>
            <p:spPr bwMode="auto">
              <a:xfrm>
                <a:off x="2706"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51" name="Oval 159"/>
              <p:cNvSpPr>
                <a:spLocks noChangeArrowheads="1"/>
              </p:cNvSpPr>
              <p:nvPr/>
            </p:nvSpPr>
            <p:spPr bwMode="auto">
              <a:xfrm>
                <a:off x="3205"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52" name="Oval 160"/>
              <p:cNvSpPr>
                <a:spLocks noChangeArrowheads="1"/>
              </p:cNvSpPr>
              <p:nvPr/>
            </p:nvSpPr>
            <p:spPr bwMode="auto">
              <a:xfrm>
                <a:off x="3714"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53" name="Oval 161"/>
              <p:cNvSpPr>
                <a:spLocks noChangeArrowheads="1"/>
              </p:cNvSpPr>
              <p:nvPr/>
            </p:nvSpPr>
            <p:spPr bwMode="auto">
              <a:xfrm>
                <a:off x="4213"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54" name="Oval 162"/>
              <p:cNvSpPr>
                <a:spLocks noChangeArrowheads="1"/>
              </p:cNvSpPr>
              <p:nvPr/>
            </p:nvSpPr>
            <p:spPr bwMode="auto">
              <a:xfrm>
                <a:off x="4741"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55" name="Line 163"/>
              <p:cNvSpPr>
                <a:spLocks noChangeShapeType="1"/>
              </p:cNvSpPr>
              <p:nvPr/>
            </p:nvSpPr>
            <p:spPr bwMode="auto">
              <a:xfrm rot="-398110">
                <a:off x="2940"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56" name="Rectangle 164"/>
              <p:cNvSpPr>
                <a:spLocks noChangeArrowheads="1"/>
              </p:cNvSpPr>
              <p:nvPr/>
            </p:nvSpPr>
            <p:spPr bwMode="auto">
              <a:xfrm rot="21543238" flipH="1">
                <a:off x="2885" y="141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958757" name="Line 165"/>
              <p:cNvSpPr>
                <a:spLocks noChangeShapeType="1"/>
              </p:cNvSpPr>
              <p:nvPr/>
            </p:nvSpPr>
            <p:spPr bwMode="auto">
              <a:xfrm rot="-398110">
                <a:off x="3468"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58" name="Rectangle 166"/>
              <p:cNvSpPr>
                <a:spLocks noChangeArrowheads="1"/>
              </p:cNvSpPr>
              <p:nvPr/>
            </p:nvSpPr>
            <p:spPr bwMode="auto">
              <a:xfrm rot="21543238" flipH="1">
                <a:off x="3413" y="141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958759" name="Line 167"/>
              <p:cNvSpPr>
                <a:spLocks noChangeShapeType="1"/>
              </p:cNvSpPr>
              <p:nvPr/>
            </p:nvSpPr>
            <p:spPr bwMode="auto">
              <a:xfrm rot="-398110">
                <a:off x="3961"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60" name="Rectangle 168"/>
              <p:cNvSpPr>
                <a:spLocks noChangeArrowheads="1"/>
              </p:cNvSpPr>
              <p:nvPr/>
            </p:nvSpPr>
            <p:spPr bwMode="auto">
              <a:xfrm rot="21543238" flipH="1">
                <a:off x="3906" y="141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761" name="Line 169"/>
              <p:cNvSpPr>
                <a:spLocks noChangeShapeType="1"/>
              </p:cNvSpPr>
              <p:nvPr/>
            </p:nvSpPr>
            <p:spPr bwMode="auto">
              <a:xfrm rot="-398110">
                <a:off x="4441"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62" name="Rectangle 170"/>
              <p:cNvSpPr>
                <a:spLocks noChangeArrowheads="1"/>
              </p:cNvSpPr>
              <p:nvPr/>
            </p:nvSpPr>
            <p:spPr bwMode="auto">
              <a:xfrm rot="21543238" flipH="1">
                <a:off x="4386" y="141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958763" name="Line 171"/>
              <p:cNvSpPr>
                <a:spLocks noChangeShapeType="1"/>
              </p:cNvSpPr>
              <p:nvPr/>
            </p:nvSpPr>
            <p:spPr bwMode="auto">
              <a:xfrm rot="-398110">
                <a:off x="4956"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64" name="Rectangle 172"/>
              <p:cNvSpPr>
                <a:spLocks noChangeArrowheads="1"/>
              </p:cNvSpPr>
              <p:nvPr/>
            </p:nvSpPr>
            <p:spPr bwMode="auto">
              <a:xfrm rot="21543238" flipH="1">
                <a:off x="4901" y="141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765" name="Oval 173"/>
              <p:cNvSpPr>
                <a:spLocks noChangeArrowheads="1"/>
              </p:cNvSpPr>
              <p:nvPr/>
            </p:nvSpPr>
            <p:spPr bwMode="auto">
              <a:xfrm>
                <a:off x="5221"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66" name="Line 174"/>
              <p:cNvSpPr>
                <a:spLocks noChangeShapeType="1"/>
              </p:cNvSpPr>
              <p:nvPr/>
            </p:nvSpPr>
            <p:spPr bwMode="auto">
              <a:xfrm rot="-398110">
                <a:off x="2924" y="1746"/>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67" name="Line 175"/>
              <p:cNvSpPr>
                <a:spLocks noChangeShapeType="1"/>
              </p:cNvSpPr>
              <p:nvPr/>
            </p:nvSpPr>
            <p:spPr bwMode="auto">
              <a:xfrm rot="21201890" flipH="1">
                <a:off x="2800" y="1768"/>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68" name="Rectangle 176"/>
              <p:cNvSpPr>
                <a:spLocks noChangeArrowheads="1"/>
              </p:cNvSpPr>
              <p:nvPr/>
            </p:nvSpPr>
            <p:spPr bwMode="auto">
              <a:xfrm rot="21543238" flipH="1">
                <a:off x="2610" y="195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769" name="Rectangle 177"/>
              <p:cNvSpPr>
                <a:spLocks noChangeArrowheads="1"/>
              </p:cNvSpPr>
              <p:nvPr/>
            </p:nvSpPr>
            <p:spPr bwMode="auto">
              <a:xfrm rot="2727716" flipH="1">
                <a:off x="2930" y="1759"/>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a:t>
                </a:r>
              </a:p>
            </p:txBody>
          </p:sp>
          <p:sp>
            <p:nvSpPr>
              <p:cNvPr id="958770" name="Line 178"/>
              <p:cNvSpPr>
                <a:spLocks noChangeShapeType="1"/>
              </p:cNvSpPr>
              <p:nvPr/>
            </p:nvSpPr>
            <p:spPr bwMode="auto">
              <a:xfrm rot="-398110">
                <a:off x="3438" y="1739"/>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71" name="Line 179"/>
              <p:cNvSpPr>
                <a:spLocks noChangeShapeType="1"/>
              </p:cNvSpPr>
              <p:nvPr/>
            </p:nvSpPr>
            <p:spPr bwMode="auto">
              <a:xfrm rot="21201890" flipH="1">
                <a:off x="3314" y="1761"/>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72" name="Rectangle 180"/>
              <p:cNvSpPr>
                <a:spLocks noChangeArrowheads="1"/>
              </p:cNvSpPr>
              <p:nvPr/>
            </p:nvSpPr>
            <p:spPr bwMode="auto">
              <a:xfrm rot="21543238" flipH="1">
                <a:off x="3124" y="1950"/>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773" name="Rectangle 181"/>
              <p:cNvSpPr>
                <a:spLocks noChangeArrowheads="1"/>
              </p:cNvSpPr>
              <p:nvPr/>
            </p:nvSpPr>
            <p:spPr bwMode="auto">
              <a:xfrm rot="2727716" flipH="1">
                <a:off x="3444" y="1752"/>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a:t>
                </a:r>
              </a:p>
            </p:txBody>
          </p:sp>
          <p:sp>
            <p:nvSpPr>
              <p:cNvPr id="958774" name="Line 182"/>
              <p:cNvSpPr>
                <a:spLocks noChangeShapeType="1"/>
              </p:cNvSpPr>
              <p:nvPr/>
            </p:nvSpPr>
            <p:spPr bwMode="auto">
              <a:xfrm rot="-398110">
                <a:off x="3948" y="1747"/>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75" name="Line 183"/>
              <p:cNvSpPr>
                <a:spLocks noChangeShapeType="1"/>
              </p:cNvSpPr>
              <p:nvPr/>
            </p:nvSpPr>
            <p:spPr bwMode="auto">
              <a:xfrm rot="21201890" flipH="1">
                <a:off x="3824" y="1769"/>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76" name="Rectangle 184"/>
              <p:cNvSpPr>
                <a:spLocks noChangeArrowheads="1"/>
              </p:cNvSpPr>
              <p:nvPr/>
            </p:nvSpPr>
            <p:spPr bwMode="auto">
              <a:xfrm rot="21543238" flipH="1">
                <a:off x="3634" y="195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777" name="Rectangle 185"/>
              <p:cNvSpPr>
                <a:spLocks noChangeArrowheads="1"/>
              </p:cNvSpPr>
              <p:nvPr/>
            </p:nvSpPr>
            <p:spPr bwMode="auto">
              <a:xfrm rot="2727716" flipH="1">
                <a:off x="3954" y="1760"/>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a:t>
                </a:r>
              </a:p>
            </p:txBody>
          </p:sp>
          <p:sp>
            <p:nvSpPr>
              <p:cNvPr id="958778" name="Line 186"/>
              <p:cNvSpPr>
                <a:spLocks noChangeShapeType="1"/>
              </p:cNvSpPr>
              <p:nvPr/>
            </p:nvSpPr>
            <p:spPr bwMode="auto">
              <a:xfrm rot="-398110">
                <a:off x="4460" y="1764"/>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79" name="Line 187"/>
              <p:cNvSpPr>
                <a:spLocks noChangeShapeType="1"/>
              </p:cNvSpPr>
              <p:nvPr/>
            </p:nvSpPr>
            <p:spPr bwMode="auto">
              <a:xfrm rot="21201890" flipH="1">
                <a:off x="4336" y="1786"/>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80" name="Rectangle 188"/>
              <p:cNvSpPr>
                <a:spLocks noChangeArrowheads="1"/>
              </p:cNvSpPr>
              <p:nvPr/>
            </p:nvSpPr>
            <p:spPr bwMode="auto">
              <a:xfrm rot="21543238" flipH="1">
                <a:off x="4146" y="1975"/>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781" name="Rectangle 189"/>
              <p:cNvSpPr>
                <a:spLocks noChangeArrowheads="1"/>
              </p:cNvSpPr>
              <p:nvPr/>
            </p:nvSpPr>
            <p:spPr bwMode="auto">
              <a:xfrm rot="2727716" flipH="1">
                <a:off x="4466" y="1777"/>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a:t>
                </a:r>
              </a:p>
            </p:txBody>
          </p:sp>
          <p:sp>
            <p:nvSpPr>
              <p:cNvPr id="958782" name="Line 190"/>
              <p:cNvSpPr>
                <a:spLocks noChangeShapeType="1"/>
              </p:cNvSpPr>
              <p:nvPr/>
            </p:nvSpPr>
            <p:spPr bwMode="auto">
              <a:xfrm rot="-398110">
                <a:off x="4988" y="1764"/>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83" name="Line 191"/>
              <p:cNvSpPr>
                <a:spLocks noChangeShapeType="1"/>
              </p:cNvSpPr>
              <p:nvPr/>
            </p:nvSpPr>
            <p:spPr bwMode="auto">
              <a:xfrm rot="21201890" flipH="1">
                <a:off x="4864" y="1786"/>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84" name="Rectangle 192"/>
              <p:cNvSpPr>
                <a:spLocks noChangeArrowheads="1"/>
              </p:cNvSpPr>
              <p:nvPr/>
            </p:nvSpPr>
            <p:spPr bwMode="auto">
              <a:xfrm rot="21543238" flipH="1">
                <a:off x="4674" y="1975"/>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785" name="Rectangle 193"/>
              <p:cNvSpPr>
                <a:spLocks noChangeArrowheads="1"/>
              </p:cNvSpPr>
              <p:nvPr/>
            </p:nvSpPr>
            <p:spPr bwMode="auto">
              <a:xfrm rot="2727716" flipH="1">
                <a:off x="4994" y="1777"/>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a:t>
                </a:r>
              </a:p>
            </p:txBody>
          </p:sp>
          <p:sp>
            <p:nvSpPr>
              <p:cNvPr id="958786" name="Line 194"/>
              <p:cNvSpPr>
                <a:spLocks noChangeShapeType="1"/>
              </p:cNvSpPr>
              <p:nvPr/>
            </p:nvSpPr>
            <p:spPr bwMode="auto">
              <a:xfrm rot="21201890" flipH="1">
                <a:off x="5361" y="1769"/>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87" name="Rectangle 195"/>
              <p:cNvSpPr>
                <a:spLocks noChangeArrowheads="1"/>
              </p:cNvSpPr>
              <p:nvPr/>
            </p:nvSpPr>
            <p:spPr bwMode="auto">
              <a:xfrm rot="21543238" flipH="1">
                <a:off x="5171" y="195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788" name="Oval 196"/>
              <p:cNvSpPr>
                <a:spLocks noChangeArrowheads="1"/>
              </p:cNvSpPr>
              <p:nvPr/>
            </p:nvSpPr>
            <p:spPr bwMode="auto">
              <a:xfrm>
                <a:off x="2724"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89" name="Oval 197"/>
              <p:cNvSpPr>
                <a:spLocks noChangeArrowheads="1"/>
              </p:cNvSpPr>
              <p:nvPr/>
            </p:nvSpPr>
            <p:spPr bwMode="auto">
              <a:xfrm>
                <a:off x="3223"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90" name="Oval 198"/>
              <p:cNvSpPr>
                <a:spLocks noChangeArrowheads="1"/>
              </p:cNvSpPr>
              <p:nvPr/>
            </p:nvSpPr>
            <p:spPr bwMode="auto">
              <a:xfrm>
                <a:off x="3732"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91" name="Oval 199"/>
              <p:cNvSpPr>
                <a:spLocks noChangeArrowheads="1"/>
              </p:cNvSpPr>
              <p:nvPr/>
            </p:nvSpPr>
            <p:spPr bwMode="auto">
              <a:xfrm>
                <a:off x="4231"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92" name="Oval 200"/>
              <p:cNvSpPr>
                <a:spLocks noChangeArrowheads="1"/>
              </p:cNvSpPr>
              <p:nvPr/>
            </p:nvSpPr>
            <p:spPr bwMode="auto">
              <a:xfrm>
                <a:off x="4759"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793" name="Line 201"/>
              <p:cNvSpPr>
                <a:spLocks noChangeShapeType="1"/>
              </p:cNvSpPr>
              <p:nvPr/>
            </p:nvSpPr>
            <p:spPr bwMode="auto">
              <a:xfrm rot="-398110">
                <a:off x="2958"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94" name="Rectangle 202"/>
              <p:cNvSpPr>
                <a:spLocks noChangeArrowheads="1"/>
              </p:cNvSpPr>
              <p:nvPr/>
            </p:nvSpPr>
            <p:spPr bwMode="auto">
              <a:xfrm rot="21543238" flipH="1">
                <a:off x="2903" y="2043"/>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958795" name="Line 203"/>
              <p:cNvSpPr>
                <a:spLocks noChangeShapeType="1"/>
              </p:cNvSpPr>
              <p:nvPr/>
            </p:nvSpPr>
            <p:spPr bwMode="auto">
              <a:xfrm rot="-398110">
                <a:off x="3486"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96" name="Rectangle 204"/>
              <p:cNvSpPr>
                <a:spLocks noChangeArrowheads="1"/>
              </p:cNvSpPr>
              <p:nvPr/>
            </p:nvSpPr>
            <p:spPr bwMode="auto">
              <a:xfrm rot="21543238" flipH="1">
                <a:off x="3431" y="204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958797" name="Line 205"/>
              <p:cNvSpPr>
                <a:spLocks noChangeShapeType="1"/>
              </p:cNvSpPr>
              <p:nvPr/>
            </p:nvSpPr>
            <p:spPr bwMode="auto">
              <a:xfrm rot="-398110">
                <a:off x="3979"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798" name="Rectangle 206"/>
              <p:cNvSpPr>
                <a:spLocks noChangeArrowheads="1"/>
              </p:cNvSpPr>
              <p:nvPr/>
            </p:nvSpPr>
            <p:spPr bwMode="auto">
              <a:xfrm rot="21543238" flipH="1">
                <a:off x="3924" y="204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799" name="Line 207"/>
              <p:cNvSpPr>
                <a:spLocks noChangeShapeType="1"/>
              </p:cNvSpPr>
              <p:nvPr/>
            </p:nvSpPr>
            <p:spPr bwMode="auto">
              <a:xfrm rot="-398110">
                <a:off x="4459"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00" name="Rectangle 208"/>
              <p:cNvSpPr>
                <a:spLocks noChangeArrowheads="1"/>
              </p:cNvSpPr>
              <p:nvPr/>
            </p:nvSpPr>
            <p:spPr bwMode="auto">
              <a:xfrm rot="21543238" flipH="1">
                <a:off x="4404" y="204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958801" name="Line 209"/>
              <p:cNvSpPr>
                <a:spLocks noChangeShapeType="1"/>
              </p:cNvSpPr>
              <p:nvPr/>
            </p:nvSpPr>
            <p:spPr bwMode="auto">
              <a:xfrm rot="-398110">
                <a:off x="4974"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02" name="Rectangle 210"/>
              <p:cNvSpPr>
                <a:spLocks noChangeArrowheads="1"/>
              </p:cNvSpPr>
              <p:nvPr/>
            </p:nvSpPr>
            <p:spPr bwMode="auto">
              <a:xfrm rot="21543238" flipH="1">
                <a:off x="4919" y="204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803" name="Oval 211"/>
              <p:cNvSpPr>
                <a:spLocks noChangeArrowheads="1"/>
              </p:cNvSpPr>
              <p:nvPr/>
            </p:nvSpPr>
            <p:spPr bwMode="auto">
              <a:xfrm>
                <a:off x="5239"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04" name="Line 212"/>
              <p:cNvSpPr>
                <a:spLocks noChangeShapeType="1"/>
              </p:cNvSpPr>
              <p:nvPr/>
            </p:nvSpPr>
            <p:spPr bwMode="auto">
              <a:xfrm rot="-398110">
                <a:off x="2942" y="2370"/>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05" name="Line 213"/>
              <p:cNvSpPr>
                <a:spLocks noChangeShapeType="1"/>
              </p:cNvSpPr>
              <p:nvPr/>
            </p:nvSpPr>
            <p:spPr bwMode="auto">
              <a:xfrm rot="21201890" flipH="1">
                <a:off x="2818" y="2392"/>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06" name="Rectangle 214"/>
              <p:cNvSpPr>
                <a:spLocks noChangeArrowheads="1"/>
              </p:cNvSpPr>
              <p:nvPr/>
            </p:nvSpPr>
            <p:spPr bwMode="auto">
              <a:xfrm rot="21543238" flipH="1">
                <a:off x="2628" y="2581"/>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807" name="Rectangle 215"/>
              <p:cNvSpPr>
                <a:spLocks noChangeArrowheads="1"/>
              </p:cNvSpPr>
              <p:nvPr/>
            </p:nvSpPr>
            <p:spPr bwMode="auto">
              <a:xfrm rot="2727716" flipH="1">
                <a:off x="2948" y="2384"/>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c:c</a:t>
                </a:r>
              </a:p>
            </p:txBody>
          </p:sp>
          <p:sp>
            <p:nvSpPr>
              <p:cNvPr id="958808" name="Line 216"/>
              <p:cNvSpPr>
                <a:spLocks noChangeShapeType="1"/>
              </p:cNvSpPr>
              <p:nvPr/>
            </p:nvSpPr>
            <p:spPr bwMode="auto">
              <a:xfrm rot="-398110">
                <a:off x="3456" y="2363"/>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09" name="Line 217"/>
              <p:cNvSpPr>
                <a:spLocks noChangeShapeType="1"/>
              </p:cNvSpPr>
              <p:nvPr/>
            </p:nvSpPr>
            <p:spPr bwMode="auto">
              <a:xfrm rot="21201890" flipH="1">
                <a:off x="3332" y="2385"/>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10" name="Rectangle 218"/>
              <p:cNvSpPr>
                <a:spLocks noChangeArrowheads="1"/>
              </p:cNvSpPr>
              <p:nvPr/>
            </p:nvSpPr>
            <p:spPr bwMode="auto">
              <a:xfrm rot="21543238" flipH="1">
                <a:off x="3142" y="2574"/>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811" name="Rectangle 219"/>
              <p:cNvSpPr>
                <a:spLocks noChangeArrowheads="1"/>
              </p:cNvSpPr>
              <p:nvPr/>
            </p:nvSpPr>
            <p:spPr bwMode="auto">
              <a:xfrm rot="2727716" flipH="1">
                <a:off x="3462" y="2376"/>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l:c</a:t>
                </a:r>
              </a:p>
            </p:txBody>
          </p:sp>
          <p:sp>
            <p:nvSpPr>
              <p:cNvPr id="958812" name="Line 220"/>
              <p:cNvSpPr>
                <a:spLocks noChangeShapeType="1"/>
              </p:cNvSpPr>
              <p:nvPr/>
            </p:nvSpPr>
            <p:spPr bwMode="auto">
              <a:xfrm rot="-398110">
                <a:off x="3966" y="2371"/>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13" name="Line 221"/>
              <p:cNvSpPr>
                <a:spLocks noChangeShapeType="1"/>
              </p:cNvSpPr>
              <p:nvPr/>
            </p:nvSpPr>
            <p:spPr bwMode="auto">
              <a:xfrm rot="21201890" flipH="1">
                <a:off x="3842" y="2393"/>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14" name="Rectangle 222"/>
              <p:cNvSpPr>
                <a:spLocks noChangeArrowheads="1"/>
              </p:cNvSpPr>
              <p:nvPr/>
            </p:nvSpPr>
            <p:spPr bwMode="auto">
              <a:xfrm rot="21543238" flipH="1">
                <a:off x="3652" y="258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815" name="Rectangle 223"/>
              <p:cNvSpPr>
                <a:spLocks noChangeArrowheads="1"/>
              </p:cNvSpPr>
              <p:nvPr/>
            </p:nvSpPr>
            <p:spPr bwMode="auto">
              <a:xfrm rot="2727716" flipH="1">
                <a:off x="3972" y="2384"/>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a:c</a:t>
                </a:r>
              </a:p>
            </p:txBody>
          </p:sp>
          <p:sp>
            <p:nvSpPr>
              <p:cNvPr id="958816" name="Line 224"/>
              <p:cNvSpPr>
                <a:spLocks noChangeShapeType="1"/>
              </p:cNvSpPr>
              <p:nvPr/>
            </p:nvSpPr>
            <p:spPr bwMode="auto">
              <a:xfrm rot="-398110">
                <a:off x="4478" y="2388"/>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17" name="Line 225"/>
              <p:cNvSpPr>
                <a:spLocks noChangeShapeType="1"/>
              </p:cNvSpPr>
              <p:nvPr/>
            </p:nvSpPr>
            <p:spPr bwMode="auto">
              <a:xfrm rot="21201890" flipH="1">
                <a:off x="4354" y="2410"/>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18" name="Rectangle 226"/>
              <p:cNvSpPr>
                <a:spLocks noChangeArrowheads="1"/>
              </p:cNvSpPr>
              <p:nvPr/>
            </p:nvSpPr>
            <p:spPr bwMode="auto">
              <a:xfrm rot="21543238" flipH="1">
                <a:off x="4164" y="259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819" name="Rectangle 227"/>
              <p:cNvSpPr>
                <a:spLocks noChangeArrowheads="1"/>
              </p:cNvSpPr>
              <p:nvPr/>
            </p:nvSpPr>
            <p:spPr bwMode="auto">
              <a:xfrm rot="2727716" flipH="1">
                <a:off x="4484" y="2402"/>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r:c</a:t>
                </a:r>
              </a:p>
            </p:txBody>
          </p:sp>
          <p:sp>
            <p:nvSpPr>
              <p:cNvPr id="958820" name="Line 228"/>
              <p:cNvSpPr>
                <a:spLocks noChangeShapeType="1"/>
              </p:cNvSpPr>
              <p:nvPr/>
            </p:nvSpPr>
            <p:spPr bwMode="auto">
              <a:xfrm rot="-398110">
                <a:off x="5006" y="2388"/>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21" name="Line 229"/>
              <p:cNvSpPr>
                <a:spLocks noChangeShapeType="1"/>
              </p:cNvSpPr>
              <p:nvPr/>
            </p:nvSpPr>
            <p:spPr bwMode="auto">
              <a:xfrm rot="21201890" flipH="1">
                <a:off x="4882" y="2410"/>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22" name="Rectangle 230"/>
              <p:cNvSpPr>
                <a:spLocks noChangeArrowheads="1"/>
              </p:cNvSpPr>
              <p:nvPr/>
            </p:nvSpPr>
            <p:spPr bwMode="auto">
              <a:xfrm rot="21543238" flipH="1">
                <a:off x="4692" y="259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823" name="Rectangle 231"/>
              <p:cNvSpPr>
                <a:spLocks noChangeArrowheads="1"/>
              </p:cNvSpPr>
              <p:nvPr/>
            </p:nvSpPr>
            <p:spPr bwMode="auto">
              <a:xfrm rot="2727716" flipH="1">
                <a:off x="5012" y="2402"/>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a:c</a:t>
                </a:r>
              </a:p>
            </p:txBody>
          </p:sp>
          <p:sp>
            <p:nvSpPr>
              <p:cNvPr id="958824" name="Line 232"/>
              <p:cNvSpPr>
                <a:spLocks noChangeShapeType="1"/>
              </p:cNvSpPr>
              <p:nvPr/>
            </p:nvSpPr>
            <p:spPr bwMode="auto">
              <a:xfrm rot="21201890" flipH="1">
                <a:off x="5379" y="2393"/>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25" name="Rectangle 233"/>
              <p:cNvSpPr>
                <a:spLocks noChangeArrowheads="1"/>
              </p:cNvSpPr>
              <p:nvPr/>
            </p:nvSpPr>
            <p:spPr bwMode="auto">
              <a:xfrm rot="21543238" flipH="1">
                <a:off x="5189" y="258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958826" name="Oval 234"/>
              <p:cNvSpPr>
                <a:spLocks noChangeArrowheads="1"/>
              </p:cNvSpPr>
              <p:nvPr/>
            </p:nvSpPr>
            <p:spPr bwMode="auto">
              <a:xfrm>
                <a:off x="2754"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27" name="Oval 235"/>
              <p:cNvSpPr>
                <a:spLocks noChangeArrowheads="1"/>
              </p:cNvSpPr>
              <p:nvPr/>
            </p:nvSpPr>
            <p:spPr bwMode="auto">
              <a:xfrm>
                <a:off x="3253"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28" name="Oval 236"/>
              <p:cNvSpPr>
                <a:spLocks noChangeArrowheads="1"/>
              </p:cNvSpPr>
              <p:nvPr/>
            </p:nvSpPr>
            <p:spPr bwMode="auto">
              <a:xfrm>
                <a:off x="3762"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29" name="Oval 237"/>
              <p:cNvSpPr>
                <a:spLocks noChangeArrowheads="1"/>
              </p:cNvSpPr>
              <p:nvPr/>
            </p:nvSpPr>
            <p:spPr bwMode="auto">
              <a:xfrm>
                <a:off x="4261"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30" name="Oval 238"/>
              <p:cNvSpPr>
                <a:spLocks noChangeArrowheads="1"/>
              </p:cNvSpPr>
              <p:nvPr/>
            </p:nvSpPr>
            <p:spPr bwMode="auto">
              <a:xfrm>
                <a:off x="4789"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31" name="Line 239"/>
              <p:cNvSpPr>
                <a:spLocks noChangeShapeType="1"/>
              </p:cNvSpPr>
              <p:nvPr/>
            </p:nvSpPr>
            <p:spPr bwMode="auto">
              <a:xfrm rot="-398110">
                <a:off x="2988"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32" name="Rectangle 240"/>
              <p:cNvSpPr>
                <a:spLocks noChangeArrowheads="1"/>
              </p:cNvSpPr>
              <p:nvPr/>
            </p:nvSpPr>
            <p:spPr bwMode="auto">
              <a:xfrm rot="21543238" flipH="1">
                <a:off x="2933" y="268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958833" name="Line 241"/>
              <p:cNvSpPr>
                <a:spLocks noChangeShapeType="1"/>
              </p:cNvSpPr>
              <p:nvPr/>
            </p:nvSpPr>
            <p:spPr bwMode="auto">
              <a:xfrm rot="-398110">
                <a:off x="3516"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34" name="Rectangle 242"/>
              <p:cNvSpPr>
                <a:spLocks noChangeArrowheads="1"/>
              </p:cNvSpPr>
              <p:nvPr/>
            </p:nvSpPr>
            <p:spPr bwMode="auto">
              <a:xfrm rot="21543238" flipH="1">
                <a:off x="3461" y="268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958835" name="Line 243"/>
              <p:cNvSpPr>
                <a:spLocks noChangeShapeType="1"/>
              </p:cNvSpPr>
              <p:nvPr/>
            </p:nvSpPr>
            <p:spPr bwMode="auto">
              <a:xfrm rot="-398110">
                <a:off x="4009"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36" name="Rectangle 244"/>
              <p:cNvSpPr>
                <a:spLocks noChangeArrowheads="1"/>
              </p:cNvSpPr>
              <p:nvPr/>
            </p:nvSpPr>
            <p:spPr bwMode="auto">
              <a:xfrm rot="21543238" flipH="1">
                <a:off x="3954" y="268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837" name="Line 245"/>
              <p:cNvSpPr>
                <a:spLocks noChangeShapeType="1"/>
              </p:cNvSpPr>
              <p:nvPr/>
            </p:nvSpPr>
            <p:spPr bwMode="auto">
              <a:xfrm rot="-398110">
                <a:off x="4489"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38" name="Rectangle 246"/>
              <p:cNvSpPr>
                <a:spLocks noChangeArrowheads="1"/>
              </p:cNvSpPr>
              <p:nvPr/>
            </p:nvSpPr>
            <p:spPr bwMode="auto">
              <a:xfrm rot="21543238" flipH="1">
                <a:off x="4434" y="268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958839" name="Line 247"/>
              <p:cNvSpPr>
                <a:spLocks noChangeShapeType="1"/>
              </p:cNvSpPr>
              <p:nvPr/>
            </p:nvSpPr>
            <p:spPr bwMode="auto">
              <a:xfrm rot="-398110">
                <a:off x="5004"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40" name="Rectangle 248"/>
              <p:cNvSpPr>
                <a:spLocks noChangeArrowheads="1"/>
              </p:cNvSpPr>
              <p:nvPr/>
            </p:nvSpPr>
            <p:spPr bwMode="auto">
              <a:xfrm rot="21543238" flipH="1">
                <a:off x="4949" y="268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841" name="Oval 249"/>
              <p:cNvSpPr>
                <a:spLocks noChangeArrowheads="1"/>
              </p:cNvSpPr>
              <p:nvPr/>
            </p:nvSpPr>
            <p:spPr bwMode="auto">
              <a:xfrm>
                <a:off x="5269"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42" name="Line 250"/>
              <p:cNvSpPr>
                <a:spLocks noChangeShapeType="1"/>
              </p:cNvSpPr>
              <p:nvPr/>
            </p:nvSpPr>
            <p:spPr bwMode="auto">
              <a:xfrm rot="-398110">
                <a:off x="2972" y="3015"/>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43" name="Line 251"/>
              <p:cNvSpPr>
                <a:spLocks noChangeShapeType="1"/>
              </p:cNvSpPr>
              <p:nvPr/>
            </p:nvSpPr>
            <p:spPr bwMode="auto">
              <a:xfrm rot="21201890" flipH="1">
                <a:off x="2848" y="3037"/>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44" name="Rectangle 252"/>
              <p:cNvSpPr>
                <a:spLocks noChangeArrowheads="1"/>
              </p:cNvSpPr>
              <p:nvPr/>
            </p:nvSpPr>
            <p:spPr bwMode="auto">
              <a:xfrm rot="21543238" flipH="1">
                <a:off x="2658" y="322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845" name="Rectangle 253"/>
              <p:cNvSpPr>
                <a:spLocks noChangeArrowheads="1"/>
              </p:cNvSpPr>
              <p:nvPr/>
            </p:nvSpPr>
            <p:spPr bwMode="auto">
              <a:xfrm rot="2727716" flipH="1">
                <a:off x="2978" y="3028"/>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a:t>
                </a:r>
              </a:p>
            </p:txBody>
          </p:sp>
          <p:sp>
            <p:nvSpPr>
              <p:cNvPr id="958846" name="Line 254"/>
              <p:cNvSpPr>
                <a:spLocks noChangeShapeType="1"/>
              </p:cNvSpPr>
              <p:nvPr/>
            </p:nvSpPr>
            <p:spPr bwMode="auto">
              <a:xfrm rot="-398110">
                <a:off x="3486" y="3008"/>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47" name="Line 255"/>
              <p:cNvSpPr>
                <a:spLocks noChangeShapeType="1"/>
              </p:cNvSpPr>
              <p:nvPr/>
            </p:nvSpPr>
            <p:spPr bwMode="auto">
              <a:xfrm rot="21201890" flipH="1">
                <a:off x="3362" y="3030"/>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48" name="Rectangle 256"/>
              <p:cNvSpPr>
                <a:spLocks noChangeArrowheads="1"/>
              </p:cNvSpPr>
              <p:nvPr/>
            </p:nvSpPr>
            <p:spPr bwMode="auto">
              <a:xfrm rot="21543238" flipH="1">
                <a:off x="3172" y="321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849" name="Rectangle 257"/>
              <p:cNvSpPr>
                <a:spLocks noChangeArrowheads="1"/>
              </p:cNvSpPr>
              <p:nvPr/>
            </p:nvSpPr>
            <p:spPr bwMode="auto">
              <a:xfrm rot="2727716" flipH="1">
                <a:off x="3492" y="3021"/>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a:t>
                </a:r>
              </a:p>
            </p:txBody>
          </p:sp>
          <p:sp>
            <p:nvSpPr>
              <p:cNvPr id="958850" name="Line 258"/>
              <p:cNvSpPr>
                <a:spLocks noChangeShapeType="1"/>
              </p:cNvSpPr>
              <p:nvPr/>
            </p:nvSpPr>
            <p:spPr bwMode="auto">
              <a:xfrm rot="-398110">
                <a:off x="3996" y="3016"/>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51" name="Line 259"/>
              <p:cNvSpPr>
                <a:spLocks noChangeShapeType="1"/>
              </p:cNvSpPr>
              <p:nvPr/>
            </p:nvSpPr>
            <p:spPr bwMode="auto">
              <a:xfrm rot="21201890" flipH="1">
                <a:off x="3872" y="3038"/>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52" name="Rectangle 260"/>
              <p:cNvSpPr>
                <a:spLocks noChangeArrowheads="1"/>
              </p:cNvSpPr>
              <p:nvPr/>
            </p:nvSpPr>
            <p:spPr bwMode="auto">
              <a:xfrm rot="21543238" flipH="1">
                <a:off x="3682" y="322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853" name="Rectangle 261"/>
              <p:cNvSpPr>
                <a:spLocks noChangeArrowheads="1"/>
              </p:cNvSpPr>
              <p:nvPr/>
            </p:nvSpPr>
            <p:spPr bwMode="auto">
              <a:xfrm rot="2727716" flipH="1">
                <a:off x="4002" y="3030"/>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a:t>
                </a:r>
              </a:p>
            </p:txBody>
          </p:sp>
          <p:sp>
            <p:nvSpPr>
              <p:cNvPr id="958854" name="Line 262"/>
              <p:cNvSpPr>
                <a:spLocks noChangeShapeType="1"/>
              </p:cNvSpPr>
              <p:nvPr/>
            </p:nvSpPr>
            <p:spPr bwMode="auto">
              <a:xfrm rot="-398110">
                <a:off x="4508" y="3033"/>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55" name="Line 263"/>
              <p:cNvSpPr>
                <a:spLocks noChangeShapeType="1"/>
              </p:cNvSpPr>
              <p:nvPr/>
            </p:nvSpPr>
            <p:spPr bwMode="auto">
              <a:xfrm rot="21201890" flipH="1">
                <a:off x="4384" y="3055"/>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56" name="Rectangle 264"/>
              <p:cNvSpPr>
                <a:spLocks noChangeArrowheads="1"/>
              </p:cNvSpPr>
              <p:nvPr/>
            </p:nvSpPr>
            <p:spPr bwMode="auto">
              <a:xfrm rot="21543238" flipH="1">
                <a:off x="4194" y="3244"/>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857" name="Rectangle 265"/>
              <p:cNvSpPr>
                <a:spLocks noChangeArrowheads="1"/>
              </p:cNvSpPr>
              <p:nvPr/>
            </p:nvSpPr>
            <p:spPr bwMode="auto">
              <a:xfrm rot="2727716" flipH="1">
                <a:off x="4514" y="3047"/>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a:t>
                </a:r>
              </a:p>
            </p:txBody>
          </p:sp>
          <p:sp>
            <p:nvSpPr>
              <p:cNvPr id="958858" name="Line 266"/>
              <p:cNvSpPr>
                <a:spLocks noChangeShapeType="1"/>
              </p:cNvSpPr>
              <p:nvPr/>
            </p:nvSpPr>
            <p:spPr bwMode="auto">
              <a:xfrm rot="-398110">
                <a:off x="5036" y="3033"/>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59" name="Line 267"/>
              <p:cNvSpPr>
                <a:spLocks noChangeShapeType="1"/>
              </p:cNvSpPr>
              <p:nvPr/>
            </p:nvSpPr>
            <p:spPr bwMode="auto">
              <a:xfrm rot="21201890" flipH="1">
                <a:off x="4912" y="3055"/>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60" name="Rectangle 268"/>
              <p:cNvSpPr>
                <a:spLocks noChangeArrowheads="1"/>
              </p:cNvSpPr>
              <p:nvPr/>
            </p:nvSpPr>
            <p:spPr bwMode="auto">
              <a:xfrm rot="21543238" flipH="1">
                <a:off x="4722" y="3245"/>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861" name="Rectangle 269"/>
              <p:cNvSpPr>
                <a:spLocks noChangeArrowheads="1"/>
              </p:cNvSpPr>
              <p:nvPr/>
            </p:nvSpPr>
            <p:spPr bwMode="auto">
              <a:xfrm rot="2727716" flipH="1">
                <a:off x="5042" y="3046"/>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a:t>
                </a:r>
              </a:p>
            </p:txBody>
          </p:sp>
          <p:sp>
            <p:nvSpPr>
              <p:cNvPr id="958862" name="Line 270"/>
              <p:cNvSpPr>
                <a:spLocks noChangeShapeType="1"/>
              </p:cNvSpPr>
              <p:nvPr/>
            </p:nvSpPr>
            <p:spPr bwMode="auto">
              <a:xfrm rot="21201890" flipH="1">
                <a:off x="5409" y="3038"/>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63" name="Rectangle 271"/>
              <p:cNvSpPr>
                <a:spLocks noChangeArrowheads="1"/>
              </p:cNvSpPr>
              <p:nvPr/>
            </p:nvSpPr>
            <p:spPr bwMode="auto">
              <a:xfrm rot="21543238" flipH="1">
                <a:off x="5219" y="322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958864" name="Oval 272"/>
              <p:cNvSpPr>
                <a:spLocks noChangeArrowheads="1"/>
              </p:cNvSpPr>
              <p:nvPr/>
            </p:nvSpPr>
            <p:spPr bwMode="auto">
              <a:xfrm>
                <a:off x="2772"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65" name="Oval 273"/>
              <p:cNvSpPr>
                <a:spLocks noChangeArrowheads="1"/>
              </p:cNvSpPr>
              <p:nvPr/>
            </p:nvSpPr>
            <p:spPr bwMode="auto">
              <a:xfrm>
                <a:off x="3271"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66" name="Oval 274"/>
              <p:cNvSpPr>
                <a:spLocks noChangeArrowheads="1"/>
              </p:cNvSpPr>
              <p:nvPr/>
            </p:nvSpPr>
            <p:spPr bwMode="auto">
              <a:xfrm>
                <a:off x="3780"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67" name="Oval 275"/>
              <p:cNvSpPr>
                <a:spLocks noChangeArrowheads="1"/>
              </p:cNvSpPr>
              <p:nvPr/>
            </p:nvSpPr>
            <p:spPr bwMode="auto">
              <a:xfrm>
                <a:off x="4279"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68" name="Oval 276"/>
              <p:cNvSpPr>
                <a:spLocks noChangeArrowheads="1"/>
              </p:cNvSpPr>
              <p:nvPr/>
            </p:nvSpPr>
            <p:spPr bwMode="auto">
              <a:xfrm>
                <a:off x="4807"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69" name="Line 277"/>
              <p:cNvSpPr>
                <a:spLocks noChangeShapeType="1"/>
              </p:cNvSpPr>
              <p:nvPr/>
            </p:nvSpPr>
            <p:spPr bwMode="auto">
              <a:xfrm rot="-398110">
                <a:off x="3006"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70" name="Rectangle 278"/>
              <p:cNvSpPr>
                <a:spLocks noChangeArrowheads="1"/>
              </p:cNvSpPr>
              <p:nvPr/>
            </p:nvSpPr>
            <p:spPr bwMode="auto">
              <a:xfrm rot="21543238" flipH="1">
                <a:off x="2951" y="333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958871" name="Line 279"/>
              <p:cNvSpPr>
                <a:spLocks noChangeShapeType="1"/>
              </p:cNvSpPr>
              <p:nvPr/>
            </p:nvSpPr>
            <p:spPr bwMode="auto">
              <a:xfrm rot="-398110">
                <a:off x="3534"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72" name="Rectangle 280"/>
              <p:cNvSpPr>
                <a:spLocks noChangeArrowheads="1"/>
              </p:cNvSpPr>
              <p:nvPr/>
            </p:nvSpPr>
            <p:spPr bwMode="auto">
              <a:xfrm rot="21543238" flipH="1">
                <a:off x="3479" y="333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958873" name="Line 281"/>
              <p:cNvSpPr>
                <a:spLocks noChangeShapeType="1"/>
              </p:cNvSpPr>
              <p:nvPr/>
            </p:nvSpPr>
            <p:spPr bwMode="auto">
              <a:xfrm rot="-398110">
                <a:off x="4027"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74" name="Rectangle 282"/>
              <p:cNvSpPr>
                <a:spLocks noChangeArrowheads="1"/>
              </p:cNvSpPr>
              <p:nvPr/>
            </p:nvSpPr>
            <p:spPr bwMode="auto">
              <a:xfrm rot="21543238" flipH="1">
                <a:off x="3972" y="333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958875" name="Line 283"/>
              <p:cNvSpPr>
                <a:spLocks noChangeShapeType="1"/>
              </p:cNvSpPr>
              <p:nvPr/>
            </p:nvSpPr>
            <p:spPr bwMode="auto">
              <a:xfrm rot="-398110">
                <a:off x="4507"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76" name="Rectangle 284"/>
              <p:cNvSpPr>
                <a:spLocks noChangeArrowheads="1"/>
              </p:cNvSpPr>
              <p:nvPr/>
            </p:nvSpPr>
            <p:spPr bwMode="auto">
              <a:xfrm rot="21543238" flipH="1">
                <a:off x="4452" y="333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958877" name="Line 285"/>
              <p:cNvSpPr>
                <a:spLocks noChangeShapeType="1"/>
              </p:cNvSpPr>
              <p:nvPr/>
            </p:nvSpPr>
            <p:spPr bwMode="auto">
              <a:xfrm rot="-398110">
                <a:off x="5022"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958878" name="Rectangle 286"/>
              <p:cNvSpPr>
                <a:spLocks noChangeArrowheads="1"/>
              </p:cNvSpPr>
              <p:nvPr/>
            </p:nvSpPr>
            <p:spPr bwMode="auto">
              <a:xfrm rot="21543238" flipH="1">
                <a:off x="4967" y="333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grpSp>
            <p:nvGrpSpPr>
              <p:cNvPr id="958879" name="Group 310"/>
              <p:cNvGrpSpPr>
                <a:grpSpLocks/>
              </p:cNvGrpSpPr>
              <p:nvPr/>
            </p:nvGrpSpPr>
            <p:grpSpPr bwMode="auto">
              <a:xfrm>
                <a:off x="5317" y="3482"/>
                <a:ext cx="221" cy="213"/>
                <a:chOff x="4490" y="1615"/>
                <a:chExt cx="204" cy="213"/>
              </a:xfrm>
            </p:grpSpPr>
            <p:sp>
              <p:nvSpPr>
                <p:cNvPr id="958880" name="Oval 311"/>
                <p:cNvSpPr>
                  <a:spLocks noChangeArrowheads="1"/>
                </p:cNvSpPr>
                <p:nvPr/>
              </p:nvSpPr>
              <p:spPr bwMode="auto">
                <a:xfrm>
                  <a:off x="4490" y="1615"/>
                  <a:ext cx="204"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958881" name="Oval 312"/>
                <p:cNvSpPr>
                  <a:spLocks noChangeArrowheads="1"/>
                </p:cNvSpPr>
                <p:nvPr/>
              </p:nvSpPr>
              <p:spPr bwMode="auto">
                <a:xfrm>
                  <a:off x="4518" y="1644"/>
                  <a:ext cx="148" cy="15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grpSp>
          <p:sp>
            <p:nvSpPr>
              <p:cNvPr id="958882" name="Text Box 212"/>
              <p:cNvSpPr txBox="1">
                <a:spLocks noChangeArrowheads="1"/>
              </p:cNvSpPr>
              <p:nvPr/>
            </p:nvSpPr>
            <p:spPr bwMode="auto">
              <a:xfrm>
                <a:off x="2652" y="624"/>
                <a:ext cx="28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600" b="0">
                    <a:solidFill>
                      <a:srgbClr val="FFFF00"/>
                    </a:solidFill>
                    <a:latin typeface="Courier New" panose="02070309020205020404" pitchFamily="49" charset="0"/>
                  </a:rPr>
                  <a:t> </a:t>
                </a:r>
                <a:r>
                  <a:rPr lang="en-US" altLang="en-US" sz="2400" b="0">
                    <a:solidFill>
                      <a:srgbClr val="FFDE58"/>
                    </a:solidFill>
                    <a:latin typeface="Tahoma" panose="020B0604030504040204" pitchFamily="34" charset="0"/>
                  </a:rPr>
                  <a:t>0      1       2      3       4       5</a:t>
                </a:r>
              </a:p>
            </p:txBody>
          </p:sp>
          <p:sp>
            <p:nvSpPr>
              <p:cNvPr id="958883" name="Text Box 215"/>
              <p:cNvSpPr txBox="1">
                <a:spLocks noChangeArrowheads="1"/>
              </p:cNvSpPr>
              <p:nvPr/>
            </p:nvSpPr>
            <p:spPr bwMode="auto">
              <a:xfrm>
                <a:off x="2400" y="864"/>
                <a:ext cx="336" cy="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400" b="0">
                    <a:solidFill>
                      <a:srgbClr val="FFDE58"/>
                    </a:solidFill>
                    <a:latin typeface="Tahoma" panose="020B0604030504040204" pitchFamily="34" charset="0"/>
                  </a:rPr>
                  <a:t>0</a:t>
                </a:r>
              </a:p>
              <a:p>
                <a:pPr algn="l">
                  <a:spcBef>
                    <a:spcPct val="50000"/>
                  </a:spcBef>
                  <a:buClrTx/>
                  <a:buSzTx/>
                  <a:buFontTx/>
                  <a:buNone/>
                </a:pPr>
                <a:endParaRPr lang="en-US" altLang="en-US" sz="2000" b="0">
                  <a:solidFill>
                    <a:srgbClr val="FFDE58"/>
                  </a:solidFill>
                  <a:latin typeface="Tahoma" panose="020B0604030504040204" pitchFamily="34" charset="0"/>
                </a:endParaRPr>
              </a:p>
              <a:p>
                <a:pPr algn="l">
                  <a:spcBef>
                    <a:spcPct val="50000"/>
                  </a:spcBef>
                  <a:buClrTx/>
                  <a:buSzTx/>
                  <a:buFontTx/>
                  <a:buNone/>
                </a:pPr>
                <a:r>
                  <a:rPr lang="en-US" altLang="en-US" sz="2400" b="0">
                    <a:solidFill>
                      <a:srgbClr val="FFDE58"/>
                    </a:solidFill>
                    <a:latin typeface="Tahoma" panose="020B0604030504040204" pitchFamily="34" charset="0"/>
                  </a:rPr>
                  <a:t>1</a:t>
                </a:r>
                <a:endParaRPr lang="en-US" altLang="en-US" sz="2400">
                  <a:solidFill>
                    <a:srgbClr val="FFDE58"/>
                  </a:solidFill>
                  <a:latin typeface="Tahoma" panose="020B0604030504040204" pitchFamily="34" charset="0"/>
                </a:endParaRPr>
              </a:p>
              <a:p>
                <a:pPr algn="l">
                  <a:spcBef>
                    <a:spcPct val="50000"/>
                  </a:spcBef>
                  <a:buClrTx/>
                  <a:buSzTx/>
                  <a:buFontTx/>
                  <a:buNone/>
                </a:pPr>
                <a:endParaRPr lang="en-US" altLang="en-US" sz="2000">
                  <a:solidFill>
                    <a:srgbClr val="FFDE58"/>
                  </a:solidFill>
                  <a:latin typeface="Tahoma" panose="020B0604030504040204" pitchFamily="34" charset="0"/>
                </a:endParaRPr>
              </a:p>
              <a:p>
                <a:pPr algn="l">
                  <a:spcBef>
                    <a:spcPct val="50000"/>
                  </a:spcBef>
                  <a:buClrTx/>
                  <a:buSzTx/>
                  <a:buFontTx/>
                  <a:buNone/>
                </a:pPr>
                <a:r>
                  <a:rPr lang="en-US" altLang="en-US" sz="2400" b="0">
                    <a:solidFill>
                      <a:srgbClr val="FFDE58"/>
                    </a:solidFill>
                    <a:latin typeface="Tahoma" panose="020B0604030504040204" pitchFamily="34" charset="0"/>
                  </a:rPr>
                  <a:t>2</a:t>
                </a:r>
              </a:p>
              <a:p>
                <a:pPr algn="l">
                  <a:spcBef>
                    <a:spcPct val="50000"/>
                  </a:spcBef>
                  <a:buClrTx/>
                  <a:buSzTx/>
                  <a:buFontTx/>
                  <a:buNone/>
                </a:pPr>
                <a:endParaRPr lang="en-US" altLang="en-US" sz="2000" b="0">
                  <a:solidFill>
                    <a:srgbClr val="FFDE58"/>
                  </a:solidFill>
                  <a:latin typeface="Tahoma" panose="020B0604030504040204" pitchFamily="34" charset="0"/>
                </a:endParaRPr>
              </a:p>
              <a:p>
                <a:pPr algn="l">
                  <a:spcBef>
                    <a:spcPct val="50000"/>
                  </a:spcBef>
                  <a:buClrTx/>
                  <a:buSzTx/>
                  <a:buFontTx/>
                  <a:buNone/>
                </a:pPr>
                <a:r>
                  <a:rPr lang="en-US" altLang="en-US" sz="2400" b="0">
                    <a:solidFill>
                      <a:srgbClr val="FFDE58"/>
                    </a:solidFill>
                    <a:latin typeface="Tahoma" panose="020B0604030504040204" pitchFamily="34" charset="0"/>
                  </a:rPr>
                  <a:t>3</a:t>
                </a:r>
              </a:p>
              <a:p>
                <a:pPr algn="l">
                  <a:spcBef>
                    <a:spcPct val="50000"/>
                  </a:spcBef>
                  <a:buClrTx/>
                  <a:buSzTx/>
                  <a:buFontTx/>
                  <a:buNone/>
                </a:pPr>
                <a:endParaRPr lang="en-US" altLang="en-US" sz="2000" b="0">
                  <a:solidFill>
                    <a:srgbClr val="FFDE58"/>
                  </a:solidFill>
                  <a:latin typeface="Tahoma" panose="020B0604030504040204" pitchFamily="34" charset="0"/>
                </a:endParaRPr>
              </a:p>
              <a:p>
                <a:pPr algn="l">
                  <a:spcBef>
                    <a:spcPct val="50000"/>
                  </a:spcBef>
                  <a:buClrTx/>
                  <a:buSzTx/>
                  <a:buFontTx/>
                  <a:buNone/>
                </a:pPr>
                <a:r>
                  <a:rPr lang="en-US" altLang="en-US" sz="2400" b="0">
                    <a:solidFill>
                      <a:srgbClr val="FFDE58"/>
                    </a:solidFill>
                    <a:latin typeface="Tahoma" panose="020B0604030504040204" pitchFamily="34" charset="0"/>
                  </a:rPr>
                  <a:t>4</a:t>
                </a:r>
              </a:p>
            </p:txBody>
          </p:sp>
        </p:grpSp>
        <p:sp>
          <p:nvSpPr>
            <p:cNvPr id="958884" name="Text Box 225"/>
            <p:cNvSpPr txBox="1">
              <a:spLocks noChangeArrowheads="1"/>
            </p:cNvSpPr>
            <p:nvPr/>
          </p:nvSpPr>
          <p:spPr bwMode="auto">
            <a:xfrm>
              <a:off x="3230" y="537"/>
              <a:ext cx="158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altLang="en-US" sz="1800" b="0">
                  <a:solidFill>
                    <a:srgbClr val="FFDE58"/>
                  </a:solidFill>
                  <a:latin typeface="Tahoma" panose="020B0604030504040204" pitchFamily="34" charset="0"/>
                </a:rPr>
                <a:t>position in upper string</a:t>
              </a:r>
            </a:p>
          </p:txBody>
        </p:sp>
        <p:sp>
          <p:nvSpPr>
            <p:cNvPr id="958885" name="Text Box 226"/>
            <p:cNvSpPr txBox="1">
              <a:spLocks noChangeArrowheads="1"/>
            </p:cNvSpPr>
            <p:nvPr/>
          </p:nvSpPr>
          <p:spPr bwMode="auto">
            <a:xfrm rot="-5400000">
              <a:off x="1543" y="2297"/>
              <a:ext cx="156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altLang="en-US" sz="1800" b="0">
                  <a:solidFill>
                    <a:srgbClr val="FFDE58"/>
                  </a:solidFill>
                  <a:latin typeface="Tahoma" panose="020B0604030504040204" pitchFamily="34" charset="0"/>
                </a:rPr>
                <a:t>position in lower string</a:t>
              </a:r>
            </a:p>
          </p:txBody>
        </p:sp>
      </p:grpSp>
      <p:sp>
        <p:nvSpPr>
          <p:cNvPr id="2" name="Slide Number Placeholder 1"/>
          <p:cNvSpPr>
            <a:spLocks noGrp="1"/>
          </p:cNvSpPr>
          <p:nvPr>
            <p:ph type="sldNum" sz="quarter" idx="10"/>
          </p:nvPr>
        </p:nvSpPr>
        <p:spPr/>
        <p:txBody>
          <a:bodyPr/>
          <a:lstStyle/>
          <a:p>
            <a:fld id="{31A35EC1-B1B4-4FA8-B2AD-670C5F0CF62D}" type="slidenum">
              <a:rPr lang="en-US" smtClean="0"/>
              <a:pPr/>
              <a:t>136</a:t>
            </a:fld>
            <a:endParaRPr lang="en-US"/>
          </a:p>
        </p:txBody>
      </p:sp>
    </p:spTree>
    <p:extLst>
      <p:ext uri="{BB962C8B-B14F-4D97-AF65-F5344CB8AC3E}">
        <p14:creationId xmlns:p14="http://schemas.microsoft.com/office/powerpoint/2010/main" val="24986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5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65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8659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6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579" grpId="0" animBg="1"/>
      <p:bldP spid="186581" grpId="0"/>
      <p:bldP spid="18658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p:txBody>
          <a:bodyPr/>
          <a:lstStyle/>
          <a:p>
            <a:r>
              <a:rPr lang="en-US"/>
              <a:t>Why restrict to finite-state functions?</a:t>
            </a:r>
          </a:p>
        </p:txBody>
      </p:sp>
      <p:sp>
        <p:nvSpPr>
          <p:cNvPr id="954484" name="Rectangle 116"/>
          <p:cNvSpPr>
            <a:spLocks noGrp="1" noChangeArrowheads="1"/>
          </p:cNvSpPr>
          <p:nvPr>
            <p:ph type="body" idx="1"/>
          </p:nvPr>
        </p:nvSpPr>
        <p:spPr>
          <a:xfrm>
            <a:off x="457200" y="1600200"/>
            <a:ext cx="8458200" cy="4530725"/>
          </a:xfrm>
        </p:spPr>
        <p:txBody>
          <a:bodyPr/>
          <a:lstStyle/>
          <a:p>
            <a:r>
              <a:rPr lang="en-US" sz="2600"/>
              <a:t>Can </a:t>
            </a:r>
            <a:r>
              <a:rPr lang="en-US" sz="2600" u="sng"/>
              <a:t>always</a:t>
            </a:r>
            <a:r>
              <a:rPr lang="en-US" sz="2600"/>
              <a:t> compute f(x,y) efficiently.</a:t>
            </a:r>
          </a:p>
          <a:p>
            <a:pPr lvl="1"/>
            <a:r>
              <a:rPr lang="en-US" sz="2200"/>
              <a:t>Construct the graph of accepting paths by FSM composition.</a:t>
            </a:r>
          </a:p>
          <a:p>
            <a:pPr lvl="1"/>
            <a:r>
              <a:rPr lang="en-US" sz="2200"/>
              <a:t>Sum over them via dynamic prog., or by solving a linear system.</a:t>
            </a:r>
          </a:p>
          <a:p>
            <a:endParaRPr lang="en-US" sz="2600"/>
          </a:p>
          <a:p>
            <a:r>
              <a:rPr lang="en-US" sz="2600"/>
              <a:t>Finite-state functions are closed under useful operations:</a:t>
            </a:r>
          </a:p>
          <a:p>
            <a:pPr lvl="1"/>
            <a:r>
              <a:rPr lang="en-US"/>
              <a:t>Marginalization:        h(x) = ∑</a:t>
            </a:r>
            <a:r>
              <a:rPr lang="en-US" baseline="-25000"/>
              <a:t>y</a:t>
            </a:r>
            <a:r>
              <a:rPr lang="en-US"/>
              <a:t> f(x,y)</a:t>
            </a:r>
          </a:p>
          <a:p>
            <a:pPr lvl="1"/>
            <a:r>
              <a:rPr lang="en-US"/>
              <a:t>Pointwise product:   h(x) = f(x) ∙ g(x)</a:t>
            </a:r>
          </a:p>
          <a:p>
            <a:pPr lvl="1"/>
            <a:r>
              <a:rPr lang="en-US"/>
              <a:t>Join:                               h(x,y,z) = f(x,y) ∙ g(y,z)</a:t>
            </a:r>
          </a:p>
        </p:txBody>
      </p:sp>
      <p:sp>
        <p:nvSpPr>
          <p:cNvPr id="2" name="Slide Number Placeholder 1"/>
          <p:cNvSpPr>
            <a:spLocks noGrp="1"/>
          </p:cNvSpPr>
          <p:nvPr>
            <p:ph type="sldNum" sz="quarter" idx="10"/>
          </p:nvPr>
        </p:nvSpPr>
        <p:spPr/>
        <p:txBody>
          <a:bodyPr/>
          <a:lstStyle/>
          <a:p>
            <a:fld id="{31A35EC1-B1B4-4FA8-B2AD-670C5F0CF62D}" type="slidenum">
              <a:rPr lang="en-US" smtClean="0"/>
              <a:pPr/>
              <a:t>137</a:t>
            </a:fld>
            <a:endParaRPr lang="en-US"/>
          </a:p>
        </p:txBody>
      </p:sp>
    </p:spTree>
    <p:extLst>
      <p:ext uri="{BB962C8B-B14F-4D97-AF65-F5344CB8AC3E}">
        <p14:creationId xmlns:p14="http://schemas.microsoft.com/office/powerpoint/2010/main" val="24841661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Grp="1" noChangeArrowheads="1"/>
          </p:cNvSpPr>
          <p:nvPr>
            <p:ph type="title"/>
          </p:nvPr>
        </p:nvSpPr>
        <p:spPr/>
        <p:txBody>
          <a:bodyPr/>
          <a:lstStyle/>
          <a:p>
            <a:r>
              <a:rPr lang="en-US"/>
              <a:t>Define a function </a:t>
            </a:r>
            <a:r>
              <a:rPr lang="en-US" u="sng"/>
              <a:t>family</a:t>
            </a:r>
          </a:p>
        </p:txBody>
      </p:sp>
      <p:sp>
        <p:nvSpPr>
          <p:cNvPr id="950275" name="Rectangle 3"/>
          <p:cNvSpPr>
            <a:spLocks noGrp="1" noChangeArrowheads="1"/>
          </p:cNvSpPr>
          <p:nvPr>
            <p:ph type="body" idx="1"/>
          </p:nvPr>
        </p:nvSpPr>
        <p:spPr/>
        <p:txBody>
          <a:bodyPr/>
          <a:lstStyle/>
          <a:p>
            <a:r>
              <a:rPr lang="en-US" sz="2600"/>
              <a:t>Use finite-state machines (FSMs).</a:t>
            </a:r>
          </a:p>
          <a:p>
            <a:r>
              <a:rPr lang="en-US" sz="2600"/>
              <a:t>The arc weights are parameterized.</a:t>
            </a:r>
          </a:p>
          <a:p>
            <a:r>
              <a:rPr lang="en-US" sz="2600"/>
              <a:t>We tune the parameters to get weights that predict our training data well.</a:t>
            </a:r>
          </a:p>
          <a:p>
            <a:endParaRPr lang="en-US" sz="2600"/>
          </a:p>
          <a:p>
            <a:r>
              <a:rPr lang="en-US" sz="2600"/>
              <a:t>The FSM topology defines a function </a:t>
            </a:r>
            <a:r>
              <a:rPr lang="en-US" sz="2600" u="sng"/>
              <a:t>family</a:t>
            </a:r>
            <a:r>
              <a:rPr lang="en-US" sz="2600"/>
              <a:t>.</a:t>
            </a:r>
          </a:p>
          <a:p>
            <a:r>
              <a:rPr lang="en-US" sz="2600"/>
              <a:t>In practice, generalizations of stochastic edit distance.  </a:t>
            </a:r>
          </a:p>
          <a:p>
            <a:pPr lvl="1"/>
            <a:r>
              <a:rPr lang="en-US" sz="2200"/>
              <a:t>So, we are learning the edit probabilities.</a:t>
            </a:r>
          </a:p>
          <a:p>
            <a:pPr lvl="1"/>
            <a:r>
              <a:rPr lang="en-US" sz="2200"/>
              <a:t>With more states, these can depend on left and right context.</a:t>
            </a:r>
          </a:p>
        </p:txBody>
      </p:sp>
      <p:sp>
        <p:nvSpPr>
          <p:cNvPr id="2" name="Slide Number Placeholder 1"/>
          <p:cNvSpPr>
            <a:spLocks noGrp="1"/>
          </p:cNvSpPr>
          <p:nvPr>
            <p:ph type="sldNum" sz="quarter" idx="10"/>
          </p:nvPr>
        </p:nvSpPr>
        <p:spPr/>
        <p:txBody>
          <a:bodyPr/>
          <a:lstStyle/>
          <a:p>
            <a:fld id="{31A35EC1-B1B4-4FA8-B2AD-670C5F0CF62D}" type="slidenum">
              <a:rPr lang="en-US" smtClean="0"/>
              <a:pPr/>
              <a:t>138</a:t>
            </a:fld>
            <a:endParaRPr lang="en-US"/>
          </a:p>
        </p:txBody>
      </p:sp>
    </p:spTree>
    <p:extLst>
      <p:ext uri="{BB962C8B-B14F-4D97-AF65-F5344CB8AC3E}">
        <p14:creationId xmlns:p14="http://schemas.microsoft.com/office/powerpoint/2010/main" val="236467352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698" name="Rectangle 2"/>
          <p:cNvSpPr>
            <a:spLocks noGrp="1" noChangeArrowheads="1"/>
          </p:cNvSpPr>
          <p:nvPr>
            <p:ph type="title"/>
          </p:nvPr>
        </p:nvSpPr>
        <p:spPr/>
        <p:txBody>
          <a:bodyPr/>
          <a:lstStyle/>
          <a:p>
            <a:r>
              <a:rPr lang="en-US"/>
              <a:t>Probabilistic FSTs</a:t>
            </a:r>
          </a:p>
        </p:txBody>
      </p:sp>
      <p:pic>
        <p:nvPicPr>
          <p:cNvPr id="1181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1174750"/>
            <a:ext cx="7080250"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31A35EC1-B1B4-4FA8-B2AD-670C5F0CF62D}" type="slidenum">
              <a:rPr lang="en-US" smtClean="0"/>
              <a:pPr/>
              <a:t>139</a:t>
            </a:fld>
            <a:endParaRPr lang="en-US"/>
          </a:p>
        </p:txBody>
      </p:sp>
    </p:spTree>
    <p:extLst>
      <p:ext uri="{BB962C8B-B14F-4D97-AF65-F5344CB8AC3E}">
        <p14:creationId xmlns:p14="http://schemas.microsoft.com/office/powerpoint/2010/main" val="99567374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lide Number Placeholder 5"/>
          <p:cNvSpPr>
            <a:spLocks noGrp="1"/>
          </p:cNvSpPr>
          <p:nvPr>
            <p:ph type="sldNum" sz="quarter" idx="12"/>
          </p:nvPr>
        </p:nvSpPr>
        <p:spPr/>
        <p:txBody>
          <a:bodyPr/>
          <a:lstStyle/>
          <a:p>
            <a:fld id="{F71823E2-1061-4CD0-BE3C-DFF2E4618206}" type="slidenum">
              <a:rPr lang="en-US" altLang="en-US">
                <a:solidFill>
                  <a:srgbClr val="000000"/>
                </a:solidFill>
              </a:rPr>
              <a:pPr/>
              <a:t>14</a:t>
            </a:fld>
            <a:endParaRPr lang="en-US" altLang="en-US">
              <a:solidFill>
                <a:srgbClr val="000000"/>
              </a:solidFill>
            </a:endParaRPr>
          </a:p>
        </p:txBody>
      </p:sp>
      <p:sp>
        <p:nvSpPr>
          <p:cNvPr id="286722" name="Rectangle 2"/>
          <p:cNvSpPr>
            <a:spLocks noGrp="1" noChangeArrowheads="1"/>
          </p:cNvSpPr>
          <p:nvPr>
            <p:ph type="title"/>
          </p:nvPr>
        </p:nvSpPr>
        <p:spPr/>
        <p:txBody>
          <a:bodyPr/>
          <a:lstStyle/>
          <a:p>
            <a:r>
              <a:rPr lang="en-US" altLang="en-US"/>
              <a:t>A typical Polish verb </a:t>
            </a:r>
            <a:r>
              <a:rPr lang="en-US" altLang="en-US" sz="3400"/>
              <a:t>(“to contain”)</a:t>
            </a:r>
          </a:p>
        </p:txBody>
      </p:sp>
      <p:sp>
        <p:nvSpPr>
          <p:cNvPr id="286906" name="Rectangle 186"/>
          <p:cNvSpPr>
            <a:spLocks noChangeArrowheads="1"/>
          </p:cNvSpPr>
          <p:nvPr/>
        </p:nvSpPr>
        <p:spPr bwMode="auto">
          <a:xfrm>
            <a:off x="119063" y="2743200"/>
            <a:ext cx="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l">
              <a:spcBef>
                <a:spcPct val="0"/>
              </a:spcBef>
              <a:buClrTx/>
              <a:buSzTx/>
              <a:buFontTx/>
              <a:buNone/>
            </a:pPr>
            <a:endParaRPr lang="en-US" altLang="en-US" sz="2400" smtClean="0">
              <a:solidFill>
                <a:srgbClr val="000000"/>
              </a:solidFill>
              <a:latin typeface="Arial" panose="020B0604020202020204" pitchFamily="34" charset="0"/>
              <a:cs typeface="+mn-cs"/>
            </a:endParaRPr>
          </a:p>
        </p:txBody>
      </p:sp>
      <p:graphicFrame>
        <p:nvGraphicFramePr>
          <p:cNvPr id="286907" name="Group 187"/>
          <p:cNvGraphicFramePr>
            <a:graphicFrameLocks noGrp="1"/>
          </p:cNvGraphicFramePr>
          <p:nvPr/>
        </p:nvGraphicFramePr>
        <p:xfrm>
          <a:off x="119063" y="1125538"/>
          <a:ext cx="8940800" cy="4185605"/>
        </p:xfrm>
        <a:graphic>
          <a:graphicData uri="http://schemas.openxmlformats.org/drawingml/2006/table">
            <a:tbl>
              <a:tblPr/>
              <a:tblGrid>
                <a:gridCol w="838200"/>
                <a:gridCol w="4267200"/>
                <a:gridCol w="3835400"/>
              </a:tblGrid>
              <a:tr h="2555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Unicode MS" panose="020B0604020202020204" pitchFamily="34"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Imperfective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Perfective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infinitive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zawierać</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zawrzeć</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2866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present</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5406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past</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2866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future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493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conditional</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254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imperative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26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6941" name="Group 221"/>
          <p:cNvGraphicFramePr>
            <a:graphicFrameLocks noGrp="1"/>
          </p:cNvGraphicFramePr>
          <p:nvPr/>
        </p:nvGraphicFramePr>
        <p:xfrm>
          <a:off x="122238" y="5468938"/>
          <a:ext cx="4754562" cy="975360"/>
        </p:xfrm>
        <a:graphic>
          <a:graphicData uri="http://schemas.openxmlformats.org/drawingml/2006/table">
            <a:tbl>
              <a:tblPr/>
              <a:tblGrid>
                <a:gridCol w="2354262"/>
                <a:gridCol w="2400300"/>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present active participles</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zawierający, -a, -e; -y, -e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present passive participles</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zawierany, -a, -e; -, -e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past passive participles</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zawarty, -a, -e; -, -te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adverbial participle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zawierając</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6958" name="Group 238"/>
          <p:cNvGraphicFramePr>
            <a:graphicFrameLocks noGrp="1"/>
          </p:cNvGraphicFramePr>
          <p:nvPr/>
        </p:nvGraphicFramePr>
        <p:xfrm>
          <a:off x="957263" y="1620838"/>
          <a:ext cx="4256087" cy="731520"/>
        </p:xfrm>
        <a:graphic>
          <a:graphicData uri="http://schemas.openxmlformats.org/drawingml/2006/table">
            <a:tbl>
              <a:tblPr/>
              <a:tblGrid>
                <a:gridCol w="2271712"/>
                <a:gridCol w="1984375"/>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zawieram</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zaweiramy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zawierasz</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zawieracie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zawierają</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6972" name="Group 252"/>
          <p:cNvGraphicFramePr>
            <a:graphicFrameLocks noGrp="1"/>
          </p:cNvGraphicFramePr>
          <p:nvPr/>
        </p:nvGraphicFramePr>
        <p:xfrm>
          <a:off x="957263" y="2370138"/>
          <a:ext cx="4252912" cy="731520"/>
        </p:xfrm>
        <a:graphic>
          <a:graphicData uri="http://schemas.openxmlformats.org/drawingml/2006/table">
            <a:tbl>
              <a:tblPr/>
              <a:tblGrid>
                <a:gridCol w="2279650"/>
                <a:gridCol w="1973262"/>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zawierałem/zawierałam</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zawieraliśmy/zawierałyśmy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zawierałeś/zawierałaś</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zawieraliście/zawierałyście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zawierał/zawierała/zawierało</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zawierali/zawierały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6986" name="Group 266"/>
          <p:cNvGraphicFramePr>
            <a:graphicFrameLocks noGrp="1"/>
          </p:cNvGraphicFramePr>
          <p:nvPr/>
        </p:nvGraphicFramePr>
        <p:xfrm>
          <a:off x="5230813" y="2370138"/>
          <a:ext cx="3829050" cy="731520"/>
        </p:xfrm>
        <a:graphic>
          <a:graphicData uri="http://schemas.openxmlformats.org/drawingml/2006/table">
            <a:tbl>
              <a:tblPr/>
              <a:tblGrid>
                <a:gridCol w="2000250"/>
                <a:gridCol w="1828800"/>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zawarłem/zawarłam</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zawarliśmy/zawarłyśmy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zawarłeś/zawarłaś</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zawarliście/zawarłyście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zawarł/zawarła/zawarło</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dirty="0" err="1"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zawarli</a:t>
                      </a:r>
                      <a:r>
                        <a:rPr kumimoji="0" lang="en-US" altLang="en-US" sz="1000" b="0" i="0" u="none" strike="noStrike" cap="none" normalizeH="0" baseline="0" dirty="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a:t>
                      </a:r>
                      <a:r>
                        <a:rPr kumimoji="0" lang="en-US" altLang="en-US" sz="1000" b="0" i="0" u="none" strike="noStrike" cap="none" normalizeH="0" baseline="0" dirty="0" err="1"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zawarły</a:t>
                      </a:r>
                      <a:endParaRPr kumimoji="0" lang="en-US" altLang="en-US" sz="2200" b="0" i="0" u="none" strike="noStrike" cap="none" normalizeH="0" baseline="0" dirty="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7000" name="Group 280"/>
          <p:cNvGraphicFramePr>
            <a:graphicFrameLocks noGrp="1"/>
          </p:cNvGraphicFramePr>
          <p:nvPr/>
        </p:nvGraphicFramePr>
        <p:xfrm>
          <a:off x="957263" y="3108325"/>
          <a:ext cx="4262437" cy="731520"/>
        </p:xfrm>
        <a:graphic>
          <a:graphicData uri="http://schemas.openxmlformats.org/drawingml/2006/table">
            <a:tbl>
              <a:tblPr/>
              <a:tblGrid>
                <a:gridCol w="2281237"/>
                <a:gridCol w="1981200"/>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będę zawierał/zawierała</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będziemy zawierali/zawierały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będziesz zawierał/zawierała</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będziecie zawierali/zawierały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będzie zawierał/zawierała/zawierało</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będą zawierali/zawierały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7014" name="Group 294"/>
          <p:cNvGraphicFramePr>
            <a:graphicFrameLocks noGrp="1"/>
          </p:cNvGraphicFramePr>
          <p:nvPr/>
        </p:nvGraphicFramePr>
        <p:xfrm>
          <a:off x="5230813" y="3108325"/>
          <a:ext cx="3836987" cy="731520"/>
        </p:xfrm>
        <a:graphic>
          <a:graphicData uri="http://schemas.openxmlformats.org/drawingml/2006/table">
            <a:tbl>
              <a:tblPr/>
              <a:tblGrid>
                <a:gridCol w="2008187"/>
                <a:gridCol w="1828800"/>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zawrę</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zawrzemy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zawresz</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zawrzecie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zawrze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zawrą</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7028" name="Group 308"/>
          <p:cNvGraphicFramePr>
            <a:graphicFrameLocks noGrp="1"/>
          </p:cNvGraphicFramePr>
          <p:nvPr/>
        </p:nvGraphicFramePr>
        <p:xfrm>
          <a:off x="957263" y="3852863"/>
          <a:ext cx="4262437" cy="731520"/>
        </p:xfrm>
        <a:graphic>
          <a:graphicData uri="http://schemas.openxmlformats.org/drawingml/2006/table">
            <a:tbl>
              <a:tblPr/>
              <a:tblGrid>
                <a:gridCol w="2281237"/>
                <a:gridCol w="1981200"/>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zawierałbym/zawierałabym</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zawieralibyśmy/zawierałybyśmy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zawierałbyś/zawierałabyś</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zawieralibyście/zawierałybyście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zawierałby/zawierałaby/zawierałoby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zawieraliby/zawierałyby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7042" name="Group 322"/>
          <p:cNvGraphicFramePr>
            <a:graphicFrameLocks noGrp="1"/>
          </p:cNvGraphicFramePr>
          <p:nvPr/>
        </p:nvGraphicFramePr>
        <p:xfrm>
          <a:off x="5230813" y="3852863"/>
          <a:ext cx="3836987" cy="731520"/>
        </p:xfrm>
        <a:graphic>
          <a:graphicData uri="http://schemas.openxmlformats.org/drawingml/2006/table">
            <a:tbl>
              <a:tblPr/>
              <a:tblGrid>
                <a:gridCol w="2011362"/>
                <a:gridCol w="1825625"/>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dirty="0" err="1"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zawarłbym</a:t>
                      </a:r>
                      <a:r>
                        <a:rPr kumimoji="0" lang="en-US" altLang="en-US" sz="1000" b="0" i="0" u="none" strike="noStrike" cap="none" normalizeH="0" baseline="0" dirty="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a:t>
                      </a:r>
                      <a:r>
                        <a:rPr kumimoji="0" lang="en-US" altLang="en-US" sz="1000" b="0" i="0" u="none" strike="noStrike" cap="none" normalizeH="0" baseline="0" dirty="0" err="1"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zawarłabym</a:t>
                      </a:r>
                      <a:endParaRPr kumimoji="0" lang="en-US" altLang="en-US" sz="2200" b="0" i="0" u="none" strike="noStrike" cap="none" normalizeH="0" baseline="0" dirty="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zawarlibyśmy/zawarłybyśmy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zawarłbyś/zawarłabyś</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zawarlibyście/zawarłybyście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zawarłby/zawarłaby/zawarłoby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dirty="0" err="1"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zawarliby</a:t>
                      </a:r>
                      <a:r>
                        <a:rPr kumimoji="0" lang="en-US" altLang="en-US" sz="1000" b="0" i="0" u="none" strike="noStrike" cap="none" normalizeH="0" baseline="0" dirty="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a:t>
                      </a:r>
                      <a:r>
                        <a:rPr kumimoji="0" lang="en-US" altLang="en-US" sz="1000" b="0" i="0" u="none" strike="noStrike" cap="none" normalizeH="0" baseline="0" dirty="0" err="1"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zawarłyby</a:t>
                      </a:r>
                      <a:endParaRPr kumimoji="0" lang="en-US" altLang="en-US" sz="2200" b="0" i="0" u="none" strike="noStrike" cap="none" normalizeH="0" baseline="0" dirty="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7056" name="Group 336"/>
          <p:cNvGraphicFramePr>
            <a:graphicFrameLocks noGrp="1"/>
          </p:cNvGraphicFramePr>
          <p:nvPr/>
        </p:nvGraphicFramePr>
        <p:xfrm>
          <a:off x="957263" y="4592638"/>
          <a:ext cx="4262437" cy="731520"/>
        </p:xfrm>
        <a:graphic>
          <a:graphicData uri="http://schemas.openxmlformats.org/drawingml/2006/table">
            <a:tbl>
              <a:tblPr/>
              <a:tblGrid>
                <a:gridCol w="2281237"/>
                <a:gridCol w="1981200"/>
              </a:tblGrid>
              <a:tr h="2413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Unicode MS" panose="020B0604020202020204" pitchFamily="34"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zawierajmy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zawieraj</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zawierajcie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niech zawiera</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niech zawierają</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7070" name="Group 350"/>
          <p:cNvGraphicFramePr>
            <a:graphicFrameLocks noGrp="1"/>
          </p:cNvGraphicFramePr>
          <p:nvPr/>
        </p:nvGraphicFramePr>
        <p:xfrm>
          <a:off x="5230813" y="4592638"/>
          <a:ext cx="3829050" cy="731520"/>
        </p:xfrm>
        <a:graphic>
          <a:graphicData uri="http://schemas.openxmlformats.org/drawingml/2006/table">
            <a:tbl>
              <a:tblPr/>
              <a:tblGrid>
                <a:gridCol w="2014537"/>
                <a:gridCol w="1814513"/>
              </a:tblGrid>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zawrzyjmy</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zawrzyj</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zawrzjcie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niech zawrze</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ea typeface="Times New Roman" panose="02020603050405020304" pitchFamily="18" charset="0"/>
                          <a:cs typeface="Courier New" panose="02070309020205020404" pitchFamily="49" charset="0"/>
                        </a:rPr>
                        <a:t>niech zawrą</a:t>
                      </a:r>
                      <a:endParaRPr kumimoji="0" lang="en-US" altLang="en-US" sz="2200" b="0" i="0" u="none" strike="noStrike" cap="none" normalizeH="0" baseline="0" smtClean="0">
                        <a:ln>
                          <a:noFill/>
                        </a:ln>
                        <a:solidFill>
                          <a:schemeClr val="tx1"/>
                        </a:solidFill>
                        <a:effectLst/>
                        <a:latin typeface="Arial" panose="020B0604020202020204" pitchFamily="34" charset="0"/>
                        <a:ea typeface="ＭＳ Ｐゴシック" charset="-128"/>
                        <a:cs typeface="Courier New" panose="02070309020205020404" pitchFamily="4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087" name="Text Box 367"/>
          <p:cNvSpPr txBox="1">
            <a:spLocks noChangeArrowheads="1"/>
          </p:cNvSpPr>
          <p:nvPr/>
        </p:nvSpPr>
        <p:spPr bwMode="auto">
          <a:xfrm>
            <a:off x="5181600" y="5561013"/>
            <a:ext cx="3962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ClrTx/>
              <a:buSzTx/>
              <a:buFontTx/>
              <a:buNone/>
            </a:pPr>
            <a:r>
              <a:rPr lang="en-US" altLang="en-US" sz="1800" dirty="0" smtClean="0">
                <a:solidFill>
                  <a:srgbClr val="FF0000"/>
                </a:solidFill>
                <a:latin typeface="Arial" panose="020B0604020202020204" pitchFamily="34" charset="0"/>
                <a:cs typeface="+mn-cs"/>
              </a:rPr>
              <a:t>100 inflected forms per verb</a:t>
            </a:r>
          </a:p>
          <a:p>
            <a:pPr>
              <a:spcBef>
                <a:spcPct val="0"/>
              </a:spcBef>
              <a:buClrTx/>
              <a:buSzTx/>
              <a:buFontTx/>
              <a:buNone/>
            </a:pPr>
            <a:r>
              <a:rPr lang="en-US" altLang="en-US" sz="1800" dirty="0" smtClean="0">
                <a:solidFill>
                  <a:srgbClr val="FF0000"/>
                </a:solidFill>
                <a:latin typeface="Arial" panose="020B0604020202020204" pitchFamily="34" charset="0"/>
                <a:cs typeface="+mn-cs"/>
              </a:rPr>
              <a:t>Sort of predictable from one another!</a:t>
            </a:r>
            <a:br>
              <a:rPr lang="en-US" altLang="en-US" sz="1800" dirty="0" smtClean="0">
                <a:solidFill>
                  <a:srgbClr val="FF0000"/>
                </a:solidFill>
                <a:latin typeface="Arial" panose="020B0604020202020204" pitchFamily="34" charset="0"/>
                <a:cs typeface="+mn-cs"/>
              </a:rPr>
            </a:br>
            <a:r>
              <a:rPr lang="en-US" altLang="en-US" sz="1800" dirty="0" smtClean="0">
                <a:solidFill>
                  <a:srgbClr val="FF0000"/>
                </a:solidFill>
                <a:latin typeface="Arial" panose="020B0604020202020204" pitchFamily="34" charset="0"/>
                <a:cs typeface="+mn-cs"/>
              </a:rPr>
              <a:t>(verbs are more or less regular)</a:t>
            </a:r>
          </a:p>
        </p:txBody>
      </p:sp>
    </p:spTree>
    <p:extLst>
      <p:ext uri="{BB962C8B-B14F-4D97-AF65-F5344CB8AC3E}">
        <p14:creationId xmlns:p14="http://schemas.microsoft.com/office/powerpoint/2010/main" val="1266244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870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2870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87" grpId="0" uiExpand="1"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Grp="1" noChangeArrowheads="1"/>
          </p:cNvSpPr>
          <p:nvPr>
            <p:ph type="title"/>
          </p:nvPr>
        </p:nvSpPr>
        <p:spPr/>
        <p:txBody>
          <a:bodyPr/>
          <a:lstStyle/>
          <a:p>
            <a:r>
              <a:rPr lang="en-US"/>
              <a:t>Probabilistic FSTs</a:t>
            </a:r>
          </a:p>
        </p:txBody>
      </p:sp>
      <p:pic>
        <p:nvPicPr>
          <p:cNvPr id="1182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39888"/>
            <a:ext cx="8915400" cy="361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31A35EC1-B1B4-4FA8-B2AD-670C5F0CF62D}" type="slidenum">
              <a:rPr lang="en-US" smtClean="0"/>
              <a:pPr/>
              <a:t>140</a:t>
            </a:fld>
            <a:endParaRPr lang="en-US"/>
          </a:p>
        </p:txBody>
      </p:sp>
    </p:spTree>
    <p:extLst>
      <p:ext uri="{BB962C8B-B14F-4D97-AF65-F5344CB8AC3E}">
        <p14:creationId xmlns:p14="http://schemas.microsoft.com/office/powerpoint/2010/main" val="3225562500"/>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200"/>
          </a:xfrm>
        </p:spPr>
        <p:txBody>
          <a:bodyPr/>
          <a:lstStyle/>
          <a:p>
            <a:r>
              <a:rPr lang="en-US" i="1" dirty="0" smtClean="0">
                <a:solidFill>
                  <a:schemeClr val="tx1"/>
                </a:solidFill>
              </a:rPr>
              <a:t>Finite-State</a:t>
            </a:r>
            <a:r>
              <a:rPr lang="en-US" dirty="0" smtClean="0">
                <a:solidFill>
                  <a:schemeClr val="tx1"/>
                </a:solidFill>
              </a:rPr>
              <a:t> Graphical Model Over String-Valued Random Variables</a:t>
            </a:r>
            <a:endParaRPr lang="en-US" i="1" dirty="0"/>
          </a:p>
        </p:txBody>
      </p:sp>
      <p:sp>
        <p:nvSpPr>
          <p:cNvPr id="8" name="Text Placeholder 7"/>
          <p:cNvSpPr>
            <a:spLocks noGrp="1"/>
          </p:cNvSpPr>
          <p:nvPr>
            <p:ph type="body" idx="1"/>
          </p:nvPr>
        </p:nvSpPr>
        <p:spPr>
          <a:xfrm>
            <a:off x="457199" y="1600200"/>
            <a:ext cx="8502073" cy="4414982"/>
          </a:xfrm>
        </p:spPr>
        <p:txBody>
          <a:bodyPr/>
          <a:lstStyle/>
          <a:p>
            <a:pPr marL="457200" indent="-419100">
              <a:lnSpc>
                <a:spcPct val="130000"/>
              </a:lnSpc>
              <a:spcBef>
                <a:spcPts val="0"/>
              </a:spcBef>
              <a:spcAft>
                <a:spcPts val="0"/>
              </a:spcAft>
              <a:buClr>
                <a:srgbClr val="000000"/>
              </a:buClr>
              <a:buFont typeface="Arial"/>
              <a:buChar char="●"/>
            </a:pPr>
            <a:r>
              <a:rPr lang="en-US" sz="3000" dirty="0"/>
              <a:t>J</a:t>
            </a:r>
            <a:r>
              <a:rPr lang="en-US" sz="3000" dirty="0" smtClean="0"/>
              <a:t>oint distribution over many strings</a:t>
            </a:r>
          </a:p>
          <a:p>
            <a:pPr marL="457200" indent="-419100">
              <a:lnSpc>
                <a:spcPct val="130000"/>
              </a:lnSpc>
              <a:spcBef>
                <a:spcPts val="0"/>
              </a:spcBef>
              <a:spcAft>
                <a:spcPts val="0"/>
              </a:spcAft>
              <a:buClr>
                <a:srgbClr val="000000"/>
              </a:buClr>
              <a:buFont typeface="Arial"/>
              <a:buChar char="●"/>
            </a:pPr>
            <a:r>
              <a:rPr lang="en-US" sz="3000" dirty="0" smtClean="0">
                <a:solidFill>
                  <a:schemeClr val="tx1"/>
                </a:solidFill>
              </a:rPr>
              <a:t>Variables</a:t>
            </a:r>
          </a:p>
          <a:p>
            <a:pPr marL="857250" lvl="1" indent="-419100">
              <a:lnSpc>
                <a:spcPct val="130000"/>
              </a:lnSpc>
              <a:spcBef>
                <a:spcPts val="0"/>
              </a:spcBef>
              <a:spcAft>
                <a:spcPts val="0"/>
              </a:spcAft>
              <a:buClr>
                <a:srgbClr val="000000"/>
              </a:buClr>
              <a:buFont typeface="Arial"/>
              <a:buChar char="●"/>
            </a:pPr>
            <a:r>
              <a:rPr lang="en-US" sz="2600" dirty="0" smtClean="0">
                <a:solidFill>
                  <a:schemeClr val="tx1"/>
                </a:solidFill>
              </a:rPr>
              <a:t>Range over </a:t>
            </a:r>
            <a:r>
              <a:rPr lang="en-US" sz="2600" dirty="0" err="1" smtClean="0">
                <a:solidFill>
                  <a:schemeClr val="tx1"/>
                </a:solidFill>
              </a:rPr>
              <a:t>Σ</a:t>
            </a:r>
            <a:r>
              <a:rPr lang="en-US" sz="2600" dirty="0" smtClean="0">
                <a:solidFill>
                  <a:schemeClr val="tx1"/>
                </a:solidFill>
              </a:rPr>
              <a:t>* </a:t>
            </a:r>
            <a:r>
              <a:rPr lang="en-US" sz="2400" dirty="0" smtClean="0">
                <a:solidFill>
                  <a:schemeClr val="tx1"/>
                </a:solidFill>
                <a:sym typeface="Wingdings" panose="05000000000000000000" pitchFamily="2" charset="2"/>
              </a:rPr>
              <a:t> </a:t>
            </a:r>
            <a:r>
              <a:rPr lang="en-US" sz="2400" i="1" dirty="0" smtClean="0">
                <a:solidFill>
                  <a:schemeClr val="tx1"/>
                </a:solidFill>
                <a:sym typeface="Wingdings" panose="05000000000000000000" pitchFamily="2" charset="2"/>
              </a:rPr>
              <a:t>infinite</a:t>
            </a:r>
            <a:r>
              <a:rPr lang="en-US" sz="2400" dirty="0" smtClean="0">
                <a:solidFill>
                  <a:schemeClr val="tx1"/>
                </a:solidFill>
                <a:sym typeface="Wingdings" panose="05000000000000000000" pitchFamily="2" charset="2"/>
              </a:rPr>
              <a:t> set of all strings</a:t>
            </a:r>
            <a:endParaRPr lang="en-US" sz="2600" dirty="0" smtClean="0">
              <a:solidFill>
                <a:schemeClr val="tx1"/>
              </a:solidFill>
            </a:endParaRPr>
          </a:p>
          <a:p>
            <a:pPr marL="457200" indent="-419100">
              <a:lnSpc>
                <a:spcPct val="130000"/>
              </a:lnSpc>
              <a:spcBef>
                <a:spcPts val="0"/>
              </a:spcBef>
              <a:spcAft>
                <a:spcPts val="0"/>
              </a:spcAft>
              <a:buClr>
                <a:srgbClr val="000000"/>
              </a:buClr>
              <a:buFont typeface="Arial"/>
              <a:buChar char="●"/>
            </a:pPr>
            <a:r>
              <a:rPr lang="en-US" sz="3000" dirty="0" smtClean="0">
                <a:solidFill>
                  <a:schemeClr val="tx1"/>
                </a:solidFill>
                <a:sym typeface="Wingdings" panose="05000000000000000000" pitchFamily="2" charset="2"/>
              </a:rPr>
              <a:t>Relations among variables</a:t>
            </a:r>
            <a:endParaRPr lang="en-US" sz="2600" dirty="0" smtClean="0">
              <a:solidFill>
                <a:schemeClr val="tx1"/>
              </a:solidFill>
              <a:sym typeface="Wingdings" panose="05000000000000000000" pitchFamily="2" charset="2"/>
            </a:endParaRPr>
          </a:p>
          <a:p>
            <a:pPr marL="857250" lvl="1" indent="-419100">
              <a:lnSpc>
                <a:spcPct val="130000"/>
              </a:lnSpc>
              <a:spcBef>
                <a:spcPts val="0"/>
              </a:spcBef>
              <a:spcAft>
                <a:spcPts val="0"/>
              </a:spcAft>
              <a:buClr>
                <a:srgbClr val="000000"/>
              </a:buClr>
              <a:buFont typeface="Arial"/>
              <a:buChar char="●"/>
            </a:pPr>
            <a:r>
              <a:rPr lang="en-US" sz="2600" dirty="0" smtClean="0">
                <a:solidFill>
                  <a:schemeClr val="tx1"/>
                </a:solidFill>
                <a:sym typeface="Wingdings" panose="05000000000000000000" pitchFamily="2" charset="2"/>
              </a:rPr>
              <a:t>Usually specified by (multi-tape) FSTs</a:t>
            </a:r>
          </a:p>
        </p:txBody>
      </p:sp>
      <p:sp>
        <p:nvSpPr>
          <p:cNvPr id="3" name="Slide Number Placeholder 2"/>
          <p:cNvSpPr>
            <a:spLocks noGrp="1"/>
          </p:cNvSpPr>
          <p:nvPr>
            <p:ph type="sldNum" idx="12"/>
          </p:nvPr>
        </p:nvSpPr>
        <p:spPr/>
        <p:txBody>
          <a:bodyPr/>
          <a:lstStyle/>
          <a:p>
            <a:pPr algn="r">
              <a:buClr>
                <a:srgbClr val="FFAB40"/>
              </a:buClr>
              <a:buSzPct val="25000"/>
            </a:pPr>
            <a:fld id="{00000000-1234-1234-1234-123412341234}" type="slidenum">
              <a:rPr lang="en" sz="1200" smtClean="0">
                <a:solidFill>
                  <a:srgbClr val="888888"/>
                </a:solidFill>
                <a:latin typeface="Calibri"/>
                <a:ea typeface="Calibri"/>
                <a:cs typeface="Calibri"/>
                <a:sym typeface="Calibri"/>
              </a:rPr>
              <a:pPr algn="r">
                <a:buClr>
                  <a:srgbClr val="FFAB40"/>
                </a:buClr>
                <a:buSzPct val="25000"/>
              </a:pPr>
              <a:t>141</a:t>
            </a:fld>
            <a:endParaRPr lang="en" sz="1200" dirty="0">
              <a:solidFill>
                <a:srgbClr val="888888"/>
              </a:solidFill>
              <a:latin typeface="Calibri"/>
              <a:ea typeface="Calibri"/>
              <a:cs typeface="Calibri"/>
              <a:sym typeface="Calibri"/>
            </a:endParaRPr>
          </a:p>
        </p:txBody>
      </p:sp>
      <p:sp>
        <p:nvSpPr>
          <p:cNvPr id="4" name="TextBox 3"/>
          <p:cNvSpPr txBox="1"/>
          <p:nvPr/>
        </p:nvSpPr>
        <p:spPr>
          <a:xfrm>
            <a:off x="842817" y="4698963"/>
            <a:ext cx="6534728" cy="707886"/>
          </a:xfrm>
          <a:prstGeom prst="rect">
            <a:avLst/>
          </a:prstGeom>
          <a:solidFill>
            <a:schemeClr val="accent1">
              <a:lumMod val="40000"/>
              <a:lumOff val="60000"/>
            </a:schemeClr>
          </a:solidFill>
          <a:ln w="19050" cmpd="sng">
            <a:solidFill>
              <a:schemeClr val="tx1"/>
            </a:solidFill>
          </a:ln>
        </p:spPr>
        <p:txBody>
          <a:bodyPr wrap="square" rtlCol="0">
            <a:spAutoFit/>
          </a:bodyPr>
          <a:lstStyle/>
          <a:p>
            <a:pPr eaLnBrk="1" fontAlgn="auto" hangingPunct="1">
              <a:spcBef>
                <a:spcPts val="0"/>
              </a:spcBef>
              <a:spcAft>
                <a:spcPts val="0"/>
              </a:spcAft>
              <a:buClrTx/>
              <a:buSzTx/>
              <a:buFontTx/>
              <a:buNone/>
            </a:pPr>
            <a:r>
              <a:rPr lang="en-US" kern="0" dirty="0">
                <a:solidFill>
                  <a:srgbClr val="3366FF"/>
                </a:solidFill>
                <a:latin typeface="Comic Sans MS"/>
                <a:cs typeface="Comic Sans MS"/>
                <a:sym typeface="Arial"/>
                <a:rtl val="0"/>
              </a:rPr>
              <a:t> A probabilistic </a:t>
            </a:r>
            <a:r>
              <a:rPr lang="en-US" kern="0" dirty="0" smtClean="0">
                <a:solidFill>
                  <a:srgbClr val="3366FF"/>
                </a:solidFill>
                <a:latin typeface="Comic Sans MS"/>
                <a:cs typeface="Comic Sans MS"/>
                <a:sym typeface="Arial"/>
                <a:rtl val="0"/>
              </a:rPr>
              <a:t>approach to </a:t>
            </a:r>
            <a:r>
              <a:rPr lang="en-US" kern="0" dirty="0">
                <a:solidFill>
                  <a:srgbClr val="3366FF"/>
                </a:solidFill>
                <a:latin typeface="Comic Sans MS"/>
                <a:cs typeface="Comic Sans MS"/>
                <a:sym typeface="Arial"/>
                <a:rtl val="0"/>
              </a:rPr>
              <a:t>language </a:t>
            </a:r>
            <a:r>
              <a:rPr lang="en-US" kern="0" dirty="0" smtClean="0">
                <a:solidFill>
                  <a:srgbClr val="3366FF"/>
                </a:solidFill>
                <a:latin typeface="Comic Sans MS"/>
                <a:cs typeface="Comic Sans MS"/>
                <a:sym typeface="Arial"/>
                <a:rtl val="0"/>
              </a:rPr>
              <a:t>change</a:t>
            </a:r>
          </a:p>
          <a:p>
            <a:pPr eaLnBrk="1" fontAlgn="auto" hangingPunct="1">
              <a:spcBef>
                <a:spcPts val="0"/>
              </a:spcBef>
              <a:spcAft>
                <a:spcPts val="0"/>
              </a:spcAft>
              <a:buClrTx/>
              <a:buSzTx/>
              <a:buFontTx/>
              <a:buNone/>
            </a:pPr>
            <a:r>
              <a:rPr lang="en-US" kern="0" dirty="0" smtClean="0">
                <a:solidFill>
                  <a:srgbClr val="3366FF"/>
                </a:solidFill>
                <a:latin typeface="Comic Sans MS"/>
                <a:cs typeface="Comic Sans MS"/>
                <a:sym typeface="Arial"/>
                <a:rtl val="0"/>
              </a:rPr>
              <a:t> (</a:t>
            </a:r>
            <a:r>
              <a:rPr lang="en-US" kern="0" dirty="0">
                <a:solidFill>
                  <a:srgbClr val="3366FF"/>
                </a:solidFill>
                <a:latin typeface="Arial"/>
                <a:cs typeface="Arial"/>
                <a:sym typeface="Arial"/>
                <a:rtl val="0"/>
              </a:rPr>
              <a:t>Bouchard-</a:t>
            </a:r>
            <a:r>
              <a:rPr lang="en-US" kern="0" dirty="0" smtClean="0">
                <a:solidFill>
                  <a:srgbClr val="3366FF"/>
                </a:solidFill>
                <a:latin typeface="Arial"/>
                <a:cs typeface="Arial"/>
                <a:sym typeface="Arial"/>
                <a:rtl val="0"/>
              </a:rPr>
              <a:t>Côté et. al. NIPS 2008</a:t>
            </a:r>
            <a:r>
              <a:rPr lang="en-US" kern="0" dirty="0" smtClean="0">
                <a:solidFill>
                  <a:srgbClr val="3366FF"/>
                </a:solidFill>
                <a:latin typeface="Comic Sans MS"/>
                <a:cs typeface="Comic Sans MS"/>
                <a:sym typeface="Arial"/>
                <a:rtl val="0"/>
              </a:rPr>
              <a:t>)</a:t>
            </a:r>
            <a:endParaRPr lang="en-US" kern="0" dirty="0">
              <a:solidFill>
                <a:srgbClr val="3366FF"/>
              </a:solidFill>
              <a:latin typeface="Comic Sans MS"/>
              <a:cs typeface="Comic Sans MS"/>
              <a:sym typeface="Arial"/>
              <a:rtl val="0"/>
            </a:endParaRPr>
          </a:p>
        </p:txBody>
      </p:sp>
      <p:sp>
        <p:nvSpPr>
          <p:cNvPr id="7" name="TextBox 6"/>
          <p:cNvSpPr txBox="1"/>
          <p:nvPr/>
        </p:nvSpPr>
        <p:spPr>
          <a:xfrm>
            <a:off x="1009077" y="5384748"/>
            <a:ext cx="6534728" cy="707886"/>
          </a:xfrm>
          <a:prstGeom prst="rect">
            <a:avLst/>
          </a:prstGeom>
          <a:solidFill>
            <a:schemeClr val="accent1">
              <a:lumMod val="40000"/>
              <a:lumOff val="60000"/>
            </a:schemeClr>
          </a:solidFill>
          <a:ln w="19050" cmpd="sng">
            <a:solidFill>
              <a:schemeClr val="tx1"/>
            </a:solidFill>
          </a:ln>
        </p:spPr>
        <p:txBody>
          <a:bodyPr wrap="square" rtlCol="0">
            <a:spAutoFit/>
          </a:bodyPr>
          <a:lstStyle/>
          <a:p>
            <a:pPr eaLnBrk="1" fontAlgn="auto" hangingPunct="1">
              <a:spcBef>
                <a:spcPts val="0"/>
              </a:spcBef>
              <a:spcAft>
                <a:spcPts val="0"/>
              </a:spcAft>
              <a:buClrTx/>
              <a:buSzTx/>
              <a:buFontTx/>
              <a:buNone/>
            </a:pPr>
            <a:r>
              <a:rPr lang="en-US" kern="0" dirty="0">
                <a:solidFill>
                  <a:srgbClr val="3366FF"/>
                </a:solidFill>
                <a:latin typeface="Comic Sans MS"/>
                <a:cs typeface="Comic Sans MS"/>
                <a:sym typeface="Arial"/>
                <a:rtl val="0"/>
              </a:rPr>
              <a:t>  Graphical models over multiple strings</a:t>
            </a:r>
            <a:r>
              <a:rPr lang="en-US" kern="0" dirty="0" smtClean="0">
                <a:solidFill>
                  <a:srgbClr val="3366FF"/>
                </a:solidFill>
                <a:latin typeface="Comic Sans MS"/>
                <a:cs typeface="Comic Sans MS"/>
                <a:sym typeface="Arial"/>
                <a:rtl val="0"/>
              </a:rPr>
              <a:t>.</a:t>
            </a:r>
            <a:endParaRPr lang="en-US" kern="0" dirty="0">
              <a:solidFill>
                <a:srgbClr val="3366FF"/>
              </a:solidFill>
              <a:latin typeface="Comic Sans MS"/>
              <a:cs typeface="Comic Sans MS"/>
              <a:sym typeface="Arial"/>
              <a:rtl val="0"/>
            </a:endParaRPr>
          </a:p>
          <a:p>
            <a:pPr eaLnBrk="1" fontAlgn="auto" hangingPunct="1">
              <a:spcBef>
                <a:spcPts val="0"/>
              </a:spcBef>
              <a:spcAft>
                <a:spcPts val="0"/>
              </a:spcAft>
              <a:buClrTx/>
              <a:buSzTx/>
              <a:buFontTx/>
              <a:buNone/>
            </a:pPr>
            <a:r>
              <a:rPr lang="en-US" kern="0" dirty="0">
                <a:solidFill>
                  <a:srgbClr val="3366FF"/>
                </a:solidFill>
                <a:latin typeface="Comic Sans MS"/>
                <a:cs typeface="Comic Sans MS"/>
                <a:sym typeface="Arial"/>
                <a:rtl val="0"/>
              </a:rPr>
              <a:t> </a:t>
            </a:r>
            <a:r>
              <a:rPr lang="en-US" kern="0" dirty="0" smtClean="0">
                <a:solidFill>
                  <a:srgbClr val="3366FF"/>
                </a:solidFill>
                <a:latin typeface="Comic Sans MS"/>
                <a:cs typeface="Comic Sans MS"/>
                <a:sym typeface="Arial"/>
                <a:rtl val="0"/>
              </a:rPr>
              <a:t>(Dreyer and Eisner. </a:t>
            </a:r>
            <a:r>
              <a:rPr lang="en-US" kern="0" dirty="0" smtClean="0">
                <a:solidFill>
                  <a:srgbClr val="3366FF"/>
                </a:solidFill>
                <a:latin typeface="Arial"/>
                <a:cs typeface="Arial"/>
                <a:sym typeface="Arial"/>
                <a:rtl val="0"/>
              </a:rPr>
              <a:t>EMNLP 2009</a:t>
            </a:r>
            <a:r>
              <a:rPr lang="en-US" kern="0" dirty="0" smtClean="0">
                <a:solidFill>
                  <a:srgbClr val="3366FF"/>
                </a:solidFill>
                <a:latin typeface="Comic Sans MS"/>
                <a:cs typeface="Comic Sans MS"/>
                <a:sym typeface="Arial"/>
                <a:rtl val="0"/>
              </a:rPr>
              <a:t>)</a:t>
            </a:r>
            <a:endParaRPr lang="en-US" kern="0" dirty="0">
              <a:solidFill>
                <a:srgbClr val="3366FF"/>
              </a:solidFill>
              <a:latin typeface="Comic Sans MS"/>
              <a:cs typeface="Comic Sans MS"/>
              <a:sym typeface="Arial"/>
              <a:rtl val="0"/>
            </a:endParaRPr>
          </a:p>
        </p:txBody>
      </p:sp>
      <p:sp>
        <p:nvSpPr>
          <p:cNvPr id="9" name="TextBox 8"/>
          <p:cNvSpPr txBox="1"/>
          <p:nvPr/>
        </p:nvSpPr>
        <p:spPr>
          <a:xfrm>
            <a:off x="1156847" y="6063588"/>
            <a:ext cx="6534728" cy="707886"/>
          </a:xfrm>
          <a:prstGeom prst="rect">
            <a:avLst/>
          </a:prstGeom>
          <a:solidFill>
            <a:schemeClr val="accent1">
              <a:lumMod val="40000"/>
              <a:lumOff val="60000"/>
            </a:schemeClr>
          </a:solidFill>
          <a:ln w="19050" cmpd="sng">
            <a:solidFill>
              <a:schemeClr val="tx1"/>
            </a:solidFill>
          </a:ln>
        </p:spPr>
        <p:txBody>
          <a:bodyPr wrap="square" rtlCol="0">
            <a:spAutoFit/>
          </a:bodyPr>
          <a:lstStyle/>
          <a:p>
            <a:pPr eaLnBrk="1" fontAlgn="auto" hangingPunct="1">
              <a:spcBef>
                <a:spcPts val="0"/>
              </a:spcBef>
              <a:spcAft>
                <a:spcPts val="0"/>
              </a:spcAft>
              <a:buClrTx/>
              <a:buSzTx/>
              <a:buFontTx/>
              <a:buNone/>
            </a:pPr>
            <a:r>
              <a:rPr lang="en-US" kern="0" dirty="0">
                <a:solidFill>
                  <a:srgbClr val="3366FF"/>
                </a:solidFill>
                <a:latin typeface="Comic Sans MS"/>
                <a:cs typeface="Comic Sans MS"/>
                <a:sym typeface="Arial"/>
                <a:rtl val="0"/>
              </a:rPr>
              <a:t>  Large-scale cognate recovery</a:t>
            </a:r>
          </a:p>
          <a:p>
            <a:pPr eaLnBrk="1" fontAlgn="auto" hangingPunct="1">
              <a:spcBef>
                <a:spcPts val="0"/>
              </a:spcBef>
              <a:spcAft>
                <a:spcPts val="0"/>
              </a:spcAft>
              <a:buClrTx/>
              <a:buSzTx/>
              <a:buFontTx/>
              <a:buNone/>
            </a:pPr>
            <a:r>
              <a:rPr lang="en-US" kern="0" dirty="0">
                <a:solidFill>
                  <a:srgbClr val="3366FF"/>
                </a:solidFill>
                <a:latin typeface="Comic Sans MS"/>
                <a:cs typeface="Comic Sans MS"/>
                <a:sym typeface="Arial"/>
                <a:rtl val="0"/>
              </a:rPr>
              <a:t> </a:t>
            </a:r>
            <a:r>
              <a:rPr lang="en-US" kern="0" dirty="0" smtClean="0">
                <a:solidFill>
                  <a:srgbClr val="3366FF"/>
                </a:solidFill>
                <a:latin typeface="Comic Sans MS"/>
                <a:cs typeface="Comic Sans MS"/>
                <a:sym typeface="Arial"/>
                <a:rtl val="0"/>
              </a:rPr>
              <a:t>(Hall and Klein. </a:t>
            </a:r>
            <a:r>
              <a:rPr lang="en-US" kern="0" dirty="0" smtClean="0">
                <a:solidFill>
                  <a:srgbClr val="3366FF"/>
                </a:solidFill>
                <a:latin typeface="Arial"/>
                <a:cs typeface="Arial"/>
                <a:sym typeface="Arial"/>
                <a:rtl val="0"/>
              </a:rPr>
              <a:t>EMNLP 2011</a:t>
            </a:r>
            <a:r>
              <a:rPr lang="en-US" kern="0" dirty="0" smtClean="0">
                <a:solidFill>
                  <a:srgbClr val="3366FF"/>
                </a:solidFill>
                <a:latin typeface="Comic Sans MS"/>
                <a:cs typeface="Comic Sans MS"/>
                <a:sym typeface="Arial"/>
                <a:rtl val="0"/>
              </a:rPr>
              <a:t>)</a:t>
            </a:r>
            <a:endParaRPr lang="en-US" kern="0" dirty="0">
              <a:solidFill>
                <a:srgbClr val="3366FF"/>
              </a:solidFill>
              <a:latin typeface="Comic Sans MS"/>
              <a:cs typeface="Comic Sans MS"/>
              <a:sym typeface="Arial"/>
              <a:rtl val="0"/>
            </a:endParaRPr>
          </a:p>
        </p:txBody>
      </p:sp>
    </p:spTree>
    <p:extLst>
      <p:ext uri="{BB962C8B-B14F-4D97-AF65-F5344CB8AC3E}">
        <p14:creationId xmlns:p14="http://schemas.microsoft.com/office/powerpoint/2010/main" val="173513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9490" name="Rectangle 2"/>
          <p:cNvSpPr>
            <a:spLocks noGrp="1" noChangeArrowheads="1"/>
          </p:cNvSpPr>
          <p:nvPr>
            <p:ph type="title"/>
          </p:nvPr>
        </p:nvSpPr>
        <p:spPr/>
        <p:txBody>
          <a:bodyPr/>
          <a:lstStyle/>
          <a:p>
            <a:r>
              <a:rPr lang="en-US"/>
              <a:t>Useful 3-tape FSMs</a:t>
            </a:r>
          </a:p>
        </p:txBody>
      </p:sp>
      <p:sp>
        <p:nvSpPr>
          <p:cNvPr id="959493" name="Rectangle 5"/>
          <p:cNvSpPr>
            <a:spLocks noGrp="1" noChangeArrowheads="1"/>
          </p:cNvSpPr>
          <p:nvPr>
            <p:ph type="body" idx="1"/>
          </p:nvPr>
        </p:nvSpPr>
        <p:spPr/>
        <p:txBody>
          <a:bodyPr/>
          <a:lstStyle/>
          <a:p>
            <a:pPr>
              <a:lnSpc>
                <a:spcPct val="90000"/>
              </a:lnSpc>
            </a:pPr>
            <a:r>
              <a:rPr lang="en-US" dirty="0"/>
              <a:t>f(</a:t>
            </a:r>
            <a:r>
              <a:rPr lang="en-US" dirty="0" err="1"/>
              <a:t>x,y,z</a:t>
            </a:r>
            <a:r>
              <a:rPr lang="en-US" dirty="0"/>
              <a:t>) = p(z | x, y)</a:t>
            </a:r>
          </a:p>
          <a:p>
            <a:pPr lvl="1">
              <a:lnSpc>
                <a:spcPct val="90000"/>
              </a:lnSpc>
            </a:pPr>
            <a:r>
              <a:rPr lang="en-US" dirty="0"/>
              <a:t>typically z is functionally dependent on </a:t>
            </a:r>
            <a:r>
              <a:rPr lang="en-US" dirty="0" err="1"/>
              <a:t>x,y</a:t>
            </a:r>
            <a:r>
              <a:rPr lang="en-US" dirty="0"/>
              <a:t>, </a:t>
            </a:r>
            <a:br>
              <a:rPr lang="en-US" dirty="0"/>
            </a:br>
            <a:r>
              <a:rPr lang="en-US" dirty="0"/>
              <a:t>so this represents a deterministic process</a:t>
            </a:r>
          </a:p>
          <a:p>
            <a:pPr>
              <a:lnSpc>
                <a:spcPct val="90000"/>
              </a:lnSpc>
            </a:pPr>
            <a:endParaRPr lang="en-US" dirty="0"/>
          </a:p>
          <a:p>
            <a:pPr>
              <a:lnSpc>
                <a:spcPct val="90000"/>
              </a:lnSpc>
            </a:pPr>
            <a:r>
              <a:rPr lang="en-US" dirty="0"/>
              <a:t>Concatenation: f(</a:t>
            </a:r>
            <a:r>
              <a:rPr lang="en-US" dirty="0">
                <a:latin typeface="Courier New" panose="02070309020205020404" pitchFamily="49" charset="0"/>
              </a:rPr>
              <a:t>dog</a:t>
            </a:r>
            <a:r>
              <a:rPr lang="en-US" dirty="0"/>
              <a:t>, </a:t>
            </a:r>
            <a:r>
              <a:rPr lang="en-US" dirty="0">
                <a:latin typeface="Courier New" panose="02070309020205020404" pitchFamily="49" charset="0"/>
              </a:rPr>
              <a:t>s</a:t>
            </a:r>
            <a:r>
              <a:rPr lang="en-US" dirty="0"/>
              <a:t>, dogs) = 1</a:t>
            </a:r>
          </a:p>
          <a:p>
            <a:pPr>
              <a:lnSpc>
                <a:spcPct val="90000"/>
              </a:lnSpc>
            </a:pPr>
            <a:r>
              <a:rPr lang="en-US" dirty="0" err="1"/>
              <a:t>Binyan</a:t>
            </a:r>
            <a:r>
              <a:rPr lang="en-US" dirty="0"/>
              <a:t>:                f(</a:t>
            </a:r>
            <a:r>
              <a:rPr lang="en-US" dirty="0" err="1"/>
              <a:t>ktb</a:t>
            </a:r>
            <a:r>
              <a:rPr lang="en-US" dirty="0"/>
              <a:t>, a _ _ u _, </a:t>
            </a:r>
            <a:r>
              <a:rPr lang="en-US" dirty="0" err="1"/>
              <a:t>aktub</a:t>
            </a:r>
            <a:r>
              <a:rPr lang="en-US" dirty="0"/>
              <a:t>) = 1</a:t>
            </a:r>
          </a:p>
          <a:p>
            <a:pPr>
              <a:lnSpc>
                <a:spcPct val="90000"/>
              </a:lnSpc>
            </a:pPr>
            <a:endParaRPr lang="en-US" dirty="0"/>
          </a:p>
          <a:p>
            <a:pPr>
              <a:lnSpc>
                <a:spcPct val="90000"/>
              </a:lnSpc>
            </a:pPr>
            <a:r>
              <a:rPr lang="en-US" i="1" dirty="0"/>
              <a:t>Remark: </a:t>
            </a:r>
            <a:r>
              <a:rPr lang="en-US" dirty="0"/>
              <a:t>WLOG, we can do everything with 2-tape FSMs.  Similar to binary constraints in CSP.</a:t>
            </a:r>
            <a:endParaRPr lang="en-US" i="1" dirty="0"/>
          </a:p>
        </p:txBody>
      </p:sp>
      <p:sp>
        <p:nvSpPr>
          <p:cNvPr id="2" name="Slide Number Placeholder 1"/>
          <p:cNvSpPr>
            <a:spLocks noGrp="1"/>
          </p:cNvSpPr>
          <p:nvPr>
            <p:ph type="sldNum" sz="quarter" idx="10"/>
          </p:nvPr>
        </p:nvSpPr>
        <p:spPr/>
        <p:txBody>
          <a:bodyPr/>
          <a:lstStyle/>
          <a:p>
            <a:fld id="{31A35EC1-B1B4-4FA8-B2AD-670C5F0CF62D}" type="slidenum">
              <a:rPr lang="en-US" smtClean="0"/>
              <a:pPr/>
              <a:t>142</a:t>
            </a:fld>
            <a:endParaRPr lang="en-US"/>
          </a:p>
        </p:txBody>
      </p:sp>
    </p:spTree>
    <p:extLst>
      <p:ext uri="{BB962C8B-B14F-4D97-AF65-F5344CB8AC3E}">
        <p14:creationId xmlns:p14="http://schemas.microsoft.com/office/powerpoint/2010/main" val="4168710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ctrTitle"/>
          </p:nvPr>
        </p:nvSpPr>
        <p:spPr/>
        <p:txBody>
          <a:bodyPr/>
          <a:lstStyle/>
          <a:p>
            <a:r>
              <a:rPr lang="en-US" smtClean="0"/>
              <a:t>Computational Hardness</a:t>
            </a:r>
          </a:p>
        </p:txBody>
      </p:sp>
      <p:sp>
        <p:nvSpPr>
          <p:cNvPr id="863235" name="Rectangle 3"/>
          <p:cNvSpPr>
            <a:spLocks noGrp="1" noChangeArrowheads="1"/>
          </p:cNvSpPr>
          <p:nvPr>
            <p:ph type="subTitle" idx="1"/>
          </p:nvPr>
        </p:nvSpPr>
        <p:spPr/>
        <p:txBody>
          <a:bodyPr/>
          <a:lstStyle/>
          <a:p>
            <a:pPr marL="0" indent="0">
              <a:lnSpc>
                <a:spcPct val="90000"/>
              </a:lnSpc>
              <a:buFont typeface="Wingdings" panose="05000000000000000000" pitchFamily="2" charset="2"/>
              <a:buNone/>
            </a:pPr>
            <a:r>
              <a:rPr lang="en-US" sz="2600" dirty="0" smtClean="0"/>
              <a:t>Ordinary graphical model inference is sometimes easy and sometimes hard, depending on graph topology</a:t>
            </a:r>
          </a:p>
          <a:p>
            <a:pPr marL="0" indent="0">
              <a:lnSpc>
                <a:spcPct val="90000"/>
              </a:lnSpc>
              <a:buFont typeface="Wingdings" panose="05000000000000000000" pitchFamily="2" charset="2"/>
              <a:buNone/>
            </a:pPr>
            <a:endParaRPr lang="en-US" sz="2600" dirty="0" smtClean="0"/>
          </a:p>
          <a:p>
            <a:pPr marL="0" indent="0">
              <a:lnSpc>
                <a:spcPct val="90000"/>
              </a:lnSpc>
              <a:buFont typeface="Wingdings" panose="05000000000000000000" pitchFamily="2" charset="2"/>
              <a:buNone/>
            </a:pPr>
            <a:r>
              <a:rPr lang="en-US" sz="2600" dirty="0" smtClean="0"/>
              <a:t>But over strings, it can be hard even with simple topologies and simple finite-state factors </a:t>
            </a:r>
            <a:r>
              <a:rPr lang="en-US" sz="2600" dirty="0" smtClean="0">
                <a:sym typeface="Wingdings" panose="05000000000000000000" pitchFamily="2" charset="2"/>
              </a:rPr>
              <a:t></a:t>
            </a:r>
            <a:endParaRPr lang="en-US" sz="2600" dirty="0" smtClean="0"/>
          </a:p>
        </p:txBody>
      </p:sp>
      <p:sp>
        <p:nvSpPr>
          <p:cNvPr id="2" name="Slide Number Placeholder 1"/>
          <p:cNvSpPr>
            <a:spLocks noGrp="1"/>
          </p:cNvSpPr>
          <p:nvPr>
            <p:ph type="sldNum" sz="quarter" idx="10"/>
          </p:nvPr>
        </p:nvSpPr>
        <p:spPr/>
        <p:txBody>
          <a:bodyPr/>
          <a:lstStyle/>
          <a:p>
            <a:fld id="{49DE1205-2570-481F-8800-60FB5913B51D}" type="slidenum">
              <a:rPr lang="en-US" smtClean="0">
                <a:solidFill>
                  <a:srgbClr val="000000"/>
                </a:solidFill>
              </a:rPr>
              <a:pPr/>
              <a:t>143</a:t>
            </a:fld>
            <a:endParaRPr lang="en-US">
              <a:solidFill>
                <a:srgbClr val="000000"/>
              </a:solidFill>
            </a:endParaRPr>
          </a:p>
        </p:txBody>
      </p:sp>
    </p:spTree>
    <p:extLst>
      <p:ext uri="{BB962C8B-B14F-4D97-AF65-F5344CB8AC3E}">
        <p14:creationId xmlns:p14="http://schemas.microsoft.com/office/powerpoint/2010/main" val="41747467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0" y="3810000"/>
            <a:ext cx="56388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562" name="Rectangle 2"/>
          <p:cNvSpPr>
            <a:spLocks noGrp="1" noChangeArrowheads="1"/>
          </p:cNvSpPr>
          <p:nvPr>
            <p:ph type="title"/>
          </p:nvPr>
        </p:nvSpPr>
        <p:spPr/>
        <p:txBody>
          <a:bodyPr/>
          <a:lstStyle/>
          <a:p>
            <a:r>
              <a:rPr lang="en-US" sz="3400" dirty="0" smtClean="0"/>
              <a:t>Simple model family can be NP-hard</a:t>
            </a:r>
          </a:p>
        </p:txBody>
      </p:sp>
      <p:sp>
        <p:nvSpPr>
          <p:cNvPr id="1218563" name="Rectangle 3"/>
          <p:cNvSpPr>
            <a:spLocks noGrp="1" noChangeArrowheads="1"/>
          </p:cNvSpPr>
          <p:nvPr>
            <p:ph type="body" idx="1"/>
          </p:nvPr>
        </p:nvSpPr>
        <p:spPr>
          <a:xfrm>
            <a:off x="457200" y="1143000"/>
            <a:ext cx="8229600" cy="4530725"/>
          </a:xfrm>
        </p:spPr>
        <p:txBody>
          <a:bodyPr/>
          <a:lstStyle/>
          <a:p>
            <a:r>
              <a:rPr lang="en-US" smtClean="0"/>
              <a:t>Multi-sequence alignment problem</a:t>
            </a:r>
          </a:p>
          <a:p>
            <a:pPr lvl="1"/>
            <a:r>
              <a:rPr lang="en-US" smtClean="0"/>
              <a:t>Generalize edit distance to k strings of length O(n)</a:t>
            </a:r>
          </a:p>
          <a:p>
            <a:pPr lvl="1"/>
            <a:r>
              <a:rPr lang="en-US" smtClean="0"/>
              <a:t>Dynamic programming would seek best path in a hypercube of size O(n^k)</a:t>
            </a:r>
          </a:p>
          <a:p>
            <a:r>
              <a:rPr lang="en-US" smtClean="0"/>
              <a:t>Similar to Steiner string problem (“consensus”)</a:t>
            </a:r>
          </a:p>
        </p:txBody>
      </p:sp>
      <p:grpSp>
        <p:nvGrpSpPr>
          <p:cNvPr id="1218564" name="Group 4"/>
          <p:cNvGrpSpPr>
            <a:grpSpLocks/>
          </p:cNvGrpSpPr>
          <p:nvPr/>
        </p:nvGrpSpPr>
        <p:grpSpPr bwMode="auto">
          <a:xfrm>
            <a:off x="3733800" y="3519488"/>
            <a:ext cx="5334000" cy="5167312"/>
            <a:chOff x="2208" y="537"/>
            <a:chExt cx="3360" cy="3255"/>
          </a:xfrm>
        </p:grpSpPr>
        <p:grpSp>
          <p:nvGrpSpPr>
            <p:cNvPr id="5" name="Group 318"/>
            <p:cNvGrpSpPr>
              <a:grpSpLocks/>
            </p:cNvGrpSpPr>
            <p:nvPr/>
          </p:nvGrpSpPr>
          <p:grpSpPr bwMode="auto">
            <a:xfrm>
              <a:off x="2784" y="1152"/>
              <a:ext cx="2592" cy="2544"/>
              <a:chOff x="2736" y="1440"/>
              <a:chExt cx="2592" cy="2544"/>
            </a:xfrm>
          </p:grpSpPr>
          <p:sp>
            <p:nvSpPr>
              <p:cNvPr id="1218566" name="Freeform 313"/>
              <p:cNvSpPr>
                <a:spLocks/>
              </p:cNvSpPr>
              <p:nvPr/>
            </p:nvSpPr>
            <p:spPr bwMode="auto">
              <a:xfrm>
                <a:off x="2736" y="1440"/>
                <a:ext cx="510" cy="654"/>
              </a:xfrm>
              <a:custGeom>
                <a:avLst/>
                <a:gdLst>
                  <a:gd name="T0" fmla="*/ 0 w 510"/>
                  <a:gd name="T1" fmla="*/ 0 h 654"/>
                  <a:gd name="T2" fmla="*/ 510 w 510"/>
                  <a:gd name="T3" fmla="*/ 654 h 654"/>
                  <a:gd name="T4" fmla="*/ 0 60000 65536"/>
                  <a:gd name="T5" fmla="*/ 0 60000 65536"/>
                  <a:gd name="T6" fmla="*/ 0 w 510"/>
                  <a:gd name="T7" fmla="*/ 0 h 654"/>
                  <a:gd name="T8" fmla="*/ 510 w 510"/>
                  <a:gd name="T9" fmla="*/ 654 h 654"/>
                </a:gdLst>
                <a:ahLst/>
                <a:cxnLst>
                  <a:cxn ang="T4">
                    <a:pos x="T0" y="T1"/>
                  </a:cxn>
                  <a:cxn ang="T5">
                    <a:pos x="T2" y="T3"/>
                  </a:cxn>
                </a:cxnLst>
                <a:rect l="T6" t="T7" r="T8" b="T9"/>
                <a:pathLst>
                  <a:path w="510" h="654">
                    <a:moveTo>
                      <a:pt x="0" y="0"/>
                    </a:moveTo>
                    <a:lnTo>
                      <a:pt x="510" y="654"/>
                    </a:lnTo>
                  </a:path>
                </a:pathLst>
              </a:custGeom>
              <a:noFill/>
              <a:ln w="38100">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1218567" name="Freeform 314"/>
              <p:cNvSpPr>
                <a:spLocks/>
              </p:cNvSpPr>
              <p:nvPr/>
            </p:nvSpPr>
            <p:spPr bwMode="auto">
              <a:xfrm>
                <a:off x="3750" y="2100"/>
                <a:ext cx="504" cy="624"/>
              </a:xfrm>
              <a:custGeom>
                <a:avLst/>
                <a:gdLst>
                  <a:gd name="T0" fmla="*/ 0 w 504"/>
                  <a:gd name="T1" fmla="*/ 0 h 624"/>
                  <a:gd name="T2" fmla="*/ 504 w 504"/>
                  <a:gd name="T3" fmla="*/ 624 h 624"/>
                  <a:gd name="T4" fmla="*/ 0 60000 65536"/>
                  <a:gd name="T5" fmla="*/ 0 60000 65536"/>
                  <a:gd name="T6" fmla="*/ 0 w 504"/>
                  <a:gd name="T7" fmla="*/ 0 h 624"/>
                  <a:gd name="T8" fmla="*/ 504 w 504"/>
                  <a:gd name="T9" fmla="*/ 624 h 624"/>
                </a:gdLst>
                <a:ahLst/>
                <a:cxnLst>
                  <a:cxn ang="T4">
                    <a:pos x="T0" y="T1"/>
                  </a:cxn>
                  <a:cxn ang="T5">
                    <a:pos x="T2" y="T3"/>
                  </a:cxn>
                </a:cxnLst>
                <a:rect l="T6" t="T7" r="T8" b="T9"/>
                <a:pathLst>
                  <a:path w="504" h="624">
                    <a:moveTo>
                      <a:pt x="0" y="0"/>
                    </a:moveTo>
                    <a:lnTo>
                      <a:pt x="504" y="624"/>
                    </a:lnTo>
                  </a:path>
                </a:pathLst>
              </a:custGeom>
              <a:noFill/>
              <a:ln w="38100">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1218568" name="Freeform 315"/>
              <p:cNvSpPr>
                <a:spLocks/>
              </p:cNvSpPr>
              <p:nvPr/>
            </p:nvSpPr>
            <p:spPr bwMode="auto">
              <a:xfrm>
                <a:off x="4248" y="2718"/>
                <a:ext cx="540" cy="630"/>
              </a:xfrm>
              <a:custGeom>
                <a:avLst/>
                <a:gdLst>
                  <a:gd name="T0" fmla="*/ 0 w 540"/>
                  <a:gd name="T1" fmla="*/ 0 h 630"/>
                  <a:gd name="T2" fmla="*/ 540 w 540"/>
                  <a:gd name="T3" fmla="*/ 630 h 630"/>
                  <a:gd name="T4" fmla="*/ 0 60000 65536"/>
                  <a:gd name="T5" fmla="*/ 0 60000 65536"/>
                  <a:gd name="T6" fmla="*/ 0 w 540"/>
                  <a:gd name="T7" fmla="*/ 0 h 630"/>
                  <a:gd name="T8" fmla="*/ 540 w 540"/>
                  <a:gd name="T9" fmla="*/ 630 h 630"/>
                </a:gdLst>
                <a:ahLst/>
                <a:cxnLst>
                  <a:cxn ang="T4">
                    <a:pos x="T0" y="T1"/>
                  </a:cxn>
                  <a:cxn ang="T5">
                    <a:pos x="T2" y="T3"/>
                  </a:cxn>
                </a:cxnLst>
                <a:rect l="T6" t="T7" r="T8" b="T9"/>
                <a:pathLst>
                  <a:path w="540" h="630">
                    <a:moveTo>
                      <a:pt x="0" y="0"/>
                    </a:moveTo>
                    <a:lnTo>
                      <a:pt x="540" y="630"/>
                    </a:lnTo>
                  </a:path>
                </a:pathLst>
              </a:custGeom>
              <a:noFill/>
              <a:ln w="38100">
                <a:solidFill>
                  <a:srgbClr val="3399FF"/>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1218569" name="Freeform 316"/>
              <p:cNvSpPr>
                <a:spLocks/>
              </p:cNvSpPr>
              <p:nvPr/>
            </p:nvSpPr>
            <p:spPr bwMode="auto">
              <a:xfrm>
                <a:off x="4800" y="3354"/>
                <a:ext cx="528" cy="630"/>
              </a:xfrm>
              <a:custGeom>
                <a:avLst/>
                <a:gdLst>
                  <a:gd name="T0" fmla="*/ 0 w 528"/>
                  <a:gd name="T1" fmla="*/ 0 h 630"/>
                  <a:gd name="T2" fmla="*/ 528 w 528"/>
                  <a:gd name="T3" fmla="*/ 630 h 630"/>
                  <a:gd name="T4" fmla="*/ 0 60000 65536"/>
                  <a:gd name="T5" fmla="*/ 0 60000 65536"/>
                  <a:gd name="T6" fmla="*/ 0 w 528"/>
                  <a:gd name="T7" fmla="*/ 0 h 630"/>
                  <a:gd name="T8" fmla="*/ 528 w 528"/>
                  <a:gd name="T9" fmla="*/ 630 h 630"/>
                </a:gdLst>
                <a:ahLst/>
                <a:cxnLst>
                  <a:cxn ang="T4">
                    <a:pos x="T0" y="T1"/>
                  </a:cxn>
                  <a:cxn ang="T5">
                    <a:pos x="T2" y="T3"/>
                  </a:cxn>
                </a:cxnLst>
                <a:rect l="T6" t="T7" r="T8" b="T9"/>
                <a:pathLst>
                  <a:path w="528" h="630">
                    <a:moveTo>
                      <a:pt x="0" y="0"/>
                    </a:moveTo>
                    <a:lnTo>
                      <a:pt x="528" y="630"/>
                    </a:lnTo>
                  </a:path>
                </a:pathLst>
              </a:custGeom>
              <a:noFill/>
              <a:ln w="38100">
                <a:solidFill>
                  <a:srgbClr val="3399FF"/>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sp>
            <p:nvSpPr>
              <p:cNvPr id="1218570" name="Freeform 317"/>
              <p:cNvSpPr>
                <a:spLocks/>
              </p:cNvSpPr>
              <p:nvPr/>
            </p:nvSpPr>
            <p:spPr bwMode="auto">
              <a:xfrm>
                <a:off x="3234" y="2082"/>
                <a:ext cx="516" cy="18"/>
              </a:xfrm>
              <a:custGeom>
                <a:avLst/>
                <a:gdLst>
                  <a:gd name="T0" fmla="*/ 0 w 516"/>
                  <a:gd name="T1" fmla="*/ 0 h 18"/>
                  <a:gd name="T2" fmla="*/ 516 w 516"/>
                  <a:gd name="T3" fmla="*/ 18 h 18"/>
                  <a:gd name="T4" fmla="*/ 0 60000 65536"/>
                  <a:gd name="T5" fmla="*/ 0 60000 65536"/>
                  <a:gd name="T6" fmla="*/ 0 w 516"/>
                  <a:gd name="T7" fmla="*/ 0 h 18"/>
                  <a:gd name="T8" fmla="*/ 516 w 516"/>
                  <a:gd name="T9" fmla="*/ 18 h 18"/>
                </a:gdLst>
                <a:ahLst/>
                <a:cxnLst>
                  <a:cxn ang="T4">
                    <a:pos x="T0" y="T1"/>
                  </a:cxn>
                  <a:cxn ang="T5">
                    <a:pos x="T2" y="T3"/>
                  </a:cxn>
                </a:cxnLst>
                <a:rect l="T6" t="T7" r="T8" b="T9"/>
                <a:pathLst>
                  <a:path w="516" h="18">
                    <a:moveTo>
                      <a:pt x="0" y="0"/>
                    </a:moveTo>
                    <a:lnTo>
                      <a:pt x="516" y="18"/>
                    </a:lnTo>
                  </a:path>
                </a:pathLst>
              </a:custGeom>
              <a:noFill/>
              <a:ln w="38100">
                <a:solidFill>
                  <a:srgbClr val="3399FF"/>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buClr>
                    <a:srgbClr val="CC9900"/>
                  </a:buClr>
                </a:pPr>
                <a:endParaRPr lang="en-US">
                  <a:solidFill>
                    <a:srgbClr val="000000"/>
                  </a:solidFill>
                </a:endParaRPr>
              </a:p>
            </p:txBody>
          </p:sp>
        </p:grpSp>
        <p:grpSp>
          <p:nvGrpSpPr>
            <p:cNvPr id="186596" name="Group 228"/>
            <p:cNvGrpSpPr>
              <a:grpSpLocks/>
            </p:cNvGrpSpPr>
            <p:nvPr/>
          </p:nvGrpSpPr>
          <p:grpSpPr bwMode="auto">
            <a:xfrm>
              <a:off x="2208" y="537"/>
              <a:ext cx="3360" cy="3255"/>
              <a:chOff x="2208" y="537"/>
              <a:chExt cx="3360" cy="3255"/>
            </a:xfrm>
          </p:grpSpPr>
          <p:grpSp>
            <p:nvGrpSpPr>
              <p:cNvPr id="1218572" name="Group 216"/>
              <p:cNvGrpSpPr>
                <a:grpSpLocks/>
              </p:cNvGrpSpPr>
              <p:nvPr/>
            </p:nvGrpSpPr>
            <p:grpSpPr bwMode="auto">
              <a:xfrm>
                <a:off x="2400" y="720"/>
                <a:ext cx="3168" cy="3072"/>
                <a:chOff x="2400" y="624"/>
                <a:chExt cx="3168" cy="3072"/>
              </a:xfrm>
            </p:grpSpPr>
            <p:sp>
              <p:nvSpPr>
                <p:cNvPr id="1218573" name="Oval 81"/>
                <p:cNvSpPr>
                  <a:spLocks noChangeArrowheads="1"/>
                </p:cNvSpPr>
                <p:nvPr/>
              </p:nvSpPr>
              <p:spPr bwMode="auto">
                <a:xfrm>
                  <a:off x="2706"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574" name="Oval 82"/>
                <p:cNvSpPr>
                  <a:spLocks noChangeArrowheads="1"/>
                </p:cNvSpPr>
                <p:nvPr/>
              </p:nvSpPr>
              <p:spPr bwMode="auto">
                <a:xfrm>
                  <a:off x="3205"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575" name="Oval 83"/>
                <p:cNvSpPr>
                  <a:spLocks noChangeArrowheads="1"/>
                </p:cNvSpPr>
                <p:nvPr/>
              </p:nvSpPr>
              <p:spPr bwMode="auto">
                <a:xfrm>
                  <a:off x="3714"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576" name="Oval 84"/>
                <p:cNvSpPr>
                  <a:spLocks noChangeArrowheads="1"/>
                </p:cNvSpPr>
                <p:nvPr/>
              </p:nvSpPr>
              <p:spPr bwMode="auto">
                <a:xfrm>
                  <a:off x="4213"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577" name="Oval 85"/>
                <p:cNvSpPr>
                  <a:spLocks noChangeArrowheads="1"/>
                </p:cNvSpPr>
                <p:nvPr/>
              </p:nvSpPr>
              <p:spPr bwMode="auto">
                <a:xfrm>
                  <a:off x="4741"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578" name="Line 90"/>
                <p:cNvSpPr>
                  <a:spLocks noChangeShapeType="1"/>
                </p:cNvSpPr>
                <p:nvPr/>
              </p:nvSpPr>
              <p:spPr bwMode="auto">
                <a:xfrm rot="-398110">
                  <a:off x="2940"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79" name="Rectangle 91"/>
                <p:cNvSpPr>
                  <a:spLocks noChangeArrowheads="1"/>
                </p:cNvSpPr>
                <p:nvPr/>
              </p:nvSpPr>
              <p:spPr bwMode="auto">
                <a:xfrm rot="21543238" flipH="1">
                  <a:off x="2885" y="76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1218580" name="Line 92"/>
                <p:cNvSpPr>
                  <a:spLocks noChangeShapeType="1"/>
                </p:cNvSpPr>
                <p:nvPr/>
              </p:nvSpPr>
              <p:spPr bwMode="auto">
                <a:xfrm rot="-398110">
                  <a:off x="3468"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81" name="Rectangle 93"/>
                <p:cNvSpPr>
                  <a:spLocks noChangeArrowheads="1"/>
                </p:cNvSpPr>
                <p:nvPr/>
              </p:nvSpPr>
              <p:spPr bwMode="auto">
                <a:xfrm rot="21543238" flipH="1">
                  <a:off x="3413" y="76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1218582" name="Line 94"/>
                <p:cNvSpPr>
                  <a:spLocks noChangeShapeType="1"/>
                </p:cNvSpPr>
                <p:nvPr/>
              </p:nvSpPr>
              <p:spPr bwMode="auto">
                <a:xfrm rot="-398110">
                  <a:off x="3961"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83" name="Rectangle 95"/>
                <p:cNvSpPr>
                  <a:spLocks noChangeArrowheads="1"/>
                </p:cNvSpPr>
                <p:nvPr/>
              </p:nvSpPr>
              <p:spPr bwMode="auto">
                <a:xfrm rot="21543238" flipH="1">
                  <a:off x="3906" y="76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584" name="Line 96"/>
                <p:cNvSpPr>
                  <a:spLocks noChangeShapeType="1"/>
                </p:cNvSpPr>
                <p:nvPr/>
              </p:nvSpPr>
              <p:spPr bwMode="auto">
                <a:xfrm rot="-398110">
                  <a:off x="4441"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85" name="Rectangle 97"/>
                <p:cNvSpPr>
                  <a:spLocks noChangeArrowheads="1"/>
                </p:cNvSpPr>
                <p:nvPr/>
              </p:nvSpPr>
              <p:spPr bwMode="auto">
                <a:xfrm rot="21543238" flipH="1">
                  <a:off x="4386" y="76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1218586" name="Line 98"/>
                <p:cNvSpPr>
                  <a:spLocks noChangeShapeType="1"/>
                </p:cNvSpPr>
                <p:nvPr/>
              </p:nvSpPr>
              <p:spPr bwMode="auto">
                <a:xfrm rot="-398110">
                  <a:off x="4956" y="1004"/>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87" name="Rectangle 99"/>
                <p:cNvSpPr>
                  <a:spLocks noChangeArrowheads="1"/>
                </p:cNvSpPr>
                <p:nvPr/>
              </p:nvSpPr>
              <p:spPr bwMode="auto">
                <a:xfrm rot="21543238" flipH="1">
                  <a:off x="4901" y="76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588" name="Oval 100"/>
                <p:cNvSpPr>
                  <a:spLocks noChangeArrowheads="1"/>
                </p:cNvSpPr>
                <p:nvPr/>
              </p:nvSpPr>
              <p:spPr bwMode="auto">
                <a:xfrm>
                  <a:off x="5221" y="911"/>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589" name="Line 119"/>
                <p:cNvSpPr>
                  <a:spLocks noChangeShapeType="1"/>
                </p:cNvSpPr>
                <p:nvPr/>
              </p:nvSpPr>
              <p:spPr bwMode="auto">
                <a:xfrm rot="-398110">
                  <a:off x="2924" y="1094"/>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90" name="Line 120"/>
                <p:cNvSpPr>
                  <a:spLocks noChangeShapeType="1"/>
                </p:cNvSpPr>
                <p:nvPr/>
              </p:nvSpPr>
              <p:spPr bwMode="auto">
                <a:xfrm rot="21201890" flipH="1">
                  <a:off x="2800" y="1116"/>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91" name="Rectangle 122"/>
                <p:cNvSpPr>
                  <a:spLocks noChangeArrowheads="1"/>
                </p:cNvSpPr>
                <p:nvPr/>
              </p:nvSpPr>
              <p:spPr bwMode="auto">
                <a:xfrm rot="21543238" flipH="1">
                  <a:off x="2610" y="130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592" name="Rectangle 124"/>
                <p:cNvSpPr>
                  <a:spLocks noChangeArrowheads="1"/>
                </p:cNvSpPr>
                <p:nvPr/>
              </p:nvSpPr>
              <p:spPr bwMode="auto">
                <a:xfrm rot="2727716" flipH="1">
                  <a:off x="2930" y="1108"/>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c:c</a:t>
                  </a:r>
                </a:p>
              </p:txBody>
            </p:sp>
            <p:sp>
              <p:nvSpPr>
                <p:cNvPr id="1218593" name="Line 134"/>
                <p:cNvSpPr>
                  <a:spLocks noChangeShapeType="1"/>
                </p:cNvSpPr>
                <p:nvPr/>
              </p:nvSpPr>
              <p:spPr bwMode="auto">
                <a:xfrm rot="-398110">
                  <a:off x="3438" y="1087"/>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94" name="Line 135"/>
                <p:cNvSpPr>
                  <a:spLocks noChangeShapeType="1"/>
                </p:cNvSpPr>
                <p:nvPr/>
              </p:nvSpPr>
              <p:spPr bwMode="auto">
                <a:xfrm rot="21201890" flipH="1">
                  <a:off x="3314" y="1109"/>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95" name="Rectangle 136"/>
                <p:cNvSpPr>
                  <a:spLocks noChangeArrowheads="1"/>
                </p:cNvSpPr>
                <p:nvPr/>
              </p:nvSpPr>
              <p:spPr bwMode="auto">
                <a:xfrm rot="21543238" flipH="1">
                  <a:off x="3124" y="129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596" name="Rectangle 137"/>
                <p:cNvSpPr>
                  <a:spLocks noChangeArrowheads="1"/>
                </p:cNvSpPr>
                <p:nvPr/>
              </p:nvSpPr>
              <p:spPr bwMode="auto">
                <a:xfrm rot="2727716" flipH="1">
                  <a:off x="3444" y="1101"/>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l:c</a:t>
                  </a:r>
                </a:p>
              </p:txBody>
            </p:sp>
            <p:sp>
              <p:nvSpPr>
                <p:cNvPr id="1218597" name="Line 139"/>
                <p:cNvSpPr>
                  <a:spLocks noChangeShapeType="1"/>
                </p:cNvSpPr>
                <p:nvPr/>
              </p:nvSpPr>
              <p:spPr bwMode="auto">
                <a:xfrm rot="-398110">
                  <a:off x="3948" y="1095"/>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98" name="Line 140"/>
                <p:cNvSpPr>
                  <a:spLocks noChangeShapeType="1"/>
                </p:cNvSpPr>
                <p:nvPr/>
              </p:nvSpPr>
              <p:spPr bwMode="auto">
                <a:xfrm rot="21201890" flipH="1">
                  <a:off x="3824" y="1117"/>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599" name="Rectangle 141"/>
                <p:cNvSpPr>
                  <a:spLocks noChangeArrowheads="1"/>
                </p:cNvSpPr>
                <p:nvPr/>
              </p:nvSpPr>
              <p:spPr bwMode="auto">
                <a:xfrm rot="21543238" flipH="1">
                  <a:off x="3634" y="130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00" name="Rectangle 142"/>
                <p:cNvSpPr>
                  <a:spLocks noChangeArrowheads="1"/>
                </p:cNvSpPr>
                <p:nvPr/>
              </p:nvSpPr>
              <p:spPr bwMode="auto">
                <a:xfrm rot="2727716" flipH="1">
                  <a:off x="3954" y="1108"/>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a:c</a:t>
                  </a:r>
                </a:p>
              </p:txBody>
            </p:sp>
            <p:sp>
              <p:nvSpPr>
                <p:cNvPr id="1218601" name="Line 144"/>
                <p:cNvSpPr>
                  <a:spLocks noChangeShapeType="1"/>
                </p:cNvSpPr>
                <p:nvPr/>
              </p:nvSpPr>
              <p:spPr bwMode="auto">
                <a:xfrm rot="-398110">
                  <a:off x="4460" y="1112"/>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02" name="Line 145"/>
                <p:cNvSpPr>
                  <a:spLocks noChangeShapeType="1"/>
                </p:cNvSpPr>
                <p:nvPr/>
              </p:nvSpPr>
              <p:spPr bwMode="auto">
                <a:xfrm rot="21201890" flipH="1">
                  <a:off x="4336" y="1134"/>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03" name="Rectangle 146"/>
                <p:cNvSpPr>
                  <a:spLocks noChangeArrowheads="1"/>
                </p:cNvSpPr>
                <p:nvPr/>
              </p:nvSpPr>
              <p:spPr bwMode="auto">
                <a:xfrm rot="21543238" flipH="1">
                  <a:off x="4146" y="1324"/>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04" name="Rectangle 147"/>
                <p:cNvSpPr>
                  <a:spLocks noChangeArrowheads="1"/>
                </p:cNvSpPr>
                <p:nvPr/>
              </p:nvSpPr>
              <p:spPr bwMode="auto">
                <a:xfrm rot="2727716" flipH="1">
                  <a:off x="4466" y="1125"/>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r:c</a:t>
                  </a:r>
                </a:p>
              </p:txBody>
            </p:sp>
            <p:sp>
              <p:nvSpPr>
                <p:cNvPr id="1218605" name="Line 149"/>
                <p:cNvSpPr>
                  <a:spLocks noChangeShapeType="1"/>
                </p:cNvSpPr>
                <p:nvPr/>
              </p:nvSpPr>
              <p:spPr bwMode="auto">
                <a:xfrm rot="-398110">
                  <a:off x="4988" y="1112"/>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06" name="Line 150"/>
                <p:cNvSpPr>
                  <a:spLocks noChangeShapeType="1"/>
                </p:cNvSpPr>
                <p:nvPr/>
              </p:nvSpPr>
              <p:spPr bwMode="auto">
                <a:xfrm rot="21201890" flipH="1">
                  <a:off x="4864" y="1134"/>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07" name="Rectangle 151"/>
                <p:cNvSpPr>
                  <a:spLocks noChangeArrowheads="1"/>
                </p:cNvSpPr>
                <p:nvPr/>
              </p:nvSpPr>
              <p:spPr bwMode="auto">
                <a:xfrm rot="21543238" flipH="1">
                  <a:off x="4674" y="1324"/>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08" name="Rectangle 152"/>
                <p:cNvSpPr>
                  <a:spLocks noChangeArrowheads="1"/>
                </p:cNvSpPr>
                <p:nvPr/>
              </p:nvSpPr>
              <p:spPr bwMode="auto">
                <a:xfrm rot="2727716" flipH="1">
                  <a:off x="4994" y="1078"/>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a:c</a:t>
                  </a:r>
                </a:p>
              </p:txBody>
            </p:sp>
            <p:sp>
              <p:nvSpPr>
                <p:cNvPr id="1218609" name="Line 155"/>
                <p:cNvSpPr>
                  <a:spLocks noChangeShapeType="1"/>
                </p:cNvSpPr>
                <p:nvPr/>
              </p:nvSpPr>
              <p:spPr bwMode="auto">
                <a:xfrm rot="21201890" flipH="1">
                  <a:off x="5361" y="1117"/>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10" name="Rectangle 156"/>
                <p:cNvSpPr>
                  <a:spLocks noChangeArrowheads="1"/>
                </p:cNvSpPr>
                <p:nvPr/>
              </p:nvSpPr>
              <p:spPr bwMode="auto">
                <a:xfrm rot="21543238" flipH="1">
                  <a:off x="5171" y="130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11" name="Oval 158"/>
                <p:cNvSpPr>
                  <a:spLocks noChangeArrowheads="1"/>
                </p:cNvSpPr>
                <p:nvPr/>
              </p:nvSpPr>
              <p:spPr bwMode="auto">
                <a:xfrm>
                  <a:off x="2706"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12" name="Oval 159"/>
                <p:cNvSpPr>
                  <a:spLocks noChangeArrowheads="1"/>
                </p:cNvSpPr>
                <p:nvPr/>
              </p:nvSpPr>
              <p:spPr bwMode="auto">
                <a:xfrm>
                  <a:off x="3205"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13" name="Oval 160"/>
                <p:cNvSpPr>
                  <a:spLocks noChangeArrowheads="1"/>
                </p:cNvSpPr>
                <p:nvPr/>
              </p:nvSpPr>
              <p:spPr bwMode="auto">
                <a:xfrm>
                  <a:off x="3714"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14" name="Oval 161"/>
                <p:cNvSpPr>
                  <a:spLocks noChangeArrowheads="1"/>
                </p:cNvSpPr>
                <p:nvPr/>
              </p:nvSpPr>
              <p:spPr bwMode="auto">
                <a:xfrm>
                  <a:off x="4213"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15" name="Oval 162"/>
                <p:cNvSpPr>
                  <a:spLocks noChangeArrowheads="1"/>
                </p:cNvSpPr>
                <p:nvPr/>
              </p:nvSpPr>
              <p:spPr bwMode="auto">
                <a:xfrm>
                  <a:off x="4741"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16" name="Line 163"/>
                <p:cNvSpPr>
                  <a:spLocks noChangeShapeType="1"/>
                </p:cNvSpPr>
                <p:nvPr/>
              </p:nvSpPr>
              <p:spPr bwMode="auto">
                <a:xfrm rot="-398110">
                  <a:off x="2940"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17" name="Rectangle 164"/>
                <p:cNvSpPr>
                  <a:spLocks noChangeArrowheads="1"/>
                </p:cNvSpPr>
                <p:nvPr/>
              </p:nvSpPr>
              <p:spPr bwMode="auto">
                <a:xfrm rot="21543238" flipH="1">
                  <a:off x="2885" y="141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1218618" name="Line 165"/>
                <p:cNvSpPr>
                  <a:spLocks noChangeShapeType="1"/>
                </p:cNvSpPr>
                <p:nvPr/>
              </p:nvSpPr>
              <p:spPr bwMode="auto">
                <a:xfrm rot="-398110">
                  <a:off x="3468"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19" name="Rectangle 166"/>
                <p:cNvSpPr>
                  <a:spLocks noChangeArrowheads="1"/>
                </p:cNvSpPr>
                <p:nvPr/>
              </p:nvSpPr>
              <p:spPr bwMode="auto">
                <a:xfrm rot="21543238" flipH="1">
                  <a:off x="3413" y="141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1218620" name="Line 167"/>
                <p:cNvSpPr>
                  <a:spLocks noChangeShapeType="1"/>
                </p:cNvSpPr>
                <p:nvPr/>
              </p:nvSpPr>
              <p:spPr bwMode="auto">
                <a:xfrm rot="-398110">
                  <a:off x="3961"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21" name="Rectangle 168"/>
                <p:cNvSpPr>
                  <a:spLocks noChangeArrowheads="1"/>
                </p:cNvSpPr>
                <p:nvPr/>
              </p:nvSpPr>
              <p:spPr bwMode="auto">
                <a:xfrm rot="21543238" flipH="1">
                  <a:off x="3906" y="141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622" name="Line 169"/>
                <p:cNvSpPr>
                  <a:spLocks noChangeShapeType="1"/>
                </p:cNvSpPr>
                <p:nvPr/>
              </p:nvSpPr>
              <p:spPr bwMode="auto">
                <a:xfrm rot="-398110">
                  <a:off x="4441"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23" name="Rectangle 170"/>
                <p:cNvSpPr>
                  <a:spLocks noChangeArrowheads="1"/>
                </p:cNvSpPr>
                <p:nvPr/>
              </p:nvSpPr>
              <p:spPr bwMode="auto">
                <a:xfrm rot="21543238" flipH="1">
                  <a:off x="4386" y="141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1218624" name="Line 171"/>
                <p:cNvSpPr>
                  <a:spLocks noChangeShapeType="1"/>
                </p:cNvSpPr>
                <p:nvPr/>
              </p:nvSpPr>
              <p:spPr bwMode="auto">
                <a:xfrm rot="-398110">
                  <a:off x="4956" y="165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25" name="Rectangle 172"/>
                <p:cNvSpPr>
                  <a:spLocks noChangeArrowheads="1"/>
                </p:cNvSpPr>
                <p:nvPr/>
              </p:nvSpPr>
              <p:spPr bwMode="auto">
                <a:xfrm rot="21543238" flipH="1">
                  <a:off x="4901" y="141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626" name="Oval 173"/>
                <p:cNvSpPr>
                  <a:spLocks noChangeArrowheads="1"/>
                </p:cNvSpPr>
                <p:nvPr/>
              </p:nvSpPr>
              <p:spPr bwMode="auto">
                <a:xfrm>
                  <a:off x="5221" y="156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27" name="Line 174"/>
                <p:cNvSpPr>
                  <a:spLocks noChangeShapeType="1"/>
                </p:cNvSpPr>
                <p:nvPr/>
              </p:nvSpPr>
              <p:spPr bwMode="auto">
                <a:xfrm rot="-398110">
                  <a:off x="2924" y="1746"/>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28" name="Line 175"/>
                <p:cNvSpPr>
                  <a:spLocks noChangeShapeType="1"/>
                </p:cNvSpPr>
                <p:nvPr/>
              </p:nvSpPr>
              <p:spPr bwMode="auto">
                <a:xfrm rot="21201890" flipH="1">
                  <a:off x="2800" y="1768"/>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29" name="Rectangle 176"/>
                <p:cNvSpPr>
                  <a:spLocks noChangeArrowheads="1"/>
                </p:cNvSpPr>
                <p:nvPr/>
              </p:nvSpPr>
              <p:spPr bwMode="auto">
                <a:xfrm rot="21543238" flipH="1">
                  <a:off x="2610" y="195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630" name="Rectangle 177"/>
                <p:cNvSpPr>
                  <a:spLocks noChangeArrowheads="1"/>
                </p:cNvSpPr>
                <p:nvPr/>
              </p:nvSpPr>
              <p:spPr bwMode="auto">
                <a:xfrm rot="2727716" flipH="1">
                  <a:off x="2930" y="1759"/>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a:t>
                  </a:r>
                </a:p>
              </p:txBody>
            </p:sp>
            <p:sp>
              <p:nvSpPr>
                <p:cNvPr id="1218631" name="Line 178"/>
                <p:cNvSpPr>
                  <a:spLocks noChangeShapeType="1"/>
                </p:cNvSpPr>
                <p:nvPr/>
              </p:nvSpPr>
              <p:spPr bwMode="auto">
                <a:xfrm rot="-398110">
                  <a:off x="3438" y="1739"/>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32" name="Line 179"/>
                <p:cNvSpPr>
                  <a:spLocks noChangeShapeType="1"/>
                </p:cNvSpPr>
                <p:nvPr/>
              </p:nvSpPr>
              <p:spPr bwMode="auto">
                <a:xfrm rot="21201890" flipH="1">
                  <a:off x="3314" y="1761"/>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33" name="Rectangle 180"/>
                <p:cNvSpPr>
                  <a:spLocks noChangeArrowheads="1"/>
                </p:cNvSpPr>
                <p:nvPr/>
              </p:nvSpPr>
              <p:spPr bwMode="auto">
                <a:xfrm rot="21543238" flipH="1">
                  <a:off x="3124" y="1950"/>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634" name="Rectangle 181"/>
                <p:cNvSpPr>
                  <a:spLocks noChangeArrowheads="1"/>
                </p:cNvSpPr>
                <p:nvPr/>
              </p:nvSpPr>
              <p:spPr bwMode="auto">
                <a:xfrm rot="2727716" flipH="1">
                  <a:off x="3444" y="1752"/>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a:t>
                  </a:r>
                </a:p>
              </p:txBody>
            </p:sp>
            <p:sp>
              <p:nvSpPr>
                <p:cNvPr id="1218635" name="Line 182"/>
                <p:cNvSpPr>
                  <a:spLocks noChangeShapeType="1"/>
                </p:cNvSpPr>
                <p:nvPr/>
              </p:nvSpPr>
              <p:spPr bwMode="auto">
                <a:xfrm rot="-398110">
                  <a:off x="3948" y="1747"/>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36" name="Line 183"/>
                <p:cNvSpPr>
                  <a:spLocks noChangeShapeType="1"/>
                </p:cNvSpPr>
                <p:nvPr/>
              </p:nvSpPr>
              <p:spPr bwMode="auto">
                <a:xfrm rot="21201890" flipH="1">
                  <a:off x="3824" y="1769"/>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37" name="Rectangle 184"/>
                <p:cNvSpPr>
                  <a:spLocks noChangeArrowheads="1"/>
                </p:cNvSpPr>
                <p:nvPr/>
              </p:nvSpPr>
              <p:spPr bwMode="auto">
                <a:xfrm rot="21543238" flipH="1">
                  <a:off x="3634" y="195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638" name="Rectangle 185"/>
                <p:cNvSpPr>
                  <a:spLocks noChangeArrowheads="1"/>
                </p:cNvSpPr>
                <p:nvPr/>
              </p:nvSpPr>
              <p:spPr bwMode="auto">
                <a:xfrm rot="2727716" flipH="1">
                  <a:off x="3954" y="1760"/>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a:t>
                  </a:r>
                </a:p>
              </p:txBody>
            </p:sp>
            <p:sp>
              <p:nvSpPr>
                <p:cNvPr id="1218639" name="Line 186"/>
                <p:cNvSpPr>
                  <a:spLocks noChangeShapeType="1"/>
                </p:cNvSpPr>
                <p:nvPr/>
              </p:nvSpPr>
              <p:spPr bwMode="auto">
                <a:xfrm rot="-398110">
                  <a:off x="4460" y="1764"/>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40" name="Line 187"/>
                <p:cNvSpPr>
                  <a:spLocks noChangeShapeType="1"/>
                </p:cNvSpPr>
                <p:nvPr/>
              </p:nvSpPr>
              <p:spPr bwMode="auto">
                <a:xfrm rot="21201890" flipH="1">
                  <a:off x="4336" y="1786"/>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41" name="Rectangle 188"/>
                <p:cNvSpPr>
                  <a:spLocks noChangeArrowheads="1"/>
                </p:cNvSpPr>
                <p:nvPr/>
              </p:nvSpPr>
              <p:spPr bwMode="auto">
                <a:xfrm rot="21543238" flipH="1">
                  <a:off x="4146" y="1975"/>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642" name="Rectangle 189"/>
                <p:cNvSpPr>
                  <a:spLocks noChangeArrowheads="1"/>
                </p:cNvSpPr>
                <p:nvPr/>
              </p:nvSpPr>
              <p:spPr bwMode="auto">
                <a:xfrm rot="2727716" flipH="1">
                  <a:off x="4466" y="1777"/>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a:t>
                  </a:r>
                </a:p>
              </p:txBody>
            </p:sp>
            <p:sp>
              <p:nvSpPr>
                <p:cNvPr id="1218643" name="Line 190"/>
                <p:cNvSpPr>
                  <a:spLocks noChangeShapeType="1"/>
                </p:cNvSpPr>
                <p:nvPr/>
              </p:nvSpPr>
              <p:spPr bwMode="auto">
                <a:xfrm rot="-398110">
                  <a:off x="4988" y="1764"/>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44" name="Line 191"/>
                <p:cNvSpPr>
                  <a:spLocks noChangeShapeType="1"/>
                </p:cNvSpPr>
                <p:nvPr/>
              </p:nvSpPr>
              <p:spPr bwMode="auto">
                <a:xfrm rot="21201890" flipH="1">
                  <a:off x="4864" y="1786"/>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45" name="Rectangle 192"/>
                <p:cNvSpPr>
                  <a:spLocks noChangeArrowheads="1"/>
                </p:cNvSpPr>
                <p:nvPr/>
              </p:nvSpPr>
              <p:spPr bwMode="auto">
                <a:xfrm rot="21543238" flipH="1">
                  <a:off x="4674" y="1975"/>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646" name="Rectangle 193"/>
                <p:cNvSpPr>
                  <a:spLocks noChangeArrowheads="1"/>
                </p:cNvSpPr>
                <p:nvPr/>
              </p:nvSpPr>
              <p:spPr bwMode="auto">
                <a:xfrm rot="2727716" flipH="1">
                  <a:off x="4994" y="1777"/>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a:t>
                  </a:r>
                </a:p>
              </p:txBody>
            </p:sp>
            <p:sp>
              <p:nvSpPr>
                <p:cNvPr id="1218647" name="Line 194"/>
                <p:cNvSpPr>
                  <a:spLocks noChangeShapeType="1"/>
                </p:cNvSpPr>
                <p:nvPr/>
              </p:nvSpPr>
              <p:spPr bwMode="auto">
                <a:xfrm rot="21201890" flipH="1">
                  <a:off x="5361" y="1769"/>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48" name="Rectangle 195"/>
                <p:cNvSpPr>
                  <a:spLocks noChangeArrowheads="1"/>
                </p:cNvSpPr>
                <p:nvPr/>
              </p:nvSpPr>
              <p:spPr bwMode="auto">
                <a:xfrm rot="21543238" flipH="1">
                  <a:off x="5171" y="195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649" name="Oval 196"/>
                <p:cNvSpPr>
                  <a:spLocks noChangeArrowheads="1"/>
                </p:cNvSpPr>
                <p:nvPr/>
              </p:nvSpPr>
              <p:spPr bwMode="auto">
                <a:xfrm>
                  <a:off x="2724"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50" name="Oval 197"/>
                <p:cNvSpPr>
                  <a:spLocks noChangeArrowheads="1"/>
                </p:cNvSpPr>
                <p:nvPr/>
              </p:nvSpPr>
              <p:spPr bwMode="auto">
                <a:xfrm>
                  <a:off x="3223"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51" name="Oval 198"/>
                <p:cNvSpPr>
                  <a:spLocks noChangeArrowheads="1"/>
                </p:cNvSpPr>
                <p:nvPr/>
              </p:nvSpPr>
              <p:spPr bwMode="auto">
                <a:xfrm>
                  <a:off x="3732"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52" name="Oval 199"/>
                <p:cNvSpPr>
                  <a:spLocks noChangeArrowheads="1"/>
                </p:cNvSpPr>
                <p:nvPr/>
              </p:nvSpPr>
              <p:spPr bwMode="auto">
                <a:xfrm>
                  <a:off x="4231"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53" name="Oval 200"/>
                <p:cNvSpPr>
                  <a:spLocks noChangeArrowheads="1"/>
                </p:cNvSpPr>
                <p:nvPr/>
              </p:nvSpPr>
              <p:spPr bwMode="auto">
                <a:xfrm>
                  <a:off x="4759"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54" name="Line 201"/>
                <p:cNvSpPr>
                  <a:spLocks noChangeShapeType="1"/>
                </p:cNvSpPr>
                <p:nvPr/>
              </p:nvSpPr>
              <p:spPr bwMode="auto">
                <a:xfrm rot="-398110">
                  <a:off x="2958"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55" name="Rectangle 202"/>
                <p:cNvSpPr>
                  <a:spLocks noChangeArrowheads="1"/>
                </p:cNvSpPr>
                <p:nvPr/>
              </p:nvSpPr>
              <p:spPr bwMode="auto">
                <a:xfrm rot="21543238" flipH="1">
                  <a:off x="2903" y="2043"/>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1218656" name="Line 203"/>
                <p:cNvSpPr>
                  <a:spLocks noChangeShapeType="1"/>
                </p:cNvSpPr>
                <p:nvPr/>
              </p:nvSpPr>
              <p:spPr bwMode="auto">
                <a:xfrm rot="-398110">
                  <a:off x="3486"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57" name="Rectangle 204"/>
                <p:cNvSpPr>
                  <a:spLocks noChangeArrowheads="1"/>
                </p:cNvSpPr>
                <p:nvPr/>
              </p:nvSpPr>
              <p:spPr bwMode="auto">
                <a:xfrm rot="21543238" flipH="1">
                  <a:off x="3431" y="204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1218658" name="Line 205"/>
                <p:cNvSpPr>
                  <a:spLocks noChangeShapeType="1"/>
                </p:cNvSpPr>
                <p:nvPr/>
              </p:nvSpPr>
              <p:spPr bwMode="auto">
                <a:xfrm rot="-398110">
                  <a:off x="3979"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59" name="Rectangle 206"/>
                <p:cNvSpPr>
                  <a:spLocks noChangeArrowheads="1"/>
                </p:cNvSpPr>
                <p:nvPr/>
              </p:nvSpPr>
              <p:spPr bwMode="auto">
                <a:xfrm rot="21543238" flipH="1">
                  <a:off x="3924" y="204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660" name="Line 207"/>
                <p:cNvSpPr>
                  <a:spLocks noChangeShapeType="1"/>
                </p:cNvSpPr>
                <p:nvPr/>
              </p:nvSpPr>
              <p:spPr bwMode="auto">
                <a:xfrm rot="-398110">
                  <a:off x="4459"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61" name="Rectangle 208"/>
                <p:cNvSpPr>
                  <a:spLocks noChangeArrowheads="1"/>
                </p:cNvSpPr>
                <p:nvPr/>
              </p:nvSpPr>
              <p:spPr bwMode="auto">
                <a:xfrm rot="21543238" flipH="1">
                  <a:off x="4404" y="204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1218662" name="Line 209"/>
                <p:cNvSpPr>
                  <a:spLocks noChangeShapeType="1"/>
                </p:cNvSpPr>
                <p:nvPr/>
              </p:nvSpPr>
              <p:spPr bwMode="auto">
                <a:xfrm rot="-398110">
                  <a:off x="4974" y="2280"/>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63" name="Rectangle 210"/>
                <p:cNvSpPr>
                  <a:spLocks noChangeArrowheads="1"/>
                </p:cNvSpPr>
                <p:nvPr/>
              </p:nvSpPr>
              <p:spPr bwMode="auto">
                <a:xfrm rot="21543238" flipH="1">
                  <a:off x="4919" y="204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664" name="Oval 211"/>
                <p:cNvSpPr>
                  <a:spLocks noChangeArrowheads="1"/>
                </p:cNvSpPr>
                <p:nvPr/>
              </p:nvSpPr>
              <p:spPr bwMode="auto">
                <a:xfrm>
                  <a:off x="5239" y="2187"/>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65" name="Line 212"/>
                <p:cNvSpPr>
                  <a:spLocks noChangeShapeType="1"/>
                </p:cNvSpPr>
                <p:nvPr/>
              </p:nvSpPr>
              <p:spPr bwMode="auto">
                <a:xfrm rot="-398110">
                  <a:off x="2942" y="2370"/>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66" name="Line 213"/>
                <p:cNvSpPr>
                  <a:spLocks noChangeShapeType="1"/>
                </p:cNvSpPr>
                <p:nvPr/>
              </p:nvSpPr>
              <p:spPr bwMode="auto">
                <a:xfrm rot="21201890" flipH="1">
                  <a:off x="2818" y="2392"/>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67" name="Rectangle 214"/>
                <p:cNvSpPr>
                  <a:spLocks noChangeArrowheads="1"/>
                </p:cNvSpPr>
                <p:nvPr/>
              </p:nvSpPr>
              <p:spPr bwMode="auto">
                <a:xfrm rot="21543238" flipH="1">
                  <a:off x="2628" y="2581"/>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68" name="Rectangle 215"/>
                <p:cNvSpPr>
                  <a:spLocks noChangeArrowheads="1"/>
                </p:cNvSpPr>
                <p:nvPr/>
              </p:nvSpPr>
              <p:spPr bwMode="auto">
                <a:xfrm rot="2727716" flipH="1">
                  <a:off x="2948" y="2384"/>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c:c</a:t>
                  </a:r>
                </a:p>
              </p:txBody>
            </p:sp>
            <p:sp>
              <p:nvSpPr>
                <p:cNvPr id="1218669" name="Line 216"/>
                <p:cNvSpPr>
                  <a:spLocks noChangeShapeType="1"/>
                </p:cNvSpPr>
                <p:nvPr/>
              </p:nvSpPr>
              <p:spPr bwMode="auto">
                <a:xfrm rot="-398110">
                  <a:off x="3456" y="2363"/>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70" name="Line 217"/>
                <p:cNvSpPr>
                  <a:spLocks noChangeShapeType="1"/>
                </p:cNvSpPr>
                <p:nvPr/>
              </p:nvSpPr>
              <p:spPr bwMode="auto">
                <a:xfrm rot="21201890" flipH="1">
                  <a:off x="3332" y="2385"/>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71" name="Rectangle 218"/>
                <p:cNvSpPr>
                  <a:spLocks noChangeArrowheads="1"/>
                </p:cNvSpPr>
                <p:nvPr/>
              </p:nvSpPr>
              <p:spPr bwMode="auto">
                <a:xfrm rot="21543238" flipH="1">
                  <a:off x="3142" y="2574"/>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72" name="Rectangle 219"/>
                <p:cNvSpPr>
                  <a:spLocks noChangeArrowheads="1"/>
                </p:cNvSpPr>
                <p:nvPr/>
              </p:nvSpPr>
              <p:spPr bwMode="auto">
                <a:xfrm rot="2727716" flipH="1">
                  <a:off x="3462" y="2376"/>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l:c</a:t>
                  </a:r>
                </a:p>
              </p:txBody>
            </p:sp>
            <p:sp>
              <p:nvSpPr>
                <p:cNvPr id="1218673" name="Line 220"/>
                <p:cNvSpPr>
                  <a:spLocks noChangeShapeType="1"/>
                </p:cNvSpPr>
                <p:nvPr/>
              </p:nvSpPr>
              <p:spPr bwMode="auto">
                <a:xfrm rot="-398110">
                  <a:off x="3966" y="2371"/>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74" name="Line 221"/>
                <p:cNvSpPr>
                  <a:spLocks noChangeShapeType="1"/>
                </p:cNvSpPr>
                <p:nvPr/>
              </p:nvSpPr>
              <p:spPr bwMode="auto">
                <a:xfrm rot="21201890" flipH="1">
                  <a:off x="3842" y="2393"/>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75" name="Rectangle 222"/>
                <p:cNvSpPr>
                  <a:spLocks noChangeArrowheads="1"/>
                </p:cNvSpPr>
                <p:nvPr/>
              </p:nvSpPr>
              <p:spPr bwMode="auto">
                <a:xfrm rot="21543238" flipH="1">
                  <a:off x="3652" y="258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76" name="Rectangle 223"/>
                <p:cNvSpPr>
                  <a:spLocks noChangeArrowheads="1"/>
                </p:cNvSpPr>
                <p:nvPr/>
              </p:nvSpPr>
              <p:spPr bwMode="auto">
                <a:xfrm rot="2727716" flipH="1">
                  <a:off x="3972" y="2384"/>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a:c</a:t>
                  </a:r>
                </a:p>
              </p:txBody>
            </p:sp>
            <p:sp>
              <p:nvSpPr>
                <p:cNvPr id="1218677" name="Line 224"/>
                <p:cNvSpPr>
                  <a:spLocks noChangeShapeType="1"/>
                </p:cNvSpPr>
                <p:nvPr/>
              </p:nvSpPr>
              <p:spPr bwMode="auto">
                <a:xfrm rot="-398110">
                  <a:off x="4478" y="2388"/>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78" name="Line 225"/>
                <p:cNvSpPr>
                  <a:spLocks noChangeShapeType="1"/>
                </p:cNvSpPr>
                <p:nvPr/>
              </p:nvSpPr>
              <p:spPr bwMode="auto">
                <a:xfrm rot="21201890" flipH="1">
                  <a:off x="4354" y="2410"/>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79" name="Rectangle 226"/>
                <p:cNvSpPr>
                  <a:spLocks noChangeArrowheads="1"/>
                </p:cNvSpPr>
                <p:nvPr/>
              </p:nvSpPr>
              <p:spPr bwMode="auto">
                <a:xfrm rot="21543238" flipH="1">
                  <a:off x="4164" y="259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80" name="Rectangle 227"/>
                <p:cNvSpPr>
                  <a:spLocks noChangeArrowheads="1"/>
                </p:cNvSpPr>
                <p:nvPr/>
              </p:nvSpPr>
              <p:spPr bwMode="auto">
                <a:xfrm rot="2727716" flipH="1">
                  <a:off x="4484" y="2402"/>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r:c</a:t>
                  </a:r>
                </a:p>
              </p:txBody>
            </p:sp>
            <p:sp>
              <p:nvSpPr>
                <p:cNvPr id="1218681" name="Line 228"/>
                <p:cNvSpPr>
                  <a:spLocks noChangeShapeType="1"/>
                </p:cNvSpPr>
                <p:nvPr/>
              </p:nvSpPr>
              <p:spPr bwMode="auto">
                <a:xfrm rot="-398110">
                  <a:off x="5006" y="2388"/>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82" name="Line 229"/>
                <p:cNvSpPr>
                  <a:spLocks noChangeShapeType="1"/>
                </p:cNvSpPr>
                <p:nvPr/>
              </p:nvSpPr>
              <p:spPr bwMode="auto">
                <a:xfrm rot="21201890" flipH="1">
                  <a:off x="4882" y="2410"/>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83" name="Rectangle 230"/>
                <p:cNvSpPr>
                  <a:spLocks noChangeArrowheads="1"/>
                </p:cNvSpPr>
                <p:nvPr/>
              </p:nvSpPr>
              <p:spPr bwMode="auto">
                <a:xfrm rot="21543238" flipH="1">
                  <a:off x="4692" y="259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84" name="Rectangle 231"/>
                <p:cNvSpPr>
                  <a:spLocks noChangeArrowheads="1"/>
                </p:cNvSpPr>
                <p:nvPr/>
              </p:nvSpPr>
              <p:spPr bwMode="auto">
                <a:xfrm rot="2727716" flipH="1">
                  <a:off x="5012" y="2402"/>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a:c</a:t>
                  </a:r>
                </a:p>
              </p:txBody>
            </p:sp>
            <p:sp>
              <p:nvSpPr>
                <p:cNvPr id="1218685" name="Line 232"/>
                <p:cNvSpPr>
                  <a:spLocks noChangeShapeType="1"/>
                </p:cNvSpPr>
                <p:nvPr/>
              </p:nvSpPr>
              <p:spPr bwMode="auto">
                <a:xfrm rot="21201890" flipH="1">
                  <a:off x="5379" y="2393"/>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86" name="Rectangle 233"/>
                <p:cNvSpPr>
                  <a:spLocks noChangeArrowheads="1"/>
                </p:cNvSpPr>
                <p:nvPr/>
              </p:nvSpPr>
              <p:spPr bwMode="auto">
                <a:xfrm rot="21543238" flipH="1">
                  <a:off x="5189" y="2582"/>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:c</a:t>
                  </a:r>
                </a:p>
              </p:txBody>
            </p:sp>
            <p:sp>
              <p:nvSpPr>
                <p:cNvPr id="1218687" name="Oval 234"/>
                <p:cNvSpPr>
                  <a:spLocks noChangeArrowheads="1"/>
                </p:cNvSpPr>
                <p:nvPr/>
              </p:nvSpPr>
              <p:spPr bwMode="auto">
                <a:xfrm>
                  <a:off x="2754"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88" name="Oval 235"/>
                <p:cNvSpPr>
                  <a:spLocks noChangeArrowheads="1"/>
                </p:cNvSpPr>
                <p:nvPr/>
              </p:nvSpPr>
              <p:spPr bwMode="auto">
                <a:xfrm>
                  <a:off x="3253"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89" name="Oval 236"/>
                <p:cNvSpPr>
                  <a:spLocks noChangeArrowheads="1"/>
                </p:cNvSpPr>
                <p:nvPr/>
              </p:nvSpPr>
              <p:spPr bwMode="auto">
                <a:xfrm>
                  <a:off x="3762"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90" name="Oval 237"/>
                <p:cNvSpPr>
                  <a:spLocks noChangeArrowheads="1"/>
                </p:cNvSpPr>
                <p:nvPr/>
              </p:nvSpPr>
              <p:spPr bwMode="auto">
                <a:xfrm>
                  <a:off x="4261"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91" name="Oval 238"/>
                <p:cNvSpPr>
                  <a:spLocks noChangeArrowheads="1"/>
                </p:cNvSpPr>
                <p:nvPr/>
              </p:nvSpPr>
              <p:spPr bwMode="auto">
                <a:xfrm>
                  <a:off x="4789"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692" name="Line 239"/>
                <p:cNvSpPr>
                  <a:spLocks noChangeShapeType="1"/>
                </p:cNvSpPr>
                <p:nvPr/>
              </p:nvSpPr>
              <p:spPr bwMode="auto">
                <a:xfrm rot="-398110">
                  <a:off x="2988"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93" name="Rectangle 240"/>
                <p:cNvSpPr>
                  <a:spLocks noChangeArrowheads="1"/>
                </p:cNvSpPr>
                <p:nvPr/>
              </p:nvSpPr>
              <p:spPr bwMode="auto">
                <a:xfrm rot="21543238" flipH="1">
                  <a:off x="2933" y="268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1218694" name="Line 241"/>
                <p:cNvSpPr>
                  <a:spLocks noChangeShapeType="1"/>
                </p:cNvSpPr>
                <p:nvPr/>
              </p:nvSpPr>
              <p:spPr bwMode="auto">
                <a:xfrm rot="-398110">
                  <a:off x="3516"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95" name="Rectangle 242"/>
                <p:cNvSpPr>
                  <a:spLocks noChangeArrowheads="1"/>
                </p:cNvSpPr>
                <p:nvPr/>
              </p:nvSpPr>
              <p:spPr bwMode="auto">
                <a:xfrm rot="21543238" flipH="1">
                  <a:off x="3461" y="268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1218696" name="Line 243"/>
                <p:cNvSpPr>
                  <a:spLocks noChangeShapeType="1"/>
                </p:cNvSpPr>
                <p:nvPr/>
              </p:nvSpPr>
              <p:spPr bwMode="auto">
                <a:xfrm rot="-398110">
                  <a:off x="4009"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97" name="Rectangle 244"/>
                <p:cNvSpPr>
                  <a:spLocks noChangeArrowheads="1"/>
                </p:cNvSpPr>
                <p:nvPr/>
              </p:nvSpPr>
              <p:spPr bwMode="auto">
                <a:xfrm rot="21543238" flipH="1">
                  <a:off x="3954" y="268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698" name="Line 245"/>
                <p:cNvSpPr>
                  <a:spLocks noChangeShapeType="1"/>
                </p:cNvSpPr>
                <p:nvPr/>
              </p:nvSpPr>
              <p:spPr bwMode="auto">
                <a:xfrm rot="-398110">
                  <a:off x="4489"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699" name="Rectangle 246"/>
                <p:cNvSpPr>
                  <a:spLocks noChangeArrowheads="1"/>
                </p:cNvSpPr>
                <p:nvPr/>
              </p:nvSpPr>
              <p:spPr bwMode="auto">
                <a:xfrm rot="21543238" flipH="1">
                  <a:off x="4434" y="268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1218700" name="Line 247"/>
                <p:cNvSpPr>
                  <a:spLocks noChangeShapeType="1"/>
                </p:cNvSpPr>
                <p:nvPr/>
              </p:nvSpPr>
              <p:spPr bwMode="auto">
                <a:xfrm rot="-398110">
                  <a:off x="5004" y="2925"/>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01" name="Rectangle 248"/>
                <p:cNvSpPr>
                  <a:spLocks noChangeArrowheads="1"/>
                </p:cNvSpPr>
                <p:nvPr/>
              </p:nvSpPr>
              <p:spPr bwMode="auto">
                <a:xfrm rot="21543238" flipH="1">
                  <a:off x="4949" y="268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702" name="Oval 249"/>
                <p:cNvSpPr>
                  <a:spLocks noChangeArrowheads="1"/>
                </p:cNvSpPr>
                <p:nvPr/>
              </p:nvSpPr>
              <p:spPr bwMode="auto">
                <a:xfrm>
                  <a:off x="5269" y="2832"/>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703" name="Line 250"/>
                <p:cNvSpPr>
                  <a:spLocks noChangeShapeType="1"/>
                </p:cNvSpPr>
                <p:nvPr/>
              </p:nvSpPr>
              <p:spPr bwMode="auto">
                <a:xfrm rot="-398110">
                  <a:off x="2972" y="3015"/>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04" name="Line 251"/>
                <p:cNvSpPr>
                  <a:spLocks noChangeShapeType="1"/>
                </p:cNvSpPr>
                <p:nvPr/>
              </p:nvSpPr>
              <p:spPr bwMode="auto">
                <a:xfrm rot="21201890" flipH="1">
                  <a:off x="2848" y="3037"/>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05" name="Rectangle 252"/>
                <p:cNvSpPr>
                  <a:spLocks noChangeArrowheads="1"/>
                </p:cNvSpPr>
                <p:nvPr/>
              </p:nvSpPr>
              <p:spPr bwMode="auto">
                <a:xfrm rot="21543238" flipH="1">
                  <a:off x="2658" y="3226"/>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706" name="Rectangle 253"/>
                <p:cNvSpPr>
                  <a:spLocks noChangeArrowheads="1"/>
                </p:cNvSpPr>
                <p:nvPr/>
              </p:nvSpPr>
              <p:spPr bwMode="auto">
                <a:xfrm rot="2727716" flipH="1">
                  <a:off x="2978" y="3028"/>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a:t>
                  </a:r>
                </a:p>
              </p:txBody>
            </p:sp>
            <p:sp>
              <p:nvSpPr>
                <p:cNvPr id="1218707" name="Line 254"/>
                <p:cNvSpPr>
                  <a:spLocks noChangeShapeType="1"/>
                </p:cNvSpPr>
                <p:nvPr/>
              </p:nvSpPr>
              <p:spPr bwMode="auto">
                <a:xfrm rot="-398110">
                  <a:off x="3486" y="3008"/>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08" name="Line 255"/>
                <p:cNvSpPr>
                  <a:spLocks noChangeShapeType="1"/>
                </p:cNvSpPr>
                <p:nvPr/>
              </p:nvSpPr>
              <p:spPr bwMode="auto">
                <a:xfrm rot="21201890" flipH="1">
                  <a:off x="3362" y="3030"/>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09" name="Rectangle 256"/>
                <p:cNvSpPr>
                  <a:spLocks noChangeArrowheads="1"/>
                </p:cNvSpPr>
                <p:nvPr/>
              </p:nvSpPr>
              <p:spPr bwMode="auto">
                <a:xfrm rot="21543238" flipH="1">
                  <a:off x="3172" y="321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710" name="Rectangle 257"/>
                <p:cNvSpPr>
                  <a:spLocks noChangeArrowheads="1"/>
                </p:cNvSpPr>
                <p:nvPr/>
              </p:nvSpPr>
              <p:spPr bwMode="auto">
                <a:xfrm rot="2727716" flipH="1">
                  <a:off x="3492" y="3021"/>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a:t>
                  </a:r>
                </a:p>
              </p:txBody>
            </p:sp>
            <p:sp>
              <p:nvSpPr>
                <p:cNvPr id="1218711" name="Line 258"/>
                <p:cNvSpPr>
                  <a:spLocks noChangeShapeType="1"/>
                </p:cNvSpPr>
                <p:nvPr/>
              </p:nvSpPr>
              <p:spPr bwMode="auto">
                <a:xfrm rot="-398110">
                  <a:off x="3996" y="3016"/>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12" name="Line 259"/>
                <p:cNvSpPr>
                  <a:spLocks noChangeShapeType="1"/>
                </p:cNvSpPr>
                <p:nvPr/>
              </p:nvSpPr>
              <p:spPr bwMode="auto">
                <a:xfrm rot="21201890" flipH="1">
                  <a:off x="3872" y="3038"/>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13" name="Rectangle 260"/>
                <p:cNvSpPr>
                  <a:spLocks noChangeArrowheads="1"/>
                </p:cNvSpPr>
                <p:nvPr/>
              </p:nvSpPr>
              <p:spPr bwMode="auto">
                <a:xfrm rot="21543238" flipH="1">
                  <a:off x="3682" y="322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714" name="Rectangle 261"/>
                <p:cNvSpPr>
                  <a:spLocks noChangeArrowheads="1"/>
                </p:cNvSpPr>
                <p:nvPr/>
              </p:nvSpPr>
              <p:spPr bwMode="auto">
                <a:xfrm rot="2727716" flipH="1">
                  <a:off x="4002" y="3030"/>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a:t>
                  </a:r>
                </a:p>
              </p:txBody>
            </p:sp>
            <p:sp>
              <p:nvSpPr>
                <p:cNvPr id="1218715" name="Line 262"/>
                <p:cNvSpPr>
                  <a:spLocks noChangeShapeType="1"/>
                </p:cNvSpPr>
                <p:nvPr/>
              </p:nvSpPr>
              <p:spPr bwMode="auto">
                <a:xfrm rot="-398110">
                  <a:off x="4508" y="3033"/>
                  <a:ext cx="310" cy="49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16" name="Line 263"/>
                <p:cNvSpPr>
                  <a:spLocks noChangeShapeType="1"/>
                </p:cNvSpPr>
                <p:nvPr/>
              </p:nvSpPr>
              <p:spPr bwMode="auto">
                <a:xfrm rot="21201890" flipH="1">
                  <a:off x="4384" y="3055"/>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17" name="Rectangle 264"/>
                <p:cNvSpPr>
                  <a:spLocks noChangeArrowheads="1"/>
                </p:cNvSpPr>
                <p:nvPr/>
              </p:nvSpPr>
              <p:spPr bwMode="auto">
                <a:xfrm rot="21543238" flipH="1">
                  <a:off x="4194" y="3244"/>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718" name="Rectangle 265"/>
                <p:cNvSpPr>
                  <a:spLocks noChangeArrowheads="1"/>
                </p:cNvSpPr>
                <p:nvPr/>
              </p:nvSpPr>
              <p:spPr bwMode="auto">
                <a:xfrm rot="2727716" flipH="1">
                  <a:off x="4514" y="3047"/>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a:t>
                  </a:r>
                </a:p>
              </p:txBody>
            </p:sp>
            <p:sp>
              <p:nvSpPr>
                <p:cNvPr id="1218719" name="Line 266"/>
                <p:cNvSpPr>
                  <a:spLocks noChangeShapeType="1"/>
                </p:cNvSpPr>
                <p:nvPr/>
              </p:nvSpPr>
              <p:spPr bwMode="auto">
                <a:xfrm rot="-398110">
                  <a:off x="5036" y="3033"/>
                  <a:ext cx="310" cy="49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20" name="Line 267"/>
                <p:cNvSpPr>
                  <a:spLocks noChangeShapeType="1"/>
                </p:cNvSpPr>
                <p:nvPr/>
              </p:nvSpPr>
              <p:spPr bwMode="auto">
                <a:xfrm rot="21201890" flipH="1">
                  <a:off x="4912" y="3055"/>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21" name="Rectangle 268"/>
                <p:cNvSpPr>
                  <a:spLocks noChangeArrowheads="1"/>
                </p:cNvSpPr>
                <p:nvPr/>
              </p:nvSpPr>
              <p:spPr bwMode="auto">
                <a:xfrm rot="21543238" flipH="1">
                  <a:off x="4722" y="3245"/>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722" name="Rectangle 269"/>
                <p:cNvSpPr>
                  <a:spLocks noChangeArrowheads="1"/>
                </p:cNvSpPr>
                <p:nvPr/>
              </p:nvSpPr>
              <p:spPr bwMode="auto">
                <a:xfrm rot="2727716" flipH="1">
                  <a:off x="5042" y="3046"/>
                  <a:ext cx="37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a:t>
                  </a:r>
                </a:p>
              </p:txBody>
            </p:sp>
            <p:sp>
              <p:nvSpPr>
                <p:cNvPr id="1218723" name="Line 270"/>
                <p:cNvSpPr>
                  <a:spLocks noChangeShapeType="1"/>
                </p:cNvSpPr>
                <p:nvPr/>
              </p:nvSpPr>
              <p:spPr bwMode="auto">
                <a:xfrm rot="21201890" flipH="1">
                  <a:off x="5409" y="3038"/>
                  <a:ext cx="23" cy="441"/>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24" name="Rectangle 271"/>
                <p:cNvSpPr>
                  <a:spLocks noChangeArrowheads="1"/>
                </p:cNvSpPr>
                <p:nvPr/>
              </p:nvSpPr>
              <p:spPr bwMode="auto">
                <a:xfrm rot="21543238" flipH="1">
                  <a:off x="5219" y="3227"/>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Symbol" panose="05050102010706020507" pitchFamily="18" charset="2"/>
                    </a:rPr>
                    <a:t>e</a:t>
                  </a:r>
                  <a:r>
                    <a:rPr lang="en-US" altLang="en-US" sz="1800">
                      <a:solidFill>
                        <a:srgbClr val="000000"/>
                      </a:solidFill>
                      <a:latin typeface="Courier New" panose="02070309020205020404" pitchFamily="49" charset="0"/>
                    </a:rPr>
                    <a:t>:a</a:t>
                  </a:r>
                </a:p>
              </p:txBody>
            </p:sp>
            <p:sp>
              <p:nvSpPr>
                <p:cNvPr id="1218725" name="Oval 272"/>
                <p:cNvSpPr>
                  <a:spLocks noChangeArrowheads="1"/>
                </p:cNvSpPr>
                <p:nvPr/>
              </p:nvSpPr>
              <p:spPr bwMode="auto">
                <a:xfrm>
                  <a:off x="2772"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726" name="Oval 273"/>
                <p:cNvSpPr>
                  <a:spLocks noChangeArrowheads="1"/>
                </p:cNvSpPr>
                <p:nvPr/>
              </p:nvSpPr>
              <p:spPr bwMode="auto">
                <a:xfrm>
                  <a:off x="3271"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727" name="Oval 274"/>
                <p:cNvSpPr>
                  <a:spLocks noChangeArrowheads="1"/>
                </p:cNvSpPr>
                <p:nvPr/>
              </p:nvSpPr>
              <p:spPr bwMode="auto">
                <a:xfrm>
                  <a:off x="3780"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728" name="Oval 275"/>
                <p:cNvSpPr>
                  <a:spLocks noChangeArrowheads="1"/>
                </p:cNvSpPr>
                <p:nvPr/>
              </p:nvSpPr>
              <p:spPr bwMode="auto">
                <a:xfrm>
                  <a:off x="4279"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729" name="Oval 276"/>
                <p:cNvSpPr>
                  <a:spLocks noChangeArrowheads="1"/>
                </p:cNvSpPr>
                <p:nvPr/>
              </p:nvSpPr>
              <p:spPr bwMode="auto">
                <a:xfrm>
                  <a:off x="4807" y="3483"/>
                  <a:ext cx="221"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730" name="Line 277"/>
                <p:cNvSpPr>
                  <a:spLocks noChangeShapeType="1"/>
                </p:cNvSpPr>
                <p:nvPr/>
              </p:nvSpPr>
              <p:spPr bwMode="auto">
                <a:xfrm rot="-398110">
                  <a:off x="3006"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31" name="Rectangle 278"/>
                <p:cNvSpPr>
                  <a:spLocks noChangeArrowheads="1"/>
                </p:cNvSpPr>
                <p:nvPr/>
              </p:nvSpPr>
              <p:spPr bwMode="auto">
                <a:xfrm rot="21543238" flipH="1">
                  <a:off x="2951" y="3339"/>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c:</a:t>
                  </a:r>
                  <a:r>
                    <a:rPr lang="en-US" altLang="en-US" sz="1800">
                      <a:solidFill>
                        <a:srgbClr val="000000"/>
                      </a:solidFill>
                      <a:latin typeface="Symbol" panose="05050102010706020507" pitchFamily="18" charset="2"/>
                    </a:rPr>
                    <a:t>e</a:t>
                  </a:r>
                </a:p>
              </p:txBody>
            </p:sp>
            <p:sp>
              <p:nvSpPr>
                <p:cNvPr id="1218732" name="Line 279"/>
                <p:cNvSpPr>
                  <a:spLocks noChangeShapeType="1"/>
                </p:cNvSpPr>
                <p:nvPr/>
              </p:nvSpPr>
              <p:spPr bwMode="auto">
                <a:xfrm rot="-398110">
                  <a:off x="3534"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33" name="Rectangle 280"/>
                <p:cNvSpPr>
                  <a:spLocks noChangeArrowheads="1"/>
                </p:cNvSpPr>
                <p:nvPr/>
              </p:nvSpPr>
              <p:spPr bwMode="auto">
                <a:xfrm rot="21543238" flipH="1">
                  <a:off x="3479" y="333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l:</a:t>
                  </a:r>
                  <a:r>
                    <a:rPr lang="en-US" altLang="en-US" sz="1800">
                      <a:solidFill>
                        <a:srgbClr val="000000"/>
                      </a:solidFill>
                      <a:latin typeface="Symbol" panose="05050102010706020507" pitchFamily="18" charset="2"/>
                    </a:rPr>
                    <a:t>e</a:t>
                  </a:r>
                </a:p>
              </p:txBody>
            </p:sp>
            <p:sp>
              <p:nvSpPr>
                <p:cNvPr id="1218734" name="Line 281"/>
                <p:cNvSpPr>
                  <a:spLocks noChangeShapeType="1"/>
                </p:cNvSpPr>
                <p:nvPr/>
              </p:nvSpPr>
              <p:spPr bwMode="auto">
                <a:xfrm rot="-398110">
                  <a:off x="4027"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35" name="Rectangle 282"/>
                <p:cNvSpPr>
                  <a:spLocks noChangeArrowheads="1"/>
                </p:cNvSpPr>
                <p:nvPr/>
              </p:nvSpPr>
              <p:spPr bwMode="auto">
                <a:xfrm rot="21543238" flipH="1">
                  <a:off x="3972" y="333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sp>
              <p:nvSpPr>
                <p:cNvPr id="1218736" name="Line 283"/>
                <p:cNvSpPr>
                  <a:spLocks noChangeShapeType="1"/>
                </p:cNvSpPr>
                <p:nvPr/>
              </p:nvSpPr>
              <p:spPr bwMode="auto">
                <a:xfrm rot="-398110">
                  <a:off x="4507"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37" name="Rectangle 284"/>
                <p:cNvSpPr>
                  <a:spLocks noChangeArrowheads="1"/>
                </p:cNvSpPr>
                <p:nvPr/>
              </p:nvSpPr>
              <p:spPr bwMode="auto">
                <a:xfrm rot="21543238" flipH="1">
                  <a:off x="4452" y="333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r:</a:t>
                  </a:r>
                  <a:r>
                    <a:rPr lang="en-US" altLang="en-US" sz="1800">
                      <a:solidFill>
                        <a:srgbClr val="000000"/>
                      </a:solidFill>
                      <a:latin typeface="Symbol" panose="05050102010706020507" pitchFamily="18" charset="2"/>
                    </a:rPr>
                    <a:t>e</a:t>
                  </a:r>
                </a:p>
              </p:txBody>
            </p:sp>
            <p:sp>
              <p:nvSpPr>
                <p:cNvPr id="1218738" name="Line 285"/>
                <p:cNvSpPr>
                  <a:spLocks noChangeShapeType="1"/>
                </p:cNvSpPr>
                <p:nvPr/>
              </p:nvSpPr>
              <p:spPr bwMode="auto">
                <a:xfrm rot="-398110">
                  <a:off x="5022" y="3576"/>
                  <a:ext cx="261" cy="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a:buClr>
                      <a:srgbClr val="CC9900"/>
                    </a:buClr>
                  </a:pPr>
                  <a:endParaRPr lang="en-US">
                    <a:solidFill>
                      <a:srgbClr val="000000"/>
                    </a:solidFill>
                  </a:endParaRPr>
                </a:p>
              </p:txBody>
            </p:sp>
            <p:sp>
              <p:nvSpPr>
                <p:cNvPr id="1218739" name="Rectangle 286"/>
                <p:cNvSpPr>
                  <a:spLocks noChangeArrowheads="1"/>
                </p:cNvSpPr>
                <p:nvPr/>
              </p:nvSpPr>
              <p:spPr bwMode="auto">
                <a:xfrm rot="21543238" flipH="1">
                  <a:off x="4967" y="3338"/>
                  <a:ext cx="34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800">
                      <a:solidFill>
                        <a:srgbClr val="000000"/>
                      </a:solidFill>
                      <a:latin typeface="Courier New" panose="02070309020205020404" pitchFamily="49" charset="0"/>
                    </a:rPr>
                    <a:t>a:</a:t>
                  </a:r>
                  <a:r>
                    <a:rPr lang="en-US" altLang="en-US" sz="1800">
                      <a:solidFill>
                        <a:srgbClr val="000000"/>
                      </a:solidFill>
                      <a:latin typeface="Symbol" panose="05050102010706020507" pitchFamily="18" charset="2"/>
                    </a:rPr>
                    <a:t>e</a:t>
                  </a:r>
                </a:p>
              </p:txBody>
            </p:sp>
            <p:grpSp>
              <p:nvGrpSpPr>
                <p:cNvPr id="1218740" name="Group 310"/>
                <p:cNvGrpSpPr>
                  <a:grpSpLocks/>
                </p:cNvGrpSpPr>
                <p:nvPr/>
              </p:nvGrpSpPr>
              <p:grpSpPr bwMode="auto">
                <a:xfrm>
                  <a:off x="5317" y="3482"/>
                  <a:ext cx="221" cy="213"/>
                  <a:chOff x="4490" y="1615"/>
                  <a:chExt cx="204" cy="213"/>
                </a:xfrm>
              </p:grpSpPr>
              <p:sp>
                <p:nvSpPr>
                  <p:cNvPr id="1218741" name="Oval 311"/>
                  <p:cNvSpPr>
                    <a:spLocks noChangeArrowheads="1"/>
                  </p:cNvSpPr>
                  <p:nvPr/>
                </p:nvSpPr>
                <p:spPr bwMode="auto">
                  <a:xfrm>
                    <a:off x="4490" y="1615"/>
                    <a:ext cx="204" cy="2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sp>
                <p:nvSpPr>
                  <p:cNvPr id="1218742" name="Oval 312"/>
                  <p:cNvSpPr>
                    <a:spLocks noChangeArrowheads="1"/>
                  </p:cNvSpPr>
                  <p:nvPr/>
                </p:nvSpPr>
                <p:spPr bwMode="auto">
                  <a:xfrm>
                    <a:off x="4518" y="1644"/>
                    <a:ext cx="148" cy="15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3200">
                      <a:solidFill>
                        <a:srgbClr val="000000"/>
                      </a:solidFill>
                      <a:latin typeface="Tahoma" panose="020B0604030504040204" pitchFamily="34" charset="0"/>
                    </a:endParaRPr>
                  </a:p>
                </p:txBody>
              </p:sp>
            </p:grpSp>
            <p:sp>
              <p:nvSpPr>
                <p:cNvPr id="1218743" name="Text Box 212"/>
                <p:cNvSpPr txBox="1">
                  <a:spLocks noChangeArrowheads="1"/>
                </p:cNvSpPr>
                <p:nvPr/>
              </p:nvSpPr>
              <p:spPr bwMode="auto">
                <a:xfrm>
                  <a:off x="2652" y="624"/>
                  <a:ext cx="28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1600" b="0">
                      <a:solidFill>
                        <a:srgbClr val="FFFF00"/>
                      </a:solidFill>
                      <a:latin typeface="Courier New" panose="02070309020205020404" pitchFamily="49" charset="0"/>
                    </a:rPr>
                    <a:t> </a:t>
                  </a:r>
                  <a:r>
                    <a:rPr lang="en-US" altLang="en-US" sz="2400" b="0">
                      <a:solidFill>
                        <a:srgbClr val="FFDE58"/>
                      </a:solidFill>
                      <a:latin typeface="Tahoma" panose="020B0604030504040204" pitchFamily="34" charset="0"/>
                    </a:rPr>
                    <a:t>0      1       2      3       4       5</a:t>
                  </a:r>
                </a:p>
              </p:txBody>
            </p:sp>
            <p:sp>
              <p:nvSpPr>
                <p:cNvPr id="1218744" name="Text Box 215"/>
                <p:cNvSpPr txBox="1">
                  <a:spLocks noChangeArrowheads="1"/>
                </p:cNvSpPr>
                <p:nvPr/>
              </p:nvSpPr>
              <p:spPr bwMode="auto">
                <a:xfrm>
                  <a:off x="2400" y="864"/>
                  <a:ext cx="336" cy="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a:spcBef>
                      <a:spcPct val="50000"/>
                    </a:spcBef>
                    <a:buClrTx/>
                    <a:buSzTx/>
                    <a:buFontTx/>
                    <a:buNone/>
                  </a:pPr>
                  <a:r>
                    <a:rPr lang="en-US" altLang="en-US" sz="2400" b="0">
                      <a:solidFill>
                        <a:srgbClr val="FFDE58"/>
                      </a:solidFill>
                      <a:latin typeface="Tahoma" panose="020B0604030504040204" pitchFamily="34" charset="0"/>
                    </a:rPr>
                    <a:t>0</a:t>
                  </a:r>
                </a:p>
                <a:p>
                  <a:pPr algn="l">
                    <a:spcBef>
                      <a:spcPct val="50000"/>
                    </a:spcBef>
                    <a:buClrTx/>
                    <a:buSzTx/>
                    <a:buFontTx/>
                    <a:buNone/>
                  </a:pPr>
                  <a:endParaRPr lang="en-US" altLang="en-US" sz="2000" b="0">
                    <a:solidFill>
                      <a:srgbClr val="FFDE58"/>
                    </a:solidFill>
                    <a:latin typeface="Tahoma" panose="020B0604030504040204" pitchFamily="34" charset="0"/>
                  </a:endParaRPr>
                </a:p>
                <a:p>
                  <a:pPr algn="l">
                    <a:spcBef>
                      <a:spcPct val="50000"/>
                    </a:spcBef>
                    <a:buClrTx/>
                    <a:buSzTx/>
                    <a:buFontTx/>
                    <a:buNone/>
                  </a:pPr>
                  <a:r>
                    <a:rPr lang="en-US" altLang="en-US" sz="2400" b="0">
                      <a:solidFill>
                        <a:srgbClr val="FFDE58"/>
                      </a:solidFill>
                      <a:latin typeface="Tahoma" panose="020B0604030504040204" pitchFamily="34" charset="0"/>
                    </a:rPr>
                    <a:t>1</a:t>
                  </a:r>
                  <a:endParaRPr lang="en-US" altLang="en-US" sz="2400">
                    <a:solidFill>
                      <a:srgbClr val="FFDE58"/>
                    </a:solidFill>
                    <a:latin typeface="Tahoma" panose="020B0604030504040204" pitchFamily="34" charset="0"/>
                  </a:endParaRPr>
                </a:p>
                <a:p>
                  <a:pPr algn="l">
                    <a:spcBef>
                      <a:spcPct val="50000"/>
                    </a:spcBef>
                    <a:buClrTx/>
                    <a:buSzTx/>
                    <a:buFontTx/>
                    <a:buNone/>
                  </a:pPr>
                  <a:endParaRPr lang="en-US" altLang="en-US" sz="2000">
                    <a:solidFill>
                      <a:srgbClr val="FFDE58"/>
                    </a:solidFill>
                    <a:latin typeface="Tahoma" panose="020B0604030504040204" pitchFamily="34" charset="0"/>
                  </a:endParaRPr>
                </a:p>
                <a:p>
                  <a:pPr algn="l">
                    <a:spcBef>
                      <a:spcPct val="50000"/>
                    </a:spcBef>
                    <a:buClrTx/>
                    <a:buSzTx/>
                    <a:buFontTx/>
                    <a:buNone/>
                  </a:pPr>
                  <a:r>
                    <a:rPr lang="en-US" altLang="en-US" sz="2400" b="0">
                      <a:solidFill>
                        <a:srgbClr val="FFDE58"/>
                      </a:solidFill>
                      <a:latin typeface="Tahoma" panose="020B0604030504040204" pitchFamily="34" charset="0"/>
                    </a:rPr>
                    <a:t>2</a:t>
                  </a:r>
                </a:p>
                <a:p>
                  <a:pPr algn="l">
                    <a:spcBef>
                      <a:spcPct val="50000"/>
                    </a:spcBef>
                    <a:buClrTx/>
                    <a:buSzTx/>
                    <a:buFontTx/>
                    <a:buNone/>
                  </a:pPr>
                  <a:endParaRPr lang="en-US" altLang="en-US" sz="2000" b="0">
                    <a:solidFill>
                      <a:srgbClr val="FFDE58"/>
                    </a:solidFill>
                    <a:latin typeface="Tahoma" panose="020B0604030504040204" pitchFamily="34" charset="0"/>
                  </a:endParaRPr>
                </a:p>
                <a:p>
                  <a:pPr algn="l">
                    <a:spcBef>
                      <a:spcPct val="50000"/>
                    </a:spcBef>
                    <a:buClrTx/>
                    <a:buSzTx/>
                    <a:buFontTx/>
                    <a:buNone/>
                  </a:pPr>
                  <a:r>
                    <a:rPr lang="en-US" altLang="en-US" sz="2400" b="0">
                      <a:solidFill>
                        <a:srgbClr val="FFDE58"/>
                      </a:solidFill>
                      <a:latin typeface="Tahoma" panose="020B0604030504040204" pitchFamily="34" charset="0"/>
                    </a:rPr>
                    <a:t>3</a:t>
                  </a:r>
                </a:p>
                <a:p>
                  <a:pPr algn="l">
                    <a:spcBef>
                      <a:spcPct val="50000"/>
                    </a:spcBef>
                    <a:buClrTx/>
                    <a:buSzTx/>
                    <a:buFontTx/>
                    <a:buNone/>
                  </a:pPr>
                  <a:endParaRPr lang="en-US" altLang="en-US" sz="2000" b="0">
                    <a:solidFill>
                      <a:srgbClr val="FFDE58"/>
                    </a:solidFill>
                    <a:latin typeface="Tahoma" panose="020B0604030504040204" pitchFamily="34" charset="0"/>
                  </a:endParaRPr>
                </a:p>
                <a:p>
                  <a:pPr algn="l">
                    <a:spcBef>
                      <a:spcPct val="50000"/>
                    </a:spcBef>
                    <a:buClrTx/>
                    <a:buSzTx/>
                    <a:buFontTx/>
                    <a:buNone/>
                  </a:pPr>
                  <a:r>
                    <a:rPr lang="en-US" altLang="en-US" sz="2400" b="0">
                      <a:solidFill>
                        <a:srgbClr val="FFDE58"/>
                      </a:solidFill>
                      <a:latin typeface="Tahoma" panose="020B0604030504040204" pitchFamily="34" charset="0"/>
                    </a:rPr>
                    <a:t>4</a:t>
                  </a:r>
                </a:p>
              </p:txBody>
            </p:sp>
          </p:grpSp>
          <p:sp>
            <p:nvSpPr>
              <p:cNvPr id="1218745" name="Text Box 225"/>
              <p:cNvSpPr txBox="1">
                <a:spLocks noChangeArrowheads="1"/>
              </p:cNvSpPr>
              <p:nvPr/>
            </p:nvSpPr>
            <p:spPr bwMode="auto">
              <a:xfrm>
                <a:off x="3961" y="537"/>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endParaRPr lang="en-US" altLang="en-US" sz="1800" b="0">
                  <a:solidFill>
                    <a:srgbClr val="FFDE58"/>
                  </a:solidFill>
                  <a:latin typeface="Tahoma" panose="020B0604030504040204" pitchFamily="34" charset="0"/>
                </a:endParaRPr>
              </a:p>
            </p:txBody>
          </p:sp>
          <p:sp>
            <p:nvSpPr>
              <p:cNvPr id="1218746" name="Text Box 226"/>
              <p:cNvSpPr txBox="1">
                <a:spLocks noChangeArrowheads="1"/>
              </p:cNvSpPr>
              <p:nvPr/>
            </p:nvSpPr>
            <p:spPr bwMode="auto">
              <a:xfrm rot="-5400000">
                <a:off x="1543" y="2297"/>
                <a:ext cx="156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buClrTx/>
                  <a:buSzTx/>
                  <a:buFontTx/>
                  <a:buNone/>
                </a:pPr>
                <a:r>
                  <a:rPr lang="en-US" altLang="en-US" sz="1800" b="0">
                    <a:solidFill>
                      <a:srgbClr val="FFDE58"/>
                    </a:solidFill>
                    <a:latin typeface="Tahoma" panose="020B0604030504040204" pitchFamily="34" charset="0"/>
                  </a:rPr>
                  <a:t>position in lower string</a:t>
                </a:r>
              </a:p>
            </p:txBody>
          </p:sp>
        </p:grpSp>
      </p:grpSp>
      <p:sp>
        <p:nvSpPr>
          <p:cNvPr id="1218747" name="Oval 187"/>
          <p:cNvSpPr>
            <a:spLocks noChangeArrowheads="1"/>
          </p:cNvSpPr>
          <p:nvPr/>
        </p:nvSpPr>
        <p:spPr bwMode="auto">
          <a:xfrm>
            <a:off x="1828800" y="4667250"/>
            <a:ext cx="457200" cy="457200"/>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48" name="Oval 188"/>
          <p:cNvSpPr>
            <a:spLocks noChangeArrowheads="1"/>
          </p:cNvSpPr>
          <p:nvPr/>
        </p:nvSpPr>
        <p:spPr bwMode="auto">
          <a:xfrm>
            <a:off x="1143000" y="5505450"/>
            <a:ext cx="457200" cy="457200"/>
          </a:xfrm>
          <a:prstGeom prst="ellipse">
            <a:avLst/>
          </a:prstGeom>
          <a:solidFill>
            <a:srgbClr val="DDDDDD"/>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49" name="Oval 189"/>
          <p:cNvSpPr>
            <a:spLocks noChangeArrowheads="1"/>
          </p:cNvSpPr>
          <p:nvPr/>
        </p:nvSpPr>
        <p:spPr bwMode="auto">
          <a:xfrm>
            <a:off x="2209800" y="5638800"/>
            <a:ext cx="457200" cy="457200"/>
          </a:xfrm>
          <a:prstGeom prst="ellipse">
            <a:avLst/>
          </a:prstGeom>
          <a:solidFill>
            <a:srgbClr val="DDDDDD"/>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50" name="Oval 190"/>
          <p:cNvSpPr>
            <a:spLocks noChangeArrowheads="1"/>
          </p:cNvSpPr>
          <p:nvPr/>
        </p:nvSpPr>
        <p:spPr bwMode="auto">
          <a:xfrm>
            <a:off x="2819400" y="4514850"/>
            <a:ext cx="457200" cy="457200"/>
          </a:xfrm>
          <a:prstGeom prst="ellipse">
            <a:avLst/>
          </a:prstGeom>
          <a:solidFill>
            <a:srgbClr val="DDDDDD"/>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51" name="Oval 191"/>
          <p:cNvSpPr>
            <a:spLocks noChangeArrowheads="1"/>
          </p:cNvSpPr>
          <p:nvPr/>
        </p:nvSpPr>
        <p:spPr bwMode="auto">
          <a:xfrm>
            <a:off x="1981200" y="3676650"/>
            <a:ext cx="457200" cy="457200"/>
          </a:xfrm>
          <a:prstGeom prst="ellipse">
            <a:avLst/>
          </a:prstGeom>
          <a:solidFill>
            <a:srgbClr val="DDDDDD"/>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52" name="Oval 192"/>
          <p:cNvSpPr>
            <a:spLocks noChangeArrowheads="1"/>
          </p:cNvSpPr>
          <p:nvPr/>
        </p:nvSpPr>
        <p:spPr bwMode="auto">
          <a:xfrm>
            <a:off x="838200" y="4286250"/>
            <a:ext cx="457200" cy="457200"/>
          </a:xfrm>
          <a:prstGeom prst="ellipse">
            <a:avLst/>
          </a:prstGeom>
          <a:solidFill>
            <a:srgbClr val="DDDDDD"/>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grpSp>
        <p:nvGrpSpPr>
          <p:cNvPr id="1218755" name="Group 195"/>
          <p:cNvGrpSpPr>
            <a:grpSpLocks/>
          </p:cNvGrpSpPr>
          <p:nvPr/>
        </p:nvGrpSpPr>
        <p:grpSpPr bwMode="auto">
          <a:xfrm>
            <a:off x="1295400" y="4591050"/>
            <a:ext cx="542925" cy="209550"/>
            <a:chOff x="384" y="2832"/>
            <a:chExt cx="342" cy="132"/>
          </a:xfrm>
          <a:solidFill>
            <a:schemeClr val="tx1"/>
          </a:solidFill>
        </p:grpSpPr>
        <p:sp>
          <p:nvSpPr>
            <p:cNvPr id="1218753" name="Line 193"/>
            <p:cNvSpPr>
              <a:spLocks noChangeShapeType="1"/>
            </p:cNvSpPr>
            <p:nvPr/>
          </p:nvSpPr>
          <p:spPr bwMode="auto">
            <a:xfrm>
              <a:off x="384" y="2832"/>
              <a:ext cx="342" cy="132"/>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54" name="Rectangle 194"/>
            <p:cNvSpPr>
              <a:spLocks noChangeArrowheads="1"/>
            </p:cNvSpPr>
            <p:nvPr/>
          </p:nvSpPr>
          <p:spPr bwMode="auto">
            <a:xfrm rot="1463565">
              <a:off x="502" y="2854"/>
              <a:ext cx="92" cy="103"/>
            </a:xfrm>
            <a:prstGeom prst="rect">
              <a:avLst/>
            </a:prstGeom>
            <a:gr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grpSp>
      <p:grpSp>
        <p:nvGrpSpPr>
          <p:cNvPr id="1218756" name="Group 196"/>
          <p:cNvGrpSpPr>
            <a:grpSpLocks/>
          </p:cNvGrpSpPr>
          <p:nvPr/>
        </p:nvGrpSpPr>
        <p:grpSpPr bwMode="auto">
          <a:xfrm rot="4557826">
            <a:off x="1833562" y="4291013"/>
            <a:ext cx="542925" cy="209550"/>
            <a:chOff x="384" y="2832"/>
            <a:chExt cx="342" cy="132"/>
          </a:xfrm>
          <a:solidFill>
            <a:schemeClr val="tx1"/>
          </a:solidFill>
        </p:grpSpPr>
        <p:sp>
          <p:nvSpPr>
            <p:cNvPr id="1218757" name="Line 197"/>
            <p:cNvSpPr>
              <a:spLocks noChangeShapeType="1"/>
            </p:cNvSpPr>
            <p:nvPr/>
          </p:nvSpPr>
          <p:spPr bwMode="auto">
            <a:xfrm>
              <a:off x="384" y="2832"/>
              <a:ext cx="342" cy="132"/>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58" name="Rectangle 198"/>
            <p:cNvSpPr>
              <a:spLocks noChangeArrowheads="1"/>
            </p:cNvSpPr>
            <p:nvPr/>
          </p:nvSpPr>
          <p:spPr bwMode="auto">
            <a:xfrm rot="1463565">
              <a:off x="502" y="2854"/>
              <a:ext cx="92" cy="103"/>
            </a:xfrm>
            <a:prstGeom prst="rect">
              <a:avLst/>
            </a:prstGeom>
            <a:gr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grpSp>
      <p:grpSp>
        <p:nvGrpSpPr>
          <p:cNvPr id="1218759" name="Group 199"/>
          <p:cNvGrpSpPr>
            <a:grpSpLocks/>
          </p:cNvGrpSpPr>
          <p:nvPr/>
        </p:nvGrpSpPr>
        <p:grpSpPr bwMode="auto">
          <a:xfrm rot="-1964114">
            <a:off x="2286000" y="4762500"/>
            <a:ext cx="542925" cy="209550"/>
            <a:chOff x="384" y="2832"/>
            <a:chExt cx="342" cy="132"/>
          </a:xfrm>
          <a:solidFill>
            <a:schemeClr val="tx1"/>
          </a:solidFill>
        </p:grpSpPr>
        <p:sp>
          <p:nvSpPr>
            <p:cNvPr id="1218760" name="Line 200"/>
            <p:cNvSpPr>
              <a:spLocks noChangeShapeType="1"/>
            </p:cNvSpPr>
            <p:nvPr/>
          </p:nvSpPr>
          <p:spPr bwMode="auto">
            <a:xfrm>
              <a:off x="384" y="2832"/>
              <a:ext cx="342" cy="132"/>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61" name="Rectangle 201"/>
            <p:cNvSpPr>
              <a:spLocks noChangeArrowheads="1"/>
            </p:cNvSpPr>
            <p:nvPr/>
          </p:nvSpPr>
          <p:spPr bwMode="auto">
            <a:xfrm rot="1463565">
              <a:off x="502" y="2854"/>
              <a:ext cx="92" cy="103"/>
            </a:xfrm>
            <a:prstGeom prst="rect">
              <a:avLst/>
            </a:prstGeom>
            <a:gr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grpSp>
      <p:grpSp>
        <p:nvGrpSpPr>
          <p:cNvPr id="1218762" name="Group 202"/>
          <p:cNvGrpSpPr>
            <a:grpSpLocks/>
          </p:cNvGrpSpPr>
          <p:nvPr/>
        </p:nvGrpSpPr>
        <p:grpSpPr bwMode="auto">
          <a:xfrm rot="6522704">
            <a:off x="1447800" y="5219701"/>
            <a:ext cx="542925" cy="209550"/>
            <a:chOff x="384" y="2832"/>
            <a:chExt cx="342" cy="132"/>
          </a:xfrm>
          <a:solidFill>
            <a:schemeClr val="tx1"/>
          </a:solidFill>
        </p:grpSpPr>
        <p:sp>
          <p:nvSpPr>
            <p:cNvPr id="1218763" name="Line 203"/>
            <p:cNvSpPr>
              <a:spLocks noChangeShapeType="1"/>
            </p:cNvSpPr>
            <p:nvPr/>
          </p:nvSpPr>
          <p:spPr bwMode="auto">
            <a:xfrm>
              <a:off x="384" y="2832"/>
              <a:ext cx="342" cy="132"/>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64" name="Rectangle 204"/>
            <p:cNvSpPr>
              <a:spLocks noChangeArrowheads="1"/>
            </p:cNvSpPr>
            <p:nvPr/>
          </p:nvSpPr>
          <p:spPr bwMode="auto">
            <a:xfrm rot="1463565">
              <a:off x="502" y="2854"/>
              <a:ext cx="92" cy="103"/>
            </a:xfrm>
            <a:prstGeom prst="rect">
              <a:avLst/>
            </a:prstGeom>
            <a:gr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grpSp>
      <p:grpSp>
        <p:nvGrpSpPr>
          <p:cNvPr id="1218765" name="Group 205"/>
          <p:cNvGrpSpPr>
            <a:grpSpLocks/>
          </p:cNvGrpSpPr>
          <p:nvPr/>
        </p:nvGrpSpPr>
        <p:grpSpPr bwMode="auto">
          <a:xfrm rot="2643474">
            <a:off x="1981200" y="5276850"/>
            <a:ext cx="542925" cy="209550"/>
            <a:chOff x="384" y="2832"/>
            <a:chExt cx="342" cy="132"/>
          </a:xfrm>
          <a:solidFill>
            <a:schemeClr val="tx1"/>
          </a:solidFill>
        </p:grpSpPr>
        <p:sp>
          <p:nvSpPr>
            <p:cNvPr id="1218766" name="Line 206"/>
            <p:cNvSpPr>
              <a:spLocks noChangeShapeType="1"/>
            </p:cNvSpPr>
            <p:nvPr/>
          </p:nvSpPr>
          <p:spPr bwMode="auto">
            <a:xfrm>
              <a:off x="384" y="2832"/>
              <a:ext cx="342" cy="132"/>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18767" name="Rectangle 207"/>
            <p:cNvSpPr>
              <a:spLocks noChangeArrowheads="1"/>
            </p:cNvSpPr>
            <p:nvPr/>
          </p:nvSpPr>
          <p:spPr bwMode="auto">
            <a:xfrm rot="1463565">
              <a:off x="502" y="2854"/>
              <a:ext cx="92" cy="103"/>
            </a:xfrm>
            <a:prstGeom prst="rect">
              <a:avLst/>
            </a:prstGeom>
            <a:gr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CC9900"/>
                </a:buClr>
              </a:pPr>
              <a:endParaRPr lang="en-US">
                <a:solidFill>
                  <a:srgbClr val="000000"/>
                </a:solidFill>
              </a:endParaRPr>
            </a:p>
          </p:txBody>
        </p:sp>
      </p:grpSp>
      <p:sp>
        <p:nvSpPr>
          <p:cNvPr id="2" name="Slide Number Placeholder 1"/>
          <p:cNvSpPr>
            <a:spLocks noGrp="1"/>
          </p:cNvSpPr>
          <p:nvPr>
            <p:ph type="sldNum" sz="quarter" idx="10"/>
          </p:nvPr>
        </p:nvSpPr>
        <p:spPr/>
        <p:txBody>
          <a:bodyPr/>
          <a:lstStyle/>
          <a:p>
            <a:fld id="{6D5C2368-BBC5-4402-9C52-0A90EF4F6547}" type="slidenum">
              <a:rPr lang="en-US" smtClean="0">
                <a:solidFill>
                  <a:srgbClr val="000000"/>
                </a:solidFill>
              </a:rPr>
              <a:pPr/>
              <a:t>144</a:t>
            </a:fld>
            <a:endParaRPr lang="en-US">
              <a:solidFill>
                <a:srgbClr val="000000"/>
              </a:solidFill>
            </a:endParaRPr>
          </a:p>
        </p:txBody>
      </p:sp>
    </p:spTree>
    <p:extLst>
      <p:ext uri="{BB962C8B-B14F-4D97-AF65-F5344CB8AC3E}">
        <p14:creationId xmlns:p14="http://schemas.microsoft.com/office/powerpoint/2010/main" val="2929589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1" name="Rectangle 3"/>
          <p:cNvSpPr>
            <a:spLocks noGrp="1" noChangeArrowheads="1"/>
          </p:cNvSpPr>
          <p:nvPr>
            <p:ph type="body" idx="1"/>
          </p:nvPr>
        </p:nvSpPr>
        <p:spPr>
          <a:xfrm>
            <a:off x="533400" y="1108075"/>
            <a:ext cx="8458200" cy="4530725"/>
          </a:xfrm>
        </p:spPr>
        <p:txBody>
          <a:bodyPr/>
          <a:lstStyle/>
          <a:p>
            <a:r>
              <a:rPr lang="en-US" sz="2800" dirty="0" smtClean="0"/>
              <a:t>Post’s Correspondence Problem (1946)</a:t>
            </a:r>
          </a:p>
          <a:p>
            <a:pPr lvl="1"/>
            <a:r>
              <a:rPr lang="en-US" sz="2400" dirty="0" smtClean="0"/>
              <a:t>Given a 2-tape FSM </a:t>
            </a:r>
            <a:r>
              <a:rPr lang="en-US" sz="2400" dirty="0" smtClean="0">
                <a:solidFill>
                  <a:srgbClr val="FF0000"/>
                </a:solidFill>
              </a:rPr>
              <a:t>f(</a:t>
            </a:r>
            <a:r>
              <a:rPr lang="en-US" sz="2400" dirty="0" err="1" smtClean="0"/>
              <a:t>x,</a:t>
            </a:r>
            <a:r>
              <a:rPr lang="en-US" sz="2400" dirty="0" err="1" smtClean="0">
                <a:solidFill>
                  <a:srgbClr val="00B0F0"/>
                </a:solidFill>
              </a:rPr>
              <a:t>y</a:t>
            </a:r>
            <a:r>
              <a:rPr lang="en-US" sz="2400" dirty="0" smtClean="0">
                <a:solidFill>
                  <a:srgbClr val="FF0000"/>
                </a:solidFill>
              </a:rPr>
              <a:t>)</a:t>
            </a:r>
            <a:r>
              <a:rPr lang="en-US" sz="2400" dirty="0" smtClean="0"/>
              <a:t> of a certain form, </a:t>
            </a:r>
            <a:br>
              <a:rPr lang="en-US" sz="2400" dirty="0" smtClean="0"/>
            </a:br>
            <a:r>
              <a:rPr lang="en-US" sz="2400" dirty="0" smtClean="0"/>
              <a:t>is there a string </a:t>
            </a:r>
            <a:r>
              <a:rPr lang="en-US" sz="2400" dirty="0" smtClean="0">
                <a:solidFill>
                  <a:srgbClr val="FF0000"/>
                </a:solidFill>
              </a:rPr>
              <a:t>z</a:t>
            </a:r>
            <a:r>
              <a:rPr lang="en-US" sz="2400" dirty="0" smtClean="0"/>
              <a:t> for which </a:t>
            </a:r>
            <a:r>
              <a:rPr lang="en-US" sz="2400" dirty="0" smtClean="0">
                <a:solidFill>
                  <a:srgbClr val="FF0000"/>
                </a:solidFill>
              </a:rPr>
              <a:t>f(</a:t>
            </a:r>
            <a:r>
              <a:rPr lang="en-US" sz="2400" dirty="0" err="1" smtClean="0"/>
              <a:t>z,</a:t>
            </a:r>
            <a:r>
              <a:rPr lang="en-US" sz="2400" dirty="0" err="1" smtClean="0">
                <a:solidFill>
                  <a:srgbClr val="00B0F0"/>
                </a:solidFill>
              </a:rPr>
              <a:t>z</a:t>
            </a:r>
            <a:r>
              <a:rPr lang="en-US" sz="2400" dirty="0" smtClean="0">
                <a:solidFill>
                  <a:srgbClr val="FF0000"/>
                </a:solidFill>
              </a:rPr>
              <a:t>)</a:t>
            </a:r>
            <a:r>
              <a:rPr lang="en-US" sz="2400" dirty="0" smtClean="0"/>
              <a:t> &gt; 0 ?</a:t>
            </a:r>
          </a:p>
          <a:p>
            <a:pPr lvl="1"/>
            <a:endParaRPr lang="en-US" sz="2400" dirty="0"/>
          </a:p>
          <a:p>
            <a:pPr lvl="1"/>
            <a:endParaRPr lang="en-US" sz="2400" dirty="0"/>
          </a:p>
          <a:p>
            <a:pPr lvl="1"/>
            <a:endParaRPr lang="en-US" sz="2400" dirty="0" smtClean="0"/>
          </a:p>
          <a:p>
            <a:pPr lvl="1"/>
            <a:endParaRPr lang="en-US" sz="2400" dirty="0" smtClean="0"/>
          </a:p>
          <a:p>
            <a:pPr lvl="1"/>
            <a:endParaRPr lang="en-US" sz="2400" dirty="0"/>
          </a:p>
          <a:p>
            <a:pPr lvl="1"/>
            <a:r>
              <a:rPr lang="en-US" sz="2400" dirty="0" smtClean="0"/>
              <a:t>No Turing Machine can decide this in general</a:t>
            </a:r>
          </a:p>
          <a:p>
            <a:pPr lvl="1"/>
            <a:r>
              <a:rPr lang="en-US" sz="2400" dirty="0" smtClean="0"/>
              <a:t>So no Turing machine can determine in general whether this simple factor graph has any positive-weight solutions:</a:t>
            </a:r>
          </a:p>
          <a:p>
            <a:pPr lvl="1"/>
            <a:endParaRPr lang="en-US" sz="2400" dirty="0" smtClean="0"/>
          </a:p>
        </p:txBody>
      </p:sp>
      <p:grpSp>
        <p:nvGrpSpPr>
          <p:cNvPr id="1220620" name="Group 1220619"/>
          <p:cNvGrpSpPr/>
          <p:nvPr/>
        </p:nvGrpSpPr>
        <p:grpSpPr>
          <a:xfrm>
            <a:off x="2177143" y="3335298"/>
            <a:ext cx="2928257" cy="1072634"/>
            <a:chOff x="2177143" y="3335298"/>
            <a:chExt cx="2928257" cy="1072634"/>
          </a:xfrm>
        </p:grpSpPr>
        <p:grpSp>
          <p:nvGrpSpPr>
            <p:cNvPr id="1220615" name="Group 1220614"/>
            <p:cNvGrpSpPr/>
            <p:nvPr/>
          </p:nvGrpSpPr>
          <p:grpSpPr>
            <a:xfrm>
              <a:off x="2177143" y="3341132"/>
              <a:ext cx="2775857" cy="1066800"/>
              <a:chOff x="2405743" y="3657600"/>
              <a:chExt cx="2775857" cy="1066800"/>
            </a:xfrm>
          </p:grpSpPr>
          <p:sp>
            <p:nvSpPr>
              <p:cNvPr id="111" name="Oval 21"/>
              <p:cNvSpPr>
                <a:spLocks noChangeArrowheads="1"/>
              </p:cNvSpPr>
              <p:nvPr/>
            </p:nvSpPr>
            <p:spPr bwMode="auto">
              <a:xfrm>
                <a:off x="3276600" y="4419600"/>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112" name="Line 22"/>
              <p:cNvSpPr>
                <a:spLocks noChangeShapeType="1"/>
              </p:cNvSpPr>
              <p:nvPr/>
            </p:nvSpPr>
            <p:spPr bwMode="auto">
              <a:xfrm flipV="1">
                <a:off x="3581400" y="4572000"/>
                <a:ext cx="566057" cy="10887"/>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113" name="Oval 21"/>
              <p:cNvSpPr>
                <a:spLocks noChangeArrowheads="1"/>
              </p:cNvSpPr>
              <p:nvPr/>
            </p:nvSpPr>
            <p:spPr bwMode="auto">
              <a:xfrm>
                <a:off x="4158343" y="4419600"/>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114" name="Line 22"/>
              <p:cNvSpPr>
                <a:spLocks noChangeShapeType="1"/>
              </p:cNvSpPr>
              <p:nvPr/>
            </p:nvSpPr>
            <p:spPr bwMode="auto">
              <a:xfrm flipV="1">
                <a:off x="4419599" y="3929743"/>
                <a:ext cx="664029" cy="522514"/>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115" name="Line 22"/>
              <p:cNvSpPr>
                <a:spLocks noChangeShapeType="1"/>
              </p:cNvSpPr>
              <p:nvPr/>
            </p:nvSpPr>
            <p:spPr bwMode="auto">
              <a:xfrm>
                <a:off x="2667001" y="3962400"/>
                <a:ext cx="620484" cy="510061"/>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116" name="Rectangle 115"/>
              <p:cNvSpPr/>
              <p:nvPr/>
            </p:nvSpPr>
            <p:spPr>
              <a:xfrm>
                <a:off x="2438400" y="4059793"/>
                <a:ext cx="522900" cy="369332"/>
              </a:xfrm>
              <a:prstGeom prst="rect">
                <a:avLst/>
              </a:prstGeom>
            </p:spPr>
            <p:txBody>
              <a:bodyPr wrap="none">
                <a:spAutoFit/>
              </a:bodyPr>
              <a:lstStyle/>
              <a:p>
                <a:pPr lvl="0">
                  <a:spcBef>
                    <a:spcPct val="0"/>
                  </a:spcBef>
                  <a:buClrTx/>
                  <a:buSzTx/>
                </a:pPr>
                <a:r>
                  <a:rPr lang="en-US" sz="1800" dirty="0" smtClean="0">
                    <a:solidFill>
                      <a:srgbClr val="000000"/>
                    </a:solidFill>
                    <a:latin typeface="Tahoma" panose="020B0604030504040204" pitchFamily="34" charset="0"/>
                    <a:ea typeface="Tahoma" panose="020B0604030504040204" pitchFamily="34" charset="0"/>
                    <a:cs typeface="Tahoma" panose="020B0604030504040204" pitchFamily="34" charset="0"/>
                  </a:rPr>
                  <a:t>b</a:t>
                </a:r>
                <a:r>
                  <a:rPr lang="en-US" sz="1800" dirty="0" smtClean="0">
                    <a:solidFill>
                      <a:srgbClr val="000000"/>
                    </a:solidFill>
                    <a:latin typeface="Tahoma" panose="020B0604030504040204" pitchFamily="34" charset="0"/>
                  </a:rPr>
                  <a:t>:</a:t>
                </a:r>
                <a:r>
                  <a:rPr lang="en-US" sz="1800" dirty="0" smtClean="0">
                    <a:solidFill>
                      <a:srgbClr val="3399FF"/>
                    </a:solidFill>
                    <a:latin typeface="Tahoma" panose="020B0604030504040204" pitchFamily="34" charset="0"/>
                  </a:rPr>
                  <a:t>b</a:t>
                </a:r>
                <a:endParaRPr lang="en-US" sz="1800" dirty="0">
                  <a:solidFill>
                    <a:srgbClr val="000000"/>
                  </a:solidFill>
                  <a:latin typeface="Tahoma" panose="020B0604030504040204" pitchFamily="34" charset="0"/>
                </a:endParaRPr>
              </a:p>
            </p:txBody>
          </p:sp>
          <p:sp>
            <p:nvSpPr>
              <p:cNvPr id="117" name="Rectangle 116"/>
              <p:cNvSpPr/>
              <p:nvPr/>
            </p:nvSpPr>
            <p:spPr>
              <a:xfrm>
                <a:off x="3581400" y="4202668"/>
                <a:ext cx="522900" cy="369332"/>
              </a:xfrm>
              <a:prstGeom prst="rect">
                <a:avLst/>
              </a:prstGeom>
            </p:spPr>
            <p:txBody>
              <a:bodyPr wrap="none">
                <a:spAutoFit/>
              </a:bodyPr>
              <a:lstStyle/>
              <a:p>
                <a:pPr lvl="0">
                  <a:spcBef>
                    <a:spcPct val="0"/>
                  </a:spcBef>
                  <a:buClrTx/>
                  <a:buSzTx/>
                </a:pPr>
                <a:r>
                  <a:rPr lang="en-US" sz="1800" dirty="0" smtClean="0">
                    <a:solidFill>
                      <a:srgbClr val="000000"/>
                    </a:solidFill>
                    <a:latin typeface="Tahoma" panose="020B0604030504040204" pitchFamily="34" charset="0"/>
                    <a:ea typeface="Tahoma" panose="020B0604030504040204" pitchFamily="34" charset="0"/>
                    <a:cs typeface="Tahoma" panose="020B0604030504040204" pitchFamily="34" charset="0"/>
                  </a:rPr>
                  <a:t>b</a:t>
                </a:r>
                <a:r>
                  <a:rPr lang="en-US" sz="1800" dirty="0" smtClean="0">
                    <a:solidFill>
                      <a:srgbClr val="000000"/>
                    </a:solidFill>
                    <a:latin typeface="Tahoma" panose="020B0604030504040204" pitchFamily="34" charset="0"/>
                  </a:rPr>
                  <a:t>:</a:t>
                </a:r>
                <a:r>
                  <a:rPr lang="en-US" sz="1800" dirty="0" smtClean="0">
                    <a:solidFill>
                      <a:srgbClr val="3399FF"/>
                    </a:solidFill>
                    <a:latin typeface="Tahoma" panose="020B0604030504040204" pitchFamily="34" charset="0"/>
                  </a:rPr>
                  <a:t>b</a:t>
                </a:r>
                <a:endParaRPr lang="en-US" sz="1800" dirty="0">
                  <a:solidFill>
                    <a:srgbClr val="000000"/>
                  </a:solidFill>
                  <a:latin typeface="Tahoma" panose="020B0604030504040204" pitchFamily="34" charset="0"/>
                </a:endParaRPr>
              </a:p>
            </p:txBody>
          </p:sp>
          <p:sp>
            <p:nvSpPr>
              <p:cNvPr id="118" name="Rectangle 117"/>
              <p:cNvSpPr/>
              <p:nvPr/>
            </p:nvSpPr>
            <p:spPr>
              <a:xfrm>
                <a:off x="4692362" y="4059793"/>
                <a:ext cx="489238" cy="369332"/>
              </a:xfrm>
              <a:prstGeom prst="rect">
                <a:avLst/>
              </a:prstGeom>
            </p:spPr>
            <p:txBody>
              <a:bodyPr wrap="none">
                <a:spAutoFit/>
              </a:bodyPr>
              <a:lstStyle/>
              <a:p>
                <a:pPr lvl="0">
                  <a:spcBef>
                    <a:spcPct val="0"/>
                  </a:spcBef>
                  <a:buClrTx/>
                  <a:buSzTx/>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a</a:t>
                </a:r>
                <a:r>
                  <a:rPr lang="en-US" sz="1800" dirty="0" smtClean="0">
                    <a:solidFill>
                      <a:srgbClr val="000000"/>
                    </a:solidFill>
                    <a:latin typeface="Tahoma" panose="020B0604030504040204" pitchFamily="34" charset="0"/>
                  </a:rPr>
                  <a:t>:</a:t>
                </a:r>
                <a:r>
                  <a:rPr lang="en-US" sz="1800" dirty="0">
                    <a:solidFill>
                      <a:srgbClr val="3399FF"/>
                    </a:solidFill>
                    <a:latin typeface="Tahoma" panose="020B0604030504040204" pitchFamily="34" charset="0"/>
                    <a:sym typeface="Symbol" panose="05050102010706020507" pitchFamily="18" charset="2"/>
                  </a:rPr>
                  <a:t></a:t>
                </a:r>
                <a:endParaRPr lang="en-US" sz="1800" dirty="0">
                  <a:solidFill>
                    <a:srgbClr val="000000"/>
                  </a:solidFill>
                  <a:latin typeface="Tahoma" panose="020B0604030504040204" pitchFamily="34" charset="0"/>
                </a:endParaRPr>
              </a:p>
            </p:txBody>
          </p:sp>
          <p:sp>
            <p:nvSpPr>
              <p:cNvPr id="119" name="Oval 118"/>
              <p:cNvSpPr>
                <a:spLocks noChangeArrowheads="1"/>
              </p:cNvSpPr>
              <p:nvPr/>
            </p:nvSpPr>
            <p:spPr bwMode="auto">
              <a:xfrm>
                <a:off x="2405743" y="3657600"/>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grpSp>
        <p:grpSp>
          <p:nvGrpSpPr>
            <p:cNvPr id="92" name="Group 91"/>
            <p:cNvGrpSpPr/>
            <p:nvPr/>
          </p:nvGrpSpPr>
          <p:grpSpPr>
            <a:xfrm>
              <a:off x="4800600" y="3335298"/>
              <a:ext cx="304800" cy="304800"/>
              <a:chOff x="4800600" y="3335298"/>
              <a:chExt cx="304800" cy="304800"/>
            </a:xfrm>
          </p:grpSpPr>
          <p:sp>
            <p:nvSpPr>
              <p:cNvPr id="93" name="Oval 21"/>
              <p:cNvSpPr>
                <a:spLocks noChangeArrowheads="1"/>
              </p:cNvSpPr>
              <p:nvPr/>
            </p:nvSpPr>
            <p:spPr bwMode="auto">
              <a:xfrm>
                <a:off x="4800600" y="3335298"/>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94" name="Oval 21"/>
              <p:cNvSpPr>
                <a:spLocks noChangeArrowheads="1"/>
              </p:cNvSpPr>
              <p:nvPr/>
            </p:nvSpPr>
            <p:spPr bwMode="auto">
              <a:xfrm>
                <a:off x="4844143" y="3378841"/>
                <a:ext cx="217714" cy="217714"/>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grpSp>
      </p:grpSp>
      <p:sp>
        <p:nvSpPr>
          <p:cNvPr id="1220610" name="Rectangle 2"/>
          <p:cNvSpPr>
            <a:spLocks noGrp="1" noChangeArrowheads="1"/>
          </p:cNvSpPr>
          <p:nvPr>
            <p:ph type="title"/>
          </p:nvPr>
        </p:nvSpPr>
        <p:spPr/>
        <p:txBody>
          <a:bodyPr/>
          <a:lstStyle/>
          <a:p>
            <a:r>
              <a:rPr lang="en-US" sz="3800" dirty="0" smtClean="0"/>
              <a:t>Simple model family can be undecidable (!)</a:t>
            </a:r>
          </a:p>
        </p:txBody>
      </p:sp>
      <p:grpSp>
        <p:nvGrpSpPr>
          <p:cNvPr id="11" name="Group 10"/>
          <p:cNvGrpSpPr/>
          <p:nvPr/>
        </p:nvGrpSpPr>
        <p:grpSpPr>
          <a:xfrm>
            <a:off x="2830286" y="5864271"/>
            <a:ext cx="1436914" cy="857888"/>
            <a:chOff x="2481943" y="5864271"/>
            <a:chExt cx="1436914" cy="857888"/>
          </a:xfrm>
        </p:grpSpPr>
        <p:sp>
          <p:nvSpPr>
            <p:cNvPr id="10" name="Rectangle 9"/>
            <p:cNvSpPr/>
            <p:nvPr/>
          </p:nvSpPr>
          <p:spPr>
            <a:xfrm>
              <a:off x="2481943" y="5864271"/>
              <a:ext cx="1436914" cy="857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rot="16200000">
              <a:off x="2821571" y="5605326"/>
              <a:ext cx="784225" cy="1302120"/>
              <a:chOff x="1371600" y="3886201"/>
              <a:chExt cx="784225" cy="1302120"/>
            </a:xfrm>
          </p:grpSpPr>
          <p:sp>
            <p:nvSpPr>
              <p:cNvPr id="1220612" name="Oval 4"/>
              <p:cNvSpPr>
                <a:spLocks noChangeArrowheads="1"/>
              </p:cNvSpPr>
              <p:nvPr/>
            </p:nvSpPr>
            <p:spPr bwMode="auto">
              <a:xfrm rot="5400000">
                <a:off x="1524000" y="3886201"/>
                <a:ext cx="457200" cy="457200"/>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r>
                  <a:rPr lang="en-US" sz="2600" dirty="0">
                    <a:solidFill>
                      <a:srgbClr val="FF0000"/>
                    </a:solidFill>
                  </a:rPr>
                  <a:t>z</a:t>
                </a:r>
              </a:p>
            </p:txBody>
          </p:sp>
          <p:sp>
            <p:nvSpPr>
              <p:cNvPr id="1220617" name="Freeform 9"/>
              <p:cNvSpPr>
                <a:spLocks/>
              </p:cNvSpPr>
              <p:nvPr/>
            </p:nvSpPr>
            <p:spPr bwMode="auto">
              <a:xfrm>
                <a:off x="1371600" y="4267200"/>
                <a:ext cx="784225" cy="787400"/>
              </a:xfrm>
              <a:custGeom>
                <a:avLst/>
                <a:gdLst>
                  <a:gd name="T0" fmla="*/ 162 w 494"/>
                  <a:gd name="T1" fmla="*/ 0 h 496"/>
                  <a:gd name="T2" fmla="*/ 12 w 494"/>
                  <a:gd name="T3" fmla="*/ 384 h 496"/>
                  <a:gd name="T4" fmla="*/ 234 w 494"/>
                  <a:gd name="T5" fmla="*/ 492 h 496"/>
                  <a:gd name="T6" fmla="*/ 474 w 494"/>
                  <a:gd name="T7" fmla="*/ 360 h 496"/>
                  <a:gd name="T8" fmla="*/ 354 w 494"/>
                  <a:gd name="T9" fmla="*/ 0 h 496"/>
                </a:gdLst>
                <a:ahLst/>
                <a:cxnLst>
                  <a:cxn ang="0">
                    <a:pos x="T0" y="T1"/>
                  </a:cxn>
                  <a:cxn ang="0">
                    <a:pos x="T2" y="T3"/>
                  </a:cxn>
                  <a:cxn ang="0">
                    <a:pos x="T4" y="T5"/>
                  </a:cxn>
                  <a:cxn ang="0">
                    <a:pos x="T6" y="T7"/>
                  </a:cxn>
                  <a:cxn ang="0">
                    <a:pos x="T8" y="T9"/>
                  </a:cxn>
                </a:cxnLst>
                <a:rect l="0" t="0" r="r" b="b"/>
                <a:pathLst>
                  <a:path w="494" h="496">
                    <a:moveTo>
                      <a:pt x="162" y="0"/>
                    </a:moveTo>
                    <a:cubicBezTo>
                      <a:pt x="137" y="64"/>
                      <a:pt x="0" y="302"/>
                      <a:pt x="12" y="384"/>
                    </a:cubicBezTo>
                    <a:cubicBezTo>
                      <a:pt x="24" y="466"/>
                      <a:pt x="157" y="496"/>
                      <a:pt x="234" y="492"/>
                    </a:cubicBezTo>
                    <a:cubicBezTo>
                      <a:pt x="311" y="488"/>
                      <a:pt x="454" y="442"/>
                      <a:pt x="474" y="360"/>
                    </a:cubicBezTo>
                    <a:cubicBezTo>
                      <a:pt x="494" y="278"/>
                      <a:pt x="379" y="75"/>
                      <a:pt x="354"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20616" name="Rectangle 8"/>
              <p:cNvSpPr>
                <a:spLocks noChangeArrowheads="1"/>
              </p:cNvSpPr>
              <p:nvPr/>
            </p:nvSpPr>
            <p:spPr bwMode="auto">
              <a:xfrm rot="4899451">
                <a:off x="1609661" y="4892253"/>
                <a:ext cx="276225" cy="315912"/>
              </a:xfrm>
              <a:prstGeom prst="rect">
                <a:avLst/>
              </a:prstGeom>
              <a:solidFill>
                <a:schemeClr val="tx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buClr>
                    <a:srgbClr val="CC9900"/>
                  </a:buClr>
                </a:pPr>
                <a:r>
                  <a:rPr lang="en-US" sz="2600" dirty="0">
                    <a:solidFill>
                      <a:srgbClr val="FF0000"/>
                    </a:solidFill>
                  </a:rPr>
                  <a:t>f</a:t>
                </a:r>
              </a:p>
            </p:txBody>
          </p:sp>
        </p:grpSp>
      </p:grpSp>
      <p:grpSp>
        <p:nvGrpSpPr>
          <p:cNvPr id="12" name="Group 11"/>
          <p:cNvGrpSpPr/>
          <p:nvPr/>
        </p:nvGrpSpPr>
        <p:grpSpPr>
          <a:xfrm>
            <a:off x="5181600" y="5850841"/>
            <a:ext cx="2150578" cy="1007159"/>
            <a:chOff x="5791200" y="5714999"/>
            <a:chExt cx="2150578" cy="1007159"/>
          </a:xfrm>
        </p:grpSpPr>
        <p:sp>
          <p:nvSpPr>
            <p:cNvPr id="66" name="Rectangle 65"/>
            <p:cNvSpPr/>
            <p:nvPr/>
          </p:nvSpPr>
          <p:spPr>
            <a:xfrm>
              <a:off x="5791200" y="5714999"/>
              <a:ext cx="2150578" cy="1007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943600" y="5791200"/>
              <a:ext cx="1905000" cy="904875"/>
              <a:chOff x="5105400" y="3962400"/>
              <a:chExt cx="1905000" cy="904875"/>
            </a:xfrm>
          </p:grpSpPr>
          <p:sp>
            <p:nvSpPr>
              <p:cNvPr id="1220622" name="Oval 14"/>
              <p:cNvSpPr>
                <a:spLocks noChangeArrowheads="1"/>
              </p:cNvSpPr>
              <p:nvPr/>
            </p:nvSpPr>
            <p:spPr bwMode="auto">
              <a:xfrm>
                <a:off x="5105400" y="4191000"/>
                <a:ext cx="457200" cy="457200"/>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r>
                  <a:rPr lang="en-US" sz="2600">
                    <a:solidFill>
                      <a:srgbClr val="000000"/>
                    </a:solidFill>
                  </a:rPr>
                  <a:t>x</a:t>
                </a:r>
              </a:p>
            </p:txBody>
          </p:sp>
          <p:sp>
            <p:nvSpPr>
              <p:cNvPr id="1220623" name="Oval 15"/>
              <p:cNvSpPr>
                <a:spLocks noChangeArrowheads="1"/>
              </p:cNvSpPr>
              <p:nvPr/>
            </p:nvSpPr>
            <p:spPr bwMode="auto">
              <a:xfrm>
                <a:off x="6553200" y="4191000"/>
                <a:ext cx="457200" cy="457200"/>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r>
                  <a:rPr lang="en-US" sz="2600" dirty="0">
                    <a:solidFill>
                      <a:srgbClr val="00B0F0"/>
                    </a:solidFill>
                  </a:rPr>
                  <a:t>y</a:t>
                </a:r>
              </a:p>
            </p:txBody>
          </p:sp>
          <p:sp>
            <p:nvSpPr>
              <p:cNvPr id="1220624" name="Freeform 16"/>
              <p:cNvSpPr>
                <a:spLocks/>
              </p:cNvSpPr>
              <p:nvPr/>
            </p:nvSpPr>
            <p:spPr bwMode="auto">
              <a:xfrm>
                <a:off x="5486400" y="4105275"/>
                <a:ext cx="1143000" cy="161925"/>
              </a:xfrm>
              <a:custGeom>
                <a:avLst/>
                <a:gdLst>
                  <a:gd name="T0" fmla="*/ 0 w 720"/>
                  <a:gd name="T1" fmla="*/ 102 h 102"/>
                  <a:gd name="T2" fmla="*/ 348 w 720"/>
                  <a:gd name="T3" fmla="*/ 0 h 102"/>
                  <a:gd name="T4" fmla="*/ 720 w 720"/>
                  <a:gd name="T5" fmla="*/ 102 h 102"/>
                </a:gdLst>
                <a:ahLst/>
                <a:cxnLst>
                  <a:cxn ang="0">
                    <a:pos x="T0" y="T1"/>
                  </a:cxn>
                  <a:cxn ang="0">
                    <a:pos x="T2" y="T3"/>
                  </a:cxn>
                  <a:cxn ang="0">
                    <a:pos x="T4" y="T5"/>
                  </a:cxn>
                </a:cxnLst>
                <a:rect l="0" t="0" r="r" b="b"/>
                <a:pathLst>
                  <a:path w="720" h="102">
                    <a:moveTo>
                      <a:pt x="0" y="102"/>
                    </a:moveTo>
                    <a:cubicBezTo>
                      <a:pt x="58" y="85"/>
                      <a:pt x="228" y="0"/>
                      <a:pt x="348" y="0"/>
                    </a:cubicBezTo>
                    <a:cubicBezTo>
                      <a:pt x="468" y="0"/>
                      <a:pt x="643" y="81"/>
                      <a:pt x="720" y="10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20625" name="Freeform 17"/>
              <p:cNvSpPr>
                <a:spLocks/>
              </p:cNvSpPr>
              <p:nvPr/>
            </p:nvSpPr>
            <p:spPr bwMode="auto">
              <a:xfrm>
                <a:off x="5486400" y="4572000"/>
                <a:ext cx="1143000" cy="142875"/>
              </a:xfrm>
              <a:custGeom>
                <a:avLst/>
                <a:gdLst>
                  <a:gd name="T0" fmla="*/ 0 w 720"/>
                  <a:gd name="T1" fmla="*/ 0 h 90"/>
                  <a:gd name="T2" fmla="*/ 354 w 720"/>
                  <a:gd name="T3" fmla="*/ 90 h 90"/>
                  <a:gd name="T4" fmla="*/ 720 w 720"/>
                  <a:gd name="T5" fmla="*/ 0 h 90"/>
                </a:gdLst>
                <a:ahLst/>
                <a:cxnLst>
                  <a:cxn ang="0">
                    <a:pos x="T0" y="T1"/>
                  </a:cxn>
                  <a:cxn ang="0">
                    <a:pos x="T2" y="T3"/>
                  </a:cxn>
                  <a:cxn ang="0">
                    <a:pos x="T4" y="T5"/>
                  </a:cxn>
                </a:cxnLst>
                <a:rect l="0" t="0" r="r" b="b"/>
                <a:pathLst>
                  <a:path w="720" h="90">
                    <a:moveTo>
                      <a:pt x="0" y="0"/>
                    </a:moveTo>
                    <a:cubicBezTo>
                      <a:pt x="59" y="15"/>
                      <a:pt x="234" y="90"/>
                      <a:pt x="354" y="90"/>
                    </a:cubicBezTo>
                    <a:cubicBezTo>
                      <a:pt x="474" y="90"/>
                      <a:pt x="644" y="19"/>
                      <a:pt x="720"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20626" name="Rectangle 18"/>
              <p:cNvSpPr>
                <a:spLocks noChangeArrowheads="1"/>
              </p:cNvSpPr>
              <p:nvPr/>
            </p:nvSpPr>
            <p:spPr bwMode="auto">
              <a:xfrm rot="-500549">
                <a:off x="5940425" y="4551363"/>
                <a:ext cx="382588" cy="315912"/>
              </a:xfrm>
              <a:prstGeom prst="rect">
                <a:avLst/>
              </a:prstGeom>
              <a:solidFill>
                <a:schemeClr val="tx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buClr>
                    <a:srgbClr val="CC9900"/>
                  </a:buClr>
                </a:pPr>
                <a:r>
                  <a:rPr lang="en-US" sz="2800" dirty="0">
                    <a:solidFill>
                      <a:srgbClr val="FF0000"/>
                    </a:solidFill>
                  </a:rPr>
                  <a:t>=</a:t>
                </a:r>
              </a:p>
            </p:txBody>
          </p:sp>
          <p:sp>
            <p:nvSpPr>
              <p:cNvPr id="1220627" name="Rectangle 19"/>
              <p:cNvSpPr>
                <a:spLocks noChangeArrowheads="1"/>
              </p:cNvSpPr>
              <p:nvPr/>
            </p:nvSpPr>
            <p:spPr bwMode="auto">
              <a:xfrm rot="-500549">
                <a:off x="5943600" y="3962400"/>
                <a:ext cx="276225" cy="315913"/>
              </a:xfrm>
              <a:prstGeom prst="rect">
                <a:avLst/>
              </a:prstGeom>
              <a:solidFill>
                <a:schemeClr val="tx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buClr>
                    <a:srgbClr val="CC9900"/>
                  </a:buClr>
                </a:pPr>
                <a:r>
                  <a:rPr lang="en-US" sz="2600" dirty="0">
                    <a:solidFill>
                      <a:srgbClr val="FF0000"/>
                    </a:solidFill>
                  </a:rPr>
                  <a:t>f</a:t>
                </a:r>
              </a:p>
            </p:txBody>
          </p:sp>
        </p:grpSp>
      </p:grpSp>
      <p:sp>
        <p:nvSpPr>
          <p:cNvPr id="2" name="Slide Number Placeholder 1"/>
          <p:cNvSpPr>
            <a:spLocks noGrp="1"/>
          </p:cNvSpPr>
          <p:nvPr>
            <p:ph type="sldNum" sz="quarter" idx="10"/>
          </p:nvPr>
        </p:nvSpPr>
        <p:spPr/>
        <p:txBody>
          <a:bodyPr/>
          <a:lstStyle/>
          <a:p>
            <a:fld id="{6D5C2368-BBC5-4402-9C52-0A90EF4F6547}" type="slidenum">
              <a:rPr lang="en-US" smtClean="0">
                <a:solidFill>
                  <a:srgbClr val="000000"/>
                </a:solidFill>
              </a:rPr>
              <a:pPr/>
              <a:t>145</a:t>
            </a:fld>
            <a:endParaRPr lang="en-US">
              <a:solidFill>
                <a:srgbClr val="000000"/>
              </a:solidFill>
            </a:endParaRPr>
          </a:p>
        </p:txBody>
      </p:sp>
      <p:sp>
        <p:nvSpPr>
          <p:cNvPr id="8" name="Rectangle 7"/>
          <p:cNvSpPr/>
          <p:nvPr/>
        </p:nvSpPr>
        <p:spPr>
          <a:xfrm>
            <a:off x="5334000" y="2590800"/>
            <a:ext cx="2652970" cy="492443"/>
          </a:xfrm>
          <a:prstGeom prst="rect">
            <a:avLst/>
          </a:prstGeom>
        </p:spPr>
        <p:txBody>
          <a:bodyPr wrap="none">
            <a:spAutoFit/>
          </a:bodyPr>
          <a:lstStyle/>
          <a:p>
            <a:pPr marL="344487" lvl="1" algn="l">
              <a:buClr>
                <a:srgbClr val="3B812F"/>
              </a:buClr>
              <a:buSzPct val="60000"/>
            </a:pPr>
            <a:r>
              <a:rPr lang="en-US" sz="2600" kern="0" dirty="0">
                <a:solidFill>
                  <a:srgbClr val="FF0000"/>
                </a:solidFill>
                <a:cs typeface="Arial"/>
              </a:rPr>
              <a:t>z</a:t>
            </a:r>
            <a:r>
              <a:rPr lang="en-US" sz="2600" kern="0" dirty="0" smtClean="0">
                <a:solidFill>
                  <a:srgbClr val="FF0000"/>
                </a:solidFill>
                <a:cs typeface="Arial"/>
              </a:rPr>
              <a:t> = </a:t>
            </a:r>
            <a:r>
              <a:rPr lang="en-US" sz="2600" kern="0" dirty="0" err="1" smtClean="0">
                <a:solidFill>
                  <a:srgbClr val="FF0000"/>
                </a:solidFill>
                <a:cs typeface="Arial"/>
              </a:rPr>
              <a:t>bbaabbbaa</a:t>
            </a:r>
            <a:r>
              <a:rPr lang="en-US" sz="2600" kern="0" dirty="0" smtClean="0">
                <a:solidFill>
                  <a:srgbClr val="FF0000"/>
                </a:solidFill>
                <a:cs typeface="Arial"/>
              </a:rPr>
              <a:t> </a:t>
            </a:r>
            <a:endParaRPr lang="en-US" sz="2600" kern="0" dirty="0">
              <a:solidFill>
                <a:srgbClr val="000000"/>
              </a:solidFill>
              <a:cs typeface="Arial"/>
            </a:endParaRPr>
          </a:p>
        </p:txBody>
      </p:sp>
      <p:sp>
        <p:nvSpPr>
          <p:cNvPr id="61" name="Rectangle 60"/>
          <p:cNvSpPr/>
          <p:nvPr/>
        </p:nvSpPr>
        <p:spPr>
          <a:xfrm>
            <a:off x="5771052" y="3124200"/>
            <a:ext cx="3068148" cy="892552"/>
          </a:xfrm>
          <a:prstGeom prst="rect">
            <a:avLst/>
          </a:prstGeom>
        </p:spPr>
        <p:txBody>
          <a:bodyPr wrap="none">
            <a:spAutoFit/>
          </a:bodyPr>
          <a:lstStyle/>
          <a:p>
            <a:pPr marL="344487" lvl="1" algn="l">
              <a:buClr>
                <a:srgbClr val="3B812F"/>
              </a:buClr>
              <a:buSzPct val="60000"/>
            </a:pPr>
            <a:r>
              <a:rPr lang="en-US" sz="2600" kern="0" dirty="0" err="1" smtClean="0">
                <a:cs typeface="Arial"/>
              </a:rPr>
              <a:t>bba+ab+bba</a:t>
            </a:r>
            <a:r>
              <a:rPr lang="en-US" sz="2600" kern="0" dirty="0" err="1" smtClean="0">
                <a:cs typeface="Arial"/>
                <a:sym typeface="Symbol" panose="05050102010706020507" pitchFamily="18" charset="2"/>
              </a:rPr>
              <a:t>+</a:t>
            </a:r>
            <a:r>
              <a:rPr lang="en-US" sz="2600" kern="0" dirty="0" err="1" smtClean="0">
                <a:cs typeface="Arial"/>
              </a:rPr>
              <a:t>a</a:t>
            </a:r>
            <a:r>
              <a:rPr lang="en-US" sz="2600" kern="0" dirty="0" smtClean="0">
                <a:cs typeface="Arial"/>
                <a:sym typeface="Symbol" panose="05050102010706020507" pitchFamily="18" charset="2"/>
              </a:rPr>
              <a:t></a:t>
            </a:r>
            <a:r>
              <a:rPr lang="en-US" sz="2600" kern="0" dirty="0" smtClean="0">
                <a:cs typeface="Arial"/>
              </a:rPr>
              <a:t> </a:t>
            </a:r>
            <a:br>
              <a:rPr lang="en-US" sz="2600" kern="0" dirty="0" smtClean="0">
                <a:cs typeface="Arial"/>
              </a:rPr>
            </a:br>
            <a:r>
              <a:rPr lang="en-US" sz="2600" kern="0" dirty="0" smtClean="0">
                <a:solidFill>
                  <a:srgbClr val="00B0F0"/>
                </a:solidFill>
                <a:cs typeface="Arial"/>
              </a:rPr>
              <a:t>bb</a:t>
            </a:r>
            <a:r>
              <a:rPr lang="en-US" sz="2600" kern="0" dirty="0" smtClean="0">
                <a:solidFill>
                  <a:srgbClr val="00B0F0"/>
                </a:solidFill>
                <a:cs typeface="Arial"/>
                <a:sym typeface="Symbol" panose="05050102010706020507" pitchFamily="18" charset="2"/>
              </a:rPr>
              <a:t>+</a:t>
            </a:r>
            <a:r>
              <a:rPr lang="en-US" sz="2600" kern="0" dirty="0" err="1" smtClean="0">
                <a:solidFill>
                  <a:srgbClr val="00B0F0"/>
                </a:solidFill>
                <a:cs typeface="Arial"/>
              </a:rPr>
              <a:t>aa+bb</a:t>
            </a:r>
            <a:r>
              <a:rPr lang="en-US" sz="2600" kern="0" dirty="0" smtClean="0">
                <a:solidFill>
                  <a:srgbClr val="00B0F0"/>
                </a:solidFill>
                <a:cs typeface="Arial"/>
                <a:sym typeface="Symbol" panose="05050102010706020507" pitchFamily="18" charset="2"/>
              </a:rPr>
              <a:t>+</a:t>
            </a:r>
            <a:r>
              <a:rPr lang="en-US" sz="2600" kern="0" dirty="0" smtClean="0">
                <a:solidFill>
                  <a:srgbClr val="00B0F0"/>
                </a:solidFill>
                <a:cs typeface="Arial"/>
              </a:rPr>
              <a:t>baa </a:t>
            </a:r>
            <a:endParaRPr lang="en-US" sz="2600" kern="0" dirty="0">
              <a:solidFill>
                <a:srgbClr val="00B0F0"/>
              </a:solidFill>
              <a:cs typeface="Arial"/>
            </a:endParaRPr>
          </a:p>
        </p:txBody>
      </p:sp>
      <p:sp>
        <p:nvSpPr>
          <p:cNvPr id="6" name="Rectangle 5"/>
          <p:cNvSpPr/>
          <p:nvPr/>
        </p:nvSpPr>
        <p:spPr>
          <a:xfrm>
            <a:off x="838200" y="2664857"/>
            <a:ext cx="956993" cy="492443"/>
          </a:xfrm>
          <a:prstGeom prst="rect">
            <a:avLst/>
          </a:prstGeom>
        </p:spPr>
        <p:txBody>
          <a:bodyPr wrap="none">
            <a:spAutoFit/>
          </a:bodyPr>
          <a:lstStyle/>
          <a:p>
            <a:pPr marL="344487" lvl="1" algn="r">
              <a:buClr>
                <a:srgbClr val="3B812F"/>
              </a:buClr>
              <a:buSzPct val="60000"/>
            </a:pPr>
            <a:r>
              <a:rPr lang="en-US" sz="2600" kern="0" dirty="0">
                <a:solidFill>
                  <a:srgbClr val="FF0000"/>
                </a:solidFill>
                <a:cs typeface="Arial"/>
              </a:rPr>
              <a:t>f </a:t>
            </a:r>
            <a:r>
              <a:rPr lang="en-US" sz="2600" kern="0" dirty="0" smtClean="0">
                <a:solidFill>
                  <a:srgbClr val="FF0000"/>
                </a:solidFill>
                <a:cs typeface="Arial"/>
              </a:rPr>
              <a:t> =</a:t>
            </a:r>
            <a:endParaRPr lang="en-US" sz="2600" kern="0" dirty="0">
              <a:solidFill>
                <a:srgbClr val="000000"/>
              </a:solidFill>
              <a:cs typeface="Arial"/>
            </a:endParaRPr>
          </a:p>
        </p:txBody>
      </p:sp>
      <p:sp>
        <p:nvSpPr>
          <p:cNvPr id="32" name="Freeform 57"/>
          <p:cNvSpPr>
            <a:spLocks/>
          </p:cNvSpPr>
          <p:nvPr/>
        </p:nvSpPr>
        <p:spPr bwMode="auto">
          <a:xfrm>
            <a:off x="2057400" y="3417332"/>
            <a:ext cx="76200" cy="152400"/>
          </a:xfrm>
          <a:custGeom>
            <a:avLst/>
            <a:gdLst>
              <a:gd name="T0" fmla="*/ 0 w 96"/>
              <a:gd name="T1" fmla="*/ 0 h 192"/>
              <a:gd name="T2" fmla="*/ 96 w 96"/>
              <a:gd name="T3" fmla="*/ 96 h 192"/>
              <a:gd name="T4" fmla="*/ 0 w 96"/>
              <a:gd name="T5" fmla="*/ 192 h 192"/>
            </a:gdLst>
            <a:ahLst/>
            <a:cxnLst>
              <a:cxn ang="0">
                <a:pos x="T0" y="T1"/>
              </a:cxn>
              <a:cxn ang="0">
                <a:pos x="T2" y="T3"/>
              </a:cxn>
              <a:cxn ang="0">
                <a:pos x="T4" y="T5"/>
              </a:cxn>
            </a:cxnLst>
            <a:rect l="0" t="0" r="r" b="b"/>
            <a:pathLst>
              <a:path w="96" h="192">
                <a:moveTo>
                  <a:pt x="0" y="0"/>
                </a:moveTo>
                <a:lnTo>
                  <a:pt x="96" y="96"/>
                </a:lnTo>
                <a:lnTo>
                  <a:pt x="0" y="192"/>
                </a:lnTo>
              </a:path>
            </a:pathLst>
          </a:custGeom>
          <a:noFill/>
          <a:ln w="12700" cap="flat" cmpd="sng">
            <a:solidFill>
              <a:srgbClr val="FF0000"/>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grpSp>
        <p:nvGrpSpPr>
          <p:cNvPr id="1220630" name="Group 1220629"/>
          <p:cNvGrpSpPr/>
          <p:nvPr/>
        </p:nvGrpSpPr>
        <p:grpSpPr>
          <a:xfrm>
            <a:off x="2177143" y="2362200"/>
            <a:ext cx="2928257" cy="1283732"/>
            <a:chOff x="2177143" y="2362200"/>
            <a:chExt cx="2928257" cy="1283732"/>
          </a:xfrm>
        </p:grpSpPr>
        <p:sp>
          <p:nvSpPr>
            <p:cNvPr id="31" name="Text Box 28"/>
            <p:cNvSpPr txBox="1">
              <a:spLocks noChangeArrowheads="1"/>
            </p:cNvSpPr>
            <p:nvPr/>
          </p:nvSpPr>
          <p:spPr bwMode="auto">
            <a:xfrm>
              <a:off x="3396964" y="2362200"/>
              <a:ext cx="48923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1800" dirty="0" smtClean="0">
                  <a:solidFill>
                    <a:srgbClr val="000000"/>
                  </a:solidFill>
                  <a:latin typeface="Symbol" panose="05050102010706020507" pitchFamily="18" charset="2"/>
                </a:rPr>
                <a:t>e</a:t>
              </a:r>
              <a:r>
                <a:rPr lang="en-US" sz="1800" dirty="0" smtClean="0">
                  <a:solidFill>
                    <a:srgbClr val="000000"/>
                  </a:solidFill>
                  <a:latin typeface="Tahoma" panose="020B0604030504040204" pitchFamily="34" charset="0"/>
                </a:rPr>
                <a:t>:</a:t>
              </a:r>
              <a:r>
                <a:rPr lang="en-US" sz="1800" dirty="0">
                  <a:solidFill>
                    <a:srgbClr val="3399FF"/>
                  </a:solidFill>
                  <a:latin typeface="Tahoma" panose="020B0604030504040204" pitchFamily="34" charset="0"/>
                </a:rPr>
                <a:t>a</a:t>
              </a:r>
              <a:endParaRPr lang="en-US" sz="1800" dirty="0">
                <a:solidFill>
                  <a:srgbClr val="000000"/>
                </a:solidFill>
                <a:latin typeface="Tahoma" panose="020B0604030504040204" pitchFamily="34" charset="0"/>
              </a:endParaRPr>
            </a:p>
          </p:txBody>
        </p:sp>
        <p:grpSp>
          <p:nvGrpSpPr>
            <p:cNvPr id="1220621" name="Group 1220620"/>
            <p:cNvGrpSpPr/>
            <p:nvPr/>
          </p:nvGrpSpPr>
          <p:grpSpPr>
            <a:xfrm>
              <a:off x="2177143" y="2579132"/>
              <a:ext cx="2928257" cy="1066800"/>
              <a:chOff x="2177143" y="2579132"/>
              <a:chExt cx="2928257" cy="1066800"/>
            </a:xfrm>
          </p:grpSpPr>
          <p:grpSp>
            <p:nvGrpSpPr>
              <p:cNvPr id="95" name="Group 94"/>
              <p:cNvGrpSpPr/>
              <p:nvPr/>
            </p:nvGrpSpPr>
            <p:grpSpPr>
              <a:xfrm>
                <a:off x="4800600" y="3335298"/>
                <a:ext cx="304800" cy="304800"/>
                <a:chOff x="4800600" y="3335298"/>
                <a:chExt cx="304800" cy="304800"/>
              </a:xfrm>
            </p:grpSpPr>
            <p:sp>
              <p:nvSpPr>
                <p:cNvPr id="96" name="Oval 21"/>
                <p:cNvSpPr>
                  <a:spLocks noChangeArrowheads="1"/>
                </p:cNvSpPr>
                <p:nvPr/>
              </p:nvSpPr>
              <p:spPr bwMode="auto">
                <a:xfrm>
                  <a:off x="4800600" y="3335298"/>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97" name="Oval 21"/>
                <p:cNvSpPr>
                  <a:spLocks noChangeArrowheads="1"/>
                </p:cNvSpPr>
                <p:nvPr/>
              </p:nvSpPr>
              <p:spPr bwMode="auto">
                <a:xfrm>
                  <a:off x="4844143" y="3378841"/>
                  <a:ext cx="217714" cy="217714"/>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grpSp>
          <p:sp>
            <p:nvSpPr>
              <p:cNvPr id="110" name="Oval 109"/>
              <p:cNvSpPr>
                <a:spLocks noChangeArrowheads="1"/>
              </p:cNvSpPr>
              <p:nvPr/>
            </p:nvSpPr>
            <p:spPr bwMode="auto">
              <a:xfrm>
                <a:off x="2177143" y="3341132"/>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dirty="0">
                  <a:solidFill>
                    <a:srgbClr val="000000"/>
                  </a:solidFill>
                </a:endParaRPr>
              </a:p>
            </p:txBody>
          </p:sp>
          <p:sp>
            <p:nvSpPr>
              <p:cNvPr id="33" name="Line 22"/>
              <p:cNvSpPr>
                <a:spLocks noChangeShapeType="1"/>
              </p:cNvSpPr>
              <p:nvPr/>
            </p:nvSpPr>
            <p:spPr bwMode="auto">
              <a:xfrm flipV="1">
                <a:off x="3352800" y="2731532"/>
                <a:ext cx="566057" cy="10887"/>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34" name="Text Box 28"/>
              <p:cNvSpPr txBox="1">
                <a:spLocks noChangeArrowheads="1"/>
              </p:cNvSpPr>
              <p:nvPr/>
            </p:nvSpPr>
            <p:spPr bwMode="auto">
              <a:xfrm>
                <a:off x="4419600" y="2731532"/>
                <a:ext cx="48923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1800" dirty="0" smtClean="0">
                    <a:solidFill>
                      <a:srgbClr val="000000"/>
                    </a:solidFill>
                    <a:latin typeface="Symbol" panose="05050102010706020507" pitchFamily="18" charset="2"/>
                  </a:rPr>
                  <a:t>e</a:t>
                </a:r>
                <a:r>
                  <a:rPr lang="en-US" sz="1800" dirty="0" smtClean="0">
                    <a:solidFill>
                      <a:srgbClr val="000000"/>
                    </a:solidFill>
                    <a:latin typeface="Tahoma" panose="020B0604030504040204" pitchFamily="34" charset="0"/>
                  </a:rPr>
                  <a:t>:</a:t>
                </a:r>
                <a:r>
                  <a:rPr lang="en-US" sz="1800" dirty="0" smtClean="0">
                    <a:solidFill>
                      <a:srgbClr val="3399FF"/>
                    </a:solidFill>
                    <a:latin typeface="Tahoma" panose="020B0604030504040204" pitchFamily="34" charset="0"/>
                  </a:rPr>
                  <a:t>a</a:t>
                </a:r>
                <a:endParaRPr lang="en-US" sz="1800" dirty="0">
                  <a:solidFill>
                    <a:srgbClr val="000000"/>
                  </a:solidFill>
                  <a:latin typeface="Tahoma" panose="020B0604030504040204" pitchFamily="34" charset="0"/>
                </a:endParaRPr>
              </a:p>
            </p:txBody>
          </p:sp>
          <p:sp>
            <p:nvSpPr>
              <p:cNvPr id="35" name="Oval 21"/>
              <p:cNvSpPr>
                <a:spLocks noChangeArrowheads="1"/>
              </p:cNvSpPr>
              <p:nvPr/>
            </p:nvSpPr>
            <p:spPr bwMode="auto">
              <a:xfrm>
                <a:off x="3929743" y="2579132"/>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36" name="Line 22"/>
              <p:cNvSpPr>
                <a:spLocks noChangeShapeType="1"/>
              </p:cNvSpPr>
              <p:nvPr/>
            </p:nvSpPr>
            <p:spPr bwMode="auto">
              <a:xfrm>
                <a:off x="4218331" y="2860596"/>
                <a:ext cx="614926" cy="468082"/>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40" name="Oval 21"/>
              <p:cNvSpPr>
                <a:spLocks noChangeArrowheads="1"/>
              </p:cNvSpPr>
              <p:nvPr/>
            </p:nvSpPr>
            <p:spPr bwMode="auto">
              <a:xfrm>
                <a:off x="3048000" y="2579132"/>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41" name="Line 22"/>
              <p:cNvSpPr>
                <a:spLocks noChangeShapeType="1"/>
              </p:cNvSpPr>
              <p:nvPr/>
            </p:nvSpPr>
            <p:spPr bwMode="auto">
              <a:xfrm flipV="1">
                <a:off x="2438401" y="2806947"/>
                <a:ext cx="620484" cy="598716"/>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42" name="Rectangle 41"/>
              <p:cNvSpPr/>
              <p:nvPr/>
            </p:nvSpPr>
            <p:spPr>
              <a:xfrm>
                <a:off x="2362200" y="2731532"/>
                <a:ext cx="516487" cy="369332"/>
              </a:xfrm>
              <a:prstGeom prst="rect">
                <a:avLst/>
              </a:prstGeom>
            </p:spPr>
            <p:txBody>
              <a:bodyPr wrap="none">
                <a:spAutoFit/>
              </a:bodyPr>
              <a:lstStyle/>
              <a:p>
                <a:pPr lvl="0">
                  <a:spcBef>
                    <a:spcPct val="0"/>
                  </a:spcBef>
                  <a:buClrTx/>
                  <a:buSzTx/>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a</a:t>
                </a:r>
                <a:r>
                  <a:rPr lang="en-US" sz="1800" dirty="0" smtClean="0">
                    <a:solidFill>
                      <a:srgbClr val="000000"/>
                    </a:solidFill>
                    <a:latin typeface="Tahoma" panose="020B0604030504040204" pitchFamily="34" charset="0"/>
                  </a:rPr>
                  <a:t>:</a:t>
                </a:r>
                <a:r>
                  <a:rPr lang="en-US" sz="1800" dirty="0" smtClean="0">
                    <a:solidFill>
                      <a:srgbClr val="3399FF"/>
                    </a:solidFill>
                    <a:latin typeface="Tahoma" panose="020B0604030504040204" pitchFamily="34" charset="0"/>
                  </a:rPr>
                  <a:t>b</a:t>
                </a:r>
                <a:endParaRPr lang="en-US" sz="1800" dirty="0">
                  <a:solidFill>
                    <a:srgbClr val="000000"/>
                  </a:solidFill>
                  <a:latin typeface="Tahoma" panose="020B0604030504040204" pitchFamily="34" charset="0"/>
                </a:endParaRPr>
              </a:p>
            </p:txBody>
          </p:sp>
        </p:grpSp>
      </p:grpSp>
      <p:grpSp>
        <p:nvGrpSpPr>
          <p:cNvPr id="1220629" name="Group 1220628"/>
          <p:cNvGrpSpPr/>
          <p:nvPr/>
        </p:nvGrpSpPr>
        <p:grpSpPr>
          <a:xfrm>
            <a:off x="2177143" y="3112532"/>
            <a:ext cx="2928257" cy="533400"/>
            <a:chOff x="2177143" y="3112532"/>
            <a:chExt cx="2928257" cy="533400"/>
          </a:xfrm>
        </p:grpSpPr>
        <p:grpSp>
          <p:nvGrpSpPr>
            <p:cNvPr id="1220619" name="Group 1220618"/>
            <p:cNvGrpSpPr/>
            <p:nvPr/>
          </p:nvGrpSpPr>
          <p:grpSpPr>
            <a:xfrm>
              <a:off x="2177143" y="3335298"/>
              <a:ext cx="2928257" cy="310634"/>
              <a:chOff x="2177143" y="3335298"/>
              <a:chExt cx="2928257" cy="310634"/>
            </a:xfrm>
          </p:grpSpPr>
          <p:sp>
            <p:nvSpPr>
              <p:cNvPr id="30" name="Oval 21"/>
              <p:cNvSpPr>
                <a:spLocks noChangeArrowheads="1"/>
              </p:cNvSpPr>
              <p:nvPr/>
            </p:nvSpPr>
            <p:spPr bwMode="auto">
              <a:xfrm>
                <a:off x="3581400" y="3341132"/>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37" name="Oval 36"/>
              <p:cNvSpPr>
                <a:spLocks noChangeArrowheads="1"/>
              </p:cNvSpPr>
              <p:nvPr/>
            </p:nvSpPr>
            <p:spPr bwMode="auto">
              <a:xfrm>
                <a:off x="2177143" y="3341132"/>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38" name="Line 22"/>
              <p:cNvSpPr>
                <a:spLocks noChangeShapeType="1"/>
              </p:cNvSpPr>
              <p:nvPr/>
            </p:nvSpPr>
            <p:spPr bwMode="auto">
              <a:xfrm flipV="1">
                <a:off x="2481943" y="3492749"/>
                <a:ext cx="1099456" cy="11669"/>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52" name="Line 22"/>
              <p:cNvSpPr>
                <a:spLocks noChangeShapeType="1"/>
              </p:cNvSpPr>
              <p:nvPr/>
            </p:nvSpPr>
            <p:spPr bwMode="auto">
              <a:xfrm flipV="1">
                <a:off x="3875701" y="3481861"/>
                <a:ext cx="924900" cy="10889"/>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grpSp>
            <p:nvGrpSpPr>
              <p:cNvPr id="1220608" name="Group 1220607"/>
              <p:cNvGrpSpPr/>
              <p:nvPr/>
            </p:nvGrpSpPr>
            <p:grpSpPr>
              <a:xfrm>
                <a:off x="4800600" y="3335298"/>
                <a:ext cx="304800" cy="304800"/>
                <a:chOff x="4800600" y="3335298"/>
                <a:chExt cx="304800" cy="304800"/>
              </a:xfrm>
            </p:grpSpPr>
            <p:sp>
              <p:nvSpPr>
                <p:cNvPr id="53" name="Oval 21"/>
                <p:cNvSpPr>
                  <a:spLocks noChangeArrowheads="1"/>
                </p:cNvSpPr>
                <p:nvPr/>
              </p:nvSpPr>
              <p:spPr bwMode="auto">
                <a:xfrm>
                  <a:off x="4800600" y="3335298"/>
                  <a:ext cx="304800" cy="304800"/>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sp>
              <p:nvSpPr>
                <p:cNvPr id="54" name="Oval 21"/>
                <p:cNvSpPr>
                  <a:spLocks noChangeArrowheads="1"/>
                </p:cNvSpPr>
                <p:nvPr/>
              </p:nvSpPr>
              <p:spPr bwMode="auto">
                <a:xfrm>
                  <a:off x="4844143" y="3378841"/>
                  <a:ext cx="217714" cy="217714"/>
                </a:xfrm>
                <a:prstGeom prst="ellipse">
                  <a:avLst/>
                </a:prstGeom>
                <a:noFill/>
                <a:ln w="12700">
                  <a:solidFill>
                    <a:srgbClr val="FF0000"/>
                  </a:solidFill>
                  <a:round/>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Clr>
                      <a:srgbClr val="CC9900"/>
                    </a:buClr>
                  </a:pPr>
                  <a:endParaRPr lang="en-US">
                    <a:solidFill>
                      <a:srgbClr val="000000"/>
                    </a:solidFill>
                  </a:endParaRPr>
                </a:p>
              </p:txBody>
            </p:sp>
          </p:grpSp>
        </p:grpSp>
        <p:sp>
          <p:nvSpPr>
            <p:cNvPr id="39" name="Rectangle 38"/>
            <p:cNvSpPr/>
            <p:nvPr/>
          </p:nvSpPr>
          <p:spPr>
            <a:xfrm>
              <a:off x="2839519" y="3112532"/>
              <a:ext cx="510076" cy="369332"/>
            </a:xfrm>
            <a:prstGeom prst="rect">
              <a:avLst/>
            </a:prstGeom>
          </p:spPr>
          <p:txBody>
            <a:bodyPr wrap="none">
              <a:spAutoFit/>
            </a:bodyPr>
            <a:lstStyle/>
            <a:p>
              <a:pPr lvl="0">
                <a:spcBef>
                  <a:spcPct val="0"/>
                </a:spcBef>
                <a:buClrTx/>
                <a:buSzTx/>
              </a:pPr>
              <a:r>
                <a:rPr lang="en-US" sz="1800" dirty="0" smtClean="0">
                  <a:solidFill>
                    <a:srgbClr val="000000"/>
                  </a:solidFill>
                  <a:latin typeface="Tahoma" panose="020B0604030504040204" pitchFamily="34" charset="0"/>
                  <a:ea typeface="Tahoma" panose="020B0604030504040204" pitchFamily="34" charset="0"/>
                  <a:cs typeface="Tahoma" panose="020B0604030504040204" pitchFamily="34" charset="0"/>
                </a:rPr>
                <a:t>a</a:t>
              </a:r>
              <a:r>
                <a:rPr lang="en-US" sz="1800" dirty="0" smtClean="0">
                  <a:solidFill>
                    <a:srgbClr val="000000"/>
                  </a:solidFill>
                  <a:latin typeface="Tahoma" panose="020B0604030504040204" pitchFamily="34" charset="0"/>
                </a:rPr>
                <a:t>:</a:t>
              </a:r>
              <a:r>
                <a:rPr lang="en-US" sz="1800" dirty="0">
                  <a:solidFill>
                    <a:srgbClr val="3399FF"/>
                  </a:solidFill>
                  <a:latin typeface="Tahoma" panose="020B0604030504040204" pitchFamily="34" charset="0"/>
                </a:rPr>
                <a:t>a</a:t>
              </a:r>
              <a:endParaRPr lang="en-US" sz="1800" dirty="0">
                <a:solidFill>
                  <a:srgbClr val="000000"/>
                </a:solidFill>
                <a:latin typeface="Tahoma" panose="020B0604030504040204" pitchFamily="34" charset="0"/>
              </a:endParaRPr>
            </a:p>
          </p:txBody>
        </p:sp>
        <p:sp>
          <p:nvSpPr>
            <p:cNvPr id="51" name="Text Box 28"/>
            <p:cNvSpPr txBox="1">
              <a:spLocks noChangeArrowheads="1"/>
            </p:cNvSpPr>
            <p:nvPr/>
          </p:nvSpPr>
          <p:spPr bwMode="auto">
            <a:xfrm>
              <a:off x="4058719" y="3112532"/>
              <a:ext cx="51648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1800" dirty="0" smtClean="0">
                  <a:solidFill>
                    <a:srgbClr val="000000"/>
                  </a:solidFill>
                  <a:latin typeface="Tahoma" panose="020B0604030504040204" pitchFamily="34" charset="0"/>
                </a:rPr>
                <a:t>b:</a:t>
              </a:r>
              <a:r>
                <a:rPr lang="en-US" sz="1800" dirty="0" smtClean="0">
                  <a:solidFill>
                    <a:srgbClr val="3399FF"/>
                  </a:solidFill>
                  <a:latin typeface="Tahoma" panose="020B0604030504040204" pitchFamily="34" charset="0"/>
                </a:rPr>
                <a:t>a</a:t>
              </a:r>
              <a:endParaRPr lang="en-US" sz="1800" dirty="0">
                <a:solidFill>
                  <a:srgbClr val="000000"/>
                </a:solidFill>
                <a:latin typeface="Tahoma" panose="020B0604030504040204" pitchFamily="34" charset="0"/>
              </a:endParaRPr>
            </a:p>
          </p:txBody>
        </p:sp>
      </p:grpSp>
      <p:grpSp>
        <p:nvGrpSpPr>
          <p:cNvPr id="1220628" name="Group 1220627"/>
          <p:cNvGrpSpPr/>
          <p:nvPr/>
        </p:nvGrpSpPr>
        <p:grpSpPr>
          <a:xfrm>
            <a:off x="1828801" y="3276600"/>
            <a:ext cx="3821197" cy="1369457"/>
            <a:chOff x="1828801" y="3276600"/>
            <a:chExt cx="3821197" cy="1369457"/>
          </a:xfrm>
        </p:grpSpPr>
        <p:sp>
          <p:nvSpPr>
            <p:cNvPr id="55" name="Freeform 54"/>
            <p:cNvSpPr/>
            <p:nvPr/>
          </p:nvSpPr>
          <p:spPr>
            <a:xfrm>
              <a:off x="1828801" y="3534727"/>
              <a:ext cx="3774844" cy="1111330"/>
            </a:xfrm>
            <a:custGeom>
              <a:avLst/>
              <a:gdLst>
                <a:gd name="connsiteX0" fmla="*/ 3185188 w 3622445"/>
                <a:gd name="connsiteY0" fmla="*/ 0 h 1066821"/>
                <a:gd name="connsiteX1" fmla="*/ 3533531 w 3622445"/>
                <a:gd name="connsiteY1" fmla="*/ 413658 h 1066821"/>
                <a:gd name="connsiteX2" fmla="*/ 1737388 w 3622445"/>
                <a:gd name="connsiteY2" fmla="*/ 1066800 h 1066821"/>
                <a:gd name="connsiteX3" fmla="*/ 104531 w 3622445"/>
                <a:gd name="connsiteY3" fmla="*/ 435429 h 1066821"/>
                <a:gd name="connsiteX4" fmla="*/ 300474 w 3622445"/>
                <a:gd name="connsiteY4" fmla="*/ 54429 h 10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445" h="1066821">
                  <a:moveTo>
                    <a:pt x="3185188" y="0"/>
                  </a:moveTo>
                  <a:cubicBezTo>
                    <a:pt x="3480009" y="117929"/>
                    <a:pt x="3774831" y="235858"/>
                    <a:pt x="3533531" y="413658"/>
                  </a:cubicBezTo>
                  <a:cubicBezTo>
                    <a:pt x="3292231" y="591458"/>
                    <a:pt x="2308888" y="1063172"/>
                    <a:pt x="1737388" y="1066800"/>
                  </a:cubicBezTo>
                  <a:cubicBezTo>
                    <a:pt x="1165888" y="1070428"/>
                    <a:pt x="344017" y="604158"/>
                    <a:pt x="104531" y="435429"/>
                  </a:cubicBezTo>
                  <a:cubicBezTo>
                    <a:pt x="-134955" y="266700"/>
                    <a:pt x="82759" y="160564"/>
                    <a:pt x="300474" y="54429"/>
                  </a:cubicBezTo>
                </a:path>
              </a:pathLst>
            </a:cu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buClr>
                  <a:srgbClr val="CC9900"/>
                </a:buClr>
              </a:pPr>
              <a:endParaRPr lang="en-US">
                <a:solidFill>
                  <a:srgbClr val="000000"/>
                </a:solidFill>
                <a:latin typeface="Candara" panose="020E0502030303020204" pitchFamily="34" charset="0"/>
                <a:cs typeface="Arial" panose="020B0604020202020204" pitchFamily="34" charset="0"/>
              </a:endParaRPr>
            </a:p>
          </p:txBody>
        </p:sp>
        <p:sp>
          <p:nvSpPr>
            <p:cNvPr id="72" name="Text Box 28"/>
            <p:cNvSpPr txBox="1">
              <a:spLocks noChangeArrowheads="1"/>
            </p:cNvSpPr>
            <p:nvPr/>
          </p:nvSpPr>
          <p:spPr bwMode="auto">
            <a:xfrm>
              <a:off x="5181600" y="3276600"/>
              <a:ext cx="46839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ClrTx/>
                <a:buSzTx/>
                <a:buFontTx/>
                <a:buNone/>
              </a:pPr>
              <a:r>
                <a:rPr lang="en-US" sz="1800" dirty="0" smtClean="0">
                  <a:solidFill>
                    <a:srgbClr val="000000"/>
                  </a:solidFill>
                  <a:latin typeface="Symbol" panose="05050102010706020507" pitchFamily="18" charset="2"/>
                </a:rPr>
                <a:t>e</a:t>
              </a:r>
              <a:r>
                <a:rPr lang="en-US" sz="1800" dirty="0" smtClean="0">
                  <a:solidFill>
                    <a:srgbClr val="000000"/>
                  </a:solidFill>
                  <a:latin typeface="Tahoma" panose="020B0604030504040204" pitchFamily="34" charset="0"/>
                </a:rPr>
                <a:t>:</a:t>
              </a:r>
              <a:r>
                <a:rPr lang="en-US" sz="1800" dirty="0">
                  <a:solidFill>
                    <a:srgbClr val="3399FF"/>
                  </a:solidFill>
                  <a:latin typeface="Tahoma" panose="020B0604030504040204" pitchFamily="34" charset="0"/>
                  <a:sym typeface="Symbol" panose="05050102010706020507" pitchFamily="18" charset="2"/>
                </a:rPr>
                <a:t></a:t>
              </a:r>
              <a:endParaRPr lang="en-US" sz="1800" dirty="0">
                <a:solidFill>
                  <a:srgbClr val="000000"/>
                </a:solidFill>
                <a:latin typeface="Tahoma" panose="020B0604030504040204" pitchFamily="34" charset="0"/>
              </a:endParaRPr>
            </a:p>
          </p:txBody>
        </p:sp>
      </p:grpSp>
      <p:sp>
        <p:nvSpPr>
          <p:cNvPr id="76" name="Rectangle 75"/>
          <p:cNvSpPr/>
          <p:nvPr/>
        </p:nvSpPr>
        <p:spPr>
          <a:xfrm>
            <a:off x="5771052" y="3124200"/>
            <a:ext cx="2361224" cy="892552"/>
          </a:xfrm>
          <a:prstGeom prst="rect">
            <a:avLst/>
          </a:prstGeom>
        </p:spPr>
        <p:txBody>
          <a:bodyPr wrap="none">
            <a:spAutoFit/>
          </a:bodyPr>
          <a:lstStyle/>
          <a:p>
            <a:pPr marL="344487" lvl="1" algn="l">
              <a:buClr>
                <a:srgbClr val="3B812F"/>
              </a:buClr>
              <a:buSzPct val="60000"/>
            </a:pPr>
            <a:r>
              <a:rPr lang="en-US" sz="2600" kern="0" dirty="0" err="1" smtClean="0">
                <a:cs typeface="Arial"/>
              </a:rPr>
              <a:t>bba+ab+bba</a:t>
            </a:r>
            <a:r>
              <a:rPr lang="en-US" sz="2600" kern="0" dirty="0" smtClean="0">
                <a:cs typeface="Arial"/>
              </a:rPr>
              <a:t> </a:t>
            </a:r>
            <a:br>
              <a:rPr lang="en-US" sz="2600" kern="0" dirty="0" smtClean="0">
                <a:cs typeface="Arial"/>
              </a:rPr>
            </a:br>
            <a:r>
              <a:rPr lang="en-US" sz="2600" kern="0" dirty="0" smtClean="0">
                <a:solidFill>
                  <a:srgbClr val="00B0F0"/>
                </a:solidFill>
                <a:cs typeface="Arial"/>
              </a:rPr>
              <a:t>bb</a:t>
            </a:r>
            <a:r>
              <a:rPr lang="en-US" sz="2600" kern="0" dirty="0" smtClean="0">
                <a:solidFill>
                  <a:srgbClr val="00B0F0"/>
                </a:solidFill>
                <a:cs typeface="Arial"/>
                <a:sym typeface="Symbol" panose="05050102010706020507" pitchFamily="18" charset="2"/>
              </a:rPr>
              <a:t>+</a:t>
            </a:r>
            <a:r>
              <a:rPr lang="en-US" sz="2600" kern="0" dirty="0" err="1" smtClean="0">
                <a:solidFill>
                  <a:srgbClr val="00B0F0"/>
                </a:solidFill>
                <a:cs typeface="Arial"/>
              </a:rPr>
              <a:t>aa+bb</a:t>
            </a:r>
            <a:r>
              <a:rPr lang="en-US" sz="2600" kern="0" dirty="0" smtClean="0">
                <a:solidFill>
                  <a:srgbClr val="00B0F0"/>
                </a:solidFill>
                <a:cs typeface="Arial"/>
                <a:sym typeface="Symbol" panose="05050102010706020507" pitchFamily="18" charset="2"/>
              </a:rPr>
              <a:t></a:t>
            </a:r>
            <a:r>
              <a:rPr lang="en-US" sz="2600" kern="0" dirty="0" smtClean="0">
                <a:solidFill>
                  <a:srgbClr val="00B0F0"/>
                </a:solidFill>
                <a:cs typeface="Arial"/>
              </a:rPr>
              <a:t> </a:t>
            </a:r>
            <a:endParaRPr lang="en-US" sz="2600" kern="0" dirty="0">
              <a:solidFill>
                <a:srgbClr val="00B0F0"/>
              </a:solidFill>
              <a:cs typeface="Arial"/>
            </a:endParaRPr>
          </a:p>
        </p:txBody>
      </p:sp>
      <p:sp>
        <p:nvSpPr>
          <p:cNvPr id="77" name="Rectangle 76"/>
          <p:cNvSpPr/>
          <p:nvPr/>
        </p:nvSpPr>
        <p:spPr>
          <a:xfrm>
            <a:off x="5771052" y="3124200"/>
            <a:ext cx="1657505" cy="892552"/>
          </a:xfrm>
          <a:prstGeom prst="rect">
            <a:avLst/>
          </a:prstGeom>
        </p:spPr>
        <p:txBody>
          <a:bodyPr wrap="none">
            <a:spAutoFit/>
          </a:bodyPr>
          <a:lstStyle/>
          <a:p>
            <a:pPr marL="344487" lvl="1" algn="l">
              <a:buClr>
                <a:srgbClr val="3B812F"/>
              </a:buClr>
              <a:buSzPct val="60000"/>
            </a:pPr>
            <a:r>
              <a:rPr lang="en-US" sz="2600" kern="0" dirty="0" err="1" smtClean="0">
                <a:cs typeface="Arial"/>
              </a:rPr>
              <a:t>bba+ab</a:t>
            </a:r>
            <a:r>
              <a:rPr lang="en-US" sz="2600" kern="0" dirty="0" smtClean="0">
                <a:cs typeface="Arial"/>
              </a:rPr>
              <a:t> </a:t>
            </a:r>
            <a:br>
              <a:rPr lang="en-US" sz="2600" kern="0" dirty="0" smtClean="0">
                <a:cs typeface="Arial"/>
              </a:rPr>
            </a:br>
            <a:r>
              <a:rPr lang="en-US" sz="2600" kern="0" dirty="0" smtClean="0">
                <a:solidFill>
                  <a:srgbClr val="00B0F0"/>
                </a:solidFill>
                <a:cs typeface="Arial"/>
              </a:rPr>
              <a:t>bb</a:t>
            </a:r>
            <a:r>
              <a:rPr lang="en-US" sz="2600" kern="0" dirty="0" smtClean="0">
                <a:solidFill>
                  <a:srgbClr val="00B0F0"/>
                </a:solidFill>
                <a:cs typeface="Arial"/>
                <a:sym typeface="Symbol" panose="05050102010706020507" pitchFamily="18" charset="2"/>
              </a:rPr>
              <a:t>+</a:t>
            </a:r>
            <a:r>
              <a:rPr lang="en-US" sz="2600" kern="0" dirty="0" smtClean="0">
                <a:solidFill>
                  <a:srgbClr val="00B0F0"/>
                </a:solidFill>
                <a:cs typeface="Arial"/>
              </a:rPr>
              <a:t>aa </a:t>
            </a:r>
            <a:endParaRPr lang="en-US" sz="2600" kern="0" dirty="0">
              <a:solidFill>
                <a:srgbClr val="00B0F0"/>
              </a:solidFill>
              <a:cs typeface="Arial"/>
            </a:endParaRPr>
          </a:p>
        </p:txBody>
      </p:sp>
      <p:sp>
        <p:nvSpPr>
          <p:cNvPr id="78" name="Rectangle 77"/>
          <p:cNvSpPr/>
          <p:nvPr/>
        </p:nvSpPr>
        <p:spPr>
          <a:xfrm>
            <a:off x="5771052" y="3124200"/>
            <a:ext cx="1139736" cy="892552"/>
          </a:xfrm>
          <a:prstGeom prst="rect">
            <a:avLst/>
          </a:prstGeom>
        </p:spPr>
        <p:txBody>
          <a:bodyPr wrap="none">
            <a:spAutoFit/>
          </a:bodyPr>
          <a:lstStyle/>
          <a:p>
            <a:pPr marL="344487" lvl="1" algn="l">
              <a:buClr>
                <a:srgbClr val="3B812F"/>
              </a:buClr>
              <a:buSzPct val="60000"/>
            </a:pPr>
            <a:r>
              <a:rPr lang="en-US" sz="2600" kern="0" dirty="0" err="1" smtClean="0">
                <a:cs typeface="Arial"/>
              </a:rPr>
              <a:t>bba</a:t>
            </a:r>
            <a:r>
              <a:rPr lang="en-US" sz="2600" kern="0" dirty="0" smtClean="0">
                <a:cs typeface="Arial"/>
              </a:rPr>
              <a:t> </a:t>
            </a:r>
            <a:br>
              <a:rPr lang="en-US" sz="2600" kern="0" dirty="0" smtClean="0">
                <a:cs typeface="Arial"/>
              </a:rPr>
            </a:br>
            <a:r>
              <a:rPr lang="en-US" sz="2600" kern="0" dirty="0" smtClean="0">
                <a:solidFill>
                  <a:srgbClr val="00B0F0"/>
                </a:solidFill>
                <a:cs typeface="Arial"/>
              </a:rPr>
              <a:t>bb</a:t>
            </a:r>
            <a:r>
              <a:rPr lang="en-US" sz="2600" kern="0" dirty="0" smtClean="0">
                <a:solidFill>
                  <a:srgbClr val="00B0F0"/>
                </a:solidFill>
                <a:cs typeface="Arial"/>
                <a:sym typeface="Symbol" panose="05050102010706020507" pitchFamily="18" charset="2"/>
              </a:rPr>
              <a:t></a:t>
            </a:r>
            <a:r>
              <a:rPr lang="en-US" sz="2600" kern="0" dirty="0" smtClean="0">
                <a:solidFill>
                  <a:srgbClr val="00B0F0"/>
                </a:solidFill>
                <a:cs typeface="Arial"/>
              </a:rPr>
              <a:t> </a:t>
            </a:r>
            <a:endParaRPr lang="en-US" sz="2600" kern="0" dirty="0">
              <a:solidFill>
                <a:srgbClr val="00B0F0"/>
              </a:solidFill>
              <a:cs typeface="Arial"/>
            </a:endParaRPr>
          </a:p>
        </p:txBody>
      </p:sp>
    </p:spTree>
    <p:extLst>
      <p:ext uri="{BB962C8B-B14F-4D97-AF65-F5344CB8AC3E}">
        <p14:creationId xmlns:p14="http://schemas.microsoft.com/office/powerpoint/2010/main" val="22859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0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0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20630"/>
                                        </p:tgtEl>
                                        <p:attrNameLst>
                                          <p:attrName>style.visibility</p:attrName>
                                        </p:attrNameLst>
                                      </p:cBhvr>
                                      <p:to>
                                        <p:strVal val="visible"/>
                                      </p:to>
                                    </p:set>
                                    <p:anim calcmode="lin" valueType="num">
                                      <p:cBhvr additive="base">
                                        <p:cTn id="23" dur="500" fill="hold"/>
                                        <p:tgtEl>
                                          <p:spTgt spid="1220630"/>
                                        </p:tgtEl>
                                        <p:attrNameLst>
                                          <p:attrName>ppt_x</p:attrName>
                                        </p:attrNameLst>
                                      </p:cBhvr>
                                      <p:tavLst>
                                        <p:tav tm="0">
                                          <p:val>
                                            <p:strVal val="#ppt_x"/>
                                          </p:val>
                                        </p:tav>
                                        <p:tav tm="100000">
                                          <p:val>
                                            <p:strVal val="#ppt_x"/>
                                          </p:val>
                                        </p:tav>
                                      </p:tavLst>
                                    </p:anim>
                                    <p:anim calcmode="lin" valueType="num">
                                      <p:cBhvr additive="base">
                                        <p:cTn id="24" dur="500" fill="hold"/>
                                        <p:tgtEl>
                                          <p:spTgt spid="122063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20629"/>
                                        </p:tgtEl>
                                        <p:attrNameLst>
                                          <p:attrName>style.visibility</p:attrName>
                                        </p:attrNameLst>
                                      </p:cBhvr>
                                      <p:to>
                                        <p:strVal val="visible"/>
                                      </p:to>
                                    </p:set>
                                    <p:anim calcmode="lin" valueType="num">
                                      <p:cBhvr additive="base">
                                        <p:cTn id="27" dur="500" fill="hold"/>
                                        <p:tgtEl>
                                          <p:spTgt spid="1220629"/>
                                        </p:tgtEl>
                                        <p:attrNameLst>
                                          <p:attrName>ppt_x</p:attrName>
                                        </p:attrNameLst>
                                      </p:cBhvr>
                                      <p:tavLst>
                                        <p:tav tm="0">
                                          <p:val>
                                            <p:strVal val="#ppt_x"/>
                                          </p:val>
                                        </p:tav>
                                        <p:tav tm="100000">
                                          <p:val>
                                            <p:strVal val="#ppt_x"/>
                                          </p:val>
                                        </p:tav>
                                      </p:tavLst>
                                    </p:anim>
                                    <p:anim calcmode="lin" valueType="num">
                                      <p:cBhvr additive="base">
                                        <p:cTn id="28" dur="500" fill="hold"/>
                                        <p:tgtEl>
                                          <p:spTgt spid="12206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20628"/>
                                        </p:tgtEl>
                                        <p:attrNameLst>
                                          <p:attrName>style.visibility</p:attrName>
                                        </p:attrNameLst>
                                      </p:cBhvr>
                                      <p:to>
                                        <p:strVal val="visible"/>
                                      </p:to>
                                    </p:set>
                                    <p:anim calcmode="lin" valueType="num">
                                      <p:cBhvr additive="base">
                                        <p:cTn id="31" dur="500" fill="hold"/>
                                        <p:tgtEl>
                                          <p:spTgt spid="1220628"/>
                                        </p:tgtEl>
                                        <p:attrNameLst>
                                          <p:attrName>ppt_x</p:attrName>
                                        </p:attrNameLst>
                                      </p:cBhvr>
                                      <p:tavLst>
                                        <p:tav tm="0">
                                          <p:val>
                                            <p:strVal val="#ppt_x"/>
                                          </p:val>
                                        </p:tav>
                                        <p:tav tm="100000">
                                          <p:val>
                                            <p:strVal val="#ppt_x"/>
                                          </p:val>
                                        </p:tav>
                                      </p:tavLst>
                                    </p:anim>
                                    <p:anim calcmode="lin" valueType="num">
                                      <p:cBhvr additive="base">
                                        <p:cTn id="32" dur="500" fill="hold"/>
                                        <p:tgtEl>
                                          <p:spTgt spid="12206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20620"/>
                                        </p:tgtEl>
                                        <p:attrNameLst>
                                          <p:attrName>style.visibility</p:attrName>
                                        </p:attrNameLst>
                                      </p:cBhvr>
                                      <p:to>
                                        <p:strVal val="visible"/>
                                      </p:to>
                                    </p:set>
                                    <p:anim calcmode="lin" valueType="num">
                                      <p:cBhvr additive="base">
                                        <p:cTn id="35" dur="500" fill="hold"/>
                                        <p:tgtEl>
                                          <p:spTgt spid="1220620"/>
                                        </p:tgtEl>
                                        <p:attrNameLst>
                                          <p:attrName>ppt_x</p:attrName>
                                        </p:attrNameLst>
                                      </p:cBhvr>
                                      <p:tavLst>
                                        <p:tav tm="0">
                                          <p:val>
                                            <p:strVal val="#ppt_x"/>
                                          </p:val>
                                        </p:tav>
                                        <p:tav tm="100000">
                                          <p:val>
                                            <p:strVal val="#ppt_x"/>
                                          </p:val>
                                        </p:tav>
                                      </p:tavLst>
                                    </p:anim>
                                    <p:anim calcmode="lin" valueType="num">
                                      <p:cBhvr additive="base">
                                        <p:cTn id="36" dur="500" fill="hold"/>
                                        <p:tgtEl>
                                          <p:spTgt spid="12206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2000"/>
                                        <p:tgtEl>
                                          <p:spTgt spid="78"/>
                                        </p:tgtEl>
                                      </p:cBhvr>
                                    </p:animEffect>
                                  </p:childTnLst>
                                </p:cTn>
                              </p:par>
                              <p:par>
                                <p:cTn id="48" presetID="22" presetClass="entr" presetSubtype="8" fill="hold" nodeType="withEffect">
                                  <p:stCondLst>
                                    <p:cond delay="0"/>
                                  </p:stCondLst>
                                  <p:childTnLst>
                                    <p:set>
                                      <p:cBhvr>
                                        <p:cTn id="49" dur="1" fill="hold">
                                          <p:stCondLst>
                                            <p:cond delay="0"/>
                                          </p:stCondLst>
                                        </p:cTn>
                                        <p:tgtEl>
                                          <p:spTgt spid="1220620"/>
                                        </p:tgtEl>
                                        <p:attrNameLst>
                                          <p:attrName>style.visibility</p:attrName>
                                        </p:attrNameLst>
                                      </p:cBhvr>
                                      <p:to>
                                        <p:strVal val="visible"/>
                                      </p:to>
                                    </p:set>
                                    <p:animEffect transition="in" filter="wipe(left)">
                                      <p:cBhvr>
                                        <p:cTn id="50" dur="2000"/>
                                        <p:tgtEl>
                                          <p:spTgt spid="12206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220628"/>
                                        </p:tgtEl>
                                        <p:attrNameLst>
                                          <p:attrName>style.visibility</p:attrName>
                                        </p:attrNameLst>
                                      </p:cBhvr>
                                      <p:to>
                                        <p:strVal val="visible"/>
                                      </p:to>
                                    </p:set>
                                    <p:animEffect transition="in" filter="wipe(right)">
                                      <p:cBhvr>
                                        <p:cTn id="55" dur="1000"/>
                                        <p:tgtEl>
                                          <p:spTgt spid="1220628"/>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left)">
                                      <p:cBhvr>
                                        <p:cTn id="59" dur="2000"/>
                                        <p:tgtEl>
                                          <p:spTgt spid="77"/>
                                        </p:tgtEl>
                                      </p:cBhvr>
                                    </p:animEffect>
                                  </p:childTnLst>
                                </p:cTn>
                              </p:par>
                              <p:par>
                                <p:cTn id="60" presetID="22" presetClass="entr" presetSubtype="8" fill="hold" nodeType="withEffect">
                                  <p:stCondLst>
                                    <p:cond delay="0"/>
                                  </p:stCondLst>
                                  <p:childTnLst>
                                    <p:set>
                                      <p:cBhvr>
                                        <p:cTn id="61" dur="1" fill="hold">
                                          <p:stCondLst>
                                            <p:cond delay="0"/>
                                          </p:stCondLst>
                                        </p:cTn>
                                        <p:tgtEl>
                                          <p:spTgt spid="1220629"/>
                                        </p:tgtEl>
                                        <p:attrNameLst>
                                          <p:attrName>style.visibility</p:attrName>
                                        </p:attrNameLst>
                                      </p:cBhvr>
                                      <p:to>
                                        <p:strVal val="visible"/>
                                      </p:to>
                                    </p:set>
                                    <p:animEffect transition="in" filter="wipe(left)">
                                      <p:cBhvr>
                                        <p:cTn id="62" dur="2000"/>
                                        <p:tgtEl>
                                          <p:spTgt spid="122062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1220628"/>
                                        </p:tgtEl>
                                        <p:attrNameLst>
                                          <p:attrName>style.visibility</p:attrName>
                                        </p:attrNameLst>
                                      </p:cBhvr>
                                      <p:to>
                                        <p:strVal val="visible"/>
                                      </p:to>
                                    </p:set>
                                    <p:animEffect transition="in" filter="wipe(right)">
                                      <p:cBhvr>
                                        <p:cTn id="67" dur="1000"/>
                                        <p:tgtEl>
                                          <p:spTgt spid="1220628"/>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wipe(left)">
                                      <p:cBhvr>
                                        <p:cTn id="71" dur="2000"/>
                                        <p:tgtEl>
                                          <p:spTgt spid="76"/>
                                        </p:tgtEl>
                                      </p:cBhvr>
                                    </p:animEffect>
                                  </p:childTnLst>
                                </p:cTn>
                              </p:par>
                              <p:par>
                                <p:cTn id="72" presetID="22" presetClass="entr" presetSubtype="8" fill="hold" nodeType="withEffect">
                                  <p:stCondLst>
                                    <p:cond delay="0"/>
                                  </p:stCondLst>
                                  <p:childTnLst>
                                    <p:set>
                                      <p:cBhvr>
                                        <p:cTn id="73" dur="1" fill="hold">
                                          <p:stCondLst>
                                            <p:cond delay="0"/>
                                          </p:stCondLst>
                                        </p:cTn>
                                        <p:tgtEl>
                                          <p:spTgt spid="1220620"/>
                                        </p:tgtEl>
                                        <p:attrNameLst>
                                          <p:attrName>style.visibility</p:attrName>
                                        </p:attrNameLst>
                                      </p:cBhvr>
                                      <p:to>
                                        <p:strVal val="visible"/>
                                      </p:to>
                                    </p:set>
                                    <p:animEffect transition="in" filter="wipe(left)">
                                      <p:cBhvr>
                                        <p:cTn id="74" dur="2000"/>
                                        <p:tgtEl>
                                          <p:spTgt spid="12206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1220628"/>
                                        </p:tgtEl>
                                        <p:attrNameLst>
                                          <p:attrName>style.visibility</p:attrName>
                                        </p:attrNameLst>
                                      </p:cBhvr>
                                      <p:to>
                                        <p:strVal val="visible"/>
                                      </p:to>
                                    </p:set>
                                    <p:animEffect transition="in" filter="wipe(right)">
                                      <p:cBhvr>
                                        <p:cTn id="79" dur="1000"/>
                                        <p:tgtEl>
                                          <p:spTgt spid="1220628"/>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wipe(left)">
                                      <p:cBhvr>
                                        <p:cTn id="83" dur="2000"/>
                                        <p:tgtEl>
                                          <p:spTgt spid="61"/>
                                        </p:tgtEl>
                                      </p:cBhvr>
                                    </p:animEffect>
                                  </p:childTnLst>
                                </p:cTn>
                              </p:par>
                              <p:par>
                                <p:cTn id="84" presetID="22" presetClass="entr" presetSubtype="8" fill="hold" nodeType="withEffect">
                                  <p:stCondLst>
                                    <p:cond delay="0"/>
                                  </p:stCondLst>
                                  <p:childTnLst>
                                    <p:set>
                                      <p:cBhvr>
                                        <p:cTn id="85" dur="1" fill="hold">
                                          <p:stCondLst>
                                            <p:cond delay="0"/>
                                          </p:stCondLst>
                                        </p:cTn>
                                        <p:tgtEl>
                                          <p:spTgt spid="1220630"/>
                                        </p:tgtEl>
                                        <p:attrNameLst>
                                          <p:attrName>style.visibility</p:attrName>
                                        </p:attrNameLst>
                                      </p:cBhvr>
                                      <p:to>
                                        <p:strVal val="visible"/>
                                      </p:to>
                                    </p:set>
                                    <p:animEffect transition="in" filter="wipe(left)">
                                      <p:cBhvr>
                                        <p:cTn id="86" dur="2000"/>
                                        <p:tgtEl>
                                          <p:spTgt spid="1220630"/>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20611">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220611">
                                            <p:txEl>
                                              <p:pRg st="8" end="8"/>
                                            </p:txEl>
                                          </p:spTgt>
                                        </p:tgtEl>
                                        <p:attrNameLst>
                                          <p:attrName>style.visibility</p:attrName>
                                        </p:attrNameLst>
                                      </p:cBhvr>
                                      <p:to>
                                        <p:strVal val="visible"/>
                                      </p:to>
                                    </p:set>
                                  </p:childTnLst>
                                </p:cTn>
                              </p:par>
                              <p:par>
                                <p:cTn id="95" presetID="2" presetClass="entr" presetSubtype="4" fill="hold"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additive="base">
                                        <p:cTn id="97" dur="500" fill="hold"/>
                                        <p:tgtEl>
                                          <p:spTgt spid="11"/>
                                        </p:tgtEl>
                                        <p:attrNameLst>
                                          <p:attrName>ppt_x</p:attrName>
                                        </p:attrNameLst>
                                      </p:cBhvr>
                                      <p:tavLst>
                                        <p:tav tm="0">
                                          <p:val>
                                            <p:strVal val="#ppt_x"/>
                                          </p:val>
                                        </p:tav>
                                        <p:tav tm="100000">
                                          <p:val>
                                            <p:strVal val="#ppt_x"/>
                                          </p:val>
                                        </p:tav>
                                      </p:tavLst>
                                    </p:anim>
                                    <p:anim calcmode="lin" valueType="num">
                                      <p:cBhvr additive="base">
                                        <p:cTn id="9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additive="base">
                                        <p:cTn id="103" dur="500" fill="hold"/>
                                        <p:tgtEl>
                                          <p:spTgt spid="12"/>
                                        </p:tgtEl>
                                        <p:attrNameLst>
                                          <p:attrName>ppt_x</p:attrName>
                                        </p:attrNameLst>
                                      </p:cBhvr>
                                      <p:tavLst>
                                        <p:tav tm="0">
                                          <p:val>
                                            <p:strVal val="#ppt_x"/>
                                          </p:val>
                                        </p:tav>
                                        <p:tav tm="100000">
                                          <p:val>
                                            <p:strVal val="#ppt_x"/>
                                          </p:val>
                                        </p:tav>
                                      </p:tavLst>
                                    </p:anim>
                                    <p:anim calcmode="lin" valueType="num">
                                      <p:cBhvr additive="base">
                                        <p:cTn id="10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611" grpId="0" uiExpand="1" build="p"/>
      <p:bldP spid="8" grpId="0"/>
      <p:bldP spid="61" grpId="0"/>
      <p:bldP spid="6" grpId="0"/>
      <p:bldP spid="32" grpId="0" animBg="1"/>
      <p:bldP spid="76" grpId="0"/>
      <p:bldP spid="77" grpId="0"/>
      <p:bldP spid="7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idx="4294967295"/>
          </p:nvPr>
        </p:nvSpPr>
        <p:spPr>
          <a:xfrm>
            <a:off x="685800" y="1273175"/>
            <a:ext cx="7772400" cy="1470025"/>
          </a:xfrm>
        </p:spPr>
        <p:txBody>
          <a:bodyPr/>
          <a:lstStyle/>
          <a:p>
            <a:r>
              <a:rPr lang="en-US" dirty="0" smtClean="0"/>
              <a:t>Inference by Belief Propagation</a:t>
            </a:r>
          </a:p>
        </p:txBody>
      </p:sp>
      <p:sp>
        <p:nvSpPr>
          <p:cNvPr id="971779" name="Rectangle 3"/>
          <p:cNvSpPr>
            <a:spLocks noGrp="1" noChangeArrowheads="1"/>
          </p:cNvSpPr>
          <p:nvPr>
            <p:ph type="subTitle" idx="4294967295"/>
          </p:nvPr>
        </p:nvSpPr>
        <p:spPr>
          <a:xfrm>
            <a:off x="1371600" y="3886200"/>
            <a:ext cx="6400800" cy="1752600"/>
          </a:xfrm>
        </p:spPr>
        <p:txBody>
          <a:bodyPr/>
          <a:lstStyle/>
          <a:p>
            <a:pPr marL="0" indent="0" algn="ctr">
              <a:buFont typeface="Wingdings" panose="05000000000000000000" pitchFamily="2" charset="2"/>
              <a:buNone/>
            </a:pPr>
            <a:endParaRPr lang="en-US" smtClean="0"/>
          </a:p>
        </p:txBody>
      </p:sp>
      <p:sp>
        <p:nvSpPr>
          <p:cNvPr id="2" name="Slide Number Placeholder 1"/>
          <p:cNvSpPr>
            <a:spLocks noGrp="1"/>
          </p:cNvSpPr>
          <p:nvPr>
            <p:ph type="sldNum" sz="quarter" idx="10"/>
          </p:nvPr>
        </p:nvSpPr>
        <p:spPr/>
        <p:txBody>
          <a:bodyPr/>
          <a:lstStyle/>
          <a:p>
            <a:fld id="{49DE1205-2570-481F-8800-60FB5913B51D}" type="slidenum">
              <a:rPr lang="en-US" smtClean="0"/>
              <a:pPr/>
              <a:t>146</a:t>
            </a:fld>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7218" name="Picture 2" descr="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147</a:t>
            </a:fld>
            <a:endParaRPr lang="en-US">
              <a:solidFill>
                <a:srgbClr val="000000"/>
              </a:solidFill>
            </a:endParaRPr>
          </a:p>
        </p:txBody>
      </p:sp>
    </p:spTree>
    <p:extLst>
      <p:ext uri="{BB962C8B-B14F-4D97-AF65-F5344CB8AC3E}">
        <p14:creationId xmlns:p14="http://schemas.microsoft.com/office/powerpoint/2010/main" val="96013785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8242" name="Picture 2" descr="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148</a:t>
            </a:fld>
            <a:endParaRPr lang="en-US">
              <a:solidFill>
                <a:srgbClr val="000000"/>
              </a:solidFill>
            </a:endParaRPr>
          </a:p>
        </p:txBody>
      </p:sp>
    </p:spTree>
    <p:extLst>
      <p:ext uri="{BB962C8B-B14F-4D97-AF65-F5344CB8AC3E}">
        <p14:creationId xmlns:p14="http://schemas.microsoft.com/office/powerpoint/2010/main" val="416136272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9266" name="Picture 2" descr="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149</a:t>
            </a:fld>
            <a:endParaRPr lang="en-US">
              <a:solidFill>
                <a:srgbClr val="000000"/>
              </a:solidFill>
            </a:endParaRPr>
          </a:p>
        </p:txBody>
      </p:sp>
    </p:spTree>
    <p:extLst>
      <p:ext uri="{BB962C8B-B14F-4D97-AF65-F5344CB8AC3E}">
        <p14:creationId xmlns:p14="http://schemas.microsoft.com/office/powerpoint/2010/main" val="16043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rkus-077"/>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t="15556"/>
          <a:stretch/>
        </p:blipFill>
        <p:spPr>
          <a:xfrm>
            <a:off x="0" y="685800"/>
            <a:ext cx="9144000" cy="5791200"/>
          </a:xfrm>
          <a:prstGeom prst="rect">
            <a:avLst/>
          </a:prstGeom>
          <a:noFill/>
          <a:ln>
            <a:noFill/>
          </a:ln>
        </p:spPr>
      </p:pic>
      <p:grpSp>
        <p:nvGrpSpPr>
          <p:cNvPr id="5" name="Group 4"/>
          <p:cNvGrpSpPr/>
          <p:nvPr/>
        </p:nvGrpSpPr>
        <p:grpSpPr>
          <a:xfrm>
            <a:off x="6505955" y="2438400"/>
            <a:ext cx="1306069" cy="990600"/>
            <a:chOff x="6505955" y="2438400"/>
            <a:chExt cx="1306069" cy="990600"/>
          </a:xfrm>
        </p:grpSpPr>
        <p:sp>
          <p:nvSpPr>
            <p:cNvPr id="3" name="Rectangle 2"/>
            <p:cNvSpPr/>
            <p:nvPr/>
          </p:nvSpPr>
          <p:spPr>
            <a:xfrm>
              <a:off x="6592824" y="2438400"/>
              <a:ext cx="12192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1655280">
              <a:off x="6505955" y="2671013"/>
              <a:ext cx="723915" cy="3027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596024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0290" name="Picture 2" descr="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150</a:t>
            </a:fld>
            <a:endParaRPr lang="en-US">
              <a:solidFill>
                <a:srgbClr val="000000"/>
              </a:solidFill>
            </a:endParaRPr>
          </a:p>
        </p:txBody>
      </p:sp>
    </p:spTree>
    <p:extLst>
      <p:ext uri="{BB962C8B-B14F-4D97-AF65-F5344CB8AC3E}">
        <p14:creationId xmlns:p14="http://schemas.microsoft.com/office/powerpoint/2010/main" val="404142673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2338" name="Picture 2" descr="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151</a:t>
            </a:fld>
            <a:endParaRPr lang="en-US">
              <a:solidFill>
                <a:srgbClr val="000000"/>
              </a:solidFill>
            </a:endParaRPr>
          </a:p>
        </p:txBody>
      </p:sp>
    </p:spTree>
    <p:extLst>
      <p:ext uri="{BB962C8B-B14F-4D97-AF65-F5344CB8AC3E}">
        <p14:creationId xmlns:p14="http://schemas.microsoft.com/office/powerpoint/2010/main" val="27753219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3362" name="Picture 2" descr="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152</a:t>
            </a:fld>
            <a:endParaRPr lang="en-US">
              <a:solidFill>
                <a:srgbClr val="000000"/>
              </a:solidFill>
            </a:endParaRPr>
          </a:p>
        </p:txBody>
      </p:sp>
    </p:spTree>
    <p:extLst>
      <p:ext uri="{BB962C8B-B14F-4D97-AF65-F5344CB8AC3E}">
        <p14:creationId xmlns:p14="http://schemas.microsoft.com/office/powerpoint/2010/main" val="121548539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4386" name="Picture 2" descr="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153</a:t>
            </a:fld>
            <a:endParaRPr lang="en-US">
              <a:solidFill>
                <a:srgbClr val="000000"/>
              </a:solidFill>
            </a:endParaRPr>
          </a:p>
        </p:txBody>
      </p:sp>
    </p:spTree>
    <p:extLst>
      <p:ext uri="{BB962C8B-B14F-4D97-AF65-F5344CB8AC3E}">
        <p14:creationId xmlns:p14="http://schemas.microsoft.com/office/powerpoint/2010/main" val="415351673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2"/>
          <p:cNvSpPr>
            <a:spLocks noGrp="1" noChangeArrowheads="1"/>
          </p:cNvSpPr>
          <p:nvPr>
            <p:ph type="title"/>
          </p:nvPr>
        </p:nvSpPr>
        <p:spPr/>
        <p:txBody>
          <a:bodyPr/>
          <a:lstStyle/>
          <a:p>
            <a:r>
              <a:rPr lang="en-US"/>
              <a:t>Loopy belief propagation (BP)</a:t>
            </a:r>
          </a:p>
        </p:txBody>
      </p:sp>
      <p:sp>
        <p:nvSpPr>
          <p:cNvPr id="1225731" name="Rectangle 3"/>
          <p:cNvSpPr>
            <a:spLocks noGrp="1" noChangeArrowheads="1"/>
          </p:cNvSpPr>
          <p:nvPr>
            <p:ph type="body" idx="4294967295"/>
          </p:nvPr>
        </p:nvSpPr>
        <p:spPr>
          <a:xfrm>
            <a:off x="533400" y="1600200"/>
            <a:ext cx="8229600" cy="4530725"/>
          </a:xfrm>
        </p:spPr>
        <p:txBody>
          <a:bodyPr/>
          <a:lstStyle/>
          <a:p>
            <a:r>
              <a:rPr lang="en-US" dirty="0"/>
              <a:t>The beautiful </a:t>
            </a:r>
            <a:r>
              <a:rPr lang="en-US" dirty="0" smtClean="0"/>
              <a:t>observation </a:t>
            </a:r>
            <a:r>
              <a:rPr lang="en-US" sz="2800" dirty="0" smtClean="0"/>
              <a:t>(Dreyer &amp; Eisner 2009): </a:t>
            </a:r>
            <a:endParaRPr lang="en-US" sz="2800" dirty="0"/>
          </a:p>
          <a:p>
            <a:pPr lvl="1"/>
            <a:r>
              <a:rPr lang="en-US" dirty="0"/>
              <a:t>Each message is a 1-tape FSM that scores </a:t>
            </a:r>
            <a:r>
              <a:rPr lang="en-US" i="1" dirty="0"/>
              <a:t>all</a:t>
            </a:r>
            <a:r>
              <a:rPr lang="en-US" dirty="0"/>
              <a:t> strings.</a:t>
            </a:r>
          </a:p>
          <a:p>
            <a:pPr lvl="1"/>
            <a:r>
              <a:rPr lang="en-US" dirty="0"/>
              <a:t>Messages are iteratively updated based on other messages, according to the rules of BP.</a:t>
            </a:r>
          </a:p>
          <a:p>
            <a:pPr lvl="1"/>
            <a:r>
              <a:rPr lang="en-US" dirty="0"/>
              <a:t>The BP rules require only operations under which FSMs are closed!</a:t>
            </a:r>
          </a:p>
          <a:p>
            <a:r>
              <a:rPr lang="en-US" dirty="0"/>
              <a:t>Achilles’ heel:</a:t>
            </a:r>
          </a:p>
          <a:p>
            <a:pPr lvl="1"/>
            <a:r>
              <a:rPr lang="en-US" dirty="0"/>
              <a:t>The FSMs may grow </a:t>
            </a:r>
            <a:r>
              <a:rPr lang="en-US" dirty="0" smtClean="0"/>
              <a:t>large as the algorithm iterates.  So the algorithm may be slow, or not converge at all.</a:t>
            </a:r>
            <a:endParaRPr lang="en-US" dirty="0"/>
          </a:p>
          <a:p>
            <a:pPr lvl="1"/>
            <a:endParaRPr lang="en-US" dirty="0"/>
          </a:p>
          <a:p>
            <a:pPr lvl="1"/>
            <a:endParaRPr lang="en-US" dirty="0"/>
          </a:p>
        </p:txBody>
      </p:sp>
      <p:sp>
        <p:nvSpPr>
          <p:cNvPr id="2" name="Slide Number Placeholder 1"/>
          <p:cNvSpPr>
            <a:spLocks noGrp="1"/>
          </p:cNvSpPr>
          <p:nvPr>
            <p:ph type="sldNum" sz="quarter" idx="10"/>
          </p:nvPr>
        </p:nvSpPr>
        <p:spPr/>
        <p:txBody>
          <a:bodyPr/>
          <a:lstStyle/>
          <a:p>
            <a:fld id="{B610AC97-D399-4DEC-A06D-2D4A1956D760}" type="slidenum">
              <a:rPr lang="en-US" smtClean="0"/>
              <a:pPr/>
              <a:t>154</a:t>
            </a:fld>
            <a:endParaRPr lang="en-US"/>
          </a:p>
        </p:txBody>
      </p:sp>
    </p:spTree>
    <p:extLst>
      <p:ext uri="{BB962C8B-B14F-4D97-AF65-F5344CB8AC3E}">
        <p14:creationId xmlns:p14="http://schemas.microsoft.com/office/powerpoint/2010/main" val="2648325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5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57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57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573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57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57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5731" grpId="0" build="p"/>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Belief Propagation (BP) </a:t>
            </a:r>
            <a:r>
              <a:rPr lang="en-US" dirty="0"/>
              <a:t>i</a:t>
            </a:r>
            <a:r>
              <a:rPr lang="en-US" dirty="0" smtClean="0"/>
              <a:t>n a Nutshell</a:t>
            </a:r>
            <a:endParaRPr lang="en-US" dirty="0"/>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smtClean="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6</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354864" y="6301161"/>
            <a:ext cx="448530" cy="415240"/>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 name="Right Arrow 2"/>
          <p:cNvSpPr/>
          <p:nvPr/>
        </p:nvSpPr>
        <p:spPr>
          <a:xfrm rot="1404477">
            <a:off x="3467906" y="2000935"/>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37" name="Right Arrow 36"/>
          <p:cNvSpPr/>
          <p:nvPr/>
        </p:nvSpPr>
        <p:spPr>
          <a:xfrm rot="1404477">
            <a:off x="4458165" y="2274433"/>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38" name="Right Arrow 37"/>
          <p:cNvSpPr/>
          <p:nvPr/>
        </p:nvSpPr>
        <p:spPr>
          <a:xfrm rot="1404477">
            <a:off x="5790990" y="3116578"/>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39" name="Right Arrow 38"/>
          <p:cNvSpPr/>
          <p:nvPr/>
        </p:nvSpPr>
        <p:spPr>
          <a:xfrm rot="1404477">
            <a:off x="6957898" y="3626705"/>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0" name="Right Arrow 39"/>
          <p:cNvSpPr/>
          <p:nvPr/>
        </p:nvSpPr>
        <p:spPr>
          <a:xfrm rot="5184253">
            <a:off x="5194576" y="3618464"/>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1" name="Right Arrow 40"/>
          <p:cNvSpPr/>
          <p:nvPr/>
        </p:nvSpPr>
        <p:spPr>
          <a:xfrm rot="9013034">
            <a:off x="4151868" y="3254946"/>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2" name="Right Arrow 41"/>
          <p:cNvSpPr/>
          <p:nvPr/>
        </p:nvSpPr>
        <p:spPr>
          <a:xfrm rot="5238073">
            <a:off x="6015257" y="4274834"/>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3" name="Right Arrow 42"/>
          <p:cNvSpPr/>
          <p:nvPr/>
        </p:nvSpPr>
        <p:spPr>
          <a:xfrm rot="5400000">
            <a:off x="8002275" y="4718038"/>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4" name="Right Arrow 43"/>
          <p:cNvSpPr/>
          <p:nvPr/>
        </p:nvSpPr>
        <p:spPr>
          <a:xfrm rot="5400000">
            <a:off x="6651601" y="5877097"/>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5" name="Right Arrow 44"/>
          <p:cNvSpPr/>
          <p:nvPr/>
        </p:nvSpPr>
        <p:spPr>
          <a:xfrm rot="16200000">
            <a:off x="5921296" y="5830048"/>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6" name="Right Arrow 45"/>
          <p:cNvSpPr/>
          <p:nvPr/>
        </p:nvSpPr>
        <p:spPr>
          <a:xfrm rot="16200000">
            <a:off x="6497543" y="440647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8" name="Right Arrow 47"/>
          <p:cNvSpPr/>
          <p:nvPr/>
        </p:nvSpPr>
        <p:spPr>
          <a:xfrm rot="5400000">
            <a:off x="3126103" y="5265672"/>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9" name="Right Arrow 48"/>
          <p:cNvSpPr/>
          <p:nvPr/>
        </p:nvSpPr>
        <p:spPr>
          <a:xfrm rot="5400000">
            <a:off x="1036076" y="406926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1" name="Right Arrow 50"/>
          <p:cNvSpPr/>
          <p:nvPr/>
        </p:nvSpPr>
        <p:spPr>
          <a:xfrm rot="8801418">
            <a:off x="3161608" y="3886573"/>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2" name="Right Arrow 51"/>
          <p:cNvSpPr/>
          <p:nvPr/>
        </p:nvSpPr>
        <p:spPr>
          <a:xfrm rot="16200000">
            <a:off x="2240320" y="5230888"/>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4" name="Right Arrow 53"/>
          <p:cNvSpPr/>
          <p:nvPr/>
        </p:nvSpPr>
        <p:spPr>
          <a:xfrm rot="3248083">
            <a:off x="2284800" y="3954814"/>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5" name="Right Arrow 54"/>
          <p:cNvSpPr/>
          <p:nvPr/>
        </p:nvSpPr>
        <p:spPr>
          <a:xfrm rot="14074058">
            <a:off x="1697736" y="3316734"/>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6" name="Right Arrow 55"/>
          <p:cNvSpPr/>
          <p:nvPr/>
        </p:nvSpPr>
        <p:spPr>
          <a:xfrm rot="16200000">
            <a:off x="438828" y="3971053"/>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7" name="Right Arrow 56"/>
          <p:cNvSpPr/>
          <p:nvPr/>
        </p:nvSpPr>
        <p:spPr>
          <a:xfrm rot="19518955">
            <a:off x="3515146" y="4259848"/>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8" name="Right Arrow 57"/>
          <p:cNvSpPr/>
          <p:nvPr/>
        </p:nvSpPr>
        <p:spPr>
          <a:xfrm rot="19606407">
            <a:off x="4511024" y="3607934"/>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9" name="Right Arrow 58"/>
          <p:cNvSpPr/>
          <p:nvPr/>
        </p:nvSpPr>
        <p:spPr>
          <a:xfrm rot="11908769">
            <a:off x="3225201" y="2538049"/>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1" name="Right Arrow 60"/>
          <p:cNvSpPr/>
          <p:nvPr/>
        </p:nvSpPr>
        <p:spPr>
          <a:xfrm rot="5400000">
            <a:off x="2296757" y="261779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2" name="Right Arrow 61"/>
          <p:cNvSpPr/>
          <p:nvPr/>
        </p:nvSpPr>
        <p:spPr>
          <a:xfrm rot="11751138">
            <a:off x="4122957" y="2813332"/>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3" name="Right Arrow 62"/>
          <p:cNvSpPr/>
          <p:nvPr/>
        </p:nvSpPr>
        <p:spPr>
          <a:xfrm rot="16200000">
            <a:off x="7438300" y="4747011"/>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4" name="Right Arrow 63"/>
          <p:cNvSpPr/>
          <p:nvPr/>
        </p:nvSpPr>
        <p:spPr>
          <a:xfrm rot="12388998">
            <a:off x="6759142" y="4059965"/>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5" name="Right Arrow 64"/>
          <p:cNvSpPr/>
          <p:nvPr/>
        </p:nvSpPr>
        <p:spPr>
          <a:xfrm rot="12459252">
            <a:off x="5601229" y="3566791"/>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6" name="Right Arrow 65"/>
          <p:cNvSpPr/>
          <p:nvPr/>
        </p:nvSpPr>
        <p:spPr>
          <a:xfrm rot="14313131">
            <a:off x="1819873" y="4445043"/>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7" name="Right Arrow 66"/>
          <p:cNvSpPr/>
          <p:nvPr/>
        </p:nvSpPr>
        <p:spPr>
          <a:xfrm rot="14313131">
            <a:off x="1366595" y="383546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8" name="Right Arrow 67"/>
          <p:cNvSpPr/>
          <p:nvPr/>
        </p:nvSpPr>
        <p:spPr>
          <a:xfrm rot="16200000">
            <a:off x="2955326" y="2638565"/>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Tree>
    <p:extLst>
      <p:ext uri="{BB962C8B-B14F-4D97-AF65-F5344CB8AC3E}">
        <p14:creationId xmlns:p14="http://schemas.microsoft.com/office/powerpoint/2010/main" val="1826396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1" grpId="0" animBg="1"/>
      <p:bldP spid="52" grpId="0" animBg="1"/>
      <p:bldP spid="54" grpId="0" animBg="1"/>
      <p:bldP spid="55" grpId="0" animBg="1"/>
      <p:bldP spid="56" grpId="0" animBg="1"/>
      <p:bldP spid="57" grpId="0" animBg="1"/>
      <p:bldP spid="58" grpId="0" animBg="1"/>
      <p:bldP spid="59"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9" name="Straight Connector 48"/>
          <p:cNvCxnSpPr>
            <a:endCxn id="41" idx="0"/>
          </p:cNvCxnSpPr>
          <p:nvPr/>
        </p:nvCxnSpPr>
        <p:spPr>
          <a:xfrm>
            <a:off x="1155053"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Belief Propagation (BP) in a Nutshell</a:t>
            </a:r>
          </a:p>
        </p:txBody>
      </p:sp>
      <p:sp>
        <p:nvSpPr>
          <p:cNvPr id="4" name="Oval 3"/>
          <p:cNvSpPr/>
          <p:nvPr/>
        </p:nvSpPr>
        <p:spPr>
          <a:xfrm>
            <a:off x="2362860" y="537393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dˌæmnˈeɪʃən</a:t>
            </a:r>
            <a:endParaRPr lang="en-US" sz="1800" dirty="0">
              <a:solidFill>
                <a:prstClr val="black"/>
              </a:solidFill>
              <a:latin typeface="Cambria"/>
              <a:cs typeface="Cambria"/>
            </a:endParaRPr>
          </a:p>
        </p:txBody>
      </p:sp>
      <p:sp>
        <p:nvSpPr>
          <p:cNvPr id="5" name="Oval 4"/>
          <p:cNvSpPr/>
          <p:nvPr/>
        </p:nvSpPr>
        <p:spPr>
          <a:xfrm>
            <a:off x="4730157" y="5383006"/>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rizˈajnz</a:t>
            </a:r>
            <a:endParaRPr lang="en-US" sz="1800" dirty="0">
              <a:solidFill>
                <a:srgbClr val="000000"/>
              </a:solidFill>
              <a:latin typeface="Cambria"/>
              <a:cs typeface="Cambria"/>
            </a:endParaRPr>
          </a:p>
        </p:txBody>
      </p:sp>
      <p:sp>
        <p:nvSpPr>
          <p:cNvPr id="6" name="Oval 5"/>
          <p:cNvSpPr/>
          <p:nvPr/>
        </p:nvSpPr>
        <p:spPr>
          <a:xfrm>
            <a:off x="6945054" y="538197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rˌɛzɪgnˈeɪʃən</a:t>
            </a:r>
            <a:endParaRPr lang="en-US" sz="1800" dirty="0">
              <a:solidFill>
                <a:srgbClr val="000000"/>
              </a:solidFill>
              <a:latin typeface="Cambria"/>
              <a:cs typeface="Cambria"/>
            </a:endParaRPr>
          </a:p>
        </p:txBody>
      </p:sp>
      <p:sp>
        <p:nvSpPr>
          <p:cNvPr id="7" name="Oval 6"/>
          <p:cNvSpPr/>
          <p:nvPr/>
        </p:nvSpPr>
        <p:spPr>
          <a:xfrm>
            <a:off x="172621" y="3483701"/>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dæmnz</a:t>
            </a:r>
            <a:endParaRPr lang="en-US" sz="1800" dirty="0">
              <a:solidFill>
                <a:prstClr val="black"/>
              </a:solidFill>
              <a:latin typeface="Cambria"/>
              <a:cs typeface="Cambria"/>
            </a:endParaRPr>
          </a:p>
        </p:txBody>
      </p:sp>
      <p:sp>
        <p:nvSpPr>
          <p:cNvPr id="8" name="Oval 7"/>
          <p:cNvSpPr/>
          <p:nvPr/>
        </p:nvSpPr>
        <p:spPr>
          <a:xfrm>
            <a:off x="4730157"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rizajgnz</a:t>
            </a:r>
            <a:endParaRPr lang="en-US" sz="1800" dirty="0">
              <a:solidFill>
                <a:srgbClr val="000000"/>
              </a:solidFill>
              <a:latin typeface="Cambria"/>
              <a:cs typeface="Cambria"/>
            </a:endParaRPr>
          </a:p>
        </p:txBody>
      </p:sp>
      <p:sp>
        <p:nvSpPr>
          <p:cNvPr id="9" name="Oval 8"/>
          <p:cNvSpPr/>
          <p:nvPr/>
        </p:nvSpPr>
        <p:spPr>
          <a:xfrm>
            <a:off x="6945054"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rizajgn</a:t>
            </a:r>
            <a:r>
              <a:rPr lang="en-US" sz="1800" dirty="0" err="1" smtClean="0">
                <a:solidFill>
                  <a:srgbClr val="000000"/>
                </a:solidFill>
                <a:latin typeface="Cambria"/>
                <a:cs typeface="Cambria"/>
              </a:rPr>
              <a:t>eɪʃən</a:t>
            </a:r>
            <a:endParaRPr lang="en-US" sz="1800" dirty="0">
              <a:solidFill>
                <a:srgbClr val="000000"/>
              </a:solidFill>
              <a:latin typeface="Cambria"/>
              <a:cs typeface="Cambria"/>
            </a:endParaRPr>
          </a:p>
        </p:txBody>
      </p:sp>
      <p:sp>
        <p:nvSpPr>
          <p:cNvPr id="10" name="Oval 9"/>
          <p:cNvSpPr/>
          <p:nvPr/>
        </p:nvSpPr>
        <p:spPr>
          <a:xfrm>
            <a:off x="2428950"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dæmneɪʃən</a:t>
            </a:r>
            <a:endParaRPr lang="en-US" sz="1800" dirty="0">
              <a:solidFill>
                <a:prstClr val="black"/>
              </a:solidFill>
              <a:latin typeface="Cambria"/>
              <a:cs typeface="Cambria"/>
            </a:endParaRPr>
          </a:p>
        </p:txBody>
      </p:sp>
      <p:sp>
        <p:nvSpPr>
          <p:cNvPr id="11" name="Oval 10"/>
          <p:cNvSpPr/>
          <p:nvPr/>
        </p:nvSpPr>
        <p:spPr>
          <a:xfrm>
            <a:off x="4765641" y="149960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eɪʃən</a:t>
            </a:r>
            <a:endParaRPr lang="en-US" sz="1800" dirty="0">
              <a:solidFill>
                <a:prstClr val="black"/>
              </a:solidFill>
              <a:latin typeface="Cambria"/>
              <a:cs typeface="Cambria"/>
            </a:endParaRPr>
          </a:p>
        </p:txBody>
      </p:sp>
      <p:sp>
        <p:nvSpPr>
          <p:cNvPr id="12" name="Oval 11"/>
          <p:cNvSpPr/>
          <p:nvPr/>
        </p:nvSpPr>
        <p:spPr>
          <a:xfrm>
            <a:off x="32654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srgbClr val="000000"/>
                </a:solidFill>
                <a:latin typeface="Cambria"/>
                <a:cs typeface="Cambria"/>
              </a:rPr>
              <a:t>z</a:t>
            </a:r>
            <a:endParaRPr lang="en-US" sz="1800" dirty="0">
              <a:solidFill>
                <a:srgbClr val="000000"/>
              </a:solidFill>
              <a:latin typeface="Cambria"/>
              <a:cs typeface="Cambria"/>
            </a:endParaRPr>
          </a:p>
        </p:txBody>
      </p:sp>
      <p:sp>
        <p:nvSpPr>
          <p:cNvPr id="13" name="Oval 12"/>
          <p:cNvSpPr/>
          <p:nvPr/>
        </p:nvSpPr>
        <p:spPr>
          <a:xfrm>
            <a:off x="703136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a:t>
            </a:r>
            <a:endParaRPr lang="en-US" sz="1800" dirty="0">
              <a:solidFill>
                <a:srgbClr val="000000"/>
              </a:solidFill>
              <a:latin typeface="Cambria"/>
              <a:cs typeface="Cambria"/>
            </a:endParaRPr>
          </a:p>
        </p:txBody>
      </p:sp>
      <p:sp>
        <p:nvSpPr>
          <p:cNvPr id="14" name="Oval 13"/>
          <p:cNvSpPr/>
          <p:nvPr/>
        </p:nvSpPr>
        <p:spPr>
          <a:xfrm>
            <a:off x="2515260"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a:t>
            </a:r>
            <a:endParaRPr lang="en-US" sz="1800" dirty="0">
              <a:solidFill>
                <a:prstClr val="black"/>
              </a:solidFill>
              <a:latin typeface="Cambria"/>
              <a:cs typeface="Cambria"/>
            </a:endParaRPr>
          </a:p>
        </p:txBody>
      </p:sp>
      <p:sp>
        <p:nvSpPr>
          <p:cNvPr id="27" name="Oval 26"/>
          <p:cNvSpPr/>
          <p:nvPr/>
        </p:nvSpPr>
        <p:spPr>
          <a:xfrm>
            <a:off x="187445" y="538402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dˈæmz</a:t>
            </a:r>
            <a:endParaRPr lang="en-US" sz="1800" dirty="0">
              <a:solidFill>
                <a:prstClr val="black"/>
              </a:solidFill>
              <a:latin typeface="Cambria"/>
              <a:cs typeface="Cambria"/>
            </a:endParaRPr>
          </a:p>
        </p:txBody>
      </p:sp>
      <p:sp>
        <p:nvSpPr>
          <p:cNvPr id="33" name="Rectangle 32"/>
          <p:cNvSpPr/>
          <p:nvPr/>
        </p:nvSpPr>
        <p:spPr>
          <a:xfrm>
            <a:off x="7773562"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4" name="Rectangle 33"/>
          <p:cNvSpPr/>
          <p:nvPr/>
        </p:nvSpPr>
        <p:spPr>
          <a:xfrm>
            <a:off x="5559002"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5" name="Rectangle 34"/>
          <p:cNvSpPr/>
          <p:nvPr/>
        </p:nvSpPr>
        <p:spPr>
          <a:xfrm>
            <a:off x="3263476"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6" name="Rectangle 35"/>
          <p:cNvSpPr/>
          <p:nvPr/>
        </p:nvSpPr>
        <p:spPr>
          <a:xfrm>
            <a:off x="1015953"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8" name="Rectangle 37"/>
          <p:cNvSpPr/>
          <p:nvPr/>
        </p:nvSpPr>
        <p:spPr>
          <a:xfrm>
            <a:off x="7859872"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9" name="Rectangle 38"/>
          <p:cNvSpPr/>
          <p:nvPr/>
        </p:nvSpPr>
        <p:spPr>
          <a:xfrm>
            <a:off x="5558665" y="275714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0" name="Rectangle 39"/>
          <p:cNvSpPr/>
          <p:nvPr/>
        </p:nvSpPr>
        <p:spPr>
          <a:xfrm>
            <a:off x="3247157"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1" name="Rectangle 40"/>
          <p:cNvSpPr/>
          <p:nvPr/>
        </p:nvSpPr>
        <p:spPr>
          <a:xfrm>
            <a:off x="1001129"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5" name="Straight Connector 44"/>
          <p:cNvCxnSpPr>
            <a:endCxn id="41" idx="0"/>
          </p:cNvCxnSpPr>
          <p:nvPr/>
        </p:nvCxnSpPr>
        <p:spPr>
          <a:xfrm flipH="1">
            <a:off x="1155053" y="2333293"/>
            <a:ext cx="2092105"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0" idx="0"/>
          </p:cNvCxnSpPr>
          <p:nvPr/>
        </p:nvCxnSpPr>
        <p:spPr>
          <a:xfrm>
            <a:off x="3390780" y="2342428"/>
            <a:ext cx="10301" cy="44326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3"/>
            <a:endCxn id="40" idx="3"/>
          </p:cNvCxnSpPr>
          <p:nvPr/>
        </p:nvCxnSpPr>
        <p:spPr>
          <a:xfrm flipH="1">
            <a:off x="3555004" y="2218999"/>
            <a:ext cx="1498385"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1"/>
            <a:endCxn id="12" idx="5"/>
          </p:cNvCxnSpPr>
          <p:nvPr/>
        </p:nvCxnSpPr>
        <p:spPr>
          <a:xfrm flipH="1" flipV="1">
            <a:off x="2003659" y="2209864"/>
            <a:ext cx="3555006"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9" idx="3"/>
            <a:endCxn id="13" idx="3"/>
          </p:cNvCxnSpPr>
          <p:nvPr/>
        </p:nvCxnSpPr>
        <p:spPr>
          <a:xfrm flipV="1">
            <a:off x="5866512" y="2209864"/>
            <a:ext cx="1452600"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1" idx="5"/>
            <a:endCxn id="38" idx="1"/>
          </p:cNvCxnSpPr>
          <p:nvPr/>
        </p:nvCxnSpPr>
        <p:spPr>
          <a:xfrm>
            <a:off x="6442756" y="2218999"/>
            <a:ext cx="1417116"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3" idx="4"/>
            <a:endCxn id="38" idx="0"/>
          </p:cNvCxnSpPr>
          <p:nvPr/>
        </p:nvCxnSpPr>
        <p:spPr>
          <a:xfrm>
            <a:off x="8013796"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41" idx="2"/>
            <a:endCxn id="7" idx="0"/>
          </p:cNvCxnSpPr>
          <p:nvPr/>
        </p:nvCxnSpPr>
        <p:spPr>
          <a:xfrm>
            <a:off x="1155053" y="3132082"/>
            <a:ext cx="0" cy="35161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 idx="4"/>
            <a:endCxn id="36" idx="0"/>
          </p:cNvCxnSpPr>
          <p:nvPr/>
        </p:nvCxnSpPr>
        <p:spPr>
          <a:xfrm>
            <a:off x="1155053" y="4326524"/>
            <a:ext cx="14824" cy="30812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27" idx="0"/>
            <a:endCxn id="36" idx="2"/>
          </p:cNvCxnSpPr>
          <p:nvPr/>
        </p:nvCxnSpPr>
        <p:spPr>
          <a:xfrm flipV="1">
            <a:off x="1169877" y="4981034"/>
            <a:ext cx="0" cy="40298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3415876" y="4981034"/>
            <a:ext cx="1524" cy="39289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 idx="0"/>
            <a:endCxn id="34" idx="2"/>
          </p:cNvCxnSpPr>
          <p:nvPr/>
        </p:nvCxnSpPr>
        <p:spPr>
          <a:xfrm flipV="1">
            <a:off x="5712589" y="4982586"/>
            <a:ext cx="337" cy="40042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6" idx="0"/>
            <a:endCxn id="33" idx="2"/>
          </p:cNvCxnSpPr>
          <p:nvPr/>
        </p:nvCxnSpPr>
        <p:spPr>
          <a:xfrm flipV="1">
            <a:off x="7927486" y="4981034"/>
            <a:ext cx="0" cy="40094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35" idx="0"/>
            <a:endCxn id="10" idx="4"/>
          </p:cNvCxnSpPr>
          <p:nvPr/>
        </p:nvCxnSpPr>
        <p:spPr>
          <a:xfrm flipH="1" flipV="1">
            <a:off x="3411382" y="4325496"/>
            <a:ext cx="6018"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a:endCxn id="40" idx="2"/>
          </p:cNvCxnSpPr>
          <p:nvPr/>
        </p:nvCxnSpPr>
        <p:spPr>
          <a:xfrm flipV="1">
            <a:off x="3390780" y="3132082"/>
            <a:ext cx="10301" cy="35059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34" idx="0"/>
            <a:endCxn id="8" idx="4"/>
          </p:cNvCxnSpPr>
          <p:nvPr/>
        </p:nvCxnSpPr>
        <p:spPr>
          <a:xfrm flipH="1" flipV="1">
            <a:off x="5712589" y="4325496"/>
            <a:ext cx="337"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33" idx="0"/>
            <a:endCxn id="9" idx="4"/>
          </p:cNvCxnSpPr>
          <p:nvPr/>
        </p:nvCxnSpPr>
        <p:spPr>
          <a:xfrm flipV="1">
            <a:off x="7927486" y="4325496"/>
            <a:ext cx="0" cy="30915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8" idx="0"/>
            <a:endCxn id="39" idx="2"/>
          </p:cNvCxnSpPr>
          <p:nvPr/>
        </p:nvCxnSpPr>
        <p:spPr>
          <a:xfrm flipV="1">
            <a:off x="5712589" y="3103532"/>
            <a:ext cx="0" cy="3791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endCxn id="38" idx="2"/>
          </p:cNvCxnSpPr>
          <p:nvPr/>
        </p:nvCxnSpPr>
        <p:spPr>
          <a:xfrm flipV="1">
            <a:off x="8013796" y="3132082"/>
            <a:ext cx="0" cy="3505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 y="1250066"/>
            <a:ext cx="9156212" cy="5607934"/>
          </a:xfrm>
          <a:custGeom>
            <a:avLst/>
            <a:gdLst/>
            <a:ahLst/>
            <a:cxnLst/>
            <a:rect l="l" t="t" r="r" b="b"/>
            <a:pathLst>
              <a:path w="9182009" h="5607934">
                <a:moveTo>
                  <a:pt x="5821449" y="100318"/>
                </a:moveTo>
                <a:cubicBezTo>
                  <a:pt x="5006778" y="100318"/>
                  <a:pt x="4346357" y="820470"/>
                  <a:pt x="4346357" y="1708822"/>
                </a:cubicBezTo>
                <a:cubicBezTo>
                  <a:pt x="4346357" y="2597174"/>
                  <a:pt x="5006778" y="3317326"/>
                  <a:pt x="5821449" y="3317326"/>
                </a:cubicBezTo>
                <a:cubicBezTo>
                  <a:pt x="6636120" y="3317326"/>
                  <a:pt x="7296541" y="2597174"/>
                  <a:pt x="7296541" y="1708822"/>
                </a:cubicBezTo>
                <a:cubicBezTo>
                  <a:pt x="7296541" y="820470"/>
                  <a:pt x="6636120" y="100318"/>
                  <a:pt x="5821449" y="100318"/>
                </a:cubicBezTo>
                <a:close/>
                <a:moveTo>
                  <a:pt x="0" y="0"/>
                </a:moveTo>
                <a:lnTo>
                  <a:pt x="9182009" y="0"/>
                </a:lnTo>
                <a:lnTo>
                  <a:pt x="9182009" y="5607934"/>
                </a:lnTo>
                <a:lnTo>
                  <a:pt x="0" y="5607934"/>
                </a:lnTo>
                <a:close/>
              </a:path>
            </a:pathLst>
          </a:custGeom>
          <a:solidFill>
            <a:schemeClr val="tx1">
              <a:lumMod val="75000"/>
              <a:lumOff val="25000"/>
              <a:alpha val="49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15" name="Slide Number Placeholder 14"/>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156</a:t>
            </a:fld>
            <a:endParaRPr lang="en-US">
              <a:solidFill>
                <a:prstClr val="black">
                  <a:tint val="75000"/>
                </a:prstClr>
              </a:solidFill>
            </a:endParaRPr>
          </a:p>
        </p:txBody>
      </p:sp>
    </p:spTree>
    <p:extLst>
      <p:ext uri="{BB962C8B-B14F-4D97-AF65-F5344CB8AC3E}">
        <p14:creationId xmlns:p14="http://schemas.microsoft.com/office/powerpoint/2010/main" val="12652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9" name="Straight Connector 48"/>
          <p:cNvCxnSpPr>
            <a:endCxn id="41" idx="0"/>
          </p:cNvCxnSpPr>
          <p:nvPr/>
        </p:nvCxnSpPr>
        <p:spPr>
          <a:xfrm>
            <a:off x="1155053"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Belief Propagation (BP) in a Nutshell</a:t>
            </a:r>
          </a:p>
        </p:txBody>
      </p:sp>
      <p:sp>
        <p:nvSpPr>
          <p:cNvPr id="4" name="Oval 3"/>
          <p:cNvSpPr/>
          <p:nvPr/>
        </p:nvSpPr>
        <p:spPr>
          <a:xfrm>
            <a:off x="2362860" y="537393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dˌæmnˈeɪʃən</a:t>
            </a:r>
            <a:endParaRPr lang="en-US" sz="1800" dirty="0">
              <a:solidFill>
                <a:prstClr val="black"/>
              </a:solidFill>
              <a:latin typeface="Cambria"/>
              <a:cs typeface="Cambria"/>
            </a:endParaRPr>
          </a:p>
        </p:txBody>
      </p:sp>
      <p:sp>
        <p:nvSpPr>
          <p:cNvPr id="5" name="Oval 4"/>
          <p:cNvSpPr/>
          <p:nvPr/>
        </p:nvSpPr>
        <p:spPr>
          <a:xfrm>
            <a:off x="4730157" y="5383006"/>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rizˈajnz</a:t>
            </a:r>
            <a:endParaRPr lang="en-US" sz="1800" dirty="0">
              <a:solidFill>
                <a:srgbClr val="000000"/>
              </a:solidFill>
              <a:latin typeface="Cambria"/>
              <a:cs typeface="Cambria"/>
            </a:endParaRPr>
          </a:p>
        </p:txBody>
      </p:sp>
      <p:sp>
        <p:nvSpPr>
          <p:cNvPr id="6" name="Oval 5"/>
          <p:cNvSpPr/>
          <p:nvPr/>
        </p:nvSpPr>
        <p:spPr>
          <a:xfrm>
            <a:off x="6945054" y="538197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rˌɛzɪgnˈeɪʃən</a:t>
            </a:r>
            <a:endParaRPr lang="en-US" sz="1800" dirty="0">
              <a:solidFill>
                <a:srgbClr val="000000"/>
              </a:solidFill>
              <a:latin typeface="Cambria"/>
              <a:cs typeface="Cambria"/>
            </a:endParaRPr>
          </a:p>
        </p:txBody>
      </p:sp>
      <p:sp>
        <p:nvSpPr>
          <p:cNvPr id="7" name="Oval 6"/>
          <p:cNvSpPr/>
          <p:nvPr/>
        </p:nvSpPr>
        <p:spPr>
          <a:xfrm>
            <a:off x="172621" y="3483701"/>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dæmnz</a:t>
            </a:r>
            <a:endParaRPr lang="en-US" sz="1800" dirty="0">
              <a:solidFill>
                <a:prstClr val="black"/>
              </a:solidFill>
              <a:latin typeface="Cambria"/>
              <a:cs typeface="Cambria"/>
            </a:endParaRPr>
          </a:p>
        </p:txBody>
      </p:sp>
      <p:sp>
        <p:nvSpPr>
          <p:cNvPr id="8" name="Oval 7"/>
          <p:cNvSpPr/>
          <p:nvPr/>
        </p:nvSpPr>
        <p:spPr>
          <a:xfrm>
            <a:off x="4730157"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rizajgnz</a:t>
            </a:r>
            <a:endParaRPr lang="en-US" sz="1800" dirty="0">
              <a:solidFill>
                <a:srgbClr val="000000"/>
              </a:solidFill>
              <a:latin typeface="Cambria"/>
              <a:cs typeface="Cambria"/>
            </a:endParaRPr>
          </a:p>
        </p:txBody>
      </p:sp>
      <p:sp>
        <p:nvSpPr>
          <p:cNvPr id="9" name="Oval 8"/>
          <p:cNvSpPr/>
          <p:nvPr/>
        </p:nvSpPr>
        <p:spPr>
          <a:xfrm>
            <a:off x="6945054"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rizajgn</a:t>
            </a:r>
            <a:r>
              <a:rPr lang="en-US" sz="1800" dirty="0" err="1" smtClean="0">
                <a:solidFill>
                  <a:srgbClr val="000000"/>
                </a:solidFill>
                <a:latin typeface="Cambria"/>
                <a:cs typeface="Cambria"/>
              </a:rPr>
              <a:t>eɪʃən</a:t>
            </a:r>
            <a:endParaRPr lang="en-US" sz="1800" dirty="0">
              <a:solidFill>
                <a:srgbClr val="000000"/>
              </a:solidFill>
              <a:latin typeface="Cambria"/>
              <a:cs typeface="Cambria"/>
            </a:endParaRPr>
          </a:p>
        </p:txBody>
      </p:sp>
      <p:sp>
        <p:nvSpPr>
          <p:cNvPr id="10" name="Oval 9"/>
          <p:cNvSpPr/>
          <p:nvPr/>
        </p:nvSpPr>
        <p:spPr>
          <a:xfrm>
            <a:off x="2428950"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dæmneɪʃən</a:t>
            </a:r>
            <a:endParaRPr lang="en-US" sz="1800" dirty="0">
              <a:solidFill>
                <a:prstClr val="black"/>
              </a:solidFill>
              <a:latin typeface="Cambria"/>
              <a:cs typeface="Cambria"/>
            </a:endParaRPr>
          </a:p>
        </p:txBody>
      </p:sp>
      <p:sp>
        <p:nvSpPr>
          <p:cNvPr id="11" name="Oval 10"/>
          <p:cNvSpPr/>
          <p:nvPr/>
        </p:nvSpPr>
        <p:spPr>
          <a:xfrm>
            <a:off x="4765641" y="149960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eɪʃən</a:t>
            </a:r>
            <a:endParaRPr lang="en-US" sz="1800" dirty="0">
              <a:solidFill>
                <a:prstClr val="black"/>
              </a:solidFill>
              <a:latin typeface="Cambria"/>
              <a:cs typeface="Cambria"/>
            </a:endParaRPr>
          </a:p>
        </p:txBody>
      </p:sp>
      <p:sp>
        <p:nvSpPr>
          <p:cNvPr id="12" name="Oval 11"/>
          <p:cNvSpPr/>
          <p:nvPr/>
        </p:nvSpPr>
        <p:spPr>
          <a:xfrm>
            <a:off x="32654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srgbClr val="000000"/>
                </a:solidFill>
                <a:latin typeface="Cambria"/>
                <a:cs typeface="Cambria"/>
              </a:rPr>
              <a:t>z</a:t>
            </a:r>
            <a:endParaRPr lang="en-US" sz="1800" dirty="0">
              <a:solidFill>
                <a:srgbClr val="000000"/>
              </a:solidFill>
              <a:latin typeface="Cambria"/>
              <a:cs typeface="Cambria"/>
            </a:endParaRPr>
          </a:p>
        </p:txBody>
      </p:sp>
      <p:sp>
        <p:nvSpPr>
          <p:cNvPr id="13" name="Oval 12"/>
          <p:cNvSpPr/>
          <p:nvPr/>
        </p:nvSpPr>
        <p:spPr>
          <a:xfrm>
            <a:off x="703136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a:t>
            </a:r>
            <a:endParaRPr lang="en-US" sz="1800" dirty="0">
              <a:solidFill>
                <a:srgbClr val="000000"/>
              </a:solidFill>
              <a:latin typeface="Cambria"/>
              <a:cs typeface="Cambria"/>
            </a:endParaRPr>
          </a:p>
        </p:txBody>
      </p:sp>
      <p:sp>
        <p:nvSpPr>
          <p:cNvPr id="14" name="Oval 13"/>
          <p:cNvSpPr/>
          <p:nvPr/>
        </p:nvSpPr>
        <p:spPr>
          <a:xfrm>
            <a:off x="2515260"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a:t>
            </a:r>
            <a:endParaRPr lang="en-US" sz="1800" dirty="0">
              <a:solidFill>
                <a:prstClr val="black"/>
              </a:solidFill>
              <a:latin typeface="Cambria"/>
              <a:cs typeface="Cambria"/>
            </a:endParaRPr>
          </a:p>
        </p:txBody>
      </p:sp>
      <p:sp>
        <p:nvSpPr>
          <p:cNvPr id="27" name="Oval 26"/>
          <p:cNvSpPr/>
          <p:nvPr/>
        </p:nvSpPr>
        <p:spPr>
          <a:xfrm>
            <a:off x="187445" y="538402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dˈæmz</a:t>
            </a:r>
            <a:endParaRPr lang="en-US" sz="1800" dirty="0">
              <a:solidFill>
                <a:prstClr val="black"/>
              </a:solidFill>
              <a:latin typeface="Cambria"/>
              <a:cs typeface="Cambria"/>
            </a:endParaRPr>
          </a:p>
        </p:txBody>
      </p:sp>
      <p:sp>
        <p:nvSpPr>
          <p:cNvPr id="33" name="Rectangle 32"/>
          <p:cNvSpPr/>
          <p:nvPr/>
        </p:nvSpPr>
        <p:spPr>
          <a:xfrm>
            <a:off x="7773562"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4" name="Rectangle 33"/>
          <p:cNvSpPr/>
          <p:nvPr/>
        </p:nvSpPr>
        <p:spPr>
          <a:xfrm>
            <a:off x="5559002"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5" name="Rectangle 34"/>
          <p:cNvSpPr/>
          <p:nvPr/>
        </p:nvSpPr>
        <p:spPr>
          <a:xfrm>
            <a:off x="3263476"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6" name="Rectangle 35"/>
          <p:cNvSpPr/>
          <p:nvPr/>
        </p:nvSpPr>
        <p:spPr>
          <a:xfrm>
            <a:off x="1015953"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8" name="Rectangle 37"/>
          <p:cNvSpPr/>
          <p:nvPr/>
        </p:nvSpPr>
        <p:spPr>
          <a:xfrm>
            <a:off x="7859872"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9" name="Rectangle 38"/>
          <p:cNvSpPr/>
          <p:nvPr/>
        </p:nvSpPr>
        <p:spPr>
          <a:xfrm>
            <a:off x="5558665" y="275714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0" name="Rectangle 39"/>
          <p:cNvSpPr/>
          <p:nvPr/>
        </p:nvSpPr>
        <p:spPr>
          <a:xfrm>
            <a:off x="3247157"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1" name="Rectangle 40"/>
          <p:cNvSpPr/>
          <p:nvPr/>
        </p:nvSpPr>
        <p:spPr>
          <a:xfrm>
            <a:off x="1001129"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5" name="Straight Connector 44"/>
          <p:cNvCxnSpPr>
            <a:endCxn id="41" idx="0"/>
          </p:cNvCxnSpPr>
          <p:nvPr/>
        </p:nvCxnSpPr>
        <p:spPr>
          <a:xfrm flipH="1">
            <a:off x="1155053" y="2333293"/>
            <a:ext cx="2092105"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0" idx="0"/>
          </p:cNvCxnSpPr>
          <p:nvPr/>
        </p:nvCxnSpPr>
        <p:spPr>
          <a:xfrm>
            <a:off x="3390780" y="2342428"/>
            <a:ext cx="10301" cy="44326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3"/>
            <a:endCxn id="40" idx="3"/>
          </p:cNvCxnSpPr>
          <p:nvPr/>
        </p:nvCxnSpPr>
        <p:spPr>
          <a:xfrm flipH="1">
            <a:off x="3555004" y="2218999"/>
            <a:ext cx="1498385"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1"/>
            <a:endCxn id="12" idx="5"/>
          </p:cNvCxnSpPr>
          <p:nvPr/>
        </p:nvCxnSpPr>
        <p:spPr>
          <a:xfrm flipH="1" flipV="1">
            <a:off x="2003659" y="2209864"/>
            <a:ext cx="3555006"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9" idx="3"/>
            <a:endCxn id="13" idx="3"/>
          </p:cNvCxnSpPr>
          <p:nvPr/>
        </p:nvCxnSpPr>
        <p:spPr>
          <a:xfrm flipV="1">
            <a:off x="5866512" y="2209864"/>
            <a:ext cx="1452600"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1" idx="5"/>
            <a:endCxn id="38" idx="1"/>
          </p:cNvCxnSpPr>
          <p:nvPr/>
        </p:nvCxnSpPr>
        <p:spPr>
          <a:xfrm>
            <a:off x="6442756" y="2218999"/>
            <a:ext cx="1417116"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3" idx="4"/>
            <a:endCxn id="38" idx="0"/>
          </p:cNvCxnSpPr>
          <p:nvPr/>
        </p:nvCxnSpPr>
        <p:spPr>
          <a:xfrm>
            <a:off x="8013796"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41" idx="2"/>
            <a:endCxn id="7" idx="0"/>
          </p:cNvCxnSpPr>
          <p:nvPr/>
        </p:nvCxnSpPr>
        <p:spPr>
          <a:xfrm>
            <a:off x="1155053" y="3132082"/>
            <a:ext cx="0" cy="35161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 idx="4"/>
            <a:endCxn id="36" idx="0"/>
          </p:cNvCxnSpPr>
          <p:nvPr/>
        </p:nvCxnSpPr>
        <p:spPr>
          <a:xfrm>
            <a:off x="1155053" y="4326524"/>
            <a:ext cx="14824" cy="30812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27" idx="0"/>
            <a:endCxn id="36" idx="2"/>
          </p:cNvCxnSpPr>
          <p:nvPr/>
        </p:nvCxnSpPr>
        <p:spPr>
          <a:xfrm flipV="1">
            <a:off x="1169877" y="4981034"/>
            <a:ext cx="0" cy="40298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3415876" y="4981034"/>
            <a:ext cx="1524" cy="39289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 idx="0"/>
            <a:endCxn id="34" idx="2"/>
          </p:cNvCxnSpPr>
          <p:nvPr/>
        </p:nvCxnSpPr>
        <p:spPr>
          <a:xfrm flipV="1">
            <a:off x="5712589" y="4982586"/>
            <a:ext cx="337" cy="40042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6" idx="0"/>
            <a:endCxn id="33" idx="2"/>
          </p:cNvCxnSpPr>
          <p:nvPr/>
        </p:nvCxnSpPr>
        <p:spPr>
          <a:xfrm flipV="1">
            <a:off x="7927486" y="4981034"/>
            <a:ext cx="0" cy="40094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35" idx="0"/>
            <a:endCxn id="10" idx="4"/>
          </p:cNvCxnSpPr>
          <p:nvPr/>
        </p:nvCxnSpPr>
        <p:spPr>
          <a:xfrm flipH="1" flipV="1">
            <a:off x="3411382" y="4325496"/>
            <a:ext cx="6018"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a:endCxn id="40" idx="2"/>
          </p:cNvCxnSpPr>
          <p:nvPr/>
        </p:nvCxnSpPr>
        <p:spPr>
          <a:xfrm flipV="1">
            <a:off x="3390780" y="3132082"/>
            <a:ext cx="10301" cy="35059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34" idx="0"/>
            <a:endCxn id="8" idx="4"/>
          </p:cNvCxnSpPr>
          <p:nvPr/>
        </p:nvCxnSpPr>
        <p:spPr>
          <a:xfrm flipH="1" flipV="1">
            <a:off x="5712589" y="4325496"/>
            <a:ext cx="337"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33" idx="0"/>
            <a:endCxn id="9" idx="4"/>
          </p:cNvCxnSpPr>
          <p:nvPr/>
        </p:nvCxnSpPr>
        <p:spPr>
          <a:xfrm flipV="1">
            <a:off x="7927486" y="4325496"/>
            <a:ext cx="0" cy="30915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8" idx="0"/>
            <a:endCxn id="39" idx="2"/>
          </p:cNvCxnSpPr>
          <p:nvPr/>
        </p:nvCxnSpPr>
        <p:spPr>
          <a:xfrm flipV="1">
            <a:off x="5712589" y="3103532"/>
            <a:ext cx="0" cy="3791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endCxn id="38" idx="2"/>
          </p:cNvCxnSpPr>
          <p:nvPr/>
        </p:nvCxnSpPr>
        <p:spPr>
          <a:xfrm flipV="1">
            <a:off x="8013796" y="3132082"/>
            <a:ext cx="0" cy="3505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 y="1250066"/>
            <a:ext cx="9156212" cy="5607934"/>
          </a:xfrm>
          <a:custGeom>
            <a:avLst/>
            <a:gdLst/>
            <a:ahLst/>
            <a:cxnLst/>
            <a:rect l="l" t="t" r="r" b="b"/>
            <a:pathLst>
              <a:path w="9182009" h="5607934">
                <a:moveTo>
                  <a:pt x="5821449" y="100318"/>
                </a:moveTo>
                <a:cubicBezTo>
                  <a:pt x="5006778" y="100318"/>
                  <a:pt x="4346357" y="820470"/>
                  <a:pt x="4346357" y="1708822"/>
                </a:cubicBezTo>
                <a:cubicBezTo>
                  <a:pt x="4346357" y="2597174"/>
                  <a:pt x="5006778" y="3317326"/>
                  <a:pt x="5821449" y="3317326"/>
                </a:cubicBezTo>
                <a:cubicBezTo>
                  <a:pt x="6636120" y="3317326"/>
                  <a:pt x="7296541" y="2597174"/>
                  <a:pt x="7296541" y="1708822"/>
                </a:cubicBezTo>
                <a:cubicBezTo>
                  <a:pt x="7296541" y="820470"/>
                  <a:pt x="6636120" y="100318"/>
                  <a:pt x="5821449" y="100318"/>
                </a:cubicBezTo>
                <a:close/>
                <a:moveTo>
                  <a:pt x="0" y="0"/>
                </a:moveTo>
                <a:lnTo>
                  <a:pt x="9182009" y="0"/>
                </a:lnTo>
                <a:lnTo>
                  <a:pt x="9182009" y="5607934"/>
                </a:lnTo>
                <a:lnTo>
                  <a:pt x="0" y="5607934"/>
                </a:lnTo>
                <a:close/>
              </a:path>
            </a:pathLst>
          </a:custGeom>
          <a:solidFill>
            <a:schemeClr val="tx1">
              <a:lumMod val="75000"/>
              <a:lumOff val="25000"/>
              <a:alpha val="49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prstClr val="white"/>
              </a:solidFill>
            </a:endParaRPr>
          </a:p>
        </p:txBody>
      </p:sp>
      <p:sp>
        <p:nvSpPr>
          <p:cNvPr id="48" name="Right Arrow 47"/>
          <p:cNvSpPr/>
          <p:nvPr/>
        </p:nvSpPr>
        <p:spPr>
          <a:xfrm rot="19794585">
            <a:off x="5914789" y="2355355"/>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0" name="Right Arrow 49"/>
          <p:cNvSpPr/>
          <p:nvPr/>
        </p:nvSpPr>
        <p:spPr>
          <a:xfrm rot="12157282">
            <a:off x="4978156" y="241096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2" name="Right Arrow 51"/>
          <p:cNvSpPr/>
          <p:nvPr/>
        </p:nvSpPr>
        <p:spPr>
          <a:xfrm rot="5400000">
            <a:off x="5084309" y="3044054"/>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15" name="TextBox 14"/>
          <p:cNvSpPr txBox="1"/>
          <p:nvPr/>
        </p:nvSpPr>
        <p:spPr>
          <a:xfrm>
            <a:off x="1001129" y="2895169"/>
            <a:ext cx="3138543" cy="1292662"/>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srgbClr val="508709">
                    <a:lumMod val="75000"/>
                  </a:srgbClr>
                </a:solidFill>
                <a:latin typeface="Calibri" charset="0"/>
              </a:rPr>
              <a:t>Factor to Variable Messages</a:t>
            </a:r>
          </a:p>
          <a:p>
            <a:pPr defTabSz="457200" eaLnBrk="1" hangingPunct="1">
              <a:spcBef>
                <a:spcPct val="0"/>
              </a:spcBef>
              <a:buClrTx/>
              <a:buSzTx/>
              <a:buFontTx/>
              <a:buNone/>
            </a:pPr>
            <a:endParaRPr lang="en-US" sz="1800" dirty="0">
              <a:solidFill>
                <a:prstClr val="black"/>
              </a:solidFill>
              <a:latin typeface="Calibri" charset="0"/>
            </a:endParaRPr>
          </a:p>
        </p:txBody>
      </p:sp>
      <p:sp>
        <p:nvSpPr>
          <p:cNvPr id="16" name="Slide Number Placeholder 1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157</a:t>
            </a:fld>
            <a:endParaRPr lang="en-US">
              <a:solidFill>
                <a:prstClr val="black">
                  <a:tint val="75000"/>
                </a:prstClr>
              </a:solidFill>
            </a:endParaRPr>
          </a:p>
        </p:txBody>
      </p:sp>
    </p:spTree>
    <p:extLst>
      <p:ext uri="{BB962C8B-B14F-4D97-AF65-F5344CB8AC3E}">
        <p14:creationId xmlns:p14="http://schemas.microsoft.com/office/powerpoint/2010/main" val="3100676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9" name="Straight Connector 48"/>
          <p:cNvCxnSpPr>
            <a:endCxn id="41" idx="0"/>
          </p:cNvCxnSpPr>
          <p:nvPr/>
        </p:nvCxnSpPr>
        <p:spPr>
          <a:xfrm>
            <a:off x="1155053"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Belief Propagation (BP) in a Nutshell</a:t>
            </a:r>
          </a:p>
        </p:txBody>
      </p:sp>
      <p:sp>
        <p:nvSpPr>
          <p:cNvPr id="4" name="Oval 3"/>
          <p:cNvSpPr/>
          <p:nvPr/>
        </p:nvSpPr>
        <p:spPr>
          <a:xfrm>
            <a:off x="2362860" y="537393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dˌæmnˈeɪʃən</a:t>
            </a:r>
            <a:endParaRPr lang="en-US" sz="1800" dirty="0">
              <a:solidFill>
                <a:prstClr val="black"/>
              </a:solidFill>
              <a:latin typeface="Cambria"/>
              <a:cs typeface="Cambria"/>
            </a:endParaRPr>
          </a:p>
        </p:txBody>
      </p:sp>
      <p:sp>
        <p:nvSpPr>
          <p:cNvPr id="5" name="Oval 4"/>
          <p:cNvSpPr/>
          <p:nvPr/>
        </p:nvSpPr>
        <p:spPr>
          <a:xfrm>
            <a:off x="4730157" y="5383006"/>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rizˈajnz</a:t>
            </a:r>
            <a:endParaRPr lang="en-US" sz="1800" dirty="0">
              <a:solidFill>
                <a:srgbClr val="000000"/>
              </a:solidFill>
              <a:latin typeface="Cambria"/>
              <a:cs typeface="Cambria"/>
            </a:endParaRPr>
          </a:p>
        </p:txBody>
      </p:sp>
      <p:sp>
        <p:nvSpPr>
          <p:cNvPr id="6" name="Oval 5"/>
          <p:cNvSpPr/>
          <p:nvPr/>
        </p:nvSpPr>
        <p:spPr>
          <a:xfrm>
            <a:off x="6945054" y="538197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rˌɛzɪgnˈeɪʃən</a:t>
            </a:r>
            <a:endParaRPr lang="en-US" sz="1800" dirty="0">
              <a:solidFill>
                <a:srgbClr val="000000"/>
              </a:solidFill>
              <a:latin typeface="Cambria"/>
              <a:cs typeface="Cambria"/>
            </a:endParaRPr>
          </a:p>
        </p:txBody>
      </p:sp>
      <p:sp>
        <p:nvSpPr>
          <p:cNvPr id="7" name="Oval 6"/>
          <p:cNvSpPr/>
          <p:nvPr/>
        </p:nvSpPr>
        <p:spPr>
          <a:xfrm>
            <a:off x="172621" y="3483701"/>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dæmnz</a:t>
            </a:r>
            <a:endParaRPr lang="en-US" sz="1800" dirty="0">
              <a:solidFill>
                <a:prstClr val="black"/>
              </a:solidFill>
              <a:latin typeface="Cambria"/>
              <a:cs typeface="Cambria"/>
            </a:endParaRPr>
          </a:p>
        </p:txBody>
      </p:sp>
      <p:sp>
        <p:nvSpPr>
          <p:cNvPr id="8" name="Oval 7"/>
          <p:cNvSpPr/>
          <p:nvPr/>
        </p:nvSpPr>
        <p:spPr>
          <a:xfrm>
            <a:off x="4730157"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rizajgnz</a:t>
            </a:r>
            <a:endParaRPr lang="en-US" sz="1800" dirty="0">
              <a:solidFill>
                <a:srgbClr val="000000"/>
              </a:solidFill>
              <a:latin typeface="Cambria"/>
              <a:cs typeface="Cambria"/>
            </a:endParaRPr>
          </a:p>
        </p:txBody>
      </p:sp>
      <p:sp>
        <p:nvSpPr>
          <p:cNvPr id="9" name="Oval 8"/>
          <p:cNvSpPr/>
          <p:nvPr/>
        </p:nvSpPr>
        <p:spPr>
          <a:xfrm>
            <a:off x="6945054"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rizajgn</a:t>
            </a:r>
            <a:r>
              <a:rPr lang="en-US" sz="1800" dirty="0" err="1" smtClean="0">
                <a:solidFill>
                  <a:srgbClr val="000000"/>
                </a:solidFill>
                <a:latin typeface="Cambria"/>
                <a:cs typeface="Cambria"/>
              </a:rPr>
              <a:t>eɪʃən</a:t>
            </a:r>
            <a:endParaRPr lang="en-US" sz="1800" dirty="0">
              <a:solidFill>
                <a:srgbClr val="000000"/>
              </a:solidFill>
              <a:latin typeface="Cambria"/>
              <a:cs typeface="Cambria"/>
            </a:endParaRPr>
          </a:p>
        </p:txBody>
      </p:sp>
      <p:sp>
        <p:nvSpPr>
          <p:cNvPr id="10" name="Oval 9"/>
          <p:cNvSpPr/>
          <p:nvPr/>
        </p:nvSpPr>
        <p:spPr>
          <a:xfrm>
            <a:off x="2428950"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dæmneɪʃən</a:t>
            </a:r>
            <a:endParaRPr lang="en-US" sz="1800" dirty="0">
              <a:solidFill>
                <a:prstClr val="black"/>
              </a:solidFill>
              <a:latin typeface="Cambria"/>
              <a:cs typeface="Cambria"/>
            </a:endParaRPr>
          </a:p>
        </p:txBody>
      </p:sp>
      <p:sp>
        <p:nvSpPr>
          <p:cNvPr id="11" name="Oval 10"/>
          <p:cNvSpPr/>
          <p:nvPr/>
        </p:nvSpPr>
        <p:spPr>
          <a:xfrm>
            <a:off x="4765641" y="149960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eɪʃən</a:t>
            </a:r>
            <a:endParaRPr lang="en-US" sz="1800" dirty="0">
              <a:solidFill>
                <a:prstClr val="black"/>
              </a:solidFill>
              <a:latin typeface="Cambria"/>
              <a:cs typeface="Cambria"/>
            </a:endParaRPr>
          </a:p>
        </p:txBody>
      </p:sp>
      <p:sp>
        <p:nvSpPr>
          <p:cNvPr id="12" name="Oval 11"/>
          <p:cNvSpPr/>
          <p:nvPr/>
        </p:nvSpPr>
        <p:spPr>
          <a:xfrm>
            <a:off x="32654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srgbClr val="000000"/>
                </a:solidFill>
                <a:latin typeface="Cambria"/>
                <a:cs typeface="Cambria"/>
              </a:rPr>
              <a:t>z</a:t>
            </a:r>
            <a:endParaRPr lang="en-US" sz="1800" dirty="0">
              <a:solidFill>
                <a:srgbClr val="000000"/>
              </a:solidFill>
              <a:latin typeface="Cambria"/>
              <a:cs typeface="Cambria"/>
            </a:endParaRPr>
          </a:p>
        </p:txBody>
      </p:sp>
      <p:sp>
        <p:nvSpPr>
          <p:cNvPr id="13" name="Oval 12"/>
          <p:cNvSpPr/>
          <p:nvPr/>
        </p:nvSpPr>
        <p:spPr>
          <a:xfrm>
            <a:off x="703136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a:t>
            </a:r>
            <a:endParaRPr lang="en-US" sz="1800" dirty="0">
              <a:solidFill>
                <a:srgbClr val="000000"/>
              </a:solidFill>
              <a:latin typeface="Cambria"/>
              <a:cs typeface="Cambria"/>
            </a:endParaRPr>
          </a:p>
        </p:txBody>
      </p:sp>
      <p:sp>
        <p:nvSpPr>
          <p:cNvPr id="14" name="Oval 13"/>
          <p:cNvSpPr/>
          <p:nvPr/>
        </p:nvSpPr>
        <p:spPr>
          <a:xfrm>
            <a:off x="2515260"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a:t>
            </a:r>
            <a:endParaRPr lang="en-US" sz="1800" dirty="0">
              <a:solidFill>
                <a:prstClr val="black"/>
              </a:solidFill>
              <a:latin typeface="Cambria"/>
              <a:cs typeface="Cambria"/>
            </a:endParaRPr>
          </a:p>
        </p:txBody>
      </p:sp>
      <p:sp>
        <p:nvSpPr>
          <p:cNvPr id="27" name="Oval 26"/>
          <p:cNvSpPr/>
          <p:nvPr/>
        </p:nvSpPr>
        <p:spPr>
          <a:xfrm>
            <a:off x="187445" y="538402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dˈæmz</a:t>
            </a:r>
            <a:endParaRPr lang="en-US" sz="1800" dirty="0">
              <a:solidFill>
                <a:prstClr val="black"/>
              </a:solidFill>
              <a:latin typeface="Cambria"/>
              <a:cs typeface="Cambria"/>
            </a:endParaRPr>
          </a:p>
        </p:txBody>
      </p:sp>
      <p:sp>
        <p:nvSpPr>
          <p:cNvPr id="33" name="Rectangle 32"/>
          <p:cNvSpPr/>
          <p:nvPr/>
        </p:nvSpPr>
        <p:spPr>
          <a:xfrm>
            <a:off x="7773562"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4" name="Rectangle 33"/>
          <p:cNvSpPr/>
          <p:nvPr/>
        </p:nvSpPr>
        <p:spPr>
          <a:xfrm>
            <a:off x="5559002"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5" name="Rectangle 34"/>
          <p:cNvSpPr/>
          <p:nvPr/>
        </p:nvSpPr>
        <p:spPr>
          <a:xfrm>
            <a:off x="3263476"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6" name="Rectangle 35"/>
          <p:cNvSpPr/>
          <p:nvPr/>
        </p:nvSpPr>
        <p:spPr>
          <a:xfrm>
            <a:off x="1015953"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8" name="Rectangle 37"/>
          <p:cNvSpPr/>
          <p:nvPr/>
        </p:nvSpPr>
        <p:spPr>
          <a:xfrm>
            <a:off x="7859872"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9" name="Rectangle 38"/>
          <p:cNvSpPr/>
          <p:nvPr/>
        </p:nvSpPr>
        <p:spPr>
          <a:xfrm>
            <a:off x="5558665" y="275714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0" name="Rectangle 39"/>
          <p:cNvSpPr/>
          <p:nvPr/>
        </p:nvSpPr>
        <p:spPr>
          <a:xfrm>
            <a:off x="3247157"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1" name="Rectangle 40"/>
          <p:cNvSpPr/>
          <p:nvPr/>
        </p:nvSpPr>
        <p:spPr>
          <a:xfrm>
            <a:off x="1001129"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5" name="Straight Connector 44"/>
          <p:cNvCxnSpPr>
            <a:endCxn id="41" idx="0"/>
          </p:cNvCxnSpPr>
          <p:nvPr/>
        </p:nvCxnSpPr>
        <p:spPr>
          <a:xfrm flipH="1">
            <a:off x="1155053" y="2333293"/>
            <a:ext cx="2092105"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0" idx="0"/>
          </p:cNvCxnSpPr>
          <p:nvPr/>
        </p:nvCxnSpPr>
        <p:spPr>
          <a:xfrm>
            <a:off x="3390780" y="2342428"/>
            <a:ext cx="10301" cy="44326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3"/>
            <a:endCxn id="40" idx="3"/>
          </p:cNvCxnSpPr>
          <p:nvPr/>
        </p:nvCxnSpPr>
        <p:spPr>
          <a:xfrm flipH="1">
            <a:off x="3555004" y="2218999"/>
            <a:ext cx="1498385"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1"/>
            <a:endCxn id="12" idx="5"/>
          </p:cNvCxnSpPr>
          <p:nvPr/>
        </p:nvCxnSpPr>
        <p:spPr>
          <a:xfrm flipH="1" flipV="1">
            <a:off x="2003659" y="2209864"/>
            <a:ext cx="3555006"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9" idx="3"/>
            <a:endCxn id="13" idx="3"/>
          </p:cNvCxnSpPr>
          <p:nvPr/>
        </p:nvCxnSpPr>
        <p:spPr>
          <a:xfrm flipV="1">
            <a:off x="5866512" y="2209864"/>
            <a:ext cx="1452600"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1" idx="5"/>
            <a:endCxn id="38" idx="1"/>
          </p:cNvCxnSpPr>
          <p:nvPr/>
        </p:nvCxnSpPr>
        <p:spPr>
          <a:xfrm>
            <a:off x="6442756" y="2218999"/>
            <a:ext cx="1417116"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3" idx="4"/>
            <a:endCxn id="38" idx="0"/>
          </p:cNvCxnSpPr>
          <p:nvPr/>
        </p:nvCxnSpPr>
        <p:spPr>
          <a:xfrm>
            <a:off x="8013796"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41" idx="2"/>
            <a:endCxn id="7" idx="0"/>
          </p:cNvCxnSpPr>
          <p:nvPr/>
        </p:nvCxnSpPr>
        <p:spPr>
          <a:xfrm>
            <a:off x="1155053" y="3132082"/>
            <a:ext cx="0" cy="35161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 idx="4"/>
            <a:endCxn id="36" idx="0"/>
          </p:cNvCxnSpPr>
          <p:nvPr/>
        </p:nvCxnSpPr>
        <p:spPr>
          <a:xfrm>
            <a:off x="1155053" y="4326524"/>
            <a:ext cx="14824" cy="30812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27" idx="0"/>
            <a:endCxn id="36" idx="2"/>
          </p:cNvCxnSpPr>
          <p:nvPr/>
        </p:nvCxnSpPr>
        <p:spPr>
          <a:xfrm flipV="1">
            <a:off x="1169877" y="4981034"/>
            <a:ext cx="0" cy="40298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3415876" y="4981034"/>
            <a:ext cx="1524" cy="39289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 idx="0"/>
            <a:endCxn id="34" idx="2"/>
          </p:cNvCxnSpPr>
          <p:nvPr/>
        </p:nvCxnSpPr>
        <p:spPr>
          <a:xfrm flipV="1">
            <a:off x="5712589" y="4982586"/>
            <a:ext cx="337" cy="40042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6" idx="0"/>
            <a:endCxn id="33" idx="2"/>
          </p:cNvCxnSpPr>
          <p:nvPr/>
        </p:nvCxnSpPr>
        <p:spPr>
          <a:xfrm flipV="1">
            <a:off x="7927486" y="4981034"/>
            <a:ext cx="0" cy="40094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35" idx="0"/>
            <a:endCxn id="10" idx="4"/>
          </p:cNvCxnSpPr>
          <p:nvPr/>
        </p:nvCxnSpPr>
        <p:spPr>
          <a:xfrm flipH="1" flipV="1">
            <a:off x="3411382" y="4325496"/>
            <a:ext cx="6018"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a:endCxn id="40" idx="2"/>
          </p:cNvCxnSpPr>
          <p:nvPr/>
        </p:nvCxnSpPr>
        <p:spPr>
          <a:xfrm flipV="1">
            <a:off x="3390780" y="3132082"/>
            <a:ext cx="10301" cy="35059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34" idx="0"/>
            <a:endCxn id="8" idx="4"/>
          </p:cNvCxnSpPr>
          <p:nvPr/>
        </p:nvCxnSpPr>
        <p:spPr>
          <a:xfrm flipH="1" flipV="1">
            <a:off x="5712589" y="4325496"/>
            <a:ext cx="337"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33" idx="0"/>
            <a:endCxn id="9" idx="4"/>
          </p:cNvCxnSpPr>
          <p:nvPr/>
        </p:nvCxnSpPr>
        <p:spPr>
          <a:xfrm flipV="1">
            <a:off x="7927486" y="4325496"/>
            <a:ext cx="0" cy="30915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8" idx="0"/>
            <a:endCxn id="39" idx="2"/>
          </p:cNvCxnSpPr>
          <p:nvPr/>
        </p:nvCxnSpPr>
        <p:spPr>
          <a:xfrm flipV="1">
            <a:off x="5712589" y="3103532"/>
            <a:ext cx="0" cy="3791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endCxn id="38" idx="2"/>
          </p:cNvCxnSpPr>
          <p:nvPr/>
        </p:nvCxnSpPr>
        <p:spPr>
          <a:xfrm flipV="1">
            <a:off x="8013796" y="3132082"/>
            <a:ext cx="0" cy="3505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 y="1250066"/>
            <a:ext cx="9156212" cy="5607934"/>
          </a:xfrm>
          <a:custGeom>
            <a:avLst/>
            <a:gdLst/>
            <a:ahLst/>
            <a:cxnLst/>
            <a:rect l="l" t="t" r="r" b="b"/>
            <a:pathLst>
              <a:path w="9182009" h="5607934">
                <a:moveTo>
                  <a:pt x="5821449" y="100318"/>
                </a:moveTo>
                <a:cubicBezTo>
                  <a:pt x="5006778" y="100318"/>
                  <a:pt x="4346357" y="820470"/>
                  <a:pt x="4346357" y="1708822"/>
                </a:cubicBezTo>
                <a:cubicBezTo>
                  <a:pt x="4346357" y="2597174"/>
                  <a:pt x="5006778" y="3317326"/>
                  <a:pt x="5821449" y="3317326"/>
                </a:cubicBezTo>
                <a:cubicBezTo>
                  <a:pt x="6636120" y="3317326"/>
                  <a:pt x="7296541" y="2597174"/>
                  <a:pt x="7296541" y="1708822"/>
                </a:cubicBezTo>
                <a:cubicBezTo>
                  <a:pt x="7296541" y="820470"/>
                  <a:pt x="6636120" y="100318"/>
                  <a:pt x="5821449" y="100318"/>
                </a:cubicBezTo>
                <a:close/>
                <a:moveTo>
                  <a:pt x="0" y="0"/>
                </a:moveTo>
                <a:lnTo>
                  <a:pt x="9182009" y="0"/>
                </a:lnTo>
                <a:lnTo>
                  <a:pt x="9182009" y="5607934"/>
                </a:lnTo>
                <a:lnTo>
                  <a:pt x="0" y="5607934"/>
                </a:lnTo>
                <a:close/>
              </a:path>
            </a:pathLst>
          </a:custGeom>
          <a:solidFill>
            <a:schemeClr val="tx1">
              <a:lumMod val="75000"/>
              <a:lumOff val="25000"/>
              <a:alpha val="49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4" name="Right Arrow 43"/>
          <p:cNvSpPr/>
          <p:nvPr/>
        </p:nvSpPr>
        <p:spPr>
          <a:xfrm rot="16200000">
            <a:off x="5878883" y="3050132"/>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8" name="Right Arrow 47"/>
          <p:cNvSpPr/>
          <p:nvPr/>
        </p:nvSpPr>
        <p:spPr>
          <a:xfrm rot="19794585">
            <a:off x="5914789" y="2355355"/>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0" name="Right Arrow 49"/>
          <p:cNvSpPr/>
          <p:nvPr/>
        </p:nvSpPr>
        <p:spPr>
          <a:xfrm rot="12157282">
            <a:off x="4978156" y="241096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2" name="Right Arrow 51"/>
          <p:cNvSpPr/>
          <p:nvPr/>
        </p:nvSpPr>
        <p:spPr>
          <a:xfrm rot="5400000">
            <a:off x="5084309" y="3044054"/>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3" name="Right Arrow 52"/>
          <p:cNvSpPr/>
          <p:nvPr/>
        </p:nvSpPr>
        <p:spPr>
          <a:xfrm rot="9334813">
            <a:off x="6300463" y="2656232"/>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4" name="Right Arrow 53"/>
          <p:cNvSpPr/>
          <p:nvPr/>
        </p:nvSpPr>
        <p:spPr>
          <a:xfrm rot="718630">
            <a:off x="4511893" y="2862382"/>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1" name="TextBox 50"/>
          <p:cNvSpPr txBox="1"/>
          <p:nvPr/>
        </p:nvSpPr>
        <p:spPr>
          <a:xfrm>
            <a:off x="1001129" y="2895169"/>
            <a:ext cx="3138543" cy="1292662"/>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srgbClr val="0C5986">
                    <a:lumMod val="75000"/>
                  </a:srgbClr>
                </a:solidFill>
                <a:latin typeface="Calibri" charset="0"/>
              </a:rPr>
              <a:t>Variable to Factor Messages</a:t>
            </a:r>
          </a:p>
          <a:p>
            <a:pPr defTabSz="457200" eaLnBrk="1" hangingPunct="1">
              <a:spcBef>
                <a:spcPct val="0"/>
              </a:spcBef>
              <a:buClrTx/>
              <a:buSzTx/>
              <a:buFontTx/>
              <a:buNone/>
            </a:pPr>
            <a:endParaRPr lang="en-US" sz="1800" dirty="0">
              <a:solidFill>
                <a:prstClr val="black"/>
              </a:solidFill>
              <a:latin typeface="Calibri" charset="0"/>
            </a:endParaRPr>
          </a:p>
        </p:txBody>
      </p:sp>
      <p:sp>
        <p:nvSpPr>
          <p:cNvPr id="15" name="Slide Number Placeholder 14"/>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158</a:t>
            </a:fld>
            <a:endParaRPr lang="en-US">
              <a:solidFill>
                <a:prstClr val="black">
                  <a:tint val="75000"/>
                </a:prstClr>
              </a:solidFill>
            </a:endParaRPr>
          </a:p>
        </p:txBody>
      </p:sp>
    </p:spTree>
    <p:extLst>
      <p:ext uri="{BB962C8B-B14F-4D97-AF65-F5344CB8AC3E}">
        <p14:creationId xmlns:p14="http://schemas.microsoft.com/office/powerpoint/2010/main" val="3023418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9" name="Straight Connector 48"/>
          <p:cNvCxnSpPr>
            <a:endCxn id="41" idx="0"/>
          </p:cNvCxnSpPr>
          <p:nvPr/>
        </p:nvCxnSpPr>
        <p:spPr>
          <a:xfrm>
            <a:off x="1155053"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Belief Propagation (BP) in a Nutshell</a:t>
            </a:r>
          </a:p>
        </p:txBody>
      </p:sp>
      <p:sp>
        <p:nvSpPr>
          <p:cNvPr id="4" name="Oval 3"/>
          <p:cNvSpPr/>
          <p:nvPr/>
        </p:nvSpPr>
        <p:spPr>
          <a:xfrm>
            <a:off x="2362860" y="537393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dˌæmnˈeɪʃən</a:t>
            </a:r>
            <a:endParaRPr lang="en-US" sz="1800" dirty="0">
              <a:solidFill>
                <a:prstClr val="black"/>
              </a:solidFill>
              <a:latin typeface="Cambria"/>
              <a:cs typeface="Cambria"/>
            </a:endParaRPr>
          </a:p>
        </p:txBody>
      </p:sp>
      <p:sp>
        <p:nvSpPr>
          <p:cNvPr id="5" name="Oval 4"/>
          <p:cNvSpPr/>
          <p:nvPr/>
        </p:nvSpPr>
        <p:spPr>
          <a:xfrm>
            <a:off x="4730157" y="5383006"/>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rizˈajnz</a:t>
            </a:r>
            <a:endParaRPr lang="en-US" sz="1800" dirty="0">
              <a:solidFill>
                <a:srgbClr val="000000"/>
              </a:solidFill>
              <a:latin typeface="Cambria"/>
              <a:cs typeface="Cambria"/>
            </a:endParaRPr>
          </a:p>
        </p:txBody>
      </p:sp>
      <p:sp>
        <p:nvSpPr>
          <p:cNvPr id="6" name="Oval 5"/>
          <p:cNvSpPr/>
          <p:nvPr/>
        </p:nvSpPr>
        <p:spPr>
          <a:xfrm>
            <a:off x="6945054" y="538197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rˌɛzɪgnˈeɪʃən</a:t>
            </a:r>
            <a:endParaRPr lang="en-US" sz="1800" dirty="0">
              <a:solidFill>
                <a:srgbClr val="000000"/>
              </a:solidFill>
              <a:latin typeface="Cambria"/>
              <a:cs typeface="Cambria"/>
            </a:endParaRPr>
          </a:p>
        </p:txBody>
      </p:sp>
      <p:sp>
        <p:nvSpPr>
          <p:cNvPr id="7" name="Oval 6"/>
          <p:cNvSpPr/>
          <p:nvPr/>
        </p:nvSpPr>
        <p:spPr>
          <a:xfrm>
            <a:off x="172621" y="3483701"/>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dæmnz</a:t>
            </a:r>
            <a:endParaRPr lang="en-US" sz="1800" dirty="0">
              <a:solidFill>
                <a:prstClr val="black"/>
              </a:solidFill>
              <a:latin typeface="Cambria"/>
              <a:cs typeface="Cambria"/>
            </a:endParaRPr>
          </a:p>
        </p:txBody>
      </p:sp>
      <p:sp>
        <p:nvSpPr>
          <p:cNvPr id="8" name="Oval 7"/>
          <p:cNvSpPr/>
          <p:nvPr/>
        </p:nvSpPr>
        <p:spPr>
          <a:xfrm>
            <a:off x="4730157"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rizajgnz</a:t>
            </a:r>
            <a:endParaRPr lang="en-US" sz="1800" dirty="0">
              <a:solidFill>
                <a:srgbClr val="000000"/>
              </a:solidFill>
              <a:latin typeface="Cambria"/>
              <a:cs typeface="Cambria"/>
            </a:endParaRPr>
          </a:p>
        </p:txBody>
      </p:sp>
      <p:sp>
        <p:nvSpPr>
          <p:cNvPr id="9" name="Oval 8"/>
          <p:cNvSpPr/>
          <p:nvPr/>
        </p:nvSpPr>
        <p:spPr>
          <a:xfrm>
            <a:off x="6945054"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rizajgn</a:t>
            </a:r>
            <a:r>
              <a:rPr lang="en-US" sz="1800" dirty="0" err="1" smtClean="0">
                <a:solidFill>
                  <a:srgbClr val="000000"/>
                </a:solidFill>
                <a:latin typeface="Cambria"/>
                <a:cs typeface="Cambria"/>
              </a:rPr>
              <a:t>eɪʃən</a:t>
            </a:r>
            <a:endParaRPr lang="en-US" sz="1800" dirty="0">
              <a:solidFill>
                <a:srgbClr val="000000"/>
              </a:solidFill>
              <a:latin typeface="Cambria"/>
              <a:cs typeface="Cambria"/>
            </a:endParaRPr>
          </a:p>
        </p:txBody>
      </p:sp>
      <p:sp>
        <p:nvSpPr>
          <p:cNvPr id="10" name="Oval 9"/>
          <p:cNvSpPr/>
          <p:nvPr/>
        </p:nvSpPr>
        <p:spPr>
          <a:xfrm>
            <a:off x="2428950"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dæmneɪʃən</a:t>
            </a:r>
            <a:endParaRPr lang="en-US" sz="1800" dirty="0">
              <a:solidFill>
                <a:prstClr val="black"/>
              </a:solidFill>
              <a:latin typeface="Cambria"/>
              <a:cs typeface="Cambria"/>
            </a:endParaRPr>
          </a:p>
        </p:txBody>
      </p:sp>
      <p:sp>
        <p:nvSpPr>
          <p:cNvPr id="11" name="Oval 10"/>
          <p:cNvSpPr/>
          <p:nvPr/>
        </p:nvSpPr>
        <p:spPr>
          <a:xfrm>
            <a:off x="4765641" y="149960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eɪʃən</a:t>
            </a:r>
            <a:endParaRPr lang="en-US" sz="1800" dirty="0">
              <a:solidFill>
                <a:prstClr val="black"/>
              </a:solidFill>
              <a:latin typeface="Cambria"/>
              <a:cs typeface="Cambria"/>
            </a:endParaRPr>
          </a:p>
        </p:txBody>
      </p:sp>
      <p:sp>
        <p:nvSpPr>
          <p:cNvPr id="12" name="Oval 11"/>
          <p:cNvSpPr/>
          <p:nvPr/>
        </p:nvSpPr>
        <p:spPr>
          <a:xfrm>
            <a:off x="32654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srgbClr val="000000"/>
                </a:solidFill>
                <a:latin typeface="Cambria"/>
                <a:cs typeface="Cambria"/>
              </a:rPr>
              <a:t>z</a:t>
            </a:r>
            <a:endParaRPr lang="en-US" sz="1800" dirty="0">
              <a:solidFill>
                <a:srgbClr val="000000"/>
              </a:solidFill>
              <a:latin typeface="Cambria"/>
              <a:cs typeface="Cambria"/>
            </a:endParaRPr>
          </a:p>
        </p:txBody>
      </p:sp>
      <p:sp>
        <p:nvSpPr>
          <p:cNvPr id="13" name="Oval 12"/>
          <p:cNvSpPr/>
          <p:nvPr/>
        </p:nvSpPr>
        <p:spPr>
          <a:xfrm>
            <a:off x="703136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a:t>
            </a:r>
            <a:endParaRPr lang="en-US" sz="1800" dirty="0">
              <a:solidFill>
                <a:srgbClr val="000000"/>
              </a:solidFill>
              <a:latin typeface="Cambria"/>
              <a:cs typeface="Cambria"/>
            </a:endParaRPr>
          </a:p>
        </p:txBody>
      </p:sp>
      <p:sp>
        <p:nvSpPr>
          <p:cNvPr id="14" name="Oval 13"/>
          <p:cNvSpPr/>
          <p:nvPr/>
        </p:nvSpPr>
        <p:spPr>
          <a:xfrm>
            <a:off x="2515260"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a:t>
            </a:r>
            <a:endParaRPr lang="en-US" sz="1800" dirty="0">
              <a:solidFill>
                <a:prstClr val="black"/>
              </a:solidFill>
              <a:latin typeface="Cambria"/>
              <a:cs typeface="Cambria"/>
            </a:endParaRPr>
          </a:p>
        </p:txBody>
      </p:sp>
      <p:sp>
        <p:nvSpPr>
          <p:cNvPr id="27" name="Oval 26"/>
          <p:cNvSpPr/>
          <p:nvPr/>
        </p:nvSpPr>
        <p:spPr>
          <a:xfrm>
            <a:off x="187445" y="538402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dˈæmz</a:t>
            </a:r>
            <a:endParaRPr lang="en-US" sz="1800" dirty="0">
              <a:solidFill>
                <a:prstClr val="black"/>
              </a:solidFill>
              <a:latin typeface="Cambria"/>
              <a:cs typeface="Cambria"/>
            </a:endParaRPr>
          </a:p>
        </p:txBody>
      </p:sp>
      <p:sp>
        <p:nvSpPr>
          <p:cNvPr id="33" name="Rectangle 32"/>
          <p:cNvSpPr/>
          <p:nvPr/>
        </p:nvSpPr>
        <p:spPr>
          <a:xfrm>
            <a:off x="7773562"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4" name="Rectangle 33"/>
          <p:cNvSpPr/>
          <p:nvPr/>
        </p:nvSpPr>
        <p:spPr>
          <a:xfrm>
            <a:off x="5559002"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5" name="Rectangle 34"/>
          <p:cNvSpPr/>
          <p:nvPr/>
        </p:nvSpPr>
        <p:spPr>
          <a:xfrm>
            <a:off x="3263476"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6" name="Rectangle 35"/>
          <p:cNvSpPr/>
          <p:nvPr/>
        </p:nvSpPr>
        <p:spPr>
          <a:xfrm>
            <a:off x="1015953"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8" name="Rectangle 37"/>
          <p:cNvSpPr/>
          <p:nvPr/>
        </p:nvSpPr>
        <p:spPr>
          <a:xfrm>
            <a:off x="7859872"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9" name="Rectangle 38"/>
          <p:cNvSpPr/>
          <p:nvPr/>
        </p:nvSpPr>
        <p:spPr>
          <a:xfrm>
            <a:off x="5558665" y="275714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0" name="Rectangle 39"/>
          <p:cNvSpPr/>
          <p:nvPr/>
        </p:nvSpPr>
        <p:spPr>
          <a:xfrm>
            <a:off x="3247157"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1" name="Rectangle 40"/>
          <p:cNvSpPr/>
          <p:nvPr/>
        </p:nvSpPr>
        <p:spPr>
          <a:xfrm>
            <a:off x="1001129"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5" name="Straight Connector 44"/>
          <p:cNvCxnSpPr>
            <a:endCxn id="41" idx="0"/>
          </p:cNvCxnSpPr>
          <p:nvPr/>
        </p:nvCxnSpPr>
        <p:spPr>
          <a:xfrm flipH="1">
            <a:off x="1155053" y="2333293"/>
            <a:ext cx="2092105"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0" idx="0"/>
          </p:cNvCxnSpPr>
          <p:nvPr/>
        </p:nvCxnSpPr>
        <p:spPr>
          <a:xfrm>
            <a:off x="3390780" y="2342428"/>
            <a:ext cx="10301" cy="44326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3"/>
            <a:endCxn id="40" idx="3"/>
          </p:cNvCxnSpPr>
          <p:nvPr/>
        </p:nvCxnSpPr>
        <p:spPr>
          <a:xfrm flipH="1">
            <a:off x="3555004" y="2218999"/>
            <a:ext cx="1498385"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1"/>
            <a:endCxn id="12" idx="5"/>
          </p:cNvCxnSpPr>
          <p:nvPr/>
        </p:nvCxnSpPr>
        <p:spPr>
          <a:xfrm flipH="1" flipV="1">
            <a:off x="2003659" y="2209864"/>
            <a:ext cx="3555006"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9" idx="3"/>
            <a:endCxn id="13" idx="3"/>
          </p:cNvCxnSpPr>
          <p:nvPr/>
        </p:nvCxnSpPr>
        <p:spPr>
          <a:xfrm flipV="1">
            <a:off x="5866512" y="2209864"/>
            <a:ext cx="1452600"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1" idx="5"/>
            <a:endCxn id="38" idx="1"/>
          </p:cNvCxnSpPr>
          <p:nvPr/>
        </p:nvCxnSpPr>
        <p:spPr>
          <a:xfrm>
            <a:off x="6442756" y="2218999"/>
            <a:ext cx="1417116"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3" idx="4"/>
            <a:endCxn id="38" idx="0"/>
          </p:cNvCxnSpPr>
          <p:nvPr/>
        </p:nvCxnSpPr>
        <p:spPr>
          <a:xfrm>
            <a:off x="8013796"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41" idx="2"/>
            <a:endCxn id="7" idx="0"/>
          </p:cNvCxnSpPr>
          <p:nvPr/>
        </p:nvCxnSpPr>
        <p:spPr>
          <a:xfrm>
            <a:off x="1155053" y="3132082"/>
            <a:ext cx="0" cy="35161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 idx="4"/>
            <a:endCxn id="36" idx="0"/>
          </p:cNvCxnSpPr>
          <p:nvPr/>
        </p:nvCxnSpPr>
        <p:spPr>
          <a:xfrm>
            <a:off x="1155053" y="4326524"/>
            <a:ext cx="14824" cy="30812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27" idx="0"/>
            <a:endCxn id="36" idx="2"/>
          </p:cNvCxnSpPr>
          <p:nvPr/>
        </p:nvCxnSpPr>
        <p:spPr>
          <a:xfrm flipV="1">
            <a:off x="1169877" y="4981034"/>
            <a:ext cx="0" cy="40298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3415876" y="4981034"/>
            <a:ext cx="1524" cy="39289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 idx="0"/>
            <a:endCxn id="34" idx="2"/>
          </p:cNvCxnSpPr>
          <p:nvPr/>
        </p:nvCxnSpPr>
        <p:spPr>
          <a:xfrm flipV="1">
            <a:off x="5712589" y="4982586"/>
            <a:ext cx="337" cy="40042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6" idx="0"/>
            <a:endCxn id="33" idx="2"/>
          </p:cNvCxnSpPr>
          <p:nvPr/>
        </p:nvCxnSpPr>
        <p:spPr>
          <a:xfrm flipV="1">
            <a:off x="7927486" y="4981034"/>
            <a:ext cx="0" cy="40094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35" idx="0"/>
            <a:endCxn id="10" idx="4"/>
          </p:cNvCxnSpPr>
          <p:nvPr/>
        </p:nvCxnSpPr>
        <p:spPr>
          <a:xfrm flipH="1" flipV="1">
            <a:off x="3411382" y="4325496"/>
            <a:ext cx="6018"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a:endCxn id="40" idx="2"/>
          </p:cNvCxnSpPr>
          <p:nvPr/>
        </p:nvCxnSpPr>
        <p:spPr>
          <a:xfrm flipV="1">
            <a:off x="3390780" y="3132082"/>
            <a:ext cx="10301" cy="35059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34" idx="0"/>
            <a:endCxn id="8" idx="4"/>
          </p:cNvCxnSpPr>
          <p:nvPr/>
        </p:nvCxnSpPr>
        <p:spPr>
          <a:xfrm flipH="1" flipV="1">
            <a:off x="5712589" y="4325496"/>
            <a:ext cx="337"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33" idx="0"/>
            <a:endCxn id="9" idx="4"/>
          </p:cNvCxnSpPr>
          <p:nvPr/>
        </p:nvCxnSpPr>
        <p:spPr>
          <a:xfrm flipV="1">
            <a:off x="7927486" y="4325496"/>
            <a:ext cx="0" cy="30915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8" idx="0"/>
            <a:endCxn id="39" idx="2"/>
          </p:cNvCxnSpPr>
          <p:nvPr/>
        </p:nvCxnSpPr>
        <p:spPr>
          <a:xfrm flipV="1">
            <a:off x="5712589" y="3103532"/>
            <a:ext cx="0" cy="3791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endCxn id="38" idx="2"/>
          </p:cNvCxnSpPr>
          <p:nvPr/>
        </p:nvCxnSpPr>
        <p:spPr>
          <a:xfrm flipV="1">
            <a:off x="8013796" y="3132082"/>
            <a:ext cx="0" cy="3505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0" y="1250065"/>
            <a:ext cx="9156212" cy="5607935"/>
          </a:xfrm>
          <a:custGeom>
            <a:avLst/>
            <a:gdLst/>
            <a:ahLst/>
            <a:cxnLst/>
            <a:rect l="l" t="t" r="r" b="b"/>
            <a:pathLst>
              <a:path w="9182009" h="5607934">
                <a:moveTo>
                  <a:pt x="5821449" y="100318"/>
                </a:moveTo>
                <a:cubicBezTo>
                  <a:pt x="5006778" y="100318"/>
                  <a:pt x="4346357" y="820470"/>
                  <a:pt x="4346357" y="1708822"/>
                </a:cubicBezTo>
                <a:cubicBezTo>
                  <a:pt x="4346357" y="2597174"/>
                  <a:pt x="5006778" y="3317326"/>
                  <a:pt x="5821449" y="3317326"/>
                </a:cubicBezTo>
                <a:cubicBezTo>
                  <a:pt x="6636120" y="3317326"/>
                  <a:pt x="7296541" y="2597174"/>
                  <a:pt x="7296541" y="1708822"/>
                </a:cubicBezTo>
                <a:cubicBezTo>
                  <a:pt x="7296541" y="820470"/>
                  <a:pt x="6636120" y="100318"/>
                  <a:pt x="5821449" y="100318"/>
                </a:cubicBezTo>
                <a:close/>
                <a:moveTo>
                  <a:pt x="0" y="0"/>
                </a:moveTo>
                <a:lnTo>
                  <a:pt x="9182009" y="0"/>
                </a:lnTo>
                <a:lnTo>
                  <a:pt x="9182009" y="5607934"/>
                </a:lnTo>
                <a:lnTo>
                  <a:pt x="0" y="5607934"/>
                </a:lnTo>
                <a:close/>
              </a:path>
            </a:pathLst>
          </a:custGeom>
          <a:solidFill>
            <a:schemeClr val="tx1">
              <a:lumMod val="75000"/>
              <a:lumOff val="25000"/>
              <a:alpha val="49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51" name="TextBox 50"/>
          <p:cNvSpPr txBox="1"/>
          <p:nvPr/>
        </p:nvSpPr>
        <p:spPr>
          <a:xfrm>
            <a:off x="1001129" y="2895169"/>
            <a:ext cx="3138543" cy="1292662"/>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prstClr val="black"/>
                </a:solidFill>
                <a:latin typeface="Calibri" charset="0"/>
              </a:rPr>
              <a:t>Encoded as Finite-State Machines</a:t>
            </a:r>
          </a:p>
          <a:p>
            <a:pPr defTabSz="457200" eaLnBrk="1" hangingPunct="1">
              <a:spcBef>
                <a:spcPct val="0"/>
              </a:spcBef>
              <a:buClrTx/>
              <a:buSzTx/>
              <a:buFontTx/>
              <a:buNone/>
            </a:pPr>
            <a:endParaRPr lang="en-US" sz="1800" dirty="0">
              <a:solidFill>
                <a:prstClr val="black"/>
              </a:solidFill>
              <a:latin typeface="Calibri" charset="0"/>
            </a:endParaRPr>
          </a:p>
        </p:txBody>
      </p:sp>
      <p:grpSp>
        <p:nvGrpSpPr>
          <p:cNvPr id="56" name="Group 55"/>
          <p:cNvGrpSpPr/>
          <p:nvPr/>
        </p:nvGrpSpPr>
        <p:grpSpPr>
          <a:xfrm>
            <a:off x="5814029" y="2943958"/>
            <a:ext cx="1185825" cy="768204"/>
            <a:chOff x="6977611" y="4298857"/>
            <a:chExt cx="1816644" cy="1219047"/>
          </a:xfrm>
        </p:grpSpPr>
        <p:sp>
          <p:nvSpPr>
            <p:cNvPr id="57" name="Oval 5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8" name="Straight Arrow Connector 57"/>
            <p:cNvCxnSpPr>
              <a:endCxn id="5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0" name="Straight Arrow Connector 59"/>
            <p:cNvCxnSpPr>
              <a:endCxn id="62"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3" name="Straight Arrow Connector 62"/>
            <p:cNvCxnSpPr>
              <a:endCxn id="65"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6" name="Straight Arrow Connector 65"/>
            <p:cNvCxnSpPr>
              <a:endCxn id="67"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8" name="Straight Arrow Connector 44"/>
            <p:cNvCxnSpPr>
              <a:stCxn id="59" idx="5"/>
              <a:endCxn id="62"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1" name="Straight Arrow Connector 44"/>
            <p:cNvCxnSpPr>
              <a:stCxn id="59" idx="3"/>
              <a:endCxn id="70"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44"/>
            <p:cNvCxnSpPr>
              <a:stCxn id="70" idx="6"/>
              <a:endCxn id="65"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44"/>
            <p:cNvCxnSpPr>
              <a:stCxn id="57" idx="0"/>
              <a:endCxn id="5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44"/>
            <p:cNvCxnSpPr>
              <a:stCxn id="59" idx="0"/>
              <a:endCxn id="65"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44"/>
            <p:cNvCxnSpPr>
              <a:stCxn id="65" idx="0"/>
              <a:endCxn id="67"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7" name="Straight Arrow Connector 44"/>
            <p:cNvCxnSpPr>
              <a:stCxn id="59" idx="7"/>
              <a:endCxn id="62"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7091131" y="4298857"/>
              <a:ext cx="1531869" cy="1066556"/>
              <a:chOff x="2954628" y="1188732"/>
              <a:chExt cx="1682752" cy="1171608"/>
            </a:xfrm>
          </p:grpSpPr>
          <p:grpSp>
            <p:nvGrpSpPr>
              <p:cNvPr id="79" name="Group 78"/>
              <p:cNvGrpSpPr/>
              <p:nvPr/>
            </p:nvGrpSpPr>
            <p:grpSpPr>
              <a:xfrm>
                <a:off x="2954628" y="1252724"/>
                <a:ext cx="1682752" cy="1107616"/>
                <a:chOff x="3029436" y="2887849"/>
                <a:chExt cx="2109824" cy="1388726"/>
              </a:xfrm>
            </p:grpSpPr>
            <p:sp>
              <p:nvSpPr>
                <p:cNvPr id="81" name="TextBox 8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r</a:t>
                  </a:r>
                </a:p>
              </p:txBody>
            </p:sp>
            <p:sp>
              <p:nvSpPr>
                <p:cNvPr id="82" name="TextBox 81"/>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0C5986"/>
                      </a:solidFill>
                      <a:latin typeface="Handwriting - Dakota"/>
                      <a:cs typeface="Handwriting - Dakota"/>
                    </a:rPr>
                    <a:t>i</a:t>
                  </a:r>
                  <a:endParaRPr lang="en-US" sz="2200" dirty="0" smtClean="0">
                    <a:solidFill>
                      <a:srgbClr val="0C5986"/>
                    </a:solidFill>
                    <a:latin typeface="Handwriting - Dakota"/>
                    <a:cs typeface="Handwriting - Dakota"/>
                  </a:endParaRPr>
                </a:p>
              </p:txBody>
            </p:sp>
            <p:sp>
              <p:nvSpPr>
                <p:cNvPr id="83" name="TextBox 82"/>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0C5986"/>
                      </a:solidFill>
                      <a:latin typeface="Handwriting - Dakota"/>
                      <a:cs typeface="Handwriting - Dakota"/>
                    </a:rPr>
                    <a:t>n</a:t>
                  </a:r>
                  <a:endParaRPr lang="en-US" sz="2200" dirty="0" smtClean="0">
                    <a:solidFill>
                      <a:srgbClr val="0C5986"/>
                    </a:solidFill>
                    <a:latin typeface="Handwriting - Dakota"/>
                    <a:cs typeface="Handwriting - Dakota"/>
                  </a:endParaRPr>
                </a:p>
              </p:txBody>
            </p:sp>
            <p:sp>
              <p:nvSpPr>
                <p:cNvPr id="84" name="TextBox 83"/>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g</a:t>
                  </a:r>
                </a:p>
              </p:txBody>
            </p:sp>
            <p:sp>
              <p:nvSpPr>
                <p:cNvPr id="85" name="TextBox 84"/>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u</a:t>
                  </a:r>
                </a:p>
              </p:txBody>
            </p:sp>
            <p:sp>
              <p:nvSpPr>
                <p:cNvPr id="86" name="TextBox 85"/>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0C5986"/>
                      </a:solidFill>
                      <a:latin typeface="Handwriting - Dakota"/>
                      <a:cs typeface="Handwriting - Dakota"/>
                    </a:rPr>
                    <a:t>e</a:t>
                  </a:r>
                  <a:endParaRPr lang="en-US" sz="2200" dirty="0" smtClean="0">
                    <a:solidFill>
                      <a:srgbClr val="0C5986"/>
                    </a:solidFill>
                    <a:latin typeface="Handwriting - Dakota"/>
                    <a:cs typeface="Handwriting - Dakota"/>
                  </a:endParaRPr>
                </a:p>
              </p:txBody>
            </p:sp>
            <p:sp>
              <p:nvSpPr>
                <p:cNvPr id="87" name="TextBox 86"/>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0C5986"/>
                      </a:solidFill>
                      <a:latin typeface="Handwriting - Dakota"/>
                      <a:cs typeface="Handwriting - Dakota"/>
                    </a:rPr>
                    <a:t>ε</a:t>
                  </a:r>
                  <a:endParaRPr lang="en-US" sz="2200" dirty="0">
                    <a:solidFill>
                      <a:srgbClr val="0C5986"/>
                    </a:solidFill>
                    <a:latin typeface="Handwriting - Dakota"/>
                    <a:cs typeface="Handwriting - Dakota"/>
                  </a:endParaRPr>
                </a:p>
              </p:txBody>
            </p:sp>
            <p:sp>
              <p:nvSpPr>
                <p:cNvPr id="88" name="TextBox 87"/>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s</a:t>
                  </a:r>
                </a:p>
              </p:txBody>
            </p:sp>
            <p:sp>
              <p:nvSpPr>
                <p:cNvPr id="90" name="TextBox 89"/>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e</a:t>
                  </a:r>
                </a:p>
              </p:txBody>
            </p:sp>
            <p:sp>
              <p:nvSpPr>
                <p:cNvPr id="91" name="TextBox 90"/>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h</a:t>
                  </a:r>
                </a:p>
              </p:txBody>
            </p:sp>
          </p:grpSp>
          <p:sp>
            <p:nvSpPr>
              <p:cNvPr id="80" name="TextBox 7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a</a:t>
                </a:r>
              </a:p>
            </p:txBody>
          </p:sp>
        </p:grpSp>
      </p:grpSp>
      <p:grpSp>
        <p:nvGrpSpPr>
          <p:cNvPr id="93" name="Group 92"/>
          <p:cNvGrpSpPr/>
          <p:nvPr/>
        </p:nvGrpSpPr>
        <p:grpSpPr>
          <a:xfrm>
            <a:off x="5687173" y="1877113"/>
            <a:ext cx="1285103" cy="908581"/>
            <a:chOff x="6955475" y="1306321"/>
            <a:chExt cx="2183531" cy="1219047"/>
          </a:xfrm>
        </p:grpSpPr>
        <p:sp>
          <p:nvSpPr>
            <p:cNvPr id="94" name="Oval 93"/>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5" name="Straight Arrow Connector 94"/>
            <p:cNvCxnSpPr>
              <a:endCxn id="96"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9" name="Straight Arrow Connector 98"/>
            <p:cNvCxnSpPr>
              <a:endCxn id="100"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1" name="Straight Arrow Connector 100"/>
            <p:cNvCxnSpPr>
              <a:endCxn id="102" idx="2"/>
            </p:cNvCxnSpPr>
            <p:nvPr/>
          </p:nvCxnSpPr>
          <p:spPr>
            <a:xfrm>
              <a:off x="7937138"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8186643"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3" name="Straight Arrow Connector 102"/>
            <p:cNvCxnSpPr>
              <a:endCxn id="104"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4" name="Oval 103"/>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5" name="Straight Arrow Connector 44"/>
            <p:cNvCxnSpPr>
              <a:stCxn id="96" idx="5"/>
              <a:endCxn id="100"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8" name="Straight Arrow Connector 44"/>
            <p:cNvCxnSpPr>
              <a:stCxn id="96" idx="3"/>
              <a:endCxn id="107"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44"/>
            <p:cNvCxnSpPr>
              <a:stCxn id="107" idx="6"/>
              <a:endCxn id="100"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44"/>
            <p:cNvCxnSpPr>
              <a:stCxn id="104" idx="5"/>
              <a:endCxn id="104"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44"/>
            <p:cNvCxnSpPr>
              <a:stCxn id="94" idx="0"/>
              <a:endCxn id="96"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44"/>
            <p:cNvCxnSpPr>
              <a:stCxn id="96" idx="0"/>
              <a:endCxn id="102"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44"/>
            <p:cNvCxnSpPr>
              <a:stCxn id="102" idx="0"/>
              <a:endCxn id="104"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44"/>
            <p:cNvCxnSpPr>
              <a:stCxn id="100" idx="5"/>
              <a:endCxn id="104"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8" name="Straight Arrow Connector 44"/>
            <p:cNvCxnSpPr>
              <a:stCxn id="96" idx="7"/>
              <a:endCxn id="100"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a:off x="7068995" y="1306321"/>
              <a:ext cx="2070011" cy="1050576"/>
              <a:chOff x="2954628" y="1188732"/>
              <a:chExt cx="2273899" cy="1154054"/>
            </a:xfrm>
          </p:grpSpPr>
          <p:grpSp>
            <p:nvGrpSpPr>
              <p:cNvPr id="121" name="Group 120"/>
              <p:cNvGrpSpPr/>
              <p:nvPr/>
            </p:nvGrpSpPr>
            <p:grpSpPr>
              <a:xfrm>
                <a:off x="2954628" y="1252724"/>
                <a:ext cx="2273899" cy="1090062"/>
                <a:chOff x="3029436" y="2887849"/>
                <a:chExt cx="2851000" cy="1366717"/>
              </a:xfrm>
            </p:grpSpPr>
            <p:sp>
              <p:nvSpPr>
                <p:cNvPr id="124" name="TextBox 123"/>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125" name="TextBox 124"/>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126" name="TextBox 125"/>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127" name="TextBox 126"/>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128" name="TextBox 127"/>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129" name="TextBox 128"/>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30" name="TextBox 129"/>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131" name="TextBox 130"/>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32" name="TextBox 131"/>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33" name="TextBox 13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134" name="TextBox 13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36" name="TextBox 135"/>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122" name="TextBox 121"/>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grpSp>
        <p:nvGrpSpPr>
          <p:cNvPr id="137" name="Group 136"/>
          <p:cNvGrpSpPr/>
          <p:nvPr/>
        </p:nvGrpSpPr>
        <p:grpSpPr>
          <a:xfrm>
            <a:off x="4490725" y="2005126"/>
            <a:ext cx="1285103" cy="908581"/>
            <a:chOff x="6955475" y="1306321"/>
            <a:chExt cx="2183531" cy="1219047"/>
          </a:xfrm>
        </p:grpSpPr>
        <p:sp>
          <p:nvSpPr>
            <p:cNvPr id="138" name="Oval 137"/>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39" name="Straight Arrow Connector 138"/>
            <p:cNvCxnSpPr>
              <a:endCxn id="140"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7937138"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186643"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7" name="Straight Arrow Connector 146"/>
            <p:cNvCxnSpPr>
              <a:endCxn id="148"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9" name="Straight Arrow Connector 44"/>
            <p:cNvCxnSpPr>
              <a:stCxn id="140" idx="5"/>
              <a:endCxn id="143"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1" name="Straight Arrow Connector 44"/>
            <p:cNvCxnSpPr>
              <a:stCxn id="140" idx="3"/>
              <a:endCxn id="150"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50" idx="6"/>
              <a:endCxn id="143"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48" idx="5"/>
              <a:endCxn id="148"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38" idx="0"/>
              <a:endCxn id="140"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44"/>
            <p:cNvCxnSpPr>
              <a:stCxn id="140" idx="0"/>
              <a:endCxn id="145"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44"/>
            <p:cNvCxnSpPr>
              <a:stCxn id="145" idx="0"/>
              <a:endCxn id="148"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44"/>
            <p:cNvCxnSpPr>
              <a:stCxn id="143" idx="5"/>
              <a:endCxn id="148"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9" name="Straight Arrow Connector 44"/>
            <p:cNvCxnSpPr>
              <a:stCxn id="140" idx="7"/>
              <a:endCxn id="143"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60" name="Group 159"/>
            <p:cNvGrpSpPr/>
            <p:nvPr/>
          </p:nvGrpSpPr>
          <p:grpSpPr>
            <a:xfrm>
              <a:off x="7068995" y="1306321"/>
              <a:ext cx="2070011" cy="1050576"/>
              <a:chOff x="2954628" y="1188732"/>
              <a:chExt cx="2273899" cy="1154054"/>
            </a:xfrm>
          </p:grpSpPr>
          <p:grpSp>
            <p:nvGrpSpPr>
              <p:cNvPr id="161" name="Group 160"/>
              <p:cNvGrpSpPr/>
              <p:nvPr/>
            </p:nvGrpSpPr>
            <p:grpSpPr>
              <a:xfrm>
                <a:off x="2954628" y="1252724"/>
                <a:ext cx="2273899" cy="1090062"/>
                <a:chOff x="3029436" y="2887849"/>
                <a:chExt cx="2851000" cy="1366717"/>
              </a:xfrm>
            </p:grpSpPr>
            <p:sp>
              <p:nvSpPr>
                <p:cNvPr id="163" name="TextBox 162"/>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164" name="TextBox 163"/>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166" name="TextBox 165"/>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167" name="TextBox 166"/>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168" name="TextBox 167"/>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169" name="TextBox 168"/>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70" name="TextBox 169"/>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171" name="TextBox 170"/>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72" name="TextBox 171"/>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73" name="TextBox 17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174" name="TextBox 17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75" name="TextBox 17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162" name="TextBox 161"/>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grpSp>
        <p:nvGrpSpPr>
          <p:cNvPr id="176" name="Group 175"/>
          <p:cNvGrpSpPr/>
          <p:nvPr/>
        </p:nvGrpSpPr>
        <p:grpSpPr>
          <a:xfrm>
            <a:off x="4957062" y="2874208"/>
            <a:ext cx="1285103" cy="908581"/>
            <a:chOff x="6955475" y="1306321"/>
            <a:chExt cx="2183531" cy="1219047"/>
          </a:xfrm>
        </p:grpSpPr>
        <p:sp>
          <p:nvSpPr>
            <p:cNvPr id="177" name="Oval 176"/>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8" name="Straight Arrow Connector 177"/>
            <p:cNvCxnSpPr>
              <a:endCxn id="179"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9" name="Oval 178"/>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0" name="Straight Arrow Connector 179"/>
            <p:cNvCxnSpPr>
              <a:endCxn id="182"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3" name="Straight Arrow Connector 182"/>
            <p:cNvCxnSpPr>
              <a:endCxn id="184"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4" name="Oval 183"/>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5" name="Straight Arrow Connector 184"/>
            <p:cNvCxnSpPr>
              <a:endCxn id="186"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6" name="Oval 185"/>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7" name="Straight Arrow Connector 44"/>
            <p:cNvCxnSpPr>
              <a:stCxn id="179" idx="5"/>
              <a:endCxn id="182"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8" name="Oval 187"/>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9" name="Straight Arrow Connector 44"/>
            <p:cNvCxnSpPr>
              <a:stCxn id="179" idx="3"/>
              <a:endCxn id="188"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44"/>
            <p:cNvCxnSpPr>
              <a:stCxn id="188" idx="6"/>
              <a:endCxn id="182"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44"/>
            <p:cNvCxnSpPr>
              <a:stCxn id="186" idx="5"/>
              <a:endCxn id="186"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2" name="Straight Arrow Connector 44"/>
            <p:cNvCxnSpPr>
              <a:stCxn id="177" idx="0"/>
              <a:endCxn id="179"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44"/>
            <p:cNvCxnSpPr>
              <a:stCxn id="179" idx="0"/>
              <a:endCxn id="184"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4" name="Straight Arrow Connector 44"/>
            <p:cNvCxnSpPr>
              <a:stCxn id="184" idx="0"/>
              <a:endCxn id="186"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5" name="Straight Arrow Connector 44"/>
            <p:cNvCxnSpPr>
              <a:stCxn id="182" idx="5"/>
              <a:endCxn id="186"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6" name="Oval 195"/>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97" name="Straight Arrow Connector 44"/>
            <p:cNvCxnSpPr>
              <a:stCxn id="179" idx="7"/>
              <a:endCxn id="182"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98" name="Group 197"/>
            <p:cNvGrpSpPr/>
            <p:nvPr/>
          </p:nvGrpSpPr>
          <p:grpSpPr>
            <a:xfrm>
              <a:off x="7068995" y="1306321"/>
              <a:ext cx="2070011" cy="1050576"/>
              <a:chOff x="2954628" y="1188732"/>
              <a:chExt cx="2273899" cy="1154054"/>
            </a:xfrm>
          </p:grpSpPr>
          <p:grpSp>
            <p:nvGrpSpPr>
              <p:cNvPr id="199" name="Group 198"/>
              <p:cNvGrpSpPr/>
              <p:nvPr/>
            </p:nvGrpSpPr>
            <p:grpSpPr>
              <a:xfrm>
                <a:off x="2954628" y="1252724"/>
                <a:ext cx="2273899" cy="1090062"/>
                <a:chOff x="3029436" y="2887849"/>
                <a:chExt cx="2851000" cy="1366717"/>
              </a:xfrm>
            </p:grpSpPr>
            <p:sp>
              <p:nvSpPr>
                <p:cNvPr id="201" name="TextBox 20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202" name="TextBox 201"/>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203" name="TextBox 202"/>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204" name="TextBox 203"/>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205" name="TextBox 204"/>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206" name="TextBox 205"/>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207" name="TextBox 206"/>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208" name="TextBox 207"/>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209" name="TextBox 208"/>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210" name="TextBox 209"/>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211" name="TextBox 210"/>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212" name="TextBox 211"/>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200" name="TextBox 19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grpSp>
        <p:nvGrpSpPr>
          <p:cNvPr id="213" name="Group 212"/>
          <p:cNvGrpSpPr/>
          <p:nvPr/>
        </p:nvGrpSpPr>
        <p:grpSpPr>
          <a:xfrm>
            <a:off x="6403147" y="2474758"/>
            <a:ext cx="1185825" cy="768204"/>
            <a:chOff x="6977611" y="4298857"/>
            <a:chExt cx="1816644" cy="1219047"/>
          </a:xfrm>
        </p:grpSpPr>
        <p:sp>
          <p:nvSpPr>
            <p:cNvPr id="214" name="Oval 213"/>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5" name="Straight Arrow Connector 214"/>
            <p:cNvCxnSpPr>
              <a:endCxn id="216"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6" name="Oval 215"/>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7" name="Straight Arrow Connector 216"/>
            <p:cNvCxnSpPr>
              <a:endCxn id="218"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8" name="Oval 217"/>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9" name="Straight Arrow Connector 218"/>
            <p:cNvCxnSpPr>
              <a:endCxn id="220"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0" name="Oval 219"/>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21" name="Straight Arrow Connector 220"/>
            <p:cNvCxnSpPr>
              <a:endCxn id="222"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23" name="Straight Arrow Connector 44"/>
            <p:cNvCxnSpPr>
              <a:stCxn id="216" idx="5"/>
              <a:endCxn id="218"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4" name="Oval 223"/>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25" name="Straight Arrow Connector 44"/>
            <p:cNvCxnSpPr>
              <a:stCxn id="216" idx="3"/>
              <a:endCxn id="224"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6" name="Straight Arrow Connector 44"/>
            <p:cNvCxnSpPr>
              <a:stCxn id="224" idx="6"/>
              <a:endCxn id="220"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7" name="Straight Arrow Connector 44"/>
            <p:cNvCxnSpPr>
              <a:stCxn id="214" idx="0"/>
              <a:endCxn id="216"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8" name="Straight Arrow Connector 44"/>
            <p:cNvCxnSpPr>
              <a:stCxn id="216" idx="0"/>
              <a:endCxn id="220"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9" name="Straight Arrow Connector 44"/>
            <p:cNvCxnSpPr>
              <a:stCxn id="220" idx="0"/>
              <a:endCxn id="222"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30" name="Oval 229"/>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31" name="Straight Arrow Connector 44"/>
            <p:cNvCxnSpPr>
              <a:stCxn id="216" idx="7"/>
              <a:endCxn id="218"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32" name="Group 231"/>
            <p:cNvGrpSpPr/>
            <p:nvPr/>
          </p:nvGrpSpPr>
          <p:grpSpPr>
            <a:xfrm>
              <a:off x="7091131" y="4298857"/>
              <a:ext cx="1531869" cy="1066556"/>
              <a:chOff x="2954628" y="1188732"/>
              <a:chExt cx="1682752" cy="1171608"/>
            </a:xfrm>
          </p:grpSpPr>
          <p:grpSp>
            <p:nvGrpSpPr>
              <p:cNvPr id="233" name="Group 232"/>
              <p:cNvGrpSpPr/>
              <p:nvPr/>
            </p:nvGrpSpPr>
            <p:grpSpPr>
              <a:xfrm>
                <a:off x="2954628" y="1252724"/>
                <a:ext cx="1682752" cy="1107616"/>
                <a:chOff x="3029436" y="2887849"/>
                <a:chExt cx="2109824" cy="1388726"/>
              </a:xfrm>
            </p:grpSpPr>
            <p:sp>
              <p:nvSpPr>
                <p:cNvPr id="235" name="TextBox 234"/>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r</a:t>
                  </a:r>
                </a:p>
              </p:txBody>
            </p:sp>
            <p:sp>
              <p:nvSpPr>
                <p:cNvPr id="236" name="TextBox 235"/>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0C5986"/>
                      </a:solidFill>
                      <a:latin typeface="Handwriting - Dakota"/>
                      <a:cs typeface="Handwriting - Dakota"/>
                    </a:rPr>
                    <a:t>i</a:t>
                  </a:r>
                  <a:endParaRPr lang="en-US" sz="2200" dirty="0" smtClean="0">
                    <a:solidFill>
                      <a:srgbClr val="0C5986"/>
                    </a:solidFill>
                    <a:latin typeface="Handwriting - Dakota"/>
                    <a:cs typeface="Handwriting - Dakota"/>
                  </a:endParaRPr>
                </a:p>
              </p:txBody>
            </p:sp>
            <p:sp>
              <p:nvSpPr>
                <p:cNvPr id="237" name="TextBox 236"/>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0C5986"/>
                      </a:solidFill>
                      <a:latin typeface="Handwriting - Dakota"/>
                      <a:cs typeface="Handwriting - Dakota"/>
                    </a:rPr>
                    <a:t>n</a:t>
                  </a:r>
                  <a:endParaRPr lang="en-US" sz="2200" dirty="0" smtClean="0">
                    <a:solidFill>
                      <a:srgbClr val="0C5986"/>
                    </a:solidFill>
                    <a:latin typeface="Handwriting - Dakota"/>
                    <a:cs typeface="Handwriting - Dakota"/>
                  </a:endParaRPr>
                </a:p>
              </p:txBody>
            </p:sp>
            <p:sp>
              <p:nvSpPr>
                <p:cNvPr id="238" name="TextBox 237"/>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g</a:t>
                  </a:r>
                </a:p>
              </p:txBody>
            </p:sp>
            <p:sp>
              <p:nvSpPr>
                <p:cNvPr id="239" name="TextBox 238"/>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u</a:t>
                  </a:r>
                </a:p>
              </p:txBody>
            </p:sp>
            <p:sp>
              <p:nvSpPr>
                <p:cNvPr id="240" name="TextBox 239"/>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0C5986"/>
                      </a:solidFill>
                      <a:latin typeface="Handwriting - Dakota"/>
                      <a:cs typeface="Handwriting - Dakota"/>
                    </a:rPr>
                    <a:t>e</a:t>
                  </a:r>
                  <a:endParaRPr lang="en-US" sz="2200" dirty="0" smtClean="0">
                    <a:solidFill>
                      <a:srgbClr val="0C5986"/>
                    </a:solidFill>
                    <a:latin typeface="Handwriting - Dakota"/>
                    <a:cs typeface="Handwriting - Dakota"/>
                  </a:endParaRPr>
                </a:p>
              </p:txBody>
            </p:sp>
            <p:sp>
              <p:nvSpPr>
                <p:cNvPr id="241" name="TextBox 240"/>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0C5986"/>
                      </a:solidFill>
                      <a:latin typeface="Handwriting - Dakota"/>
                      <a:cs typeface="Handwriting - Dakota"/>
                    </a:rPr>
                    <a:t>ε</a:t>
                  </a:r>
                  <a:endParaRPr lang="en-US" sz="2200" dirty="0">
                    <a:solidFill>
                      <a:srgbClr val="0C5986"/>
                    </a:solidFill>
                    <a:latin typeface="Handwriting - Dakota"/>
                    <a:cs typeface="Handwriting - Dakota"/>
                  </a:endParaRPr>
                </a:p>
              </p:txBody>
            </p:sp>
            <p:sp>
              <p:nvSpPr>
                <p:cNvPr id="242" name="TextBox 241"/>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s</a:t>
                  </a:r>
                </a:p>
              </p:txBody>
            </p:sp>
            <p:sp>
              <p:nvSpPr>
                <p:cNvPr id="243" name="TextBox 242"/>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e</a:t>
                  </a:r>
                </a:p>
              </p:txBody>
            </p:sp>
            <p:sp>
              <p:nvSpPr>
                <p:cNvPr id="244" name="TextBox 243"/>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h</a:t>
                  </a:r>
                </a:p>
              </p:txBody>
            </p:sp>
          </p:grpSp>
          <p:sp>
            <p:nvSpPr>
              <p:cNvPr id="234" name="TextBox 233"/>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a</a:t>
                </a:r>
              </a:p>
            </p:txBody>
          </p:sp>
        </p:grpSp>
      </p:grpSp>
      <p:grpSp>
        <p:nvGrpSpPr>
          <p:cNvPr id="245" name="Group 244"/>
          <p:cNvGrpSpPr/>
          <p:nvPr/>
        </p:nvGrpSpPr>
        <p:grpSpPr>
          <a:xfrm>
            <a:off x="4140621" y="2685470"/>
            <a:ext cx="1185825" cy="768204"/>
            <a:chOff x="6977611" y="4298857"/>
            <a:chExt cx="1816644" cy="1219047"/>
          </a:xfrm>
        </p:grpSpPr>
        <p:sp>
          <p:nvSpPr>
            <p:cNvPr id="246" name="Oval 245"/>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7" name="Straight Arrow Connector 246"/>
            <p:cNvCxnSpPr>
              <a:endCxn id="248"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8" name="Oval 247"/>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9" name="Straight Arrow Connector 248"/>
            <p:cNvCxnSpPr>
              <a:endCxn id="250"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0" name="Oval 249"/>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51" name="Straight Arrow Connector 250"/>
            <p:cNvCxnSpPr>
              <a:endCxn id="252"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53" name="Straight Arrow Connector 252"/>
            <p:cNvCxnSpPr>
              <a:endCxn id="254"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4" name="Oval 253"/>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55" name="Straight Arrow Connector 44"/>
            <p:cNvCxnSpPr>
              <a:stCxn id="248" idx="5"/>
              <a:endCxn id="250"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6" name="Oval 255"/>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57" name="Straight Arrow Connector 44"/>
            <p:cNvCxnSpPr>
              <a:stCxn id="248" idx="3"/>
              <a:endCxn id="256"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Straight Arrow Connector 44"/>
            <p:cNvCxnSpPr>
              <a:stCxn id="256" idx="6"/>
              <a:endCxn id="252"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9" name="Straight Arrow Connector 44"/>
            <p:cNvCxnSpPr>
              <a:stCxn id="246" idx="0"/>
              <a:endCxn id="248"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0" name="Straight Arrow Connector 44"/>
            <p:cNvCxnSpPr>
              <a:stCxn id="248" idx="0"/>
              <a:endCxn id="252"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1" name="Straight Arrow Connector 44"/>
            <p:cNvCxnSpPr>
              <a:stCxn id="252" idx="0"/>
              <a:endCxn id="254"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63" name="Straight Arrow Connector 44"/>
            <p:cNvCxnSpPr>
              <a:stCxn id="248" idx="7"/>
              <a:endCxn id="250"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64" name="Group 263"/>
            <p:cNvGrpSpPr/>
            <p:nvPr/>
          </p:nvGrpSpPr>
          <p:grpSpPr>
            <a:xfrm>
              <a:off x="7091131" y="4298857"/>
              <a:ext cx="1531869" cy="1066556"/>
              <a:chOff x="2954628" y="1188732"/>
              <a:chExt cx="1682752" cy="1171608"/>
            </a:xfrm>
          </p:grpSpPr>
          <p:grpSp>
            <p:nvGrpSpPr>
              <p:cNvPr id="265" name="Group 264"/>
              <p:cNvGrpSpPr/>
              <p:nvPr/>
            </p:nvGrpSpPr>
            <p:grpSpPr>
              <a:xfrm>
                <a:off x="2954628" y="1252724"/>
                <a:ext cx="1682752" cy="1107616"/>
                <a:chOff x="3029436" y="2887849"/>
                <a:chExt cx="2109824" cy="1388726"/>
              </a:xfrm>
            </p:grpSpPr>
            <p:sp>
              <p:nvSpPr>
                <p:cNvPr id="267" name="TextBox 266"/>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r</a:t>
                  </a:r>
                </a:p>
              </p:txBody>
            </p:sp>
            <p:sp>
              <p:nvSpPr>
                <p:cNvPr id="268" name="TextBox 267"/>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0C5986"/>
                      </a:solidFill>
                      <a:latin typeface="Handwriting - Dakota"/>
                      <a:cs typeface="Handwriting - Dakota"/>
                    </a:rPr>
                    <a:t>i</a:t>
                  </a:r>
                  <a:endParaRPr lang="en-US" sz="2200" dirty="0" smtClean="0">
                    <a:solidFill>
                      <a:srgbClr val="0C5986"/>
                    </a:solidFill>
                    <a:latin typeface="Handwriting - Dakota"/>
                    <a:cs typeface="Handwriting - Dakota"/>
                  </a:endParaRPr>
                </a:p>
              </p:txBody>
            </p:sp>
            <p:sp>
              <p:nvSpPr>
                <p:cNvPr id="269" name="TextBox 268"/>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0C5986"/>
                      </a:solidFill>
                      <a:latin typeface="Handwriting - Dakota"/>
                      <a:cs typeface="Handwriting - Dakota"/>
                    </a:rPr>
                    <a:t>n</a:t>
                  </a:r>
                  <a:endParaRPr lang="en-US" sz="2200" dirty="0" smtClean="0">
                    <a:solidFill>
                      <a:srgbClr val="0C5986"/>
                    </a:solidFill>
                    <a:latin typeface="Handwriting - Dakota"/>
                    <a:cs typeface="Handwriting - Dakota"/>
                  </a:endParaRPr>
                </a:p>
              </p:txBody>
            </p:sp>
            <p:sp>
              <p:nvSpPr>
                <p:cNvPr id="270" name="TextBox 269"/>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g</a:t>
                  </a:r>
                </a:p>
              </p:txBody>
            </p:sp>
            <p:sp>
              <p:nvSpPr>
                <p:cNvPr id="271" name="TextBox 270"/>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u</a:t>
                  </a:r>
                </a:p>
              </p:txBody>
            </p:sp>
            <p:sp>
              <p:nvSpPr>
                <p:cNvPr id="272" name="TextBox 271"/>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0C5986"/>
                      </a:solidFill>
                      <a:latin typeface="Handwriting - Dakota"/>
                      <a:cs typeface="Handwriting - Dakota"/>
                    </a:rPr>
                    <a:t>e</a:t>
                  </a:r>
                  <a:endParaRPr lang="en-US" sz="2200" dirty="0" smtClean="0">
                    <a:solidFill>
                      <a:srgbClr val="0C5986"/>
                    </a:solidFill>
                    <a:latin typeface="Handwriting - Dakota"/>
                    <a:cs typeface="Handwriting - Dakota"/>
                  </a:endParaRPr>
                </a:p>
              </p:txBody>
            </p:sp>
            <p:sp>
              <p:nvSpPr>
                <p:cNvPr id="273" name="TextBox 272"/>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0C5986"/>
                      </a:solidFill>
                      <a:latin typeface="Handwriting - Dakota"/>
                      <a:cs typeface="Handwriting - Dakota"/>
                    </a:rPr>
                    <a:t>ε</a:t>
                  </a:r>
                  <a:endParaRPr lang="en-US" sz="2200" dirty="0">
                    <a:solidFill>
                      <a:srgbClr val="0C5986"/>
                    </a:solidFill>
                    <a:latin typeface="Handwriting - Dakota"/>
                    <a:cs typeface="Handwriting - Dakota"/>
                  </a:endParaRPr>
                </a:p>
              </p:txBody>
            </p:sp>
            <p:sp>
              <p:nvSpPr>
                <p:cNvPr id="274" name="TextBox 273"/>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s</a:t>
                  </a:r>
                </a:p>
              </p:txBody>
            </p:sp>
            <p:sp>
              <p:nvSpPr>
                <p:cNvPr id="275" name="TextBox 274"/>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e</a:t>
                  </a:r>
                </a:p>
              </p:txBody>
            </p:sp>
            <p:sp>
              <p:nvSpPr>
                <p:cNvPr id="276" name="TextBox 275"/>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h</a:t>
                  </a:r>
                </a:p>
              </p:txBody>
            </p:sp>
          </p:grpSp>
          <p:sp>
            <p:nvSpPr>
              <p:cNvPr id="266" name="TextBox 265"/>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0C5986"/>
                    </a:solidFill>
                    <a:latin typeface="Handwriting - Dakota"/>
                    <a:cs typeface="Handwriting - Dakota"/>
                  </a:rPr>
                  <a:t>a</a:t>
                </a:r>
              </a:p>
            </p:txBody>
          </p:sp>
        </p:grpSp>
      </p:grpSp>
      <p:sp>
        <p:nvSpPr>
          <p:cNvPr id="15" name="Slide Number Placeholder 14"/>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159</a:t>
            </a:fld>
            <a:endParaRPr lang="en-US">
              <a:solidFill>
                <a:prstClr val="black">
                  <a:tint val="75000"/>
                </a:prstClr>
              </a:solidFill>
            </a:endParaRPr>
          </a:p>
        </p:txBody>
      </p:sp>
    </p:spTree>
    <p:extLst>
      <p:ext uri="{BB962C8B-B14F-4D97-AF65-F5344CB8AC3E}">
        <p14:creationId xmlns:p14="http://schemas.microsoft.com/office/powerpoint/2010/main" val="173750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p:txBody>
          <a:bodyPr/>
          <a:lstStyle/>
          <a:p>
            <a:r>
              <a:rPr lang="en-US" sz="3400"/>
              <a:t>Solution: Don’t model every cell separately</a:t>
            </a:r>
          </a:p>
        </p:txBody>
      </p:sp>
      <p:pic>
        <p:nvPicPr>
          <p:cNvPr id="932867" name="Picture 3" descr="http://upload.wikimedia.org/wikipedia/commons/6/61/Periodic-tabl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11"/>
          <a:stretch>
            <a:fillRect/>
          </a:stretch>
        </p:blipFill>
        <p:spPr bwMode="auto">
          <a:xfrm>
            <a:off x="762000" y="1371600"/>
            <a:ext cx="7696200" cy="4521200"/>
          </a:xfrm>
          <a:prstGeom prst="rect">
            <a:avLst/>
          </a:prstGeom>
          <a:noFill/>
          <a:extLst>
            <a:ext uri="{909E8E84-426E-40DD-AFC4-6F175D3DCCD1}">
              <a14:hiddenFill xmlns:a14="http://schemas.microsoft.com/office/drawing/2010/main">
                <a:solidFill>
                  <a:srgbClr val="FFFFFF"/>
                </a:solidFill>
              </a14:hiddenFill>
            </a:ext>
          </a:extLst>
        </p:spPr>
      </p:pic>
      <p:grpSp>
        <p:nvGrpSpPr>
          <p:cNvPr id="932873" name="Group 9"/>
          <p:cNvGrpSpPr>
            <a:grpSpLocks/>
          </p:cNvGrpSpPr>
          <p:nvPr/>
        </p:nvGrpSpPr>
        <p:grpSpPr bwMode="auto">
          <a:xfrm>
            <a:off x="7802563" y="1219200"/>
            <a:ext cx="1066800" cy="3857625"/>
            <a:chOff x="4915" y="768"/>
            <a:chExt cx="672" cy="2430"/>
          </a:xfrm>
        </p:grpSpPr>
        <p:sp>
          <p:nvSpPr>
            <p:cNvPr id="932868" name="Oval 4"/>
            <p:cNvSpPr>
              <a:spLocks noChangeArrowheads="1"/>
            </p:cNvSpPr>
            <p:nvPr/>
          </p:nvSpPr>
          <p:spPr bwMode="auto">
            <a:xfrm>
              <a:off x="4915" y="768"/>
              <a:ext cx="528" cy="2016"/>
            </a:xfrm>
            <a:prstGeom prst="ellipse">
              <a:avLst/>
            </a:prstGeom>
            <a:noFill/>
            <a:ln w="762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870" name="Text Box 6"/>
            <p:cNvSpPr txBox="1">
              <a:spLocks noChangeArrowheads="1"/>
            </p:cNvSpPr>
            <p:nvPr/>
          </p:nvSpPr>
          <p:spPr bwMode="auto">
            <a:xfrm>
              <a:off x="4944" y="2640"/>
              <a:ext cx="643"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600">
                  <a:solidFill>
                    <a:schemeClr val="hlink"/>
                  </a:solidFill>
                </a:rPr>
                <a:t>Noble</a:t>
              </a:r>
              <a:br>
                <a:rPr lang="en-US" sz="2600">
                  <a:solidFill>
                    <a:schemeClr val="hlink"/>
                  </a:solidFill>
                </a:rPr>
              </a:br>
              <a:r>
                <a:rPr lang="en-US" sz="2600">
                  <a:solidFill>
                    <a:schemeClr val="hlink"/>
                  </a:solidFill>
                </a:rPr>
                <a:t>gases</a:t>
              </a:r>
            </a:p>
          </p:txBody>
        </p:sp>
      </p:grpSp>
      <p:grpSp>
        <p:nvGrpSpPr>
          <p:cNvPr id="932872" name="Group 8"/>
          <p:cNvGrpSpPr>
            <a:grpSpLocks/>
          </p:cNvGrpSpPr>
          <p:nvPr/>
        </p:nvGrpSpPr>
        <p:grpSpPr bwMode="auto">
          <a:xfrm>
            <a:off x="0" y="1371600"/>
            <a:ext cx="1279525" cy="3962400"/>
            <a:chOff x="0" y="864"/>
            <a:chExt cx="806" cy="2496"/>
          </a:xfrm>
        </p:grpSpPr>
        <p:sp>
          <p:nvSpPr>
            <p:cNvPr id="932869" name="Oval 5"/>
            <p:cNvSpPr>
              <a:spLocks noChangeArrowheads="1"/>
            </p:cNvSpPr>
            <p:nvPr/>
          </p:nvSpPr>
          <p:spPr bwMode="auto">
            <a:xfrm>
              <a:off x="278" y="864"/>
              <a:ext cx="528" cy="2016"/>
            </a:xfrm>
            <a:prstGeom prst="ellipse">
              <a:avLst/>
            </a:prstGeom>
            <a:noFill/>
            <a:ln w="762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871" name="Text Box 7"/>
            <p:cNvSpPr txBox="1">
              <a:spLocks noChangeArrowheads="1"/>
            </p:cNvSpPr>
            <p:nvPr/>
          </p:nvSpPr>
          <p:spPr bwMode="auto">
            <a:xfrm>
              <a:off x="0" y="2802"/>
              <a:ext cx="806"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600">
                  <a:solidFill>
                    <a:schemeClr val="hlink"/>
                  </a:solidFill>
                </a:rPr>
                <a:t>Positive</a:t>
              </a:r>
              <a:br>
                <a:rPr lang="en-US" sz="2600">
                  <a:solidFill>
                    <a:schemeClr val="hlink"/>
                  </a:solidFill>
                </a:rPr>
              </a:br>
              <a:r>
                <a:rPr lang="en-US" sz="2600">
                  <a:solidFill>
                    <a:schemeClr val="hlink"/>
                  </a:solidFill>
                </a:rPr>
                <a:t>ions</a:t>
              </a:r>
            </a:p>
          </p:txBody>
        </p:sp>
      </p:grpSp>
      <p:sp>
        <p:nvSpPr>
          <p:cNvPr id="2" name="Slide Number Placeholder 1"/>
          <p:cNvSpPr>
            <a:spLocks noGrp="1"/>
          </p:cNvSpPr>
          <p:nvPr>
            <p:ph type="sldNum" sz="quarter" idx="10"/>
          </p:nvPr>
        </p:nvSpPr>
        <p:spPr/>
        <p:txBody>
          <a:bodyPr/>
          <a:lstStyle/>
          <a:p>
            <a:fld id="{31A35EC1-B1B4-4FA8-B2AD-670C5F0CF62D}"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28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2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9" name="Straight Connector 48"/>
          <p:cNvCxnSpPr>
            <a:endCxn id="41" idx="0"/>
          </p:cNvCxnSpPr>
          <p:nvPr/>
        </p:nvCxnSpPr>
        <p:spPr>
          <a:xfrm>
            <a:off x="1155053"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Belief Propagation (BP) in a Nutshell</a:t>
            </a:r>
          </a:p>
        </p:txBody>
      </p:sp>
      <p:sp>
        <p:nvSpPr>
          <p:cNvPr id="4" name="Oval 3"/>
          <p:cNvSpPr/>
          <p:nvPr/>
        </p:nvSpPr>
        <p:spPr>
          <a:xfrm>
            <a:off x="2362860" y="537393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dˌæmnˈeɪʃən</a:t>
            </a:r>
            <a:endParaRPr lang="en-US" sz="1800" dirty="0">
              <a:solidFill>
                <a:prstClr val="black"/>
              </a:solidFill>
              <a:latin typeface="Cambria"/>
              <a:cs typeface="Cambria"/>
            </a:endParaRPr>
          </a:p>
        </p:txBody>
      </p:sp>
      <p:sp>
        <p:nvSpPr>
          <p:cNvPr id="5" name="Oval 4"/>
          <p:cNvSpPr/>
          <p:nvPr/>
        </p:nvSpPr>
        <p:spPr>
          <a:xfrm>
            <a:off x="4730157" y="5383006"/>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rizˈajnz</a:t>
            </a:r>
            <a:endParaRPr lang="en-US" sz="1800" dirty="0">
              <a:solidFill>
                <a:srgbClr val="000000"/>
              </a:solidFill>
              <a:latin typeface="Cambria"/>
              <a:cs typeface="Cambria"/>
            </a:endParaRPr>
          </a:p>
        </p:txBody>
      </p:sp>
      <p:sp>
        <p:nvSpPr>
          <p:cNvPr id="6" name="Oval 5"/>
          <p:cNvSpPr/>
          <p:nvPr/>
        </p:nvSpPr>
        <p:spPr>
          <a:xfrm>
            <a:off x="6945054" y="538197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rˌɛzɪgnˈeɪʃən</a:t>
            </a:r>
            <a:endParaRPr lang="en-US" sz="1800" dirty="0">
              <a:solidFill>
                <a:srgbClr val="000000"/>
              </a:solidFill>
              <a:latin typeface="Cambria"/>
              <a:cs typeface="Cambria"/>
            </a:endParaRPr>
          </a:p>
        </p:txBody>
      </p:sp>
      <p:sp>
        <p:nvSpPr>
          <p:cNvPr id="7" name="Oval 6"/>
          <p:cNvSpPr/>
          <p:nvPr/>
        </p:nvSpPr>
        <p:spPr>
          <a:xfrm>
            <a:off x="172621" y="3483701"/>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dæmnz</a:t>
            </a:r>
            <a:endParaRPr lang="en-US" sz="1800" dirty="0">
              <a:solidFill>
                <a:prstClr val="black"/>
              </a:solidFill>
              <a:latin typeface="Cambria"/>
              <a:cs typeface="Cambria"/>
            </a:endParaRPr>
          </a:p>
        </p:txBody>
      </p:sp>
      <p:sp>
        <p:nvSpPr>
          <p:cNvPr id="8" name="Oval 7"/>
          <p:cNvSpPr/>
          <p:nvPr/>
        </p:nvSpPr>
        <p:spPr>
          <a:xfrm>
            <a:off x="4730157"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rizajgnz</a:t>
            </a:r>
            <a:endParaRPr lang="en-US" sz="1800" dirty="0">
              <a:solidFill>
                <a:srgbClr val="000000"/>
              </a:solidFill>
              <a:latin typeface="Cambria"/>
              <a:cs typeface="Cambria"/>
            </a:endParaRPr>
          </a:p>
        </p:txBody>
      </p:sp>
      <p:sp>
        <p:nvSpPr>
          <p:cNvPr id="9" name="Oval 8"/>
          <p:cNvSpPr/>
          <p:nvPr/>
        </p:nvSpPr>
        <p:spPr>
          <a:xfrm>
            <a:off x="6945054"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rizajgn</a:t>
            </a:r>
            <a:r>
              <a:rPr lang="en-US" sz="1800" dirty="0" err="1" smtClean="0">
                <a:solidFill>
                  <a:srgbClr val="000000"/>
                </a:solidFill>
                <a:latin typeface="Cambria"/>
                <a:cs typeface="Cambria"/>
              </a:rPr>
              <a:t>eɪʃən</a:t>
            </a:r>
            <a:endParaRPr lang="en-US" sz="1800" dirty="0">
              <a:solidFill>
                <a:srgbClr val="000000"/>
              </a:solidFill>
              <a:latin typeface="Cambria"/>
              <a:cs typeface="Cambria"/>
            </a:endParaRPr>
          </a:p>
        </p:txBody>
      </p:sp>
      <p:sp>
        <p:nvSpPr>
          <p:cNvPr id="10" name="Oval 9"/>
          <p:cNvSpPr/>
          <p:nvPr/>
        </p:nvSpPr>
        <p:spPr>
          <a:xfrm>
            <a:off x="2428950"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dæmneɪʃən</a:t>
            </a:r>
            <a:endParaRPr lang="en-US" sz="1800" dirty="0">
              <a:solidFill>
                <a:prstClr val="black"/>
              </a:solidFill>
              <a:latin typeface="Cambria"/>
              <a:cs typeface="Cambria"/>
            </a:endParaRPr>
          </a:p>
        </p:txBody>
      </p:sp>
      <p:sp>
        <p:nvSpPr>
          <p:cNvPr id="11" name="Oval 10"/>
          <p:cNvSpPr/>
          <p:nvPr/>
        </p:nvSpPr>
        <p:spPr>
          <a:xfrm>
            <a:off x="4765641" y="149960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eɪʃən</a:t>
            </a:r>
            <a:endParaRPr lang="en-US" sz="1800" dirty="0">
              <a:solidFill>
                <a:prstClr val="black"/>
              </a:solidFill>
              <a:latin typeface="Cambria"/>
              <a:cs typeface="Cambria"/>
            </a:endParaRPr>
          </a:p>
        </p:txBody>
      </p:sp>
      <p:sp>
        <p:nvSpPr>
          <p:cNvPr id="12" name="Oval 11"/>
          <p:cNvSpPr/>
          <p:nvPr/>
        </p:nvSpPr>
        <p:spPr>
          <a:xfrm>
            <a:off x="32654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srgbClr val="000000"/>
                </a:solidFill>
                <a:latin typeface="Cambria"/>
                <a:cs typeface="Cambria"/>
              </a:rPr>
              <a:t>z</a:t>
            </a:r>
            <a:endParaRPr lang="en-US" sz="1800" dirty="0">
              <a:solidFill>
                <a:srgbClr val="000000"/>
              </a:solidFill>
              <a:latin typeface="Cambria"/>
              <a:cs typeface="Cambria"/>
            </a:endParaRPr>
          </a:p>
        </p:txBody>
      </p:sp>
      <p:sp>
        <p:nvSpPr>
          <p:cNvPr id="13" name="Oval 12"/>
          <p:cNvSpPr/>
          <p:nvPr/>
        </p:nvSpPr>
        <p:spPr>
          <a:xfrm>
            <a:off x="703136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a:t>
            </a:r>
            <a:endParaRPr lang="en-US" sz="1800" dirty="0">
              <a:solidFill>
                <a:srgbClr val="000000"/>
              </a:solidFill>
              <a:latin typeface="Cambria"/>
              <a:cs typeface="Cambria"/>
            </a:endParaRPr>
          </a:p>
        </p:txBody>
      </p:sp>
      <p:sp>
        <p:nvSpPr>
          <p:cNvPr id="14" name="Oval 13"/>
          <p:cNvSpPr/>
          <p:nvPr/>
        </p:nvSpPr>
        <p:spPr>
          <a:xfrm>
            <a:off x="2515260"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a:t>
            </a:r>
            <a:endParaRPr lang="en-US" sz="1800" dirty="0">
              <a:solidFill>
                <a:prstClr val="black"/>
              </a:solidFill>
              <a:latin typeface="Cambria"/>
              <a:cs typeface="Cambria"/>
            </a:endParaRPr>
          </a:p>
        </p:txBody>
      </p:sp>
      <p:sp>
        <p:nvSpPr>
          <p:cNvPr id="27" name="Oval 26"/>
          <p:cNvSpPr/>
          <p:nvPr/>
        </p:nvSpPr>
        <p:spPr>
          <a:xfrm>
            <a:off x="187445" y="538402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dˈæmz</a:t>
            </a:r>
            <a:endParaRPr lang="en-US" sz="1800" dirty="0">
              <a:solidFill>
                <a:prstClr val="black"/>
              </a:solidFill>
              <a:latin typeface="Cambria"/>
              <a:cs typeface="Cambria"/>
            </a:endParaRPr>
          </a:p>
        </p:txBody>
      </p:sp>
      <p:sp>
        <p:nvSpPr>
          <p:cNvPr id="33" name="Rectangle 32"/>
          <p:cNvSpPr/>
          <p:nvPr/>
        </p:nvSpPr>
        <p:spPr>
          <a:xfrm>
            <a:off x="7773562"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4" name="Rectangle 33"/>
          <p:cNvSpPr/>
          <p:nvPr/>
        </p:nvSpPr>
        <p:spPr>
          <a:xfrm>
            <a:off x="5559002"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5" name="Rectangle 34"/>
          <p:cNvSpPr/>
          <p:nvPr/>
        </p:nvSpPr>
        <p:spPr>
          <a:xfrm>
            <a:off x="3263476"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6" name="Rectangle 35"/>
          <p:cNvSpPr/>
          <p:nvPr/>
        </p:nvSpPr>
        <p:spPr>
          <a:xfrm>
            <a:off x="1015953"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8" name="Rectangle 37"/>
          <p:cNvSpPr/>
          <p:nvPr/>
        </p:nvSpPr>
        <p:spPr>
          <a:xfrm>
            <a:off x="7859872"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9" name="Rectangle 38"/>
          <p:cNvSpPr/>
          <p:nvPr/>
        </p:nvSpPr>
        <p:spPr>
          <a:xfrm>
            <a:off x="5558665" y="275714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0" name="Rectangle 39"/>
          <p:cNvSpPr/>
          <p:nvPr/>
        </p:nvSpPr>
        <p:spPr>
          <a:xfrm>
            <a:off x="3247157"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1" name="Rectangle 40"/>
          <p:cNvSpPr/>
          <p:nvPr/>
        </p:nvSpPr>
        <p:spPr>
          <a:xfrm>
            <a:off x="1001129"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5" name="Straight Connector 44"/>
          <p:cNvCxnSpPr>
            <a:endCxn id="41" idx="0"/>
          </p:cNvCxnSpPr>
          <p:nvPr/>
        </p:nvCxnSpPr>
        <p:spPr>
          <a:xfrm flipH="1">
            <a:off x="1155053" y="2333293"/>
            <a:ext cx="2092105"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0" idx="0"/>
          </p:cNvCxnSpPr>
          <p:nvPr/>
        </p:nvCxnSpPr>
        <p:spPr>
          <a:xfrm>
            <a:off x="3390780" y="2342428"/>
            <a:ext cx="10301" cy="44326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3"/>
            <a:endCxn id="40" idx="3"/>
          </p:cNvCxnSpPr>
          <p:nvPr/>
        </p:nvCxnSpPr>
        <p:spPr>
          <a:xfrm flipH="1">
            <a:off x="3555004" y="2218999"/>
            <a:ext cx="1498385"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1"/>
            <a:endCxn id="12" idx="5"/>
          </p:cNvCxnSpPr>
          <p:nvPr/>
        </p:nvCxnSpPr>
        <p:spPr>
          <a:xfrm flipH="1" flipV="1">
            <a:off x="2003659" y="2209864"/>
            <a:ext cx="3555006"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9" idx="3"/>
            <a:endCxn id="13" idx="3"/>
          </p:cNvCxnSpPr>
          <p:nvPr/>
        </p:nvCxnSpPr>
        <p:spPr>
          <a:xfrm flipV="1">
            <a:off x="5866512" y="2209864"/>
            <a:ext cx="1452600"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1" idx="5"/>
            <a:endCxn id="38" idx="1"/>
          </p:cNvCxnSpPr>
          <p:nvPr/>
        </p:nvCxnSpPr>
        <p:spPr>
          <a:xfrm>
            <a:off x="6442756" y="2218999"/>
            <a:ext cx="1417116"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3" idx="4"/>
            <a:endCxn id="38" idx="0"/>
          </p:cNvCxnSpPr>
          <p:nvPr/>
        </p:nvCxnSpPr>
        <p:spPr>
          <a:xfrm>
            <a:off x="8013796"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41" idx="2"/>
            <a:endCxn id="7" idx="0"/>
          </p:cNvCxnSpPr>
          <p:nvPr/>
        </p:nvCxnSpPr>
        <p:spPr>
          <a:xfrm>
            <a:off x="1155053" y="3132082"/>
            <a:ext cx="0" cy="35161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 idx="4"/>
            <a:endCxn id="36" idx="0"/>
          </p:cNvCxnSpPr>
          <p:nvPr/>
        </p:nvCxnSpPr>
        <p:spPr>
          <a:xfrm>
            <a:off x="1155053" y="4326524"/>
            <a:ext cx="14824" cy="30812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27" idx="0"/>
            <a:endCxn id="36" idx="2"/>
          </p:cNvCxnSpPr>
          <p:nvPr/>
        </p:nvCxnSpPr>
        <p:spPr>
          <a:xfrm flipV="1">
            <a:off x="1169877" y="4981034"/>
            <a:ext cx="0" cy="40298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3415876" y="4981034"/>
            <a:ext cx="1524" cy="39289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 idx="0"/>
            <a:endCxn id="34" idx="2"/>
          </p:cNvCxnSpPr>
          <p:nvPr/>
        </p:nvCxnSpPr>
        <p:spPr>
          <a:xfrm flipV="1">
            <a:off x="5712589" y="4982586"/>
            <a:ext cx="337" cy="40042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6" idx="0"/>
            <a:endCxn id="33" idx="2"/>
          </p:cNvCxnSpPr>
          <p:nvPr/>
        </p:nvCxnSpPr>
        <p:spPr>
          <a:xfrm flipV="1">
            <a:off x="7927486" y="4981034"/>
            <a:ext cx="0" cy="40094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35" idx="0"/>
            <a:endCxn id="10" idx="4"/>
          </p:cNvCxnSpPr>
          <p:nvPr/>
        </p:nvCxnSpPr>
        <p:spPr>
          <a:xfrm flipH="1" flipV="1">
            <a:off x="3411382" y="4325496"/>
            <a:ext cx="6018"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a:endCxn id="40" idx="2"/>
          </p:cNvCxnSpPr>
          <p:nvPr/>
        </p:nvCxnSpPr>
        <p:spPr>
          <a:xfrm flipV="1">
            <a:off x="3390780" y="3132082"/>
            <a:ext cx="10301" cy="35059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34" idx="0"/>
            <a:endCxn id="8" idx="4"/>
          </p:cNvCxnSpPr>
          <p:nvPr/>
        </p:nvCxnSpPr>
        <p:spPr>
          <a:xfrm flipH="1" flipV="1">
            <a:off x="5712589" y="4325496"/>
            <a:ext cx="337"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33" idx="0"/>
            <a:endCxn id="9" idx="4"/>
          </p:cNvCxnSpPr>
          <p:nvPr/>
        </p:nvCxnSpPr>
        <p:spPr>
          <a:xfrm flipV="1">
            <a:off x="7927486" y="4325496"/>
            <a:ext cx="0" cy="30915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8" idx="0"/>
            <a:endCxn id="39" idx="2"/>
          </p:cNvCxnSpPr>
          <p:nvPr/>
        </p:nvCxnSpPr>
        <p:spPr>
          <a:xfrm flipV="1">
            <a:off x="5712589" y="3103532"/>
            <a:ext cx="0" cy="3791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endCxn id="38" idx="2"/>
          </p:cNvCxnSpPr>
          <p:nvPr/>
        </p:nvCxnSpPr>
        <p:spPr>
          <a:xfrm flipV="1">
            <a:off x="8013796" y="3132082"/>
            <a:ext cx="0" cy="3505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1284941"/>
            <a:ext cx="9144000" cy="5573059"/>
          </a:xfrm>
          <a:custGeom>
            <a:avLst/>
            <a:gdLst/>
            <a:ahLst/>
            <a:cxnLst/>
            <a:rect l="l" t="t" r="r" b="b"/>
            <a:pathLst>
              <a:path w="9144000" h="5573059">
                <a:moveTo>
                  <a:pt x="5712589" y="1472203"/>
                </a:moveTo>
                <a:cubicBezTo>
                  <a:pt x="5031917" y="1472203"/>
                  <a:pt x="4480123" y="2006861"/>
                  <a:pt x="4480123" y="2666396"/>
                </a:cubicBezTo>
                <a:cubicBezTo>
                  <a:pt x="4480123" y="3325931"/>
                  <a:pt x="5031917" y="3860589"/>
                  <a:pt x="5712589" y="3860589"/>
                </a:cubicBezTo>
                <a:cubicBezTo>
                  <a:pt x="6393261" y="3860589"/>
                  <a:pt x="6945055" y="3325931"/>
                  <a:pt x="6945055" y="2666396"/>
                </a:cubicBezTo>
                <a:cubicBezTo>
                  <a:pt x="6945055" y="2006861"/>
                  <a:pt x="6393261" y="1472203"/>
                  <a:pt x="5712589" y="1472203"/>
                </a:cubicBezTo>
                <a:close/>
                <a:moveTo>
                  <a:pt x="0" y="0"/>
                </a:moveTo>
                <a:lnTo>
                  <a:pt x="9144000" y="0"/>
                </a:lnTo>
                <a:lnTo>
                  <a:pt x="9144000" y="5573059"/>
                </a:lnTo>
                <a:lnTo>
                  <a:pt x="0" y="5573059"/>
                </a:lnTo>
                <a:close/>
              </a:path>
            </a:pathLst>
          </a:custGeom>
          <a:solidFill>
            <a:schemeClr val="tx1">
              <a:lumMod val="75000"/>
              <a:lumOff val="25000"/>
              <a:alpha val="49000"/>
            </a:schemeClr>
          </a:solidFill>
          <a:ln>
            <a:solidFill>
              <a:schemeClr val="tx1">
                <a:lumMod val="65000"/>
                <a:lumOff val="3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7" name="Right Arrow 46"/>
          <p:cNvSpPr/>
          <p:nvPr/>
        </p:nvSpPr>
        <p:spPr>
          <a:xfrm rot="5400000">
            <a:off x="5084309" y="3044054"/>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8" name="Right Arrow 47"/>
          <p:cNvSpPr/>
          <p:nvPr/>
        </p:nvSpPr>
        <p:spPr>
          <a:xfrm rot="16200000">
            <a:off x="5785263" y="4460206"/>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160</a:t>
            </a:fld>
            <a:endParaRPr lang="en-US">
              <a:solidFill>
                <a:prstClr val="black">
                  <a:tint val="75000"/>
                </a:prstClr>
              </a:solidFill>
            </a:endParaRPr>
          </a:p>
        </p:txBody>
      </p:sp>
    </p:spTree>
    <p:extLst>
      <p:ext uri="{BB962C8B-B14F-4D97-AF65-F5344CB8AC3E}">
        <p14:creationId xmlns:p14="http://schemas.microsoft.com/office/powerpoint/2010/main" val="1156379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9" name="Straight Connector 48"/>
          <p:cNvCxnSpPr>
            <a:endCxn id="41" idx="0"/>
          </p:cNvCxnSpPr>
          <p:nvPr/>
        </p:nvCxnSpPr>
        <p:spPr>
          <a:xfrm>
            <a:off x="1155053"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Belief Propagation (BP) in a Nutshell</a:t>
            </a:r>
          </a:p>
        </p:txBody>
      </p:sp>
      <p:sp>
        <p:nvSpPr>
          <p:cNvPr id="4" name="Oval 3"/>
          <p:cNvSpPr/>
          <p:nvPr/>
        </p:nvSpPr>
        <p:spPr>
          <a:xfrm>
            <a:off x="2362860" y="537393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dˌæmnˈeɪʃən</a:t>
            </a:r>
            <a:endParaRPr lang="en-US" sz="1800" dirty="0">
              <a:solidFill>
                <a:prstClr val="black"/>
              </a:solidFill>
              <a:latin typeface="Cambria"/>
              <a:cs typeface="Cambria"/>
            </a:endParaRPr>
          </a:p>
        </p:txBody>
      </p:sp>
      <p:sp>
        <p:nvSpPr>
          <p:cNvPr id="5" name="Oval 4"/>
          <p:cNvSpPr/>
          <p:nvPr/>
        </p:nvSpPr>
        <p:spPr>
          <a:xfrm>
            <a:off x="4730157" y="5383006"/>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rizˈajnz</a:t>
            </a:r>
            <a:endParaRPr lang="en-US" sz="1800" dirty="0">
              <a:solidFill>
                <a:srgbClr val="000000"/>
              </a:solidFill>
              <a:latin typeface="Cambria"/>
              <a:cs typeface="Cambria"/>
            </a:endParaRPr>
          </a:p>
        </p:txBody>
      </p:sp>
      <p:sp>
        <p:nvSpPr>
          <p:cNvPr id="6" name="Oval 5"/>
          <p:cNvSpPr/>
          <p:nvPr/>
        </p:nvSpPr>
        <p:spPr>
          <a:xfrm>
            <a:off x="6945054" y="538197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rˌɛzɪgnˈeɪʃən</a:t>
            </a:r>
            <a:endParaRPr lang="en-US" sz="1800" dirty="0">
              <a:solidFill>
                <a:srgbClr val="000000"/>
              </a:solidFill>
              <a:latin typeface="Cambria"/>
              <a:cs typeface="Cambria"/>
            </a:endParaRPr>
          </a:p>
        </p:txBody>
      </p:sp>
      <p:sp>
        <p:nvSpPr>
          <p:cNvPr id="7" name="Oval 6"/>
          <p:cNvSpPr/>
          <p:nvPr/>
        </p:nvSpPr>
        <p:spPr>
          <a:xfrm>
            <a:off x="172621" y="3483701"/>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dæmnz</a:t>
            </a:r>
            <a:endParaRPr lang="en-US" sz="1800" dirty="0">
              <a:solidFill>
                <a:prstClr val="black"/>
              </a:solidFill>
              <a:latin typeface="Cambria"/>
              <a:cs typeface="Cambria"/>
            </a:endParaRPr>
          </a:p>
        </p:txBody>
      </p:sp>
      <p:sp>
        <p:nvSpPr>
          <p:cNvPr id="8" name="Oval 7"/>
          <p:cNvSpPr/>
          <p:nvPr/>
        </p:nvSpPr>
        <p:spPr>
          <a:xfrm>
            <a:off x="4730157"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rizajgnz</a:t>
            </a:r>
            <a:endParaRPr lang="en-US" sz="1800" dirty="0">
              <a:solidFill>
                <a:srgbClr val="000000"/>
              </a:solidFill>
              <a:latin typeface="Cambria"/>
              <a:cs typeface="Cambria"/>
            </a:endParaRPr>
          </a:p>
        </p:txBody>
      </p:sp>
      <p:sp>
        <p:nvSpPr>
          <p:cNvPr id="9" name="Oval 8"/>
          <p:cNvSpPr/>
          <p:nvPr/>
        </p:nvSpPr>
        <p:spPr>
          <a:xfrm>
            <a:off x="6945054"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rizajgn</a:t>
            </a:r>
            <a:r>
              <a:rPr lang="en-US" sz="1800" dirty="0" err="1" smtClean="0">
                <a:solidFill>
                  <a:srgbClr val="000000"/>
                </a:solidFill>
                <a:latin typeface="Cambria"/>
                <a:cs typeface="Cambria"/>
              </a:rPr>
              <a:t>eɪʃən</a:t>
            </a:r>
            <a:endParaRPr lang="en-US" sz="1800" dirty="0">
              <a:solidFill>
                <a:srgbClr val="000000"/>
              </a:solidFill>
              <a:latin typeface="Cambria"/>
              <a:cs typeface="Cambria"/>
            </a:endParaRPr>
          </a:p>
        </p:txBody>
      </p:sp>
      <p:sp>
        <p:nvSpPr>
          <p:cNvPr id="10" name="Oval 9"/>
          <p:cNvSpPr/>
          <p:nvPr/>
        </p:nvSpPr>
        <p:spPr>
          <a:xfrm>
            <a:off x="2428950"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dæmneɪʃən</a:t>
            </a:r>
            <a:endParaRPr lang="en-US" sz="1800" dirty="0">
              <a:solidFill>
                <a:prstClr val="black"/>
              </a:solidFill>
              <a:latin typeface="Cambria"/>
              <a:cs typeface="Cambria"/>
            </a:endParaRPr>
          </a:p>
        </p:txBody>
      </p:sp>
      <p:sp>
        <p:nvSpPr>
          <p:cNvPr id="11" name="Oval 10"/>
          <p:cNvSpPr/>
          <p:nvPr/>
        </p:nvSpPr>
        <p:spPr>
          <a:xfrm>
            <a:off x="4765641" y="149960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eɪʃən</a:t>
            </a:r>
            <a:endParaRPr lang="en-US" sz="1800" dirty="0">
              <a:solidFill>
                <a:prstClr val="black"/>
              </a:solidFill>
              <a:latin typeface="Cambria"/>
              <a:cs typeface="Cambria"/>
            </a:endParaRPr>
          </a:p>
        </p:txBody>
      </p:sp>
      <p:sp>
        <p:nvSpPr>
          <p:cNvPr id="12" name="Oval 11"/>
          <p:cNvSpPr/>
          <p:nvPr/>
        </p:nvSpPr>
        <p:spPr>
          <a:xfrm>
            <a:off x="32654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srgbClr val="000000"/>
                </a:solidFill>
                <a:latin typeface="Cambria"/>
                <a:cs typeface="Cambria"/>
              </a:rPr>
              <a:t>z</a:t>
            </a:r>
            <a:endParaRPr lang="en-US" sz="1800" dirty="0">
              <a:solidFill>
                <a:srgbClr val="000000"/>
              </a:solidFill>
              <a:latin typeface="Cambria"/>
              <a:cs typeface="Cambria"/>
            </a:endParaRPr>
          </a:p>
        </p:txBody>
      </p:sp>
      <p:sp>
        <p:nvSpPr>
          <p:cNvPr id="13" name="Oval 12"/>
          <p:cNvSpPr/>
          <p:nvPr/>
        </p:nvSpPr>
        <p:spPr>
          <a:xfrm>
            <a:off x="703136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a:t>
            </a:r>
            <a:endParaRPr lang="en-US" sz="1800" dirty="0">
              <a:solidFill>
                <a:srgbClr val="000000"/>
              </a:solidFill>
              <a:latin typeface="Cambria"/>
              <a:cs typeface="Cambria"/>
            </a:endParaRPr>
          </a:p>
        </p:txBody>
      </p:sp>
      <p:sp>
        <p:nvSpPr>
          <p:cNvPr id="14" name="Oval 13"/>
          <p:cNvSpPr/>
          <p:nvPr/>
        </p:nvSpPr>
        <p:spPr>
          <a:xfrm>
            <a:off x="2515260"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a:t>
            </a:r>
            <a:endParaRPr lang="en-US" sz="1800" dirty="0">
              <a:solidFill>
                <a:prstClr val="black"/>
              </a:solidFill>
              <a:latin typeface="Cambria"/>
              <a:cs typeface="Cambria"/>
            </a:endParaRPr>
          </a:p>
        </p:txBody>
      </p:sp>
      <p:sp>
        <p:nvSpPr>
          <p:cNvPr id="27" name="Oval 26"/>
          <p:cNvSpPr/>
          <p:nvPr/>
        </p:nvSpPr>
        <p:spPr>
          <a:xfrm>
            <a:off x="187445" y="538402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dˈæmz</a:t>
            </a:r>
            <a:endParaRPr lang="en-US" sz="1800" dirty="0">
              <a:solidFill>
                <a:prstClr val="black"/>
              </a:solidFill>
              <a:latin typeface="Cambria"/>
              <a:cs typeface="Cambria"/>
            </a:endParaRPr>
          </a:p>
        </p:txBody>
      </p:sp>
      <p:sp>
        <p:nvSpPr>
          <p:cNvPr id="33" name="Rectangle 32"/>
          <p:cNvSpPr/>
          <p:nvPr/>
        </p:nvSpPr>
        <p:spPr>
          <a:xfrm>
            <a:off x="7773562"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4" name="Rectangle 33"/>
          <p:cNvSpPr/>
          <p:nvPr/>
        </p:nvSpPr>
        <p:spPr>
          <a:xfrm>
            <a:off x="5559002"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5" name="Rectangle 34"/>
          <p:cNvSpPr/>
          <p:nvPr/>
        </p:nvSpPr>
        <p:spPr>
          <a:xfrm>
            <a:off x="3263476"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6" name="Rectangle 35"/>
          <p:cNvSpPr/>
          <p:nvPr/>
        </p:nvSpPr>
        <p:spPr>
          <a:xfrm>
            <a:off x="1015953"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8" name="Rectangle 37"/>
          <p:cNvSpPr/>
          <p:nvPr/>
        </p:nvSpPr>
        <p:spPr>
          <a:xfrm>
            <a:off x="7859872"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9" name="Rectangle 38"/>
          <p:cNvSpPr/>
          <p:nvPr/>
        </p:nvSpPr>
        <p:spPr>
          <a:xfrm>
            <a:off x="5558665" y="275714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0" name="Rectangle 39"/>
          <p:cNvSpPr/>
          <p:nvPr/>
        </p:nvSpPr>
        <p:spPr>
          <a:xfrm>
            <a:off x="3247157"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1" name="Rectangle 40"/>
          <p:cNvSpPr/>
          <p:nvPr/>
        </p:nvSpPr>
        <p:spPr>
          <a:xfrm>
            <a:off x="1001129"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5" name="Straight Connector 44"/>
          <p:cNvCxnSpPr>
            <a:endCxn id="41" idx="0"/>
          </p:cNvCxnSpPr>
          <p:nvPr/>
        </p:nvCxnSpPr>
        <p:spPr>
          <a:xfrm flipH="1">
            <a:off x="1155053" y="2333293"/>
            <a:ext cx="2092105"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0" idx="0"/>
          </p:cNvCxnSpPr>
          <p:nvPr/>
        </p:nvCxnSpPr>
        <p:spPr>
          <a:xfrm>
            <a:off x="3390780" y="2342428"/>
            <a:ext cx="10301" cy="44326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3"/>
            <a:endCxn id="40" idx="3"/>
          </p:cNvCxnSpPr>
          <p:nvPr/>
        </p:nvCxnSpPr>
        <p:spPr>
          <a:xfrm flipH="1">
            <a:off x="3555004" y="2218999"/>
            <a:ext cx="1498385"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1"/>
            <a:endCxn id="12" idx="5"/>
          </p:cNvCxnSpPr>
          <p:nvPr/>
        </p:nvCxnSpPr>
        <p:spPr>
          <a:xfrm flipH="1" flipV="1">
            <a:off x="2003659" y="2209864"/>
            <a:ext cx="3555006"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9" idx="3"/>
            <a:endCxn id="13" idx="3"/>
          </p:cNvCxnSpPr>
          <p:nvPr/>
        </p:nvCxnSpPr>
        <p:spPr>
          <a:xfrm flipV="1">
            <a:off x="5866512" y="2209864"/>
            <a:ext cx="1452600"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1" idx="5"/>
            <a:endCxn id="38" idx="1"/>
          </p:cNvCxnSpPr>
          <p:nvPr/>
        </p:nvCxnSpPr>
        <p:spPr>
          <a:xfrm>
            <a:off x="6442756" y="2218999"/>
            <a:ext cx="1417116"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3" idx="4"/>
            <a:endCxn id="38" idx="0"/>
          </p:cNvCxnSpPr>
          <p:nvPr/>
        </p:nvCxnSpPr>
        <p:spPr>
          <a:xfrm>
            <a:off x="8013796"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41" idx="2"/>
            <a:endCxn id="7" idx="0"/>
          </p:cNvCxnSpPr>
          <p:nvPr/>
        </p:nvCxnSpPr>
        <p:spPr>
          <a:xfrm>
            <a:off x="1155053" y="3132082"/>
            <a:ext cx="0" cy="35161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 idx="4"/>
            <a:endCxn id="36" idx="0"/>
          </p:cNvCxnSpPr>
          <p:nvPr/>
        </p:nvCxnSpPr>
        <p:spPr>
          <a:xfrm>
            <a:off x="1155053" y="4326524"/>
            <a:ext cx="14824" cy="30812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27" idx="0"/>
            <a:endCxn id="36" idx="2"/>
          </p:cNvCxnSpPr>
          <p:nvPr/>
        </p:nvCxnSpPr>
        <p:spPr>
          <a:xfrm flipV="1">
            <a:off x="1169877" y="4981034"/>
            <a:ext cx="0" cy="40298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3415876" y="4981034"/>
            <a:ext cx="1524" cy="39289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 idx="0"/>
            <a:endCxn id="34" idx="2"/>
          </p:cNvCxnSpPr>
          <p:nvPr/>
        </p:nvCxnSpPr>
        <p:spPr>
          <a:xfrm flipV="1">
            <a:off x="5712589" y="4982586"/>
            <a:ext cx="337" cy="40042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6" idx="0"/>
            <a:endCxn id="33" idx="2"/>
          </p:cNvCxnSpPr>
          <p:nvPr/>
        </p:nvCxnSpPr>
        <p:spPr>
          <a:xfrm flipV="1">
            <a:off x="7927486" y="4981034"/>
            <a:ext cx="0" cy="40094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35" idx="0"/>
            <a:endCxn id="10" idx="4"/>
          </p:cNvCxnSpPr>
          <p:nvPr/>
        </p:nvCxnSpPr>
        <p:spPr>
          <a:xfrm flipH="1" flipV="1">
            <a:off x="3411382" y="4325496"/>
            <a:ext cx="6018"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a:endCxn id="40" idx="2"/>
          </p:cNvCxnSpPr>
          <p:nvPr/>
        </p:nvCxnSpPr>
        <p:spPr>
          <a:xfrm flipV="1">
            <a:off x="3390780" y="3132082"/>
            <a:ext cx="10301" cy="35059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34" idx="0"/>
            <a:endCxn id="8" idx="4"/>
          </p:cNvCxnSpPr>
          <p:nvPr/>
        </p:nvCxnSpPr>
        <p:spPr>
          <a:xfrm flipH="1" flipV="1">
            <a:off x="5712589" y="4325496"/>
            <a:ext cx="337"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33" idx="0"/>
            <a:endCxn id="9" idx="4"/>
          </p:cNvCxnSpPr>
          <p:nvPr/>
        </p:nvCxnSpPr>
        <p:spPr>
          <a:xfrm flipV="1">
            <a:off x="7927486" y="4325496"/>
            <a:ext cx="0" cy="30915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8" idx="0"/>
            <a:endCxn id="39" idx="2"/>
          </p:cNvCxnSpPr>
          <p:nvPr/>
        </p:nvCxnSpPr>
        <p:spPr>
          <a:xfrm flipV="1">
            <a:off x="5712589" y="3103532"/>
            <a:ext cx="0" cy="3791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endCxn id="38" idx="2"/>
          </p:cNvCxnSpPr>
          <p:nvPr/>
        </p:nvCxnSpPr>
        <p:spPr>
          <a:xfrm flipV="1">
            <a:off x="8013796" y="3132082"/>
            <a:ext cx="0" cy="3505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1284941"/>
            <a:ext cx="9143999" cy="5573059"/>
          </a:xfrm>
          <a:custGeom>
            <a:avLst/>
            <a:gdLst/>
            <a:ahLst/>
            <a:cxnLst/>
            <a:rect l="l" t="t" r="r" b="b"/>
            <a:pathLst>
              <a:path w="9144000" h="5573059">
                <a:moveTo>
                  <a:pt x="5712589" y="1472203"/>
                </a:moveTo>
                <a:cubicBezTo>
                  <a:pt x="5031917" y="1472203"/>
                  <a:pt x="4480123" y="2006861"/>
                  <a:pt x="4480123" y="2666396"/>
                </a:cubicBezTo>
                <a:cubicBezTo>
                  <a:pt x="4480123" y="3325931"/>
                  <a:pt x="5031917" y="3860589"/>
                  <a:pt x="5712589" y="3860589"/>
                </a:cubicBezTo>
                <a:cubicBezTo>
                  <a:pt x="6393261" y="3860589"/>
                  <a:pt x="6945055" y="3325931"/>
                  <a:pt x="6945055" y="2666396"/>
                </a:cubicBezTo>
                <a:cubicBezTo>
                  <a:pt x="6945055" y="2006861"/>
                  <a:pt x="6393261" y="1472203"/>
                  <a:pt x="5712589" y="1472203"/>
                </a:cubicBezTo>
                <a:close/>
                <a:moveTo>
                  <a:pt x="0" y="0"/>
                </a:moveTo>
                <a:lnTo>
                  <a:pt x="9144000" y="0"/>
                </a:lnTo>
                <a:lnTo>
                  <a:pt x="9144000" y="5573059"/>
                </a:lnTo>
                <a:lnTo>
                  <a:pt x="0" y="5573059"/>
                </a:lnTo>
                <a:close/>
              </a:path>
            </a:pathLst>
          </a:custGeom>
          <a:solidFill>
            <a:schemeClr val="tx1">
              <a:lumMod val="75000"/>
              <a:lumOff val="25000"/>
              <a:alpha val="49000"/>
            </a:schemeClr>
          </a:solidFill>
          <a:ln>
            <a:solidFill>
              <a:schemeClr val="tx1">
                <a:lumMod val="65000"/>
                <a:lumOff val="3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prstClr val="white"/>
              </a:solidFill>
            </a:endParaRPr>
          </a:p>
        </p:txBody>
      </p:sp>
      <p:grpSp>
        <p:nvGrpSpPr>
          <p:cNvPr id="46" name="Group 45"/>
          <p:cNvGrpSpPr/>
          <p:nvPr/>
        </p:nvGrpSpPr>
        <p:grpSpPr>
          <a:xfrm>
            <a:off x="4730157" y="2876587"/>
            <a:ext cx="1285103" cy="908581"/>
            <a:chOff x="6955475" y="1306321"/>
            <a:chExt cx="2183531" cy="1219047"/>
          </a:xfrm>
        </p:grpSpPr>
        <p:sp>
          <p:nvSpPr>
            <p:cNvPr id="50" name="Oval 49"/>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1" name="Straight Arrow Connector 50"/>
            <p:cNvCxnSpPr>
              <a:endCxn id="52"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3" name="Straight Arrow Connector 52"/>
            <p:cNvCxnSpPr>
              <a:endCxn id="54"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6" name="Straight Arrow Connector 55"/>
            <p:cNvCxnSpPr>
              <a:endCxn id="57"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8" name="Straight Arrow Connector 57"/>
            <p:cNvCxnSpPr>
              <a:endCxn id="59"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0" name="Straight Arrow Connector 44"/>
            <p:cNvCxnSpPr>
              <a:stCxn id="52" idx="5"/>
              <a:endCxn id="54"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3" name="Straight Arrow Connector 44"/>
            <p:cNvCxnSpPr>
              <a:stCxn id="52" idx="3"/>
              <a:endCxn id="62"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44"/>
            <p:cNvCxnSpPr>
              <a:stCxn id="62" idx="6"/>
              <a:endCxn id="54"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44"/>
            <p:cNvCxnSpPr>
              <a:stCxn id="59" idx="5"/>
              <a:endCxn id="59"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44"/>
            <p:cNvCxnSpPr>
              <a:stCxn id="50" idx="0"/>
              <a:endCxn id="52"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44"/>
            <p:cNvCxnSpPr>
              <a:stCxn id="52" idx="0"/>
              <a:endCxn id="57"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44"/>
            <p:cNvCxnSpPr>
              <a:stCxn id="57" idx="0"/>
              <a:endCxn id="59"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44"/>
            <p:cNvCxnSpPr>
              <a:stCxn id="54" idx="5"/>
              <a:endCxn id="59"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3" name="Straight Arrow Connector 44"/>
            <p:cNvCxnSpPr>
              <a:stCxn id="52" idx="7"/>
              <a:endCxn id="54"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7068995" y="1306321"/>
              <a:ext cx="2070011" cy="1050576"/>
              <a:chOff x="2954628" y="1188732"/>
              <a:chExt cx="2273899" cy="1154054"/>
            </a:xfrm>
          </p:grpSpPr>
          <p:grpSp>
            <p:nvGrpSpPr>
              <p:cNvPr id="75" name="Group 74"/>
              <p:cNvGrpSpPr/>
              <p:nvPr/>
            </p:nvGrpSpPr>
            <p:grpSpPr>
              <a:xfrm>
                <a:off x="2954628" y="1252724"/>
                <a:ext cx="2273899" cy="1090062"/>
                <a:chOff x="3029436" y="2887849"/>
                <a:chExt cx="2851000" cy="1366717"/>
              </a:xfrm>
            </p:grpSpPr>
            <p:sp>
              <p:nvSpPr>
                <p:cNvPr id="77" name="TextBox 76"/>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78" name="TextBox 77"/>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79" name="TextBox 78"/>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80" name="TextBox 79"/>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81" name="TextBox 80"/>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82" name="TextBox 81"/>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83" name="TextBox 82"/>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84" name="TextBox 83"/>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85" name="TextBox 84"/>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86" name="TextBox 85"/>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87" name="TextBox 86"/>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88" name="TextBox 87"/>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76" name="TextBox 75"/>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grpSp>
        <p:nvGrpSpPr>
          <p:cNvPr id="90" name="Group 89"/>
          <p:cNvGrpSpPr/>
          <p:nvPr/>
        </p:nvGrpSpPr>
        <p:grpSpPr>
          <a:xfrm>
            <a:off x="5482611" y="4180355"/>
            <a:ext cx="1285103" cy="908581"/>
            <a:chOff x="6955475" y="1306321"/>
            <a:chExt cx="2183531" cy="1219047"/>
          </a:xfrm>
        </p:grpSpPr>
        <p:sp>
          <p:nvSpPr>
            <p:cNvPr id="91" name="Oval 90"/>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3" name="Straight Arrow Connector 92"/>
            <p:cNvCxnSpPr>
              <a:endCxn id="94"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5" name="Straight Arrow Connector 94"/>
            <p:cNvCxnSpPr>
              <a:endCxn id="96"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9" name="Straight Arrow Connector 98"/>
            <p:cNvCxnSpPr>
              <a:endCxn id="100"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1" name="Straight Arrow Connector 100"/>
            <p:cNvCxnSpPr>
              <a:endCxn id="102"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3" name="Straight Arrow Connector 44"/>
            <p:cNvCxnSpPr>
              <a:stCxn id="94" idx="5"/>
              <a:endCxn id="96"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4" name="Oval 103"/>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5" name="Straight Arrow Connector 44"/>
            <p:cNvCxnSpPr>
              <a:stCxn id="94" idx="3"/>
              <a:endCxn id="104"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44"/>
            <p:cNvCxnSpPr>
              <a:stCxn id="104" idx="6"/>
              <a:endCxn id="96"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44"/>
            <p:cNvCxnSpPr>
              <a:stCxn id="102" idx="5"/>
              <a:endCxn id="102"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44"/>
            <p:cNvCxnSpPr>
              <a:stCxn id="91" idx="0"/>
              <a:endCxn id="94"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44"/>
            <p:cNvCxnSpPr>
              <a:stCxn id="94" idx="0"/>
              <a:endCxn id="100"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44"/>
            <p:cNvCxnSpPr>
              <a:stCxn id="100" idx="0"/>
              <a:endCxn id="102"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44"/>
            <p:cNvCxnSpPr>
              <a:stCxn id="96" idx="5"/>
              <a:endCxn id="102"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5" name="Straight Arrow Connector 44"/>
            <p:cNvCxnSpPr>
              <a:stCxn id="94" idx="7"/>
              <a:endCxn id="96"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17" name="Group 116"/>
            <p:cNvGrpSpPr/>
            <p:nvPr/>
          </p:nvGrpSpPr>
          <p:grpSpPr>
            <a:xfrm>
              <a:off x="7068995" y="1306321"/>
              <a:ext cx="2070011" cy="1050576"/>
              <a:chOff x="2954628" y="1188732"/>
              <a:chExt cx="2273899" cy="1154054"/>
            </a:xfrm>
          </p:grpSpPr>
          <p:grpSp>
            <p:nvGrpSpPr>
              <p:cNvPr id="118" name="Group 117"/>
              <p:cNvGrpSpPr/>
              <p:nvPr/>
            </p:nvGrpSpPr>
            <p:grpSpPr>
              <a:xfrm>
                <a:off x="2954628" y="1252724"/>
                <a:ext cx="2273899" cy="1090062"/>
                <a:chOff x="3029436" y="2887849"/>
                <a:chExt cx="2851000" cy="1366717"/>
              </a:xfrm>
            </p:grpSpPr>
            <p:sp>
              <p:nvSpPr>
                <p:cNvPr id="121" name="TextBox 12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122" name="TextBox 121"/>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124" name="TextBox 123"/>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125" name="TextBox 124"/>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126" name="TextBox 125"/>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127" name="TextBox 126"/>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28" name="TextBox 127"/>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129" name="TextBox 128"/>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30" name="TextBox 129"/>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31" name="TextBox 130"/>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132" name="TextBox 131"/>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33" name="TextBox 132"/>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120" name="TextBox 11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161</a:t>
            </a:fld>
            <a:endParaRPr lang="en-US">
              <a:solidFill>
                <a:prstClr val="black">
                  <a:tint val="75000"/>
                </a:prstClr>
              </a:solidFill>
            </a:endParaRPr>
          </a:p>
        </p:txBody>
      </p:sp>
    </p:spTree>
    <p:extLst>
      <p:ext uri="{BB962C8B-B14F-4D97-AF65-F5344CB8AC3E}">
        <p14:creationId xmlns:p14="http://schemas.microsoft.com/office/powerpoint/2010/main" val="404409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9" name="Straight Connector 48"/>
          <p:cNvCxnSpPr>
            <a:endCxn id="41" idx="0"/>
          </p:cNvCxnSpPr>
          <p:nvPr/>
        </p:nvCxnSpPr>
        <p:spPr>
          <a:xfrm>
            <a:off x="1155053"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Belief Propagation (BP) in a Nutshell</a:t>
            </a:r>
          </a:p>
        </p:txBody>
      </p:sp>
      <p:sp>
        <p:nvSpPr>
          <p:cNvPr id="4" name="Oval 3"/>
          <p:cNvSpPr/>
          <p:nvPr/>
        </p:nvSpPr>
        <p:spPr>
          <a:xfrm>
            <a:off x="2362860" y="537393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dˌæmnˈeɪʃən</a:t>
            </a:r>
            <a:endParaRPr lang="en-US" sz="1800" dirty="0">
              <a:solidFill>
                <a:prstClr val="black"/>
              </a:solidFill>
              <a:latin typeface="Cambria"/>
              <a:cs typeface="Cambria"/>
            </a:endParaRPr>
          </a:p>
        </p:txBody>
      </p:sp>
      <p:sp>
        <p:nvSpPr>
          <p:cNvPr id="5" name="Oval 4"/>
          <p:cNvSpPr/>
          <p:nvPr/>
        </p:nvSpPr>
        <p:spPr>
          <a:xfrm>
            <a:off x="4730157" y="5383006"/>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rizˈajnz</a:t>
            </a:r>
            <a:endParaRPr lang="en-US" sz="1800" dirty="0">
              <a:solidFill>
                <a:srgbClr val="000000"/>
              </a:solidFill>
              <a:latin typeface="Cambria"/>
              <a:cs typeface="Cambria"/>
            </a:endParaRPr>
          </a:p>
        </p:txBody>
      </p:sp>
      <p:sp>
        <p:nvSpPr>
          <p:cNvPr id="6" name="Oval 5"/>
          <p:cNvSpPr/>
          <p:nvPr/>
        </p:nvSpPr>
        <p:spPr>
          <a:xfrm>
            <a:off x="6945054" y="538197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rˌɛzɪgnˈeɪʃən</a:t>
            </a:r>
            <a:endParaRPr lang="en-US" sz="1800" dirty="0">
              <a:solidFill>
                <a:srgbClr val="000000"/>
              </a:solidFill>
              <a:latin typeface="Cambria"/>
              <a:cs typeface="Cambria"/>
            </a:endParaRPr>
          </a:p>
        </p:txBody>
      </p:sp>
      <p:sp>
        <p:nvSpPr>
          <p:cNvPr id="7" name="Oval 6"/>
          <p:cNvSpPr/>
          <p:nvPr/>
        </p:nvSpPr>
        <p:spPr>
          <a:xfrm>
            <a:off x="172621" y="3483701"/>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dæmnz</a:t>
            </a:r>
            <a:endParaRPr lang="en-US" sz="1800" dirty="0">
              <a:solidFill>
                <a:prstClr val="black"/>
              </a:solidFill>
              <a:latin typeface="Cambria"/>
              <a:cs typeface="Cambria"/>
            </a:endParaRPr>
          </a:p>
        </p:txBody>
      </p:sp>
      <p:sp>
        <p:nvSpPr>
          <p:cNvPr id="8" name="Oval 7"/>
          <p:cNvSpPr/>
          <p:nvPr/>
        </p:nvSpPr>
        <p:spPr>
          <a:xfrm>
            <a:off x="4730157"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rizajgnz</a:t>
            </a:r>
            <a:endParaRPr lang="en-US" sz="1800" dirty="0">
              <a:solidFill>
                <a:srgbClr val="000000"/>
              </a:solidFill>
              <a:latin typeface="Cambria"/>
              <a:cs typeface="Cambria"/>
            </a:endParaRPr>
          </a:p>
        </p:txBody>
      </p:sp>
      <p:sp>
        <p:nvSpPr>
          <p:cNvPr id="9" name="Oval 8"/>
          <p:cNvSpPr/>
          <p:nvPr/>
        </p:nvSpPr>
        <p:spPr>
          <a:xfrm>
            <a:off x="6945054"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rizajgn</a:t>
            </a:r>
            <a:r>
              <a:rPr lang="en-US" sz="1800" dirty="0" err="1" smtClean="0">
                <a:solidFill>
                  <a:srgbClr val="000000"/>
                </a:solidFill>
                <a:latin typeface="Cambria"/>
                <a:cs typeface="Cambria"/>
              </a:rPr>
              <a:t>eɪʃən</a:t>
            </a:r>
            <a:endParaRPr lang="en-US" sz="1800" dirty="0">
              <a:solidFill>
                <a:srgbClr val="000000"/>
              </a:solidFill>
              <a:latin typeface="Cambria"/>
              <a:cs typeface="Cambria"/>
            </a:endParaRPr>
          </a:p>
        </p:txBody>
      </p:sp>
      <p:sp>
        <p:nvSpPr>
          <p:cNvPr id="10" name="Oval 9"/>
          <p:cNvSpPr/>
          <p:nvPr/>
        </p:nvSpPr>
        <p:spPr>
          <a:xfrm>
            <a:off x="2428950"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dæmneɪʃən</a:t>
            </a:r>
            <a:endParaRPr lang="en-US" sz="1800" dirty="0">
              <a:solidFill>
                <a:prstClr val="black"/>
              </a:solidFill>
              <a:latin typeface="Cambria"/>
              <a:cs typeface="Cambria"/>
            </a:endParaRPr>
          </a:p>
        </p:txBody>
      </p:sp>
      <p:sp>
        <p:nvSpPr>
          <p:cNvPr id="11" name="Oval 10"/>
          <p:cNvSpPr/>
          <p:nvPr/>
        </p:nvSpPr>
        <p:spPr>
          <a:xfrm>
            <a:off x="4765641" y="149960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eɪʃən</a:t>
            </a:r>
            <a:endParaRPr lang="en-US" sz="1800" dirty="0">
              <a:solidFill>
                <a:prstClr val="black"/>
              </a:solidFill>
              <a:latin typeface="Cambria"/>
              <a:cs typeface="Cambria"/>
            </a:endParaRPr>
          </a:p>
        </p:txBody>
      </p:sp>
      <p:sp>
        <p:nvSpPr>
          <p:cNvPr id="12" name="Oval 11"/>
          <p:cNvSpPr/>
          <p:nvPr/>
        </p:nvSpPr>
        <p:spPr>
          <a:xfrm>
            <a:off x="32654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srgbClr val="000000"/>
                </a:solidFill>
                <a:latin typeface="Cambria"/>
                <a:cs typeface="Cambria"/>
              </a:rPr>
              <a:t>z</a:t>
            </a:r>
            <a:endParaRPr lang="en-US" sz="1800" dirty="0">
              <a:solidFill>
                <a:srgbClr val="000000"/>
              </a:solidFill>
              <a:latin typeface="Cambria"/>
              <a:cs typeface="Cambria"/>
            </a:endParaRPr>
          </a:p>
        </p:txBody>
      </p:sp>
      <p:sp>
        <p:nvSpPr>
          <p:cNvPr id="13" name="Oval 12"/>
          <p:cNvSpPr/>
          <p:nvPr/>
        </p:nvSpPr>
        <p:spPr>
          <a:xfrm>
            <a:off x="703136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a:t>
            </a:r>
            <a:endParaRPr lang="en-US" sz="1800" dirty="0">
              <a:solidFill>
                <a:srgbClr val="000000"/>
              </a:solidFill>
              <a:latin typeface="Cambria"/>
              <a:cs typeface="Cambria"/>
            </a:endParaRPr>
          </a:p>
        </p:txBody>
      </p:sp>
      <p:sp>
        <p:nvSpPr>
          <p:cNvPr id="14" name="Oval 13"/>
          <p:cNvSpPr/>
          <p:nvPr/>
        </p:nvSpPr>
        <p:spPr>
          <a:xfrm>
            <a:off x="2515260"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a:t>
            </a:r>
            <a:endParaRPr lang="en-US" sz="1800" dirty="0">
              <a:solidFill>
                <a:prstClr val="black"/>
              </a:solidFill>
              <a:latin typeface="Cambria"/>
              <a:cs typeface="Cambria"/>
            </a:endParaRPr>
          </a:p>
        </p:txBody>
      </p:sp>
      <p:sp>
        <p:nvSpPr>
          <p:cNvPr id="27" name="Oval 26"/>
          <p:cNvSpPr/>
          <p:nvPr/>
        </p:nvSpPr>
        <p:spPr>
          <a:xfrm>
            <a:off x="187445" y="538402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dˈæmz</a:t>
            </a:r>
            <a:endParaRPr lang="en-US" sz="1800" dirty="0">
              <a:solidFill>
                <a:prstClr val="black"/>
              </a:solidFill>
              <a:latin typeface="Cambria"/>
              <a:cs typeface="Cambria"/>
            </a:endParaRPr>
          </a:p>
        </p:txBody>
      </p:sp>
      <p:sp>
        <p:nvSpPr>
          <p:cNvPr id="33" name="Rectangle 32"/>
          <p:cNvSpPr/>
          <p:nvPr/>
        </p:nvSpPr>
        <p:spPr>
          <a:xfrm>
            <a:off x="7773562"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4" name="Rectangle 33"/>
          <p:cNvSpPr/>
          <p:nvPr/>
        </p:nvSpPr>
        <p:spPr>
          <a:xfrm>
            <a:off x="5559002"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5" name="Rectangle 34"/>
          <p:cNvSpPr/>
          <p:nvPr/>
        </p:nvSpPr>
        <p:spPr>
          <a:xfrm>
            <a:off x="3263476"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6" name="Rectangle 35"/>
          <p:cNvSpPr/>
          <p:nvPr/>
        </p:nvSpPr>
        <p:spPr>
          <a:xfrm>
            <a:off x="1015953"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8" name="Rectangle 37"/>
          <p:cNvSpPr/>
          <p:nvPr/>
        </p:nvSpPr>
        <p:spPr>
          <a:xfrm>
            <a:off x="7859872"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9" name="Rectangle 38"/>
          <p:cNvSpPr/>
          <p:nvPr/>
        </p:nvSpPr>
        <p:spPr>
          <a:xfrm>
            <a:off x="5558665" y="275714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0" name="Rectangle 39"/>
          <p:cNvSpPr/>
          <p:nvPr/>
        </p:nvSpPr>
        <p:spPr>
          <a:xfrm>
            <a:off x="3247157"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1" name="Rectangle 40"/>
          <p:cNvSpPr/>
          <p:nvPr/>
        </p:nvSpPr>
        <p:spPr>
          <a:xfrm>
            <a:off x="1001129"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5" name="Straight Connector 44"/>
          <p:cNvCxnSpPr>
            <a:endCxn id="41" idx="0"/>
          </p:cNvCxnSpPr>
          <p:nvPr/>
        </p:nvCxnSpPr>
        <p:spPr>
          <a:xfrm flipH="1">
            <a:off x="1155053" y="2333293"/>
            <a:ext cx="2092105"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0" idx="0"/>
          </p:cNvCxnSpPr>
          <p:nvPr/>
        </p:nvCxnSpPr>
        <p:spPr>
          <a:xfrm>
            <a:off x="3390780" y="2342428"/>
            <a:ext cx="10301" cy="44326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3"/>
            <a:endCxn id="40" idx="3"/>
          </p:cNvCxnSpPr>
          <p:nvPr/>
        </p:nvCxnSpPr>
        <p:spPr>
          <a:xfrm flipH="1">
            <a:off x="3555004" y="2218999"/>
            <a:ext cx="1498385"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1"/>
            <a:endCxn id="12" idx="5"/>
          </p:cNvCxnSpPr>
          <p:nvPr/>
        </p:nvCxnSpPr>
        <p:spPr>
          <a:xfrm flipH="1" flipV="1">
            <a:off x="2003659" y="2209864"/>
            <a:ext cx="3555006"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9" idx="3"/>
            <a:endCxn id="13" idx="3"/>
          </p:cNvCxnSpPr>
          <p:nvPr/>
        </p:nvCxnSpPr>
        <p:spPr>
          <a:xfrm flipV="1">
            <a:off x="5866512" y="2209864"/>
            <a:ext cx="1452600"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1" idx="5"/>
            <a:endCxn id="38" idx="1"/>
          </p:cNvCxnSpPr>
          <p:nvPr/>
        </p:nvCxnSpPr>
        <p:spPr>
          <a:xfrm>
            <a:off x="6442756" y="2218999"/>
            <a:ext cx="1417116"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3" idx="4"/>
            <a:endCxn id="38" idx="0"/>
          </p:cNvCxnSpPr>
          <p:nvPr/>
        </p:nvCxnSpPr>
        <p:spPr>
          <a:xfrm>
            <a:off x="8013796"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41" idx="2"/>
            <a:endCxn id="7" idx="0"/>
          </p:cNvCxnSpPr>
          <p:nvPr/>
        </p:nvCxnSpPr>
        <p:spPr>
          <a:xfrm>
            <a:off x="1155053" y="3132082"/>
            <a:ext cx="0" cy="35161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 idx="4"/>
            <a:endCxn id="36" idx="0"/>
          </p:cNvCxnSpPr>
          <p:nvPr/>
        </p:nvCxnSpPr>
        <p:spPr>
          <a:xfrm>
            <a:off x="1155053" y="4326524"/>
            <a:ext cx="14824" cy="30812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27" idx="0"/>
            <a:endCxn id="36" idx="2"/>
          </p:cNvCxnSpPr>
          <p:nvPr/>
        </p:nvCxnSpPr>
        <p:spPr>
          <a:xfrm flipV="1">
            <a:off x="1169877" y="4981034"/>
            <a:ext cx="0" cy="40298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3415876" y="4981034"/>
            <a:ext cx="1524" cy="39289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 idx="0"/>
            <a:endCxn id="34" idx="2"/>
          </p:cNvCxnSpPr>
          <p:nvPr/>
        </p:nvCxnSpPr>
        <p:spPr>
          <a:xfrm flipV="1">
            <a:off x="5712589" y="4982586"/>
            <a:ext cx="337" cy="40042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6" idx="0"/>
            <a:endCxn id="33" idx="2"/>
          </p:cNvCxnSpPr>
          <p:nvPr/>
        </p:nvCxnSpPr>
        <p:spPr>
          <a:xfrm flipV="1">
            <a:off x="7927486" y="4981034"/>
            <a:ext cx="0" cy="40094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35" idx="0"/>
            <a:endCxn id="10" idx="4"/>
          </p:cNvCxnSpPr>
          <p:nvPr/>
        </p:nvCxnSpPr>
        <p:spPr>
          <a:xfrm flipH="1" flipV="1">
            <a:off x="3411382" y="4325496"/>
            <a:ext cx="6018"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a:endCxn id="40" idx="2"/>
          </p:cNvCxnSpPr>
          <p:nvPr/>
        </p:nvCxnSpPr>
        <p:spPr>
          <a:xfrm flipV="1">
            <a:off x="3390780" y="3132082"/>
            <a:ext cx="10301" cy="35059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34" idx="0"/>
            <a:endCxn id="8" idx="4"/>
          </p:cNvCxnSpPr>
          <p:nvPr/>
        </p:nvCxnSpPr>
        <p:spPr>
          <a:xfrm flipH="1" flipV="1">
            <a:off x="5712589" y="4325496"/>
            <a:ext cx="337"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33" idx="0"/>
            <a:endCxn id="9" idx="4"/>
          </p:cNvCxnSpPr>
          <p:nvPr/>
        </p:nvCxnSpPr>
        <p:spPr>
          <a:xfrm flipV="1">
            <a:off x="7927486" y="4325496"/>
            <a:ext cx="0" cy="30915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8" idx="0"/>
            <a:endCxn id="39" idx="2"/>
          </p:cNvCxnSpPr>
          <p:nvPr/>
        </p:nvCxnSpPr>
        <p:spPr>
          <a:xfrm flipV="1">
            <a:off x="5712589" y="3103532"/>
            <a:ext cx="0" cy="3791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endCxn id="38" idx="2"/>
          </p:cNvCxnSpPr>
          <p:nvPr/>
        </p:nvCxnSpPr>
        <p:spPr>
          <a:xfrm flipV="1">
            <a:off x="8013796" y="3132082"/>
            <a:ext cx="0" cy="3505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1284941"/>
            <a:ext cx="9143999" cy="5573059"/>
          </a:xfrm>
          <a:custGeom>
            <a:avLst/>
            <a:gdLst/>
            <a:ahLst/>
            <a:cxnLst/>
            <a:rect l="l" t="t" r="r" b="b"/>
            <a:pathLst>
              <a:path w="9144000" h="5573059">
                <a:moveTo>
                  <a:pt x="5712589" y="1472203"/>
                </a:moveTo>
                <a:cubicBezTo>
                  <a:pt x="5031917" y="1472203"/>
                  <a:pt x="4480123" y="2006861"/>
                  <a:pt x="4480123" y="2666396"/>
                </a:cubicBezTo>
                <a:cubicBezTo>
                  <a:pt x="4480123" y="3325931"/>
                  <a:pt x="5031917" y="3860589"/>
                  <a:pt x="5712589" y="3860589"/>
                </a:cubicBezTo>
                <a:cubicBezTo>
                  <a:pt x="6393261" y="3860589"/>
                  <a:pt x="6945055" y="3325931"/>
                  <a:pt x="6945055" y="2666396"/>
                </a:cubicBezTo>
                <a:cubicBezTo>
                  <a:pt x="6945055" y="2006861"/>
                  <a:pt x="6393261" y="1472203"/>
                  <a:pt x="5712589" y="1472203"/>
                </a:cubicBezTo>
                <a:close/>
                <a:moveTo>
                  <a:pt x="0" y="0"/>
                </a:moveTo>
                <a:lnTo>
                  <a:pt x="9144000" y="0"/>
                </a:lnTo>
                <a:lnTo>
                  <a:pt x="9144000" y="5573059"/>
                </a:lnTo>
                <a:lnTo>
                  <a:pt x="0" y="5573059"/>
                </a:lnTo>
                <a:close/>
              </a:path>
            </a:pathLst>
          </a:custGeom>
          <a:solidFill>
            <a:schemeClr val="tx1">
              <a:lumMod val="75000"/>
              <a:lumOff val="25000"/>
              <a:alpha val="49000"/>
            </a:schemeClr>
          </a:solidFill>
          <a:ln>
            <a:solidFill>
              <a:schemeClr val="tx1">
                <a:lumMod val="65000"/>
                <a:lumOff val="3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prstClr val="white"/>
              </a:solidFill>
            </a:endParaRPr>
          </a:p>
        </p:txBody>
      </p:sp>
      <p:grpSp>
        <p:nvGrpSpPr>
          <p:cNvPr id="90" name="Group 89"/>
          <p:cNvGrpSpPr/>
          <p:nvPr/>
        </p:nvGrpSpPr>
        <p:grpSpPr>
          <a:xfrm>
            <a:off x="5781829" y="3518646"/>
            <a:ext cx="1285103" cy="908581"/>
            <a:chOff x="6955475" y="1306321"/>
            <a:chExt cx="2183531" cy="1219047"/>
          </a:xfrm>
        </p:grpSpPr>
        <p:sp>
          <p:nvSpPr>
            <p:cNvPr id="91" name="Oval 90"/>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3" name="Straight Arrow Connector 92"/>
            <p:cNvCxnSpPr>
              <a:endCxn id="94"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5" name="Straight Arrow Connector 94"/>
            <p:cNvCxnSpPr>
              <a:endCxn id="96"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9" name="Straight Arrow Connector 98"/>
            <p:cNvCxnSpPr>
              <a:endCxn id="100"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1" name="Straight Arrow Connector 100"/>
            <p:cNvCxnSpPr>
              <a:endCxn id="102"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3" name="Straight Arrow Connector 44"/>
            <p:cNvCxnSpPr>
              <a:stCxn id="94" idx="5"/>
              <a:endCxn id="96"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4" name="Oval 103"/>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5" name="Straight Arrow Connector 44"/>
            <p:cNvCxnSpPr>
              <a:stCxn id="94" idx="3"/>
              <a:endCxn id="104"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44"/>
            <p:cNvCxnSpPr>
              <a:stCxn id="104" idx="6"/>
              <a:endCxn id="96"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44"/>
            <p:cNvCxnSpPr>
              <a:stCxn id="102" idx="5"/>
              <a:endCxn id="102"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44"/>
            <p:cNvCxnSpPr>
              <a:stCxn id="91" idx="0"/>
              <a:endCxn id="94"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44"/>
            <p:cNvCxnSpPr>
              <a:stCxn id="94" idx="0"/>
              <a:endCxn id="100"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44"/>
            <p:cNvCxnSpPr>
              <a:stCxn id="100" idx="0"/>
              <a:endCxn id="102"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44"/>
            <p:cNvCxnSpPr>
              <a:stCxn id="96" idx="5"/>
              <a:endCxn id="102"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5" name="Straight Arrow Connector 44"/>
            <p:cNvCxnSpPr>
              <a:stCxn id="94" idx="7"/>
              <a:endCxn id="96"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17" name="Group 116"/>
            <p:cNvGrpSpPr/>
            <p:nvPr/>
          </p:nvGrpSpPr>
          <p:grpSpPr>
            <a:xfrm>
              <a:off x="7068995" y="1306321"/>
              <a:ext cx="2070011" cy="1050576"/>
              <a:chOff x="2954628" y="1188732"/>
              <a:chExt cx="2273899" cy="1154054"/>
            </a:xfrm>
          </p:grpSpPr>
          <p:grpSp>
            <p:nvGrpSpPr>
              <p:cNvPr id="118" name="Group 117"/>
              <p:cNvGrpSpPr/>
              <p:nvPr/>
            </p:nvGrpSpPr>
            <p:grpSpPr>
              <a:xfrm>
                <a:off x="2954628" y="1252724"/>
                <a:ext cx="2273899" cy="1090062"/>
                <a:chOff x="3029436" y="2887849"/>
                <a:chExt cx="2851000" cy="1366717"/>
              </a:xfrm>
            </p:grpSpPr>
            <p:sp>
              <p:nvSpPr>
                <p:cNvPr id="121" name="TextBox 12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122" name="TextBox 121"/>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124" name="TextBox 123"/>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125" name="TextBox 124"/>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126" name="TextBox 125"/>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127" name="TextBox 126"/>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28" name="TextBox 127"/>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129" name="TextBox 128"/>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30" name="TextBox 129"/>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31" name="TextBox 130"/>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132" name="TextBox 131"/>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33" name="TextBox 132"/>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120" name="TextBox 11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grpSp>
        <p:nvGrpSpPr>
          <p:cNvPr id="134" name="Group 133"/>
          <p:cNvGrpSpPr/>
          <p:nvPr/>
        </p:nvGrpSpPr>
        <p:grpSpPr>
          <a:xfrm>
            <a:off x="5004130" y="3203042"/>
            <a:ext cx="1285103" cy="908581"/>
            <a:chOff x="6955475" y="1306321"/>
            <a:chExt cx="2183531" cy="1219047"/>
          </a:xfrm>
        </p:grpSpPr>
        <p:sp>
          <p:nvSpPr>
            <p:cNvPr id="136" name="Oval 135"/>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37" name="Straight Arrow Connector 136"/>
            <p:cNvCxnSpPr>
              <a:endCxn id="138"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8" name="Oval 137"/>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39" name="Straight Arrow Connector 138"/>
            <p:cNvCxnSpPr>
              <a:endCxn id="140"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7" name="Straight Arrow Connector 44"/>
            <p:cNvCxnSpPr>
              <a:stCxn id="138" idx="5"/>
              <a:endCxn id="140"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9" name="Straight Arrow Connector 44"/>
            <p:cNvCxnSpPr>
              <a:stCxn id="138" idx="3"/>
              <a:endCxn id="148"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44"/>
            <p:cNvCxnSpPr>
              <a:stCxn id="148" idx="6"/>
              <a:endCxn id="140"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44"/>
            <p:cNvCxnSpPr>
              <a:stCxn id="145" idx="5"/>
              <a:endCxn id="145"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36" idx="0"/>
              <a:endCxn id="138"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38" idx="0"/>
              <a:endCxn id="143"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43" idx="0"/>
              <a:endCxn id="145"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44"/>
            <p:cNvCxnSpPr>
              <a:stCxn id="140" idx="5"/>
              <a:endCxn id="145"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6" name="Oval 155"/>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7" name="Straight Arrow Connector 44"/>
            <p:cNvCxnSpPr>
              <a:stCxn id="138" idx="7"/>
              <a:endCxn id="140"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8" name="Group 157"/>
            <p:cNvGrpSpPr/>
            <p:nvPr/>
          </p:nvGrpSpPr>
          <p:grpSpPr>
            <a:xfrm>
              <a:off x="7068995" y="1306321"/>
              <a:ext cx="2070011" cy="1050576"/>
              <a:chOff x="2954628" y="1188732"/>
              <a:chExt cx="2273899" cy="1154054"/>
            </a:xfrm>
          </p:grpSpPr>
          <p:grpSp>
            <p:nvGrpSpPr>
              <p:cNvPr id="159" name="Group 158"/>
              <p:cNvGrpSpPr/>
              <p:nvPr/>
            </p:nvGrpSpPr>
            <p:grpSpPr>
              <a:xfrm>
                <a:off x="2954628" y="1252724"/>
                <a:ext cx="2273899" cy="1090062"/>
                <a:chOff x="3029436" y="2887849"/>
                <a:chExt cx="2851000" cy="1366717"/>
              </a:xfrm>
            </p:grpSpPr>
            <p:sp>
              <p:nvSpPr>
                <p:cNvPr id="161" name="TextBox 16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162" name="TextBox 161"/>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163" name="TextBox 162"/>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164" name="TextBox 163"/>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166" name="TextBox 165"/>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167" name="TextBox 166"/>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68" name="TextBox 167"/>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169" name="TextBox 168"/>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70" name="TextBox 169"/>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71" name="TextBox 170"/>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172" name="TextBox 171"/>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73" name="TextBox 172"/>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160" name="TextBox 15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grpSp>
        <p:nvGrpSpPr>
          <p:cNvPr id="174" name="Group 173"/>
          <p:cNvGrpSpPr/>
          <p:nvPr/>
        </p:nvGrpSpPr>
        <p:grpSpPr>
          <a:xfrm>
            <a:off x="5073472" y="3705874"/>
            <a:ext cx="1285103" cy="908581"/>
            <a:chOff x="6955475" y="1306321"/>
            <a:chExt cx="2183531" cy="1219047"/>
          </a:xfrm>
        </p:grpSpPr>
        <p:sp>
          <p:nvSpPr>
            <p:cNvPr id="175" name="Oval 174"/>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6" name="Straight Arrow Connector 175"/>
            <p:cNvCxnSpPr>
              <a:endCxn id="177"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8" name="Straight Arrow Connector 177"/>
            <p:cNvCxnSpPr>
              <a:endCxn id="179"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9" name="Oval 178"/>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0" name="Straight Arrow Connector 179"/>
            <p:cNvCxnSpPr>
              <a:endCxn id="182"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3" name="Straight Arrow Connector 182"/>
            <p:cNvCxnSpPr>
              <a:endCxn id="184"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4" name="Oval 183"/>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5" name="Straight Arrow Connector 44"/>
            <p:cNvCxnSpPr>
              <a:stCxn id="177" idx="5"/>
              <a:endCxn id="179"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6" name="Oval 185"/>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7" name="Straight Arrow Connector 44"/>
            <p:cNvCxnSpPr>
              <a:stCxn id="177" idx="3"/>
              <a:endCxn id="186"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44"/>
            <p:cNvCxnSpPr>
              <a:stCxn id="186" idx="6"/>
              <a:endCxn id="179"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Straight Arrow Connector 44"/>
            <p:cNvCxnSpPr>
              <a:stCxn id="184" idx="5"/>
              <a:endCxn id="184"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44"/>
            <p:cNvCxnSpPr>
              <a:stCxn id="175" idx="0"/>
              <a:endCxn id="177"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44"/>
            <p:cNvCxnSpPr>
              <a:stCxn id="177" idx="0"/>
              <a:endCxn id="182"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2" name="Straight Arrow Connector 44"/>
            <p:cNvCxnSpPr>
              <a:stCxn id="182" idx="0"/>
              <a:endCxn id="184"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44"/>
            <p:cNvCxnSpPr>
              <a:stCxn id="179" idx="5"/>
              <a:endCxn id="184"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4" name="Oval 193"/>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95" name="Straight Arrow Connector 44"/>
            <p:cNvCxnSpPr>
              <a:stCxn id="177" idx="7"/>
              <a:endCxn id="179"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96" name="Group 195"/>
            <p:cNvGrpSpPr/>
            <p:nvPr/>
          </p:nvGrpSpPr>
          <p:grpSpPr>
            <a:xfrm>
              <a:off x="7068995" y="1306321"/>
              <a:ext cx="2070011" cy="1050576"/>
              <a:chOff x="2954628" y="1188732"/>
              <a:chExt cx="2273899" cy="1154054"/>
            </a:xfrm>
          </p:grpSpPr>
          <p:grpSp>
            <p:nvGrpSpPr>
              <p:cNvPr id="197" name="Group 196"/>
              <p:cNvGrpSpPr/>
              <p:nvPr/>
            </p:nvGrpSpPr>
            <p:grpSpPr>
              <a:xfrm>
                <a:off x="2954628" y="1252724"/>
                <a:ext cx="2273899" cy="1090062"/>
                <a:chOff x="3029436" y="2887849"/>
                <a:chExt cx="2851000" cy="1366717"/>
              </a:xfrm>
            </p:grpSpPr>
            <p:sp>
              <p:nvSpPr>
                <p:cNvPr id="199" name="TextBox 19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200" name="TextBox 199"/>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201" name="TextBox 20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202" name="TextBox 20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203" name="TextBox 20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204" name="TextBox 20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205" name="TextBox 204"/>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206" name="TextBox 205"/>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207" name="TextBox 206"/>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208" name="TextBox 207"/>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209" name="TextBox 208"/>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210" name="TextBox 209"/>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198" name="TextBox 19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sp>
        <p:nvSpPr>
          <p:cNvPr id="211" name="TextBox 210"/>
          <p:cNvSpPr txBox="1"/>
          <p:nvPr/>
        </p:nvSpPr>
        <p:spPr>
          <a:xfrm>
            <a:off x="172622" y="1856417"/>
            <a:ext cx="4221192" cy="2862322"/>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endParaRPr lang="en-US" sz="3000" dirty="0" smtClean="0">
              <a:solidFill>
                <a:prstClr val="black"/>
              </a:solidFill>
              <a:latin typeface="Cambria"/>
              <a:cs typeface="Cambria"/>
            </a:endParaRPr>
          </a:p>
          <a:p>
            <a:pPr defTabSz="457200" eaLnBrk="1" hangingPunct="1">
              <a:spcBef>
                <a:spcPct val="0"/>
              </a:spcBef>
              <a:buClrTx/>
              <a:buSzTx/>
              <a:buFontTx/>
              <a:buNone/>
            </a:pPr>
            <a:r>
              <a:rPr lang="en-US" sz="3000" dirty="0" smtClean="0">
                <a:solidFill>
                  <a:prstClr val="black"/>
                </a:solidFill>
                <a:latin typeface="Cambria"/>
                <a:cs typeface="Cambria"/>
              </a:rPr>
              <a:t>Point-wise product </a:t>
            </a:r>
          </a:p>
          <a:p>
            <a:pPr defTabSz="457200" eaLnBrk="1" hangingPunct="1">
              <a:spcBef>
                <a:spcPct val="0"/>
              </a:spcBef>
              <a:buClrTx/>
              <a:buSzTx/>
              <a:buFontTx/>
              <a:buNone/>
            </a:pPr>
            <a:r>
              <a:rPr lang="en-US" sz="3000" dirty="0" smtClean="0">
                <a:solidFill>
                  <a:prstClr val="black"/>
                </a:solidFill>
                <a:latin typeface="Cambria"/>
                <a:cs typeface="Cambria"/>
              </a:rPr>
              <a:t>(finite-state intersection) yields </a:t>
            </a:r>
            <a:r>
              <a:rPr lang="en-US" sz="3000" b="1" dirty="0" smtClean="0">
                <a:solidFill>
                  <a:prstClr val="black"/>
                </a:solidFill>
                <a:latin typeface="Cambria"/>
                <a:cs typeface="Cambria"/>
              </a:rPr>
              <a:t>marginal belief</a:t>
            </a:r>
            <a:endParaRPr lang="en-US" sz="3000" b="1" dirty="0">
              <a:solidFill>
                <a:prstClr val="black"/>
              </a:solidFill>
              <a:latin typeface="Cambria"/>
              <a:cs typeface="Cambria"/>
            </a:endParaRPr>
          </a:p>
          <a:p>
            <a:pPr defTabSz="457200" eaLnBrk="1" hangingPunct="1">
              <a:spcBef>
                <a:spcPct val="0"/>
              </a:spcBef>
              <a:buClrTx/>
              <a:buSzTx/>
              <a:buFontTx/>
              <a:buNone/>
            </a:pPr>
            <a:endParaRPr lang="en-US" sz="3000" dirty="0">
              <a:solidFill>
                <a:prstClr val="black"/>
              </a:solidFill>
              <a:latin typeface="Cambria"/>
              <a:cs typeface="Cambria"/>
            </a:endParaRPr>
          </a:p>
        </p:txBody>
      </p: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162</a:t>
            </a:fld>
            <a:endParaRPr lang="en-US">
              <a:solidFill>
                <a:prstClr val="black">
                  <a:tint val="75000"/>
                </a:prstClr>
              </a:solidFill>
            </a:endParaRPr>
          </a:p>
        </p:txBody>
      </p:sp>
    </p:spTree>
    <p:extLst>
      <p:ext uri="{BB962C8B-B14F-4D97-AF65-F5344CB8AC3E}">
        <p14:creationId xmlns:p14="http://schemas.microsoft.com/office/powerpoint/2010/main" val="2129840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9" name="Straight Connector 48"/>
          <p:cNvCxnSpPr>
            <a:endCxn id="41" idx="0"/>
          </p:cNvCxnSpPr>
          <p:nvPr/>
        </p:nvCxnSpPr>
        <p:spPr>
          <a:xfrm>
            <a:off x="1155053"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Belief Propagation (BP) in a Nutshell</a:t>
            </a:r>
          </a:p>
        </p:txBody>
      </p:sp>
      <p:sp>
        <p:nvSpPr>
          <p:cNvPr id="4" name="Oval 3"/>
          <p:cNvSpPr/>
          <p:nvPr/>
        </p:nvSpPr>
        <p:spPr>
          <a:xfrm>
            <a:off x="2362860" y="537393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dˌæmnˈeɪʃən</a:t>
            </a:r>
            <a:endParaRPr lang="en-US" sz="1800" dirty="0">
              <a:solidFill>
                <a:prstClr val="black"/>
              </a:solidFill>
              <a:latin typeface="Cambria"/>
              <a:cs typeface="Cambria"/>
            </a:endParaRPr>
          </a:p>
        </p:txBody>
      </p:sp>
      <p:sp>
        <p:nvSpPr>
          <p:cNvPr id="5" name="Oval 4"/>
          <p:cNvSpPr/>
          <p:nvPr/>
        </p:nvSpPr>
        <p:spPr>
          <a:xfrm>
            <a:off x="4730157" y="5383006"/>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rizˈajnz</a:t>
            </a:r>
            <a:endParaRPr lang="en-US" sz="1800" dirty="0">
              <a:solidFill>
                <a:srgbClr val="000000"/>
              </a:solidFill>
              <a:latin typeface="Cambria"/>
              <a:cs typeface="Cambria"/>
            </a:endParaRPr>
          </a:p>
        </p:txBody>
      </p:sp>
      <p:sp>
        <p:nvSpPr>
          <p:cNvPr id="6" name="Oval 5"/>
          <p:cNvSpPr/>
          <p:nvPr/>
        </p:nvSpPr>
        <p:spPr>
          <a:xfrm>
            <a:off x="6945054" y="5381978"/>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rˌɛzɪgnˈeɪʃən</a:t>
            </a:r>
            <a:endParaRPr lang="en-US" sz="1800" dirty="0">
              <a:solidFill>
                <a:srgbClr val="000000"/>
              </a:solidFill>
              <a:latin typeface="Cambria"/>
              <a:cs typeface="Cambria"/>
            </a:endParaRPr>
          </a:p>
        </p:txBody>
      </p:sp>
      <p:sp>
        <p:nvSpPr>
          <p:cNvPr id="7" name="Oval 6"/>
          <p:cNvSpPr/>
          <p:nvPr/>
        </p:nvSpPr>
        <p:spPr>
          <a:xfrm>
            <a:off x="172621" y="3483701"/>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dæmnz</a:t>
            </a:r>
            <a:endParaRPr lang="en-US" sz="1800" dirty="0">
              <a:solidFill>
                <a:prstClr val="black"/>
              </a:solidFill>
              <a:latin typeface="Cambria"/>
              <a:cs typeface="Cambria"/>
            </a:endParaRPr>
          </a:p>
        </p:txBody>
      </p:sp>
      <p:sp>
        <p:nvSpPr>
          <p:cNvPr id="8" name="Oval 7"/>
          <p:cNvSpPr/>
          <p:nvPr/>
        </p:nvSpPr>
        <p:spPr>
          <a:xfrm>
            <a:off x="4730157"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rizajgnz</a:t>
            </a:r>
            <a:endParaRPr lang="en-US" sz="1800" dirty="0">
              <a:solidFill>
                <a:srgbClr val="000000"/>
              </a:solidFill>
              <a:latin typeface="Cambria"/>
              <a:cs typeface="Cambria"/>
            </a:endParaRPr>
          </a:p>
        </p:txBody>
      </p:sp>
      <p:sp>
        <p:nvSpPr>
          <p:cNvPr id="9" name="Oval 8"/>
          <p:cNvSpPr/>
          <p:nvPr/>
        </p:nvSpPr>
        <p:spPr>
          <a:xfrm>
            <a:off x="6945054"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a:solidFill>
                  <a:srgbClr val="000000"/>
                </a:solidFill>
                <a:latin typeface="Cambria"/>
                <a:cs typeface="Cambria"/>
              </a:rPr>
              <a:t>rizajgn</a:t>
            </a:r>
            <a:r>
              <a:rPr lang="en-US" sz="1800" dirty="0" err="1" smtClean="0">
                <a:solidFill>
                  <a:srgbClr val="000000"/>
                </a:solidFill>
                <a:latin typeface="Cambria"/>
                <a:cs typeface="Cambria"/>
              </a:rPr>
              <a:t>eɪʃən</a:t>
            </a:r>
            <a:endParaRPr lang="en-US" sz="1800" dirty="0">
              <a:solidFill>
                <a:srgbClr val="000000"/>
              </a:solidFill>
              <a:latin typeface="Cambria"/>
              <a:cs typeface="Cambria"/>
            </a:endParaRPr>
          </a:p>
        </p:txBody>
      </p:sp>
      <p:sp>
        <p:nvSpPr>
          <p:cNvPr id="10" name="Oval 9"/>
          <p:cNvSpPr/>
          <p:nvPr/>
        </p:nvSpPr>
        <p:spPr>
          <a:xfrm>
            <a:off x="2428950" y="3482673"/>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dæmneɪʃən</a:t>
            </a:r>
            <a:endParaRPr lang="en-US" sz="1800" dirty="0">
              <a:solidFill>
                <a:prstClr val="black"/>
              </a:solidFill>
              <a:latin typeface="Cambria"/>
              <a:cs typeface="Cambria"/>
            </a:endParaRPr>
          </a:p>
        </p:txBody>
      </p:sp>
      <p:sp>
        <p:nvSpPr>
          <p:cNvPr id="11" name="Oval 10"/>
          <p:cNvSpPr/>
          <p:nvPr/>
        </p:nvSpPr>
        <p:spPr>
          <a:xfrm>
            <a:off x="4765641" y="1499605"/>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eɪʃən</a:t>
            </a:r>
            <a:endParaRPr lang="en-US" sz="1800" dirty="0">
              <a:solidFill>
                <a:prstClr val="black"/>
              </a:solidFill>
              <a:latin typeface="Cambria"/>
              <a:cs typeface="Cambria"/>
            </a:endParaRPr>
          </a:p>
        </p:txBody>
      </p:sp>
      <p:sp>
        <p:nvSpPr>
          <p:cNvPr id="12" name="Oval 11"/>
          <p:cNvSpPr/>
          <p:nvPr/>
        </p:nvSpPr>
        <p:spPr>
          <a:xfrm>
            <a:off x="32654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srgbClr val="000000"/>
                </a:solidFill>
                <a:latin typeface="Cambria"/>
                <a:cs typeface="Cambria"/>
              </a:rPr>
              <a:t>z</a:t>
            </a:r>
            <a:endParaRPr lang="en-US" sz="1800" dirty="0">
              <a:solidFill>
                <a:srgbClr val="000000"/>
              </a:solidFill>
              <a:latin typeface="Cambria"/>
              <a:cs typeface="Cambria"/>
            </a:endParaRPr>
          </a:p>
        </p:txBody>
      </p:sp>
      <p:sp>
        <p:nvSpPr>
          <p:cNvPr id="13" name="Oval 12"/>
          <p:cNvSpPr/>
          <p:nvPr/>
        </p:nvSpPr>
        <p:spPr>
          <a:xfrm>
            <a:off x="7031364"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err="1" smtClean="0">
                <a:solidFill>
                  <a:srgbClr val="000000"/>
                </a:solidFill>
                <a:latin typeface="Cambria"/>
                <a:cs typeface="Cambria"/>
              </a:rPr>
              <a:t>rizajgn</a:t>
            </a:r>
            <a:endParaRPr lang="en-US" sz="1800" dirty="0">
              <a:solidFill>
                <a:srgbClr val="000000"/>
              </a:solidFill>
              <a:latin typeface="Cambria"/>
              <a:cs typeface="Cambria"/>
            </a:endParaRPr>
          </a:p>
        </p:txBody>
      </p:sp>
      <p:sp>
        <p:nvSpPr>
          <p:cNvPr id="14" name="Oval 13"/>
          <p:cNvSpPr/>
          <p:nvPr/>
        </p:nvSpPr>
        <p:spPr>
          <a:xfrm>
            <a:off x="2515260" y="1490470"/>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smtClean="0">
                <a:solidFill>
                  <a:prstClr val="black"/>
                </a:solidFill>
                <a:latin typeface="Cambria"/>
                <a:cs typeface="Cambria"/>
              </a:rPr>
              <a:t>dæmn</a:t>
            </a:r>
            <a:endParaRPr lang="en-US" sz="1800" dirty="0">
              <a:solidFill>
                <a:prstClr val="black"/>
              </a:solidFill>
              <a:latin typeface="Cambria"/>
              <a:cs typeface="Cambria"/>
            </a:endParaRPr>
          </a:p>
        </p:txBody>
      </p:sp>
      <p:sp>
        <p:nvSpPr>
          <p:cNvPr id="27" name="Oval 26"/>
          <p:cNvSpPr/>
          <p:nvPr/>
        </p:nvSpPr>
        <p:spPr>
          <a:xfrm>
            <a:off x="187445" y="5384021"/>
            <a:ext cx="1964863" cy="842823"/>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1800" dirty="0">
                <a:solidFill>
                  <a:prstClr val="black"/>
                </a:solidFill>
                <a:latin typeface="Cambria"/>
                <a:cs typeface="Cambria"/>
              </a:rPr>
              <a:t>dˈæmnz</a:t>
            </a:r>
            <a:endParaRPr lang="en-US" sz="1800" dirty="0">
              <a:solidFill>
                <a:prstClr val="black"/>
              </a:solidFill>
              <a:latin typeface="Cambria"/>
              <a:cs typeface="Cambria"/>
            </a:endParaRPr>
          </a:p>
        </p:txBody>
      </p:sp>
      <p:sp>
        <p:nvSpPr>
          <p:cNvPr id="33" name="Rectangle 32"/>
          <p:cNvSpPr/>
          <p:nvPr/>
        </p:nvSpPr>
        <p:spPr>
          <a:xfrm>
            <a:off x="7773562"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4" name="Rectangle 33"/>
          <p:cNvSpPr/>
          <p:nvPr/>
        </p:nvSpPr>
        <p:spPr>
          <a:xfrm>
            <a:off x="5559002"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5" name="Rectangle 34"/>
          <p:cNvSpPr/>
          <p:nvPr/>
        </p:nvSpPr>
        <p:spPr>
          <a:xfrm>
            <a:off x="3263476" y="4636198"/>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6" name="Rectangle 35"/>
          <p:cNvSpPr/>
          <p:nvPr/>
        </p:nvSpPr>
        <p:spPr>
          <a:xfrm>
            <a:off x="1015953" y="4634646"/>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8" name="Rectangle 37"/>
          <p:cNvSpPr/>
          <p:nvPr/>
        </p:nvSpPr>
        <p:spPr>
          <a:xfrm>
            <a:off x="7859872"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39" name="Rectangle 38"/>
          <p:cNvSpPr/>
          <p:nvPr/>
        </p:nvSpPr>
        <p:spPr>
          <a:xfrm>
            <a:off x="5558665" y="275714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0" name="Rectangle 39"/>
          <p:cNvSpPr/>
          <p:nvPr/>
        </p:nvSpPr>
        <p:spPr>
          <a:xfrm>
            <a:off x="3247157"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41" name="Rectangle 40"/>
          <p:cNvSpPr/>
          <p:nvPr/>
        </p:nvSpPr>
        <p:spPr>
          <a:xfrm>
            <a:off x="1001129" y="2785694"/>
            <a:ext cx="307847" cy="3463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5" name="Straight Connector 44"/>
          <p:cNvCxnSpPr>
            <a:endCxn id="41" idx="0"/>
          </p:cNvCxnSpPr>
          <p:nvPr/>
        </p:nvCxnSpPr>
        <p:spPr>
          <a:xfrm flipH="1">
            <a:off x="1155053" y="2333293"/>
            <a:ext cx="2092105"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0" idx="0"/>
          </p:cNvCxnSpPr>
          <p:nvPr/>
        </p:nvCxnSpPr>
        <p:spPr>
          <a:xfrm>
            <a:off x="3390780" y="2342428"/>
            <a:ext cx="10301" cy="44326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3"/>
            <a:endCxn id="40" idx="3"/>
          </p:cNvCxnSpPr>
          <p:nvPr/>
        </p:nvCxnSpPr>
        <p:spPr>
          <a:xfrm flipH="1">
            <a:off x="3555004" y="2218999"/>
            <a:ext cx="1498385"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1"/>
            <a:endCxn id="12" idx="5"/>
          </p:cNvCxnSpPr>
          <p:nvPr/>
        </p:nvCxnSpPr>
        <p:spPr>
          <a:xfrm flipH="1" flipV="1">
            <a:off x="2003659" y="2209864"/>
            <a:ext cx="3555006"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9" idx="3"/>
            <a:endCxn id="13" idx="3"/>
          </p:cNvCxnSpPr>
          <p:nvPr/>
        </p:nvCxnSpPr>
        <p:spPr>
          <a:xfrm flipV="1">
            <a:off x="5866512" y="2209864"/>
            <a:ext cx="1452600" cy="72047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1" idx="5"/>
            <a:endCxn id="38" idx="1"/>
          </p:cNvCxnSpPr>
          <p:nvPr/>
        </p:nvCxnSpPr>
        <p:spPr>
          <a:xfrm>
            <a:off x="6442756" y="2218999"/>
            <a:ext cx="1417116" cy="73988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3" idx="4"/>
            <a:endCxn id="38" idx="0"/>
          </p:cNvCxnSpPr>
          <p:nvPr/>
        </p:nvCxnSpPr>
        <p:spPr>
          <a:xfrm>
            <a:off x="8013796" y="2333293"/>
            <a:ext cx="0" cy="45240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41" idx="2"/>
            <a:endCxn id="7" idx="0"/>
          </p:cNvCxnSpPr>
          <p:nvPr/>
        </p:nvCxnSpPr>
        <p:spPr>
          <a:xfrm>
            <a:off x="1155053" y="3132082"/>
            <a:ext cx="0" cy="35161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 idx="4"/>
            <a:endCxn id="36" idx="0"/>
          </p:cNvCxnSpPr>
          <p:nvPr/>
        </p:nvCxnSpPr>
        <p:spPr>
          <a:xfrm>
            <a:off x="1155053" y="4326524"/>
            <a:ext cx="14824" cy="30812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27" idx="0"/>
            <a:endCxn id="36" idx="2"/>
          </p:cNvCxnSpPr>
          <p:nvPr/>
        </p:nvCxnSpPr>
        <p:spPr>
          <a:xfrm flipV="1">
            <a:off x="1169877" y="4981034"/>
            <a:ext cx="0" cy="40298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3415876" y="4981034"/>
            <a:ext cx="1524" cy="39289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 idx="0"/>
            <a:endCxn id="34" idx="2"/>
          </p:cNvCxnSpPr>
          <p:nvPr/>
        </p:nvCxnSpPr>
        <p:spPr>
          <a:xfrm flipV="1">
            <a:off x="5712589" y="4982586"/>
            <a:ext cx="337" cy="40042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6" idx="0"/>
            <a:endCxn id="33" idx="2"/>
          </p:cNvCxnSpPr>
          <p:nvPr/>
        </p:nvCxnSpPr>
        <p:spPr>
          <a:xfrm flipV="1">
            <a:off x="7927486" y="4981034"/>
            <a:ext cx="0" cy="400944"/>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35" idx="0"/>
            <a:endCxn id="10" idx="4"/>
          </p:cNvCxnSpPr>
          <p:nvPr/>
        </p:nvCxnSpPr>
        <p:spPr>
          <a:xfrm flipH="1" flipV="1">
            <a:off x="3411382" y="4325496"/>
            <a:ext cx="6018"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a:endCxn id="40" idx="2"/>
          </p:cNvCxnSpPr>
          <p:nvPr/>
        </p:nvCxnSpPr>
        <p:spPr>
          <a:xfrm flipV="1">
            <a:off x="3390780" y="3132082"/>
            <a:ext cx="10301" cy="35059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34" idx="0"/>
            <a:endCxn id="8" idx="4"/>
          </p:cNvCxnSpPr>
          <p:nvPr/>
        </p:nvCxnSpPr>
        <p:spPr>
          <a:xfrm flipH="1" flipV="1">
            <a:off x="5712589" y="4325496"/>
            <a:ext cx="337" cy="31070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33" idx="0"/>
            <a:endCxn id="9" idx="4"/>
          </p:cNvCxnSpPr>
          <p:nvPr/>
        </p:nvCxnSpPr>
        <p:spPr>
          <a:xfrm flipV="1">
            <a:off x="7927486" y="4325496"/>
            <a:ext cx="0" cy="30915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8" idx="0"/>
            <a:endCxn id="39" idx="2"/>
          </p:cNvCxnSpPr>
          <p:nvPr/>
        </p:nvCxnSpPr>
        <p:spPr>
          <a:xfrm flipV="1">
            <a:off x="5712589" y="3103532"/>
            <a:ext cx="0" cy="3791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a:endCxn id="38" idx="2"/>
          </p:cNvCxnSpPr>
          <p:nvPr/>
        </p:nvCxnSpPr>
        <p:spPr>
          <a:xfrm flipV="1">
            <a:off x="8013796" y="3132082"/>
            <a:ext cx="0" cy="3505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1284941"/>
            <a:ext cx="9144000" cy="5573059"/>
          </a:xfrm>
          <a:custGeom>
            <a:avLst/>
            <a:gdLst/>
            <a:ahLst/>
            <a:cxnLst/>
            <a:rect l="l" t="t" r="r" b="b"/>
            <a:pathLst>
              <a:path w="9144000" h="5573059">
                <a:moveTo>
                  <a:pt x="5712589" y="1472203"/>
                </a:moveTo>
                <a:cubicBezTo>
                  <a:pt x="5031917" y="1472203"/>
                  <a:pt x="4480123" y="2006861"/>
                  <a:pt x="4480123" y="2666396"/>
                </a:cubicBezTo>
                <a:cubicBezTo>
                  <a:pt x="4480123" y="3325931"/>
                  <a:pt x="5031917" y="3860589"/>
                  <a:pt x="5712589" y="3860589"/>
                </a:cubicBezTo>
                <a:cubicBezTo>
                  <a:pt x="6393261" y="3860589"/>
                  <a:pt x="6945055" y="3325931"/>
                  <a:pt x="6945055" y="2666396"/>
                </a:cubicBezTo>
                <a:cubicBezTo>
                  <a:pt x="6945055" y="2006861"/>
                  <a:pt x="6393261" y="1472203"/>
                  <a:pt x="5712589" y="1472203"/>
                </a:cubicBezTo>
                <a:close/>
                <a:moveTo>
                  <a:pt x="0" y="0"/>
                </a:moveTo>
                <a:lnTo>
                  <a:pt x="9144000" y="0"/>
                </a:lnTo>
                <a:lnTo>
                  <a:pt x="9144000" y="5573059"/>
                </a:lnTo>
                <a:lnTo>
                  <a:pt x="0" y="5573059"/>
                </a:lnTo>
                <a:close/>
              </a:path>
            </a:pathLst>
          </a:custGeom>
          <a:solidFill>
            <a:schemeClr val="tx1">
              <a:lumMod val="75000"/>
              <a:lumOff val="25000"/>
              <a:alpha val="49000"/>
            </a:schemeClr>
          </a:solidFill>
          <a:ln>
            <a:solidFill>
              <a:schemeClr val="tx1">
                <a:lumMod val="65000"/>
                <a:lumOff val="3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50" name="TextBox 49"/>
          <p:cNvSpPr txBox="1"/>
          <p:nvPr/>
        </p:nvSpPr>
        <p:spPr>
          <a:xfrm>
            <a:off x="702894" y="1819863"/>
            <a:ext cx="3690919" cy="4262706"/>
          </a:xfrm>
          <a:prstGeom prst="rect">
            <a:avLst/>
          </a:prstGeom>
          <a:solidFill>
            <a:schemeClr val="bg1"/>
          </a:solidFill>
          <a:ln w="508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prstClr val="black"/>
                </a:solidFill>
                <a:latin typeface="Cambria"/>
                <a:cs typeface="Cambria"/>
              </a:rPr>
              <a:t>Distribution Over Underlying Forms:</a:t>
            </a:r>
          </a:p>
          <a:p>
            <a:pPr algn="l" defTabSz="457200" eaLnBrk="1" hangingPunct="1">
              <a:spcBef>
                <a:spcPct val="0"/>
              </a:spcBef>
              <a:buClrTx/>
              <a:buSzTx/>
              <a:buFontTx/>
              <a:buNone/>
            </a:pPr>
            <a:r>
              <a:rPr lang="en-US" sz="2500" b="1" dirty="0" smtClean="0">
                <a:solidFill>
                  <a:srgbClr val="000000"/>
                </a:solidFill>
                <a:latin typeface="Times"/>
                <a:cs typeface="Times"/>
              </a:rPr>
              <a:t>UR                 </a:t>
            </a:r>
            <a:r>
              <a:rPr lang="en-US" sz="2500" b="1" dirty="0" err="1" smtClean="0">
                <a:solidFill>
                  <a:srgbClr val="000000"/>
                </a:solidFill>
                <a:latin typeface="Times"/>
                <a:cs typeface="Times"/>
              </a:rPr>
              <a:t>Prob</a:t>
            </a:r>
            <a:endParaRPr lang="en-US" sz="2500" b="1" dirty="0">
              <a:solidFill>
                <a:srgbClr val="000000"/>
              </a:solidFill>
              <a:latin typeface="Times"/>
              <a:cs typeface="Times"/>
            </a:endParaRPr>
          </a:p>
          <a:p>
            <a:pPr algn="l" defTabSz="457200" eaLnBrk="1" hangingPunct="1">
              <a:spcBef>
                <a:spcPct val="0"/>
              </a:spcBef>
              <a:buClrTx/>
              <a:buSzTx/>
              <a:buFontTx/>
              <a:buNone/>
            </a:pPr>
            <a:r>
              <a:rPr lang="en-US" sz="2400" dirty="0" err="1" smtClean="0">
                <a:solidFill>
                  <a:srgbClr val="000000"/>
                </a:solidFill>
                <a:latin typeface="Times"/>
                <a:cs typeface="Times"/>
              </a:rPr>
              <a:t>rizajgnz</a:t>
            </a:r>
            <a:r>
              <a:rPr lang="en-US" sz="2400" dirty="0" smtClean="0">
                <a:solidFill>
                  <a:srgbClr val="000000"/>
                </a:solidFill>
                <a:latin typeface="Times"/>
                <a:cs typeface="Times"/>
              </a:rPr>
              <a:t>            .95</a:t>
            </a:r>
          </a:p>
          <a:p>
            <a:pPr algn="l" defTabSz="457200" eaLnBrk="1" hangingPunct="1">
              <a:spcBef>
                <a:spcPct val="0"/>
              </a:spcBef>
              <a:buClrTx/>
              <a:buSzTx/>
              <a:buFontTx/>
              <a:buNone/>
            </a:pPr>
            <a:r>
              <a:rPr lang="en-US" sz="2400" dirty="0" err="1" smtClean="0">
                <a:solidFill>
                  <a:srgbClr val="000000"/>
                </a:solidFill>
                <a:latin typeface="Times"/>
                <a:cs typeface="Times"/>
              </a:rPr>
              <a:t>rezajnz</a:t>
            </a:r>
            <a:r>
              <a:rPr lang="en-US" sz="2400" dirty="0" smtClean="0">
                <a:solidFill>
                  <a:srgbClr val="000000"/>
                </a:solidFill>
                <a:latin typeface="Times"/>
                <a:cs typeface="Times"/>
              </a:rPr>
              <a:t>             .02</a:t>
            </a:r>
            <a:endParaRPr lang="en-US" sz="2400" dirty="0">
              <a:solidFill>
                <a:srgbClr val="000000"/>
              </a:solidFill>
              <a:latin typeface="Times"/>
              <a:cs typeface="Times"/>
            </a:endParaRPr>
          </a:p>
          <a:p>
            <a:pPr algn="l" defTabSz="457200" eaLnBrk="1" hangingPunct="1">
              <a:spcBef>
                <a:spcPct val="0"/>
              </a:spcBef>
              <a:buClrTx/>
              <a:buSzTx/>
              <a:buFontTx/>
              <a:buNone/>
            </a:pPr>
            <a:r>
              <a:rPr lang="en-US" sz="2400" dirty="0" err="1" smtClean="0">
                <a:solidFill>
                  <a:srgbClr val="000000"/>
                </a:solidFill>
                <a:latin typeface="Times"/>
                <a:cs typeface="Times"/>
              </a:rPr>
              <a:t>rezigz</a:t>
            </a:r>
            <a:r>
              <a:rPr lang="en-US" sz="2400" dirty="0" smtClean="0">
                <a:solidFill>
                  <a:srgbClr val="000000"/>
                </a:solidFill>
                <a:latin typeface="Times"/>
                <a:cs typeface="Times"/>
              </a:rPr>
              <a:t>               .02</a:t>
            </a:r>
          </a:p>
          <a:p>
            <a:pPr algn="l" defTabSz="457200" eaLnBrk="1" hangingPunct="1">
              <a:spcBef>
                <a:spcPct val="0"/>
              </a:spcBef>
              <a:buClrTx/>
              <a:buSzTx/>
              <a:buFontTx/>
              <a:buNone/>
            </a:pPr>
            <a:r>
              <a:rPr lang="en-US" sz="2400" dirty="0" err="1" smtClean="0">
                <a:solidFill>
                  <a:srgbClr val="000000"/>
                </a:solidFill>
                <a:latin typeface="Times"/>
                <a:cs typeface="Times"/>
              </a:rPr>
              <a:t>rezgz</a:t>
            </a:r>
            <a:r>
              <a:rPr lang="en-US" sz="2400" dirty="0" smtClean="0">
                <a:solidFill>
                  <a:srgbClr val="000000"/>
                </a:solidFill>
                <a:latin typeface="Times"/>
                <a:cs typeface="Times"/>
              </a:rPr>
              <a:t>                .0001</a:t>
            </a:r>
          </a:p>
          <a:p>
            <a:pPr algn="l" defTabSz="457200" eaLnBrk="1" hangingPunct="1">
              <a:spcBef>
                <a:spcPct val="0"/>
              </a:spcBef>
              <a:buClrTx/>
              <a:buSzTx/>
              <a:buFontTx/>
              <a:buNone/>
            </a:pPr>
            <a:r>
              <a:rPr lang="en-US" sz="2400" dirty="0" smtClean="0">
                <a:solidFill>
                  <a:srgbClr val="000000"/>
                </a:solidFill>
                <a:latin typeface="Times"/>
                <a:cs typeface="Times"/>
              </a:rPr>
              <a:t>…                    </a:t>
            </a:r>
            <a:r>
              <a:rPr lang="en-US" sz="2400" dirty="0">
                <a:solidFill>
                  <a:prstClr val="black"/>
                </a:solidFill>
                <a:latin typeface="Times"/>
                <a:cs typeface="Times"/>
              </a:rPr>
              <a:t>… </a:t>
            </a:r>
            <a:endParaRPr lang="en-US" sz="2400" dirty="0" smtClean="0">
              <a:solidFill>
                <a:prstClr val="black"/>
              </a:solidFill>
              <a:latin typeface="Times"/>
              <a:cs typeface="Times"/>
            </a:endParaRPr>
          </a:p>
          <a:p>
            <a:pPr algn="l" defTabSz="457200" eaLnBrk="1" hangingPunct="1">
              <a:spcBef>
                <a:spcPct val="0"/>
              </a:spcBef>
              <a:buClrTx/>
              <a:buSzTx/>
              <a:buFontTx/>
              <a:buNone/>
            </a:pPr>
            <a:r>
              <a:rPr lang="en-US" sz="2400" dirty="0" err="1" smtClean="0">
                <a:solidFill>
                  <a:prstClr val="black"/>
                </a:solidFill>
                <a:latin typeface="Times"/>
                <a:cs typeface="Times"/>
              </a:rPr>
              <a:t>chomsky</a:t>
            </a:r>
            <a:r>
              <a:rPr lang="en-US" sz="2400" dirty="0" smtClean="0">
                <a:solidFill>
                  <a:prstClr val="black"/>
                </a:solidFill>
                <a:latin typeface="Times"/>
                <a:cs typeface="Times"/>
              </a:rPr>
              <a:t>          .000001</a:t>
            </a:r>
          </a:p>
          <a:p>
            <a:pPr algn="l" defTabSz="457200" eaLnBrk="1" hangingPunct="1">
              <a:spcBef>
                <a:spcPct val="0"/>
              </a:spcBef>
              <a:buClrTx/>
              <a:buSzTx/>
              <a:buFontTx/>
              <a:buNone/>
            </a:pPr>
            <a:r>
              <a:rPr lang="en-US" sz="2400" dirty="0" smtClean="0">
                <a:solidFill>
                  <a:prstClr val="black"/>
                </a:solidFill>
                <a:latin typeface="Times"/>
                <a:cs typeface="Times"/>
              </a:rPr>
              <a:t>…                    </a:t>
            </a:r>
            <a:r>
              <a:rPr lang="en-US" sz="2400" dirty="0">
                <a:solidFill>
                  <a:prstClr val="black"/>
                </a:solidFill>
                <a:latin typeface="Times"/>
                <a:cs typeface="Times"/>
              </a:rPr>
              <a:t> </a:t>
            </a:r>
            <a:r>
              <a:rPr lang="en-US" sz="2400" dirty="0" smtClean="0">
                <a:solidFill>
                  <a:prstClr val="black"/>
                </a:solidFill>
                <a:latin typeface="Times"/>
                <a:cs typeface="Times"/>
              </a:rPr>
              <a:t>…</a:t>
            </a:r>
          </a:p>
          <a:p>
            <a:pPr defTabSz="457200" eaLnBrk="1" hangingPunct="1">
              <a:spcBef>
                <a:spcPct val="0"/>
              </a:spcBef>
              <a:buClrTx/>
              <a:buSzTx/>
              <a:buFontTx/>
              <a:buNone/>
            </a:pPr>
            <a:endParaRPr lang="en-US" sz="1800" dirty="0">
              <a:solidFill>
                <a:prstClr val="black"/>
              </a:solidFill>
              <a:latin typeface="Calibri" charset="0"/>
            </a:endParaRPr>
          </a:p>
        </p:txBody>
      </p:sp>
      <p:grpSp>
        <p:nvGrpSpPr>
          <p:cNvPr id="51" name="Group 50"/>
          <p:cNvGrpSpPr/>
          <p:nvPr/>
        </p:nvGrpSpPr>
        <p:grpSpPr>
          <a:xfrm>
            <a:off x="5781829" y="3518646"/>
            <a:ext cx="1285103" cy="908581"/>
            <a:chOff x="6955475" y="1306321"/>
            <a:chExt cx="2183531" cy="1219047"/>
          </a:xfrm>
        </p:grpSpPr>
        <p:sp>
          <p:nvSpPr>
            <p:cNvPr id="52" name="Oval 51"/>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3" name="Straight Arrow Connector 52"/>
            <p:cNvCxnSpPr>
              <a:endCxn id="54"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6" name="Straight Arrow Connector 55"/>
            <p:cNvCxnSpPr>
              <a:endCxn id="57"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8" name="Straight Arrow Connector 57"/>
            <p:cNvCxnSpPr>
              <a:endCxn id="59"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0" name="Straight Arrow Connector 59"/>
            <p:cNvCxnSpPr>
              <a:endCxn id="62"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3" name="Straight Arrow Connector 44"/>
            <p:cNvCxnSpPr>
              <a:stCxn id="54" idx="5"/>
              <a:endCxn id="57"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66" name="Straight Arrow Connector 44"/>
            <p:cNvCxnSpPr>
              <a:stCxn id="54" idx="3"/>
              <a:endCxn id="65"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44"/>
            <p:cNvCxnSpPr>
              <a:stCxn id="65" idx="6"/>
              <a:endCxn id="57"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44"/>
            <p:cNvCxnSpPr>
              <a:stCxn id="62" idx="5"/>
              <a:endCxn id="62"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44"/>
            <p:cNvCxnSpPr>
              <a:stCxn id="52" idx="0"/>
              <a:endCxn id="54"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44"/>
            <p:cNvCxnSpPr>
              <a:stCxn id="54" idx="0"/>
              <a:endCxn id="59"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44"/>
            <p:cNvCxnSpPr>
              <a:stCxn id="59" idx="0"/>
              <a:endCxn id="62"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44"/>
            <p:cNvCxnSpPr>
              <a:stCxn id="57" idx="5"/>
              <a:endCxn id="62"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5" name="Straight Arrow Connector 44"/>
            <p:cNvCxnSpPr>
              <a:stCxn id="54" idx="7"/>
              <a:endCxn id="57"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7068995" y="1306321"/>
              <a:ext cx="2070011" cy="1050576"/>
              <a:chOff x="2954628" y="1188732"/>
              <a:chExt cx="2273899" cy="1154054"/>
            </a:xfrm>
          </p:grpSpPr>
          <p:grpSp>
            <p:nvGrpSpPr>
              <p:cNvPr id="77" name="Group 76"/>
              <p:cNvGrpSpPr/>
              <p:nvPr/>
            </p:nvGrpSpPr>
            <p:grpSpPr>
              <a:xfrm>
                <a:off x="2954628" y="1252724"/>
                <a:ext cx="2273899" cy="1090062"/>
                <a:chOff x="3029436" y="2887849"/>
                <a:chExt cx="2851000" cy="1366717"/>
              </a:xfrm>
            </p:grpSpPr>
            <p:sp>
              <p:nvSpPr>
                <p:cNvPr id="79" name="TextBox 7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80" name="TextBox 79"/>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81" name="TextBox 8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82" name="TextBox 8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83" name="TextBox 8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84" name="TextBox 8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85" name="TextBox 84"/>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86" name="TextBox 85"/>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87" name="TextBox 86"/>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88" name="TextBox 87"/>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90" name="TextBox 89"/>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91" name="TextBox 90"/>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78" name="TextBox 7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grpSp>
        <p:nvGrpSpPr>
          <p:cNvPr id="93" name="Group 92"/>
          <p:cNvGrpSpPr/>
          <p:nvPr/>
        </p:nvGrpSpPr>
        <p:grpSpPr>
          <a:xfrm>
            <a:off x="5004130" y="3203042"/>
            <a:ext cx="1285103" cy="908581"/>
            <a:chOff x="6955475" y="1306321"/>
            <a:chExt cx="2183531" cy="1219047"/>
          </a:xfrm>
        </p:grpSpPr>
        <p:sp>
          <p:nvSpPr>
            <p:cNvPr id="94" name="Oval 93"/>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5" name="Straight Arrow Connector 94"/>
            <p:cNvCxnSpPr>
              <a:endCxn id="96"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9" name="Straight Arrow Connector 98"/>
            <p:cNvCxnSpPr>
              <a:endCxn id="100"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1" name="Straight Arrow Connector 100"/>
            <p:cNvCxnSpPr>
              <a:endCxn id="102"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3" name="Straight Arrow Connector 102"/>
            <p:cNvCxnSpPr>
              <a:endCxn id="104"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4" name="Oval 103"/>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5" name="Straight Arrow Connector 44"/>
            <p:cNvCxnSpPr>
              <a:stCxn id="96" idx="5"/>
              <a:endCxn id="100"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8" name="Straight Arrow Connector 44"/>
            <p:cNvCxnSpPr>
              <a:stCxn id="96" idx="3"/>
              <a:endCxn id="107"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44"/>
            <p:cNvCxnSpPr>
              <a:stCxn id="107" idx="6"/>
              <a:endCxn id="100"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44"/>
            <p:cNvCxnSpPr>
              <a:stCxn id="104" idx="5"/>
              <a:endCxn id="104"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44"/>
            <p:cNvCxnSpPr>
              <a:stCxn id="94" idx="0"/>
              <a:endCxn id="96"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44"/>
            <p:cNvCxnSpPr>
              <a:stCxn id="96" idx="0"/>
              <a:endCxn id="102"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44"/>
            <p:cNvCxnSpPr>
              <a:stCxn id="102" idx="0"/>
              <a:endCxn id="104"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44"/>
            <p:cNvCxnSpPr>
              <a:stCxn id="100" idx="5"/>
              <a:endCxn id="104"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8" name="Straight Arrow Connector 44"/>
            <p:cNvCxnSpPr>
              <a:stCxn id="96" idx="7"/>
              <a:endCxn id="100"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a:off x="7068995" y="1306321"/>
              <a:ext cx="2070011" cy="1050576"/>
              <a:chOff x="2954628" y="1188732"/>
              <a:chExt cx="2273899" cy="1154054"/>
            </a:xfrm>
          </p:grpSpPr>
          <p:grpSp>
            <p:nvGrpSpPr>
              <p:cNvPr id="121" name="Group 120"/>
              <p:cNvGrpSpPr/>
              <p:nvPr/>
            </p:nvGrpSpPr>
            <p:grpSpPr>
              <a:xfrm>
                <a:off x="2954628" y="1252724"/>
                <a:ext cx="2273899" cy="1090062"/>
                <a:chOff x="3029436" y="2887849"/>
                <a:chExt cx="2851000" cy="1366717"/>
              </a:xfrm>
            </p:grpSpPr>
            <p:sp>
              <p:nvSpPr>
                <p:cNvPr id="124" name="TextBox 123"/>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125" name="TextBox 124"/>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126" name="TextBox 125"/>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127" name="TextBox 126"/>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128" name="TextBox 127"/>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129" name="TextBox 128"/>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30" name="TextBox 129"/>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131" name="TextBox 130"/>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32" name="TextBox 131"/>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33" name="TextBox 13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134" name="TextBox 13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36" name="TextBox 135"/>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122" name="TextBox 121"/>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grpSp>
        <p:nvGrpSpPr>
          <p:cNvPr id="137" name="Group 136"/>
          <p:cNvGrpSpPr/>
          <p:nvPr/>
        </p:nvGrpSpPr>
        <p:grpSpPr>
          <a:xfrm>
            <a:off x="5073472" y="3705874"/>
            <a:ext cx="1285103" cy="908581"/>
            <a:chOff x="6955475" y="1306321"/>
            <a:chExt cx="2183531" cy="1219047"/>
          </a:xfrm>
        </p:grpSpPr>
        <p:sp>
          <p:nvSpPr>
            <p:cNvPr id="138" name="Oval 137"/>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39" name="Straight Arrow Connector 138"/>
            <p:cNvCxnSpPr>
              <a:endCxn id="140"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7937137"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186643" y="1784323"/>
              <a:ext cx="163053" cy="159339"/>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7" name="Straight Arrow Connector 146"/>
            <p:cNvCxnSpPr>
              <a:endCxn id="148"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9" name="Straight Arrow Connector 44"/>
            <p:cNvCxnSpPr>
              <a:stCxn id="140" idx="5"/>
              <a:endCxn id="143"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1" name="Straight Arrow Connector 44"/>
            <p:cNvCxnSpPr>
              <a:stCxn id="140" idx="3"/>
              <a:endCxn id="150"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50" idx="6"/>
              <a:endCxn id="143"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48" idx="5"/>
              <a:endCxn id="148"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38" idx="0"/>
              <a:endCxn id="140"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44"/>
            <p:cNvCxnSpPr>
              <a:stCxn id="140" idx="0"/>
              <a:endCxn id="145"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44"/>
            <p:cNvCxnSpPr>
              <a:stCxn id="145" idx="0"/>
              <a:endCxn id="148"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44"/>
            <p:cNvCxnSpPr>
              <a:stCxn id="143" idx="5"/>
              <a:endCxn id="148"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9" name="Straight Arrow Connector 44"/>
            <p:cNvCxnSpPr>
              <a:stCxn id="140" idx="7"/>
              <a:endCxn id="143"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60" name="Group 159"/>
            <p:cNvGrpSpPr/>
            <p:nvPr/>
          </p:nvGrpSpPr>
          <p:grpSpPr>
            <a:xfrm>
              <a:off x="7068995" y="1306321"/>
              <a:ext cx="2070011" cy="1050576"/>
              <a:chOff x="2954628" y="1188732"/>
              <a:chExt cx="2273899" cy="1154054"/>
            </a:xfrm>
          </p:grpSpPr>
          <p:grpSp>
            <p:nvGrpSpPr>
              <p:cNvPr id="161" name="Group 160"/>
              <p:cNvGrpSpPr/>
              <p:nvPr/>
            </p:nvGrpSpPr>
            <p:grpSpPr>
              <a:xfrm>
                <a:off x="2954628" y="1252724"/>
                <a:ext cx="2273899" cy="1090062"/>
                <a:chOff x="3029436" y="2887849"/>
                <a:chExt cx="2851000" cy="1366717"/>
              </a:xfrm>
            </p:grpSpPr>
            <p:sp>
              <p:nvSpPr>
                <p:cNvPr id="163" name="TextBox 162"/>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r</a:t>
                  </a:r>
                </a:p>
              </p:txBody>
            </p:sp>
            <p:sp>
              <p:nvSpPr>
                <p:cNvPr id="164" name="TextBox 163"/>
                <p:cNvSpPr txBox="1"/>
                <p:nvPr/>
              </p:nvSpPr>
              <p:spPr>
                <a:xfrm>
                  <a:off x="3629739" y="3297630"/>
                  <a:ext cx="345927"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08709"/>
                      </a:solidFill>
                      <a:latin typeface="Handwriting - Dakota"/>
                      <a:cs typeface="Handwriting - Dakota"/>
                    </a:rPr>
                    <a:t>i</a:t>
                  </a:r>
                  <a:endParaRPr lang="en-US" sz="2200" dirty="0" smtClean="0">
                    <a:solidFill>
                      <a:srgbClr val="508709"/>
                    </a:solidFill>
                    <a:latin typeface="Handwriting - Dakota"/>
                    <a:cs typeface="Handwriting - Dakota"/>
                  </a:endParaRPr>
                </a:p>
              </p:txBody>
            </p:sp>
            <p:sp>
              <p:nvSpPr>
                <p:cNvPr id="166" name="TextBox 165"/>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n</a:t>
                  </a:r>
                  <a:endParaRPr lang="en-US" sz="2200" dirty="0" smtClean="0">
                    <a:solidFill>
                      <a:srgbClr val="508709"/>
                    </a:solidFill>
                    <a:latin typeface="Handwriting - Dakota"/>
                    <a:cs typeface="Handwriting - Dakota"/>
                  </a:endParaRPr>
                </a:p>
              </p:txBody>
            </p:sp>
            <p:sp>
              <p:nvSpPr>
                <p:cNvPr id="167" name="TextBox 166"/>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g</a:t>
                  </a:r>
                </a:p>
              </p:txBody>
            </p:sp>
            <p:sp>
              <p:nvSpPr>
                <p:cNvPr id="168" name="TextBox 167"/>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u</a:t>
                  </a:r>
                </a:p>
              </p:txBody>
            </p:sp>
            <p:sp>
              <p:nvSpPr>
                <p:cNvPr id="169" name="TextBox 168"/>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70" name="TextBox 169"/>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08709"/>
                      </a:solidFill>
                      <a:latin typeface="Handwriting - Dakota"/>
                      <a:cs typeface="Handwriting - Dakota"/>
                    </a:rPr>
                    <a:t>ε</a:t>
                  </a:r>
                  <a:endParaRPr lang="en-US" sz="2200" dirty="0">
                    <a:solidFill>
                      <a:srgbClr val="508709"/>
                    </a:solidFill>
                    <a:latin typeface="Handwriting - Dakota"/>
                    <a:cs typeface="Handwriting - Dakota"/>
                  </a:endParaRPr>
                </a:p>
              </p:txBody>
            </p:sp>
            <p:sp>
              <p:nvSpPr>
                <p:cNvPr id="171" name="TextBox 170"/>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72" name="TextBox 171"/>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08709"/>
                      </a:solidFill>
                      <a:latin typeface="Handwriting - Dakota"/>
                      <a:cs typeface="Handwriting - Dakota"/>
                    </a:rPr>
                    <a:t>e</a:t>
                  </a:r>
                  <a:endParaRPr lang="en-US" sz="2200" dirty="0" smtClean="0">
                    <a:solidFill>
                      <a:srgbClr val="508709"/>
                    </a:solidFill>
                    <a:latin typeface="Handwriting - Dakota"/>
                    <a:cs typeface="Handwriting - Dakota"/>
                  </a:endParaRPr>
                </a:p>
              </p:txBody>
            </p:sp>
            <p:sp>
              <p:nvSpPr>
                <p:cNvPr id="173" name="TextBox 17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s</a:t>
                  </a:r>
                </a:p>
              </p:txBody>
            </p:sp>
            <p:sp>
              <p:nvSpPr>
                <p:cNvPr id="174" name="TextBox 17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e</a:t>
                  </a:r>
                </a:p>
              </p:txBody>
            </p:sp>
            <p:sp>
              <p:nvSpPr>
                <p:cNvPr id="175" name="TextBox 17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h</a:t>
                  </a:r>
                </a:p>
              </p:txBody>
            </p:sp>
          </p:grpSp>
          <p:sp>
            <p:nvSpPr>
              <p:cNvPr id="162" name="TextBox 161"/>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08709"/>
                    </a:solidFill>
                    <a:latin typeface="Handwriting - Dakota"/>
                    <a:cs typeface="Handwriting - Dakota"/>
                  </a:rPr>
                  <a:t>a</a:t>
                </a:r>
              </a:p>
            </p:txBody>
          </p:sp>
        </p:grpSp>
      </p:grp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163</a:t>
            </a:fld>
            <a:endParaRPr lang="en-US">
              <a:solidFill>
                <a:prstClr val="black">
                  <a:tint val="75000"/>
                </a:prstClr>
              </a:solidFill>
            </a:endParaRPr>
          </a:p>
        </p:txBody>
      </p:sp>
    </p:spTree>
    <p:extLst>
      <p:ext uri="{BB962C8B-B14F-4D97-AF65-F5344CB8AC3E}">
        <p14:creationId xmlns:p14="http://schemas.microsoft.com/office/powerpoint/2010/main" val="249150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Marginal Beliefs</a:t>
            </a:r>
            <a:endParaRPr lang="en-US" dirty="0"/>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Tree>
    <p:extLst>
      <p:ext uri="{BB962C8B-B14F-4D97-AF65-F5344CB8AC3E}">
        <p14:creationId xmlns:p14="http://schemas.microsoft.com/office/powerpoint/2010/main" val="2586830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Marginal Beliefs</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69" name="Right Arrow 68"/>
          <p:cNvSpPr/>
          <p:nvPr/>
        </p:nvSpPr>
        <p:spPr>
          <a:xfrm rot="1404477">
            <a:off x="4413028" y="2226537"/>
            <a:ext cx="606835" cy="501893"/>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srgbClr val="953735"/>
              </a:solidFill>
            </a:endParaRPr>
          </a:p>
        </p:txBody>
      </p:sp>
      <p:sp>
        <p:nvSpPr>
          <p:cNvPr id="70" name="Right Arrow 69"/>
          <p:cNvSpPr/>
          <p:nvPr/>
        </p:nvSpPr>
        <p:spPr>
          <a:xfrm rot="19843630">
            <a:off x="4220141" y="3118532"/>
            <a:ext cx="606835" cy="501893"/>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srgbClr val="953735"/>
              </a:solidFill>
            </a:endParaRPr>
          </a:p>
        </p:txBody>
      </p:sp>
      <p:sp>
        <p:nvSpPr>
          <p:cNvPr id="71" name="Right Arrow 70"/>
          <p:cNvSpPr/>
          <p:nvPr/>
        </p:nvSpPr>
        <p:spPr>
          <a:xfrm rot="16200000">
            <a:off x="5222374" y="3567547"/>
            <a:ext cx="606835" cy="501893"/>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srgbClr val="953735"/>
              </a:solidFill>
            </a:endParaRPr>
          </a:p>
        </p:txBody>
      </p:sp>
      <p:sp>
        <p:nvSpPr>
          <p:cNvPr id="73" name="Right Arrow 72"/>
          <p:cNvSpPr/>
          <p:nvPr/>
        </p:nvSpPr>
        <p:spPr>
          <a:xfrm rot="12018923">
            <a:off x="5658873" y="3067813"/>
            <a:ext cx="606835" cy="501893"/>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srgbClr val="953735"/>
              </a:solidFill>
            </a:endParaRPr>
          </a:p>
        </p:txBody>
      </p:sp>
    </p:spTree>
    <p:extLst>
      <p:ext uri="{BB962C8B-B14F-4D97-AF65-F5344CB8AC3E}">
        <p14:creationId xmlns:p14="http://schemas.microsoft.com/office/powerpoint/2010/main" val="385046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Belief Propagation (BP) i</a:t>
            </a:r>
            <a:r>
              <a:rPr lang="en-US" dirty="0" smtClean="0"/>
              <a:t>n a Nutshell</a:t>
            </a:r>
            <a:endParaRPr lang="en-US" dirty="0"/>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smtClean="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6</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354864" y="6301161"/>
            <a:ext cx="448530" cy="415240"/>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 name="Right Arrow 2"/>
          <p:cNvSpPr/>
          <p:nvPr/>
        </p:nvSpPr>
        <p:spPr>
          <a:xfrm rot="1404477">
            <a:off x="3467906" y="2000935"/>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37" name="Right Arrow 36"/>
          <p:cNvSpPr/>
          <p:nvPr/>
        </p:nvSpPr>
        <p:spPr>
          <a:xfrm rot="1404477">
            <a:off x="4458165" y="2274433"/>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38" name="Right Arrow 37"/>
          <p:cNvSpPr/>
          <p:nvPr/>
        </p:nvSpPr>
        <p:spPr>
          <a:xfrm rot="1404477">
            <a:off x="5790990" y="3116578"/>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39" name="Right Arrow 38"/>
          <p:cNvSpPr/>
          <p:nvPr/>
        </p:nvSpPr>
        <p:spPr>
          <a:xfrm rot="1404477">
            <a:off x="6957898" y="3626705"/>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0" name="Right Arrow 39"/>
          <p:cNvSpPr/>
          <p:nvPr/>
        </p:nvSpPr>
        <p:spPr>
          <a:xfrm rot="5184253">
            <a:off x="5194576" y="3618464"/>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1" name="Right Arrow 40"/>
          <p:cNvSpPr/>
          <p:nvPr/>
        </p:nvSpPr>
        <p:spPr>
          <a:xfrm rot="9013034">
            <a:off x="4151868" y="3254946"/>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2" name="Right Arrow 41"/>
          <p:cNvSpPr/>
          <p:nvPr/>
        </p:nvSpPr>
        <p:spPr>
          <a:xfrm rot="5238073">
            <a:off x="6015257" y="4274834"/>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3" name="Right Arrow 42"/>
          <p:cNvSpPr/>
          <p:nvPr/>
        </p:nvSpPr>
        <p:spPr>
          <a:xfrm rot="5400000">
            <a:off x="8002275" y="4718038"/>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4" name="Right Arrow 43"/>
          <p:cNvSpPr/>
          <p:nvPr/>
        </p:nvSpPr>
        <p:spPr>
          <a:xfrm rot="5400000">
            <a:off x="6651601" y="5877097"/>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5" name="Right Arrow 44"/>
          <p:cNvSpPr/>
          <p:nvPr/>
        </p:nvSpPr>
        <p:spPr>
          <a:xfrm rot="16200000">
            <a:off x="5921296" y="5830048"/>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6" name="Right Arrow 45"/>
          <p:cNvSpPr/>
          <p:nvPr/>
        </p:nvSpPr>
        <p:spPr>
          <a:xfrm rot="16200000">
            <a:off x="6497543" y="440647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8" name="Right Arrow 47"/>
          <p:cNvSpPr/>
          <p:nvPr/>
        </p:nvSpPr>
        <p:spPr>
          <a:xfrm rot="5400000">
            <a:off x="3126103" y="5265672"/>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49" name="Right Arrow 48"/>
          <p:cNvSpPr/>
          <p:nvPr/>
        </p:nvSpPr>
        <p:spPr>
          <a:xfrm rot="5400000">
            <a:off x="1036076" y="406926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1" name="Right Arrow 50"/>
          <p:cNvSpPr/>
          <p:nvPr/>
        </p:nvSpPr>
        <p:spPr>
          <a:xfrm rot="8801418">
            <a:off x="3161608" y="3886573"/>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2" name="Right Arrow 51"/>
          <p:cNvSpPr/>
          <p:nvPr/>
        </p:nvSpPr>
        <p:spPr>
          <a:xfrm rot="16200000">
            <a:off x="2240320" y="5230888"/>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4" name="Right Arrow 53"/>
          <p:cNvSpPr/>
          <p:nvPr/>
        </p:nvSpPr>
        <p:spPr>
          <a:xfrm rot="3248083">
            <a:off x="2284800" y="3954814"/>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5" name="Right Arrow 54"/>
          <p:cNvSpPr/>
          <p:nvPr/>
        </p:nvSpPr>
        <p:spPr>
          <a:xfrm rot="14074058">
            <a:off x="1697736" y="3316734"/>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6" name="Right Arrow 55"/>
          <p:cNvSpPr/>
          <p:nvPr/>
        </p:nvSpPr>
        <p:spPr>
          <a:xfrm rot="16200000">
            <a:off x="438828" y="3971053"/>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7" name="Right Arrow 56"/>
          <p:cNvSpPr/>
          <p:nvPr/>
        </p:nvSpPr>
        <p:spPr>
          <a:xfrm rot="19518955">
            <a:off x="3515146" y="4259848"/>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8" name="Right Arrow 57"/>
          <p:cNvSpPr/>
          <p:nvPr/>
        </p:nvSpPr>
        <p:spPr>
          <a:xfrm rot="19606407">
            <a:off x="4511024" y="3607934"/>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59" name="Right Arrow 58"/>
          <p:cNvSpPr/>
          <p:nvPr/>
        </p:nvSpPr>
        <p:spPr>
          <a:xfrm rot="11908769">
            <a:off x="3225201" y="2538049"/>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1" name="Right Arrow 60"/>
          <p:cNvSpPr/>
          <p:nvPr/>
        </p:nvSpPr>
        <p:spPr>
          <a:xfrm rot="5400000">
            <a:off x="2296757" y="261779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2" name="Right Arrow 61"/>
          <p:cNvSpPr/>
          <p:nvPr/>
        </p:nvSpPr>
        <p:spPr>
          <a:xfrm rot="11751138">
            <a:off x="4122957" y="2813332"/>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3" name="Right Arrow 62"/>
          <p:cNvSpPr/>
          <p:nvPr/>
        </p:nvSpPr>
        <p:spPr>
          <a:xfrm rot="16200000">
            <a:off x="7438300" y="4747011"/>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4" name="Right Arrow 63"/>
          <p:cNvSpPr/>
          <p:nvPr/>
        </p:nvSpPr>
        <p:spPr>
          <a:xfrm rot="12388998">
            <a:off x="6759142" y="4059965"/>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5" name="Right Arrow 64"/>
          <p:cNvSpPr/>
          <p:nvPr/>
        </p:nvSpPr>
        <p:spPr>
          <a:xfrm rot="12459252">
            <a:off x="5601229" y="3566791"/>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6" name="Right Arrow 65"/>
          <p:cNvSpPr/>
          <p:nvPr/>
        </p:nvSpPr>
        <p:spPr>
          <a:xfrm rot="14313131">
            <a:off x="1819873" y="4445043"/>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7" name="Right Arrow 66"/>
          <p:cNvSpPr/>
          <p:nvPr/>
        </p:nvSpPr>
        <p:spPr>
          <a:xfrm rot="14313131">
            <a:off x="1366595" y="3835461"/>
            <a:ext cx="515155" cy="351982"/>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sp>
        <p:nvSpPr>
          <p:cNvPr id="68" name="Right Arrow 67"/>
          <p:cNvSpPr/>
          <p:nvPr/>
        </p:nvSpPr>
        <p:spPr>
          <a:xfrm rot="16200000">
            <a:off x="2955326" y="2638565"/>
            <a:ext cx="515155" cy="351982"/>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srgbClr val="953735"/>
              </a:solidFill>
            </a:endParaRPr>
          </a:p>
        </p:txBody>
      </p:sp>
      <p:grpSp>
        <p:nvGrpSpPr>
          <p:cNvPr id="60" name="Group 59"/>
          <p:cNvGrpSpPr/>
          <p:nvPr/>
        </p:nvGrpSpPr>
        <p:grpSpPr>
          <a:xfrm>
            <a:off x="3616450" y="1137448"/>
            <a:ext cx="1285103" cy="908581"/>
            <a:chOff x="6955475" y="1306321"/>
            <a:chExt cx="2183531" cy="1219047"/>
          </a:xfrm>
        </p:grpSpPr>
        <p:sp>
          <p:nvSpPr>
            <p:cNvPr id="69" name="Oval 68"/>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0" name="Straight Arrow Connector 69"/>
            <p:cNvCxnSpPr>
              <a:endCxn id="71"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1" name="Oval 70"/>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2" name="Straight Arrow Connector 71"/>
            <p:cNvCxnSpPr>
              <a:endCxn id="73"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3" name="Oval 72"/>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4" name="Straight Arrow Connector 73"/>
            <p:cNvCxnSpPr>
              <a:endCxn id="75" idx="2"/>
            </p:cNvCxnSpPr>
            <p:nvPr/>
          </p:nvCxnSpPr>
          <p:spPr>
            <a:xfrm>
              <a:off x="7937138"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8186643"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6" name="Straight Arrow Connector 75"/>
            <p:cNvCxnSpPr>
              <a:endCxn id="77"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8" name="Straight Arrow Connector 44"/>
            <p:cNvCxnSpPr>
              <a:stCxn id="71" idx="5"/>
              <a:endCxn id="73"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0" name="Straight Arrow Connector 44"/>
            <p:cNvCxnSpPr>
              <a:stCxn id="71" idx="3"/>
              <a:endCxn id="79"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44"/>
            <p:cNvCxnSpPr>
              <a:stCxn id="79" idx="6"/>
              <a:endCxn id="73"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44"/>
            <p:cNvCxnSpPr>
              <a:stCxn id="77" idx="5"/>
              <a:endCxn id="77"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44"/>
            <p:cNvCxnSpPr>
              <a:stCxn id="69" idx="0"/>
              <a:endCxn id="71"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44"/>
            <p:cNvCxnSpPr>
              <a:stCxn id="71" idx="0"/>
              <a:endCxn id="75"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44"/>
            <p:cNvCxnSpPr>
              <a:stCxn id="75" idx="0"/>
              <a:endCxn id="77"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44"/>
            <p:cNvCxnSpPr>
              <a:stCxn id="73" idx="5"/>
              <a:endCxn id="77"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8" name="Straight Arrow Connector 44"/>
            <p:cNvCxnSpPr>
              <a:stCxn id="71" idx="7"/>
              <a:endCxn id="73"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7068995" y="1306321"/>
              <a:ext cx="2070011" cy="1050576"/>
              <a:chOff x="2954628" y="1188732"/>
              <a:chExt cx="2273899" cy="1154054"/>
            </a:xfrm>
          </p:grpSpPr>
          <p:grpSp>
            <p:nvGrpSpPr>
              <p:cNvPr id="90" name="Group 89"/>
              <p:cNvGrpSpPr/>
              <p:nvPr/>
            </p:nvGrpSpPr>
            <p:grpSpPr>
              <a:xfrm>
                <a:off x="2954628" y="1252724"/>
                <a:ext cx="2273899" cy="1090062"/>
                <a:chOff x="3029436" y="2887849"/>
                <a:chExt cx="2851000" cy="1366717"/>
              </a:xfrm>
            </p:grpSpPr>
            <p:sp>
              <p:nvSpPr>
                <p:cNvPr id="92" name="TextBox 91"/>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r</a:t>
                  </a:r>
                </a:p>
              </p:txBody>
            </p:sp>
            <p:sp>
              <p:nvSpPr>
                <p:cNvPr id="93" name="TextBox 92"/>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BD078"/>
                      </a:solidFill>
                      <a:latin typeface="Handwriting - Dakota"/>
                      <a:cs typeface="Handwriting - Dakota"/>
                    </a:rPr>
                    <a:t>i</a:t>
                  </a:r>
                  <a:endParaRPr lang="en-US" sz="2200" dirty="0" smtClean="0">
                    <a:solidFill>
                      <a:srgbClr val="5BD078"/>
                    </a:solidFill>
                    <a:latin typeface="Handwriting - Dakota"/>
                    <a:cs typeface="Handwriting - Dakota"/>
                  </a:endParaRPr>
                </a:p>
              </p:txBody>
            </p:sp>
            <p:sp>
              <p:nvSpPr>
                <p:cNvPr id="94" name="TextBox 93"/>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BD078"/>
                      </a:solidFill>
                      <a:latin typeface="Handwriting - Dakota"/>
                      <a:cs typeface="Handwriting - Dakota"/>
                    </a:rPr>
                    <a:t>n</a:t>
                  </a:r>
                  <a:endParaRPr lang="en-US" sz="2200" dirty="0" smtClean="0">
                    <a:solidFill>
                      <a:srgbClr val="5BD078"/>
                    </a:solidFill>
                    <a:latin typeface="Handwriting - Dakota"/>
                    <a:cs typeface="Handwriting - Dakota"/>
                  </a:endParaRPr>
                </a:p>
              </p:txBody>
            </p:sp>
            <p:sp>
              <p:nvSpPr>
                <p:cNvPr id="95" name="TextBox 94"/>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g</a:t>
                  </a:r>
                </a:p>
              </p:txBody>
            </p:sp>
            <p:sp>
              <p:nvSpPr>
                <p:cNvPr id="96" name="TextBox 95"/>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u</a:t>
                  </a:r>
                </a:p>
              </p:txBody>
            </p:sp>
            <p:sp>
              <p:nvSpPr>
                <p:cNvPr id="97" name="TextBox 96"/>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BD078"/>
                      </a:solidFill>
                      <a:latin typeface="Handwriting - Dakota"/>
                      <a:cs typeface="Handwriting - Dakota"/>
                    </a:rPr>
                    <a:t>e</a:t>
                  </a:r>
                  <a:endParaRPr lang="en-US" sz="2200" dirty="0" smtClean="0">
                    <a:solidFill>
                      <a:srgbClr val="5BD078"/>
                    </a:solidFill>
                    <a:latin typeface="Handwriting - Dakota"/>
                    <a:cs typeface="Handwriting - Dakota"/>
                  </a:endParaRPr>
                </a:p>
              </p:txBody>
            </p:sp>
            <p:sp>
              <p:nvSpPr>
                <p:cNvPr id="98" name="TextBox 97"/>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BD078"/>
                      </a:solidFill>
                      <a:latin typeface="Handwriting - Dakota"/>
                      <a:cs typeface="Handwriting - Dakota"/>
                    </a:rPr>
                    <a:t>ε</a:t>
                  </a:r>
                  <a:endParaRPr lang="en-US" sz="2200" dirty="0">
                    <a:solidFill>
                      <a:srgbClr val="5BD078"/>
                    </a:solidFill>
                    <a:latin typeface="Handwriting - Dakota"/>
                    <a:cs typeface="Handwriting - Dakota"/>
                  </a:endParaRPr>
                </a:p>
              </p:txBody>
            </p:sp>
            <p:sp>
              <p:nvSpPr>
                <p:cNvPr id="99" name="TextBox 98"/>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e</a:t>
                  </a:r>
                </a:p>
              </p:txBody>
            </p:sp>
            <p:sp>
              <p:nvSpPr>
                <p:cNvPr id="100" name="TextBox 99"/>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BD078"/>
                      </a:solidFill>
                      <a:latin typeface="Handwriting - Dakota"/>
                      <a:cs typeface="Handwriting - Dakota"/>
                    </a:rPr>
                    <a:t>e</a:t>
                  </a:r>
                  <a:endParaRPr lang="en-US" sz="2200" dirty="0" smtClean="0">
                    <a:solidFill>
                      <a:srgbClr val="5BD078"/>
                    </a:solidFill>
                    <a:latin typeface="Handwriting - Dakota"/>
                    <a:cs typeface="Handwriting - Dakota"/>
                  </a:endParaRPr>
                </a:p>
              </p:txBody>
            </p:sp>
            <p:sp>
              <p:nvSpPr>
                <p:cNvPr id="101" name="TextBox 100"/>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s</a:t>
                  </a:r>
                </a:p>
              </p:txBody>
            </p:sp>
            <p:sp>
              <p:nvSpPr>
                <p:cNvPr id="102" name="TextBox 101"/>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e</a:t>
                  </a:r>
                </a:p>
              </p:txBody>
            </p:sp>
            <p:sp>
              <p:nvSpPr>
                <p:cNvPr id="103" name="TextBox 102"/>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h</a:t>
                  </a:r>
                </a:p>
              </p:txBody>
            </p:sp>
          </p:grpSp>
          <p:sp>
            <p:nvSpPr>
              <p:cNvPr id="91" name="TextBox 90"/>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a</a:t>
                </a:r>
              </a:p>
            </p:txBody>
          </p:sp>
        </p:grpSp>
      </p:grpSp>
      <p:grpSp>
        <p:nvGrpSpPr>
          <p:cNvPr id="104" name="Group 103"/>
          <p:cNvGrpSpPr/>
          <p:nvPr/>
        </p:nvGrpSpPr>
        <p:grpSpPr>
          <a:xfrm>
            <a:off x="4906599" y="1748612"/>
            <a:ext cx="1185825" cy="768204"/>
            <a:chOff x="6977611" y="4298857"/>
            <a:chExt cx="1816644" cy="1219047"/>
          </a:xfrm>
        </p:grpSpPr>
        <p:sp>
          <p:nvSpPr>
            <p:cNvPr id="105" name="Oval 104"/>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6" name="Straight Arrow Connector 105"/>
            <p:cNvCxnSpPr>
              <a:endCxn id="107"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8" name="Straight Arrow Connector 107"/>
            <p:cNvCxnSpPr>
              <a:endCxn id="109"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0" name="Straight Arrow Connector 109"/>
            <p:cNvCxnSpPr>
              <a:endCxn id="111"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2" name="Straight Arrow Connector 111"/>
            <p:cNvCxnSpPr>
              <a:endCxn id="113"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4" name="Straight Arrow Connector 44"/>
            <p:cNvCxnSpPr>
              <a:stCxn id="107" idx="5"/>
              <a:endCxn id="109"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5" name="Oval 114"/>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6" name="Straight Arrow Connector 44"/>
            <p:cNvCxnSpPr>
              <a:stCxn id="107" idx="3"/>
              <a:endCxn id="115"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44"/>
            <p:cNvCxnSpPr>
              <a:stCxn id="115" idx="6"/>
              <a:endCxn id="111"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44"/>
            <p:cNvCxnSpPr>
              <a:stCxn id="105" idx="0"/>
              <a:endCxn id="107"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44"/>
            <p:cNvCxnSpPr>
              <a:stCxn id="107" idx="0"/>
              <a:endCxn id="111"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44"/>
            <p:cNvCxnSpPr>
              <a:stCxn id="111" idx="0"/>
              <a:endCxn id="113"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22" name="Straight Arrow Connector 44"/>
            <p:cNvCxnSpPr>
              <a:stCxn id="107" idx="7"/>
              <a:endCxn id="109"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3" name="Group 122"/>
            <p:cNvGrpSpPr/>
            <p:nvPr/>
          </p:nvGrpSpPr>
          <p:grpSpPr>
            <a:xfrm>
              <a:off x="7091131" y="4298857"/>
              <a:ext cx="1531869" cy="1066556"/>
              <a:chOff x="2954628" y="1188732"/>
              <a:chExt cx="1682752" cy="1171608"/>
            </a:xfrm>
          </p:grpSpPr>
          <p:grpSp>
            <p:nvGrpSpPr>
              <p:cNvPr id="124" name="Group 123"/>
              <p:cNvGrpSpPr/>
              <p:nvPr/>
            </p:nvGrpSpPr>
            <p:grpSpPr>
              <a:xfrm>
                <a:off x="2954628" y="1252724"/>
                <a:ext cx="1682752" cy="1107616"/>
                <a:chOff x="3029436" y="2887849"/>
                <a:chExt cx="2109824" cy="1388726"/>
              </a:xfrm>
            </p:grpSpPr>
            <p:sp>
              <p:nvSpPr>
                <p:cNvPr id="126" name="TextBox 125"/>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27" name="TextBox 126"/>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28" name="TextBox 127"/>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29" name="TextBox 128"/>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30" name="TextBox 129"/>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31" name="TextBox 130"/>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32" name="TextBox 131"/>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33" name="TextBox 13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34" name="TextBox 13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35" name="TextBox 13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25" name="TextBox 124"/>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36" name="Group 135"/>
          <p:cNvGrpSpPr/>
          <p:nvPr/>
        </p:nvGrpSpPr>
        <p:grpSpPr>
          <a:xfrm>
            <a:off x="5889867" y="2306220"/>
            <a:ext cx="1285103" cy="908581"/>
            <a:chOff x="6955475" y="1306321"/>
            <a:chExt cx="2183531" cy="1219047"/>
          </a:xfrm>
        </p:grpSpPr>
        <p:sp>
          <p:nvSpPr>
            <p:cNvPr id="137" name="Oval 136"/>
            <p:cNvSpPr/>
            <p:nvPr/>
          </p:nvSpPr>
          <p:spPr>
            <a:xfrm>
              <a:off x="6955475" y="178518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38" name="Straight Arrow Connector 137"/>
            <p:cNvCxnSpPr>
              <a:endCxn id="139" idx="2"/>
            </p:cNvCxnSpPr>
            <p:nvPr/>
          </p:nvCxnSpPr>
          <p:spPr>
            <a:xfrm>
              <a:off x="7118528" y="186653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9" name="Oval 138"/>
            <p:cNvSpPr/>
            <p:nvPr/>
          </p:nvSpPr>
          <p:spPr>
            <a:xfrm>
              <a:off x="7368034" y="178686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0" name="Straight Arrow Connector 139"/>
            <p:cNvCxnSpPr>
              <a:endCxn id="141" idx="2"/>
            </p:cNvCxnSpPr>
            <p:nvPr/>
          </p:nvCxnSpPr>
          <p:spPr>
            <a:xfrm>
              <a:off x="7514716"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1" name="Oval 140"/>
            <p:cNvSpPr/>
            <p:nvPr/>
          </p:nvSpPr>
          <p:spPr>
            <a:xfrm>
              <a:off x="7764221"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937138" y="1863992"/>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8186643" y="1784323"/>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8359560" y="1863030"/>
              <a:ext cx="249506" cy="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609065" y="1783360"/>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6" name="Straight Arrow Connector 44"/>
            <p:cNvCxnSpPr>
              <a:stCxn id="139" idx="5"/>
              <a:endCxn id="141" idx="4"/>
            </p:cNvCxnSpPr>
            <p:nvPr/>
          </p:nvCxnSpPr>
          <p:spPr>
            <a:xfrm rot="16200000" flipH="1">
              <a:off x="7666082" y="1763995"/>
              <a:ext cx="20795" cy="338538"/>
            </a:xfrm>
            <a:prstGeom prst="curvedConnector3">
              <a:avLst>
                <a:gd name="adj1" fmla="val 139874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7590282" y="2366028"/>
              <a:ext cx="163054" cy="159340"/>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8" name="Straight Arrow Connector 44"/>
            <p:cNvCxnSpPr>
              <a:stCxn id="139" idx="3"/>
              <a:endCxn id="147" idx="2"/>
            </p:cNvCxnSpPr>
            <p:nvPr/>
          </p:nvCxnSpPr>
          <p:spPr>
            <a:xfrm rot="16200000" flipH="1">
              <a:off x="7229683" y="2085097"/>
              <a:ext cx="522830" cy="198368"/>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44"/>
            <p:cNvCxnSpPr>
              <a:stCxn id="147" idx="6"/>
              <a:endCxn id="141" idx="5"/>
            </p:cNvCxnSpPr>
            <p:nvPr/>
          </p:nvCxnSpPr>
          <p:spPr>
            <a:xfrm flipV="1">
              <a:off x="7753336" y="1920328"/>
              <a:ext cx="150061" cy="525370"/>
            </a:xfrm>
            <a:prstGeom prst="curvedConnector2">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44"/>
            <p:cNvCxnSpPr>
              <a:stCxn id="145" idx="5"/>
              <a:endCxn id="145" idx="6"/>
            </p:cNvCxnSpPr>
            <p:nvPr/>
          </p:nvCxnSpPr>
          <p:spPr>
            <a:xfrm rot="5400000" flipH="1" flipV="1">
              <a:off x="8732011" y="1879258"/>
              <a:ext cx="56335" cy="23879"/>
            </a:xfrm>
            <a:prstGeom prst="curvedConnector4">
              <a:avLst>
                <a:gd name="adj1" fmla="val -410822"/>
                <a:gd name="adj2" fmla="val 971488"/>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44"/>
            <p:cNvCxnSpPr>
              <a:stCxn id="137" idx="0"/>
              <a:endCxn id="139" idx="1"/>
            </p:cNvCxnSpPr>
            <p:nvPr/>
          </p:nvCxnSpPr>
          <p:spPr>
            <a:xfrm rot="16200000" flipH="1">
              <a:off x="7201952" y="1620237"/>
              <a:ext cx="25010" cy="354912"/>
            </a:xfrm>
            <a:prstGeom prst="curvedConnector3">
              <a:avLst>
                <a:gd name="adj1" fmla="val -83209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39" idx="0"/>
              <a:endCxn id="143" idx="1"/>
            </p:cNvCxnSpPr>
            <p:nvPr/>
          </p:nvCxnSpPr>
          <p:spPr>
            <a:xfrm rot="16200000" flipH="1">
              <a:off x="7819644" y="1416780"/>
              <a:ext cx="20795" cy="760961"/>
            </a:xfrm>
            <a:prstGeom prst="curvedConnector3">
              <a:avLst>
                <a:gd name="adj1" fmla="val -810370"/>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43" idx="0"/>
              <a:endCxn id="145" idx="0"/>
            </p:cNvCxnSpPr>
            <p:nvPr/>
          </p:nvCxnSpPr>
          <p:spPr>
            <a:xfrm rot="5400000" flipH="1" flipV="1">
              <a:off x="8478899" y="1572631"/>
              <a:ext cx="963" cy="422422"/>
            </a:xfrm>
            <a:prstGeom prst="curvedConnector3">
              <a:avLst>
                <a:gd name="adj1" fmla="val 21706805"/>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41" idx="5"/>
              <a:endCxn id="145" idx="4"/>
            </p:cNvCxnSpPr>
            <p:nvPr/>
          </p:nvCxnSpPr>
          <p:spPr>
            <a:xfrm rot="16200000" flipH="1">
              <a:off x="8285809" y="1537916"/>
              <a:ext cx="22371" cy="787196"/>
            </a:xfrm>
            <a:prstGeom prst="curvedConnector3">
              <a:avLst>
                <a:gd name="adj1" fmla="val 1034519"/>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5" name="Oval 154"/>
            <p:cNvSpPr/>
            <p:nvPr/>
          </p:nvSpPr>
          <p:spPr>
            <a:xfrm>
              <a:off x="8657396" y="1825110"/>
              <a:ext cx="66392" cy="66392"/>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6" name="Straight Arrow Connector 44"/>
            <p:cNvCxnSpPr>
              <a:stCxn id="139" idx="7"/>
              <a:endCxn id="141" idx="0"/>
            </p:cNvCxnSpPr>
            <p:nvPr/>
          </p:nvCxnSpPr>
          <p:spPr>
            <a:xfrm rot="5400000" flipH="1" flipV="1">
              <a:off x="7663542" y="1627992"/>
              <a:ext cx="25874" cy="338539"/>
            </a:xfrm>
            <a:prstGeom prst="curvedConnector3">
              <a:avLst>
                <a:gd name="adj1" fmla="val 1152517"/>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7068995" y="1306321"/>
              <a:ext cx="2070011" cy="1050576"/>
              <a:chOff x="2954628" y="1188732"/>
              <a:chExt cx="2273899" cy="1154054"/>
            </a:xfrm>
          </p:grpSpPr>
          <p:grpSp>
            <p:nvGrpSpPr>
              <p:cNvPr id="158" name="Group 157"/>
              <p:cNvGrpSpPr/>
              <p:nvPr/>
            </p:nvGrpSpPr>
            <p:grpSpPr>
              <a:xfrm>
                <a:off x="2954628" y="1252724"/>
                <a:ext cx="2273899" cy="1090062"/>
                <a:chOff x="3029436" y="2887849"/>
                <a:chExt cx="2851000" cy="1366717"/>
              </a:xfrm>
            </p:grpSpPr>
            <p:sp>
              <p:nvSpPr>
                <p:cNvPr id="160" name="TextBox 159"/>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r</a:t>
                  </a:r>
                </a:p>
              </p:txBody>
            </p:sp>
            <p:sp>
              <p:nvSpPr>
                <p:cNvPr id="161" name="TextBox 160"/>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5BD078"/>
                      </a:solidFill>
                      <a:latin typeface="Handwriting - Dakota"/>
                      <a:cs typeface="Handwriting - Dakota"/>
                    </a:rPr>
                    <a:t>i</a:t>
                  </a:r>
                  <a:endParaRPr lang="en-US" sz="2200" dirty="0" smtClean="0">
                    <a:solidFill>
                      <a:srgbClr val="5BD078"/>
                    </a:solidFill>
                    <a:latin typeface="Handwriting - Dakota"/>
                    <a:cs typeface="Handwriting - Dakota"/>
                  </a:endParaRPr>
                </a:p>
              </p:txBody>
            </p:sp>
            <p:sp>
              <p:nvSpPr>
                <p:cNvPr id="162" name="TextBox 161"/>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BD078"/>
                      </a:solidFill>
                      <a:latin typeface="Handwriting - Dakota"/>
                      <a:cs typeface="Handwriting - Dakota"/>
                    </a:rPr>
                    <a:t>n</a:t>
                  </a:r>
                  <a:endParaRPr lang="en-US" sz="2200" dirty="0" smtClean="0">
                    <a:solidFill>
                      <a:srgbClr val="5BD078"/>
                    </a:solidFill>
                    <a:latin typeface="Handwriting - Dakota"/>
                    <a:cs typeface="Handwriting - Dakota"/>
                  </a:endParaRPr>
                </a:p>
              </p:txBody>
            </p:sp>
            <p:sp>
              <p:nvSpPr>
                <p:cNvPr id="163" name="TextBox 162"/>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g</a:t>
                  </a:r>
                </a:p>
              </p:txBody>
            </p:sp>
            <p:sp>
              <p:nvSpPr>
                <p:cNvPr id="164" name="TextBox 163"/>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u</a:t>
                  </a:r>
                </a:p>
              </p:txBody>
            </p:sp>
            <p:sp>
              <p:nvSpPr>
                <p:cNvPr id="165" name="TextBox 164"/>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BD078"/>
                      </a:solidFill>
                      <a:latin typeface="Handwriting - Dakota"/>
                      <a:cs typeface="Handwriting - Dakota"/>
                    </a:rPr>
                    <a:t>e</a:t>
                  </a:r>
                  <a:endParaRPr lang="en-US" sz="2200" dirty="0" smtClean="0">
                    <a:solidFill>
                      <a:srgbClr val="5BD078"/>
                    </a:solidFill>
                    <a:latin typeface="Handwriting - Dakota"/>
                    <a:cs typeface="Handwriting - Dakota"/>
                  </a:endParaRPr>
                </a:p>
              </p:txBody>
            </p:sp>
            <p:sp>
              <p:nvSpPr>
                <p:cNvPr id="166" name="TextBox 165"/>
                <p:cNvSpPr txBox="1"/>
                <p:nvPr/>
              </p:nvSpPr>
              <p:spPr>
                <a:xfrm>
                  <a:off x="4068880" y="403821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5BD078"/>
                      </a:solidFill>
                      <a:latin typeface="Handwriting - Dakota"/>
                      <a:cs typeface="Handwriting - Dakota"/>
                    </a:rPr>
                    <a:t>ε</a:t>
                  </a:r>
                  <a:endParaRPr lang="en-US" sz="2200" dirty="0">
                    <a:solidFill>
                      <a:srgbClr val="5BD078"/>
                    </a:solidFill>
                    <a:latin typeface="Handwriting - Dakota"/>
                    <a:cs typeface="Handwriting - Dakota"/>
                  </a:endParaRPr>
                </a:p>
              </p:txBody>
            </p:sp>
            <p:sp>
              <p:nvSpPr>
                <p:cNvPr id="167" name="TextBox 166"/>
                <p:cNvSpPr txBox="1"/>
                <p:nvPr/>
              </p:nvSpPr>
              <p:spPr>
                <a:xfrm>
                  <a:off x="5534508" y="386565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e</a:t>
                  </a:r>
                </a:p>
              </p:txBody>
            </p:sp>
            <p:sp>
              <p:nvSpPr>
                <p:cNvPr id="168" name="TextBox 167"/>
                <p:cNvSpPr txBox="1"/>
                <p:nvPr/>
              </p:nvSpPr>
              <p:spPr>
                <a:xfrm>
                  <a:off x="4633952" y="3973833"/>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5BD078"/>
                      </a:solidFill>
                      <a:latin typeface="Handwriting - Dakota"/>
                      <a:cs typeface="Handwriting - Dakota"/>
                    </a:rPr>
                    <a:t>e</a:t>
                  </a:r>
                  <a:endParaRPr lang="en-US" sz="2200" dirty="0" smtClean="0">
                    <a:solidFill>
                      <a:srgbClr val="5BD078"/>
                    </a:solidFill>
                    <a:latin typeface="Handwriting - Dakota"/>
                    <a:cs typeface="Handwriting - Dakota"/>
                  </a:endParaRPr>
                </a:p>
              </p:txBody>
            </p:sp>
            <p:sp>
              <p:nvSpPr>
                <p:cNvPr id="169" name="TextBox 168"/>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s</a:t>
                  </a:r>
                </a:p>
              </p:txBody>
            </p:sp>
            <p:sp>
              <p:nvSpPr>
                <p:cNvPr id="170" name="TextBox 169"/>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e</a:t>
                  </a:r>
                </a:p>
              </p:txBody>
            </p:sp>
            <p:sp>
              <p:nvSpPr>
                <p:cNvPr id="171" name="TextBox 170"/>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h</a:t>
                  </a:r>
                </a:p>
              </p:txBody>
            </p:sp>
          </p:grpSp>
          <p:sp>
            <p:nvSpPr>
              <p:cNvPr id="159" name="TextBox 158"/>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5BD078"/>
                    </a:solidFill>
                    <a:latin typeface="Handwriting - Dakota"/>
                    <a:cs typeface="Handwriting - Dakota"/>
                  </a:rPr>
                  <a:t>a</a:t>
                </a:r>
              </a:p>
            </p:txBody>
          </p:sp>
        </p:grpSp>
      </p:grpSp>
      <p:grpSp>
        <p:nvGrpSpPr>
          <p:cNvPr id="172" name="Group 171"/>
          <p:cNvGrpSpPr/>
          <p:nvPr/>
        </p:nvGrpSpPr>
        <p:grpSpPr>
          <a:xfrm>
            <a:off x="7050678" y="2846039"/>
            <a:ext cx="1185825" cy="768204"/>
            <a:chOff x="6977611" y="4298857"/>
            <a:chExt cx="1816644" cy="1219047"/>
          </a:xfrm>
        </p:grpSpPr>
        <p:sp>
          <p:nvSpPr>
            <p:cNvPr id="173" name="Oval 172"/>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4" name="Straight Arrow Connector 173"/>
            <p:cNvCxnSpPr>
              <a:endCxn id="175"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5" name="Oval 174"/>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6" name="Straight Arrow Connector 175"/>
            <p:cNvCxnSpPr>
              <a:endCxn id="177"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8" name="Straight Arrow Connector 177"/>
            <p:cNvCxnSpPr>
              <a:endCxn id="179"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9" name="Oval 178"/>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0" name="Straight Arrow Connector 179"/>
            <p:cNvCxnSpPr>
              <a:endCxn id="181"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1" name="Oval 180"/>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2" name="Straight Arrow Connector 44"/>
            <p:cNvCxnSpPr>
              <a:stCxn id="175" idx="5"/>
              <a:endCxn id="177"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3" name="Oval 182"/>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4" name="Straight Arrow Connector 44"/>
            <p:cNvCxnSpPr>
              <a:stCxn id="175" idx="3"/>
              <a:endCxn id="183"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5" name="Straight Arrow Connector 44"/>
            <p:cNvCxnSpPr>
              <a:stCxn id="183" idx="6"/>
              <a:endCxn id="179"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44"/>
            <p:cNvCxnSpPr>
              <a:stCxn id="173" idx="0"/>
              <a:endCxn id="175"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7" name="Straight Arrow Connector 44"/>
            <p:cNvCxnSpPr>
              <a:stCxn id="175" idx="0"/>
              <a:endCxn id="179"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44"/>
            <p:cNvCxnSpPr>
              <a:stCxn id="179" idx="0"/>
              <a:endCxn id="181"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9" name="Oval 188"/>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90" name="Straight Arrow Connector 44"/>
            <p:cNvCxnSpPr>
              <a:stCxn id="175" idx="7"/>
              <a:endCxn id="177"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91" name="Group 190"/>
            <p:cNvGrpSpPr/>
            <p:nvPr/>
          </p:nvGrpSpPr>
          <p:grpSpPr>
            <a:xfrm>
              <a:off x="7091131" y="4298857"/>
              <a:ext cx="1531869" cy="1066556"/>
              <a:chOff x="2954628" y="1188732"/>
              <a:chExt cx="1682752" cy="1171608"/>
            </a:xfrm>
          </p:grpSpPr>
          <p:grpSp>
            <p:nvGrpSpPr>
              <p:cNvPr id="192" name="Group 191"/>
              <p:cNvGrpSpPr/>
              <p:nvPr/>
            </p:nvGrpSpPr>
            <p:grpSpPr>
              <a:xfrm>
                <a:off x="2954628" y="1252724"/>
                <a:ext cx="1682752" cy="1107616"/>
                <a:chOff x="3029436" y="2887849"/>
                <a:chExt cx="2109824" cy="1388726"/>
              </a:xfrm>
            </p:grpSpPr>
            <p:sp>
              <p:nvSpPr>
                <p:cNvPr id="194" name="TextBox 193"/>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95" name="TextBox 194"/>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96" name="TextBox 195"/>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97" name="TextBox 196"/>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98" name="TextBox 197"/>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99" name="TextBox 198"/>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00" name="TextBox 199"/>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01" name="TextBox 200"/>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02" name="TextBox 201"/>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03" name="TextBox 202"/>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93" name="TextBox 192"/>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Tree>
    <p:extLst>
      <p:ext uri="{BB962C8B-B14F-4D97-AF65-F5344CB8AC3E}">
        <p14:creationId xmlns:p14="http://schemas.microsoft.com/office/powerpoint/2010/main" val="162091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Marginal Beliefs</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grpSp>
        <p:nvGrpSpPr>
          <p:cNvPr id="36" name="Group 35"/>
          <p:cNvGrpSpPr/>
          <p:nvPr/>
        </p:nvGrpSpPr>
        <p:grpSpPr>
          <a:xfrm>
            <a:off x="4501674" y="1640138"/>
            <a:ext cx="1185825" cy="768204"/>
            <a:chOff x="6977611" y="4298857"/>
            <a:chExt cx="1816644" cy="1219047"/>
          </a:xfrm>
        </p:grpSpPr>
        <p:sp>
          <p:nvSpPr>
            <p:cNvPr id="37" name="Oval 3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8" name="Straight Arrow Connector 37"/>
            <p:cNvCxnSpPr>
              <a:endCxn id="3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0" name="Straight Arrow Connector 39"/>
            <p:cNvCxnSpPr>
              <a:endCxn id="4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2" name="Straight Arrow Connector 41"/>
            <p:cNvCxnSpPr>
              <a:endCxn id="4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4" name="Straight Arrow Connector 43"/>
            <p:cNvCxnSpPr>
              <a:endCxn id="4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6" name="Straight Arrow Connector 44"/>
            <p:cNvCxnSpPr>
              <a:stCxn id="39" idx="5"/>
              <a:endCxn id="4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8" name="Straight Arrow Connector 44"/>
            <p:cNvCxnSpPr>
              <a:stCxn id="39" idx="3"/>
              <a:endCxn id="4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4"/>
            <p:cNvCxnSpPr>
              <a:stCxn id="47" idx="6"/>
              <a:endCxn id="4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44"/>
            <p:cNvCxnSpPr>
              <a:stCxn id="37" idx="0"/>
              <a:endCxn id="3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44"/>
            <p:cNvCxnSpPr>
              <a:stCxn id="39" idx="0"/>
              <a:endCxn id="4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44"/>
            <p:cNvCxnSpPr>
              <a:stCxn id="43" idx="0"/>
              <a:endCxn id="4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5" name="Straight Arrow Connector 44"/>
            <p:cNvCxnSpPr>
              <a:stCxn id="39" idx="7"/>
              <a:endCxn id="4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091131" y="4298857"/>
              <a:ext cx="1531869" cy="1066556"/>
              <a:chOff x="2954628" y="1188732"/>
              <a:chExt cx="1682752" cy="1171608"/>
            </a:xfrm>
          </p:grpSpPr>
          <p:grpSp>
            <p:nvGrpSpPr>
              <p:cNvPr id="57" name="Group 56"/>
              <p:cNvGrpSpPr/>
              <p:nvPr/>
            </p:nvGrpSpPr>
            <p:grpSpPr>
              <a:xfrm>
                <a:off x="2954628" y="1252724"/>
                <a:ext cx="1682752" cy="1107616"/>
                <a:chOff x="3029436" y="2887849"/>
                <a:chExt cx="2109824" cy="1388726"/>
              </a:xfrm>
            </p:grpSpPr>
            <p:sp>
              <p:nvSpPr>
                <p:cNvPr id="59" name="TextBox 5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60" name="TextBox 59"/>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61" name="TextBox 6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62" name="TextBox 6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63" name="TextBox 6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64" name="TextBox 6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65" name="TextBox 64"/>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66" name="TextBox 65"/>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67" name="TextBox 66"/>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68" name="TextBox 67"/>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58" name="TextBox 5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74" name="Group 73"/>
          <p:cNvGrpSpPr/>
          <p:nvPr/>
        </p:nvGrpSpPr>
        <p:grpSpPr>
          <a:xfrm>
            <a:off x="3730223" y="2828318"/>
            <a:ext cx="1185825" cy="768204"/>
            <a:chOff x="6977611" y="4298857"/>
            <a:chExt cx="1816644" cy="1219047"/>
          </a:xfrm>
        </p:grpSpPr>
        <p:sp>
          <p:nvSpPr>
            <p:cNvPr id="75" name="Oval 74"/>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6" name="Straight Arrow Connector 75"/>
            <p:cNvCxnSpPr>
              <a:endCxn id="77"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8" name="Straight Arrow Connector 77"/>
            <p:cNvCxnSpPr>
              <a:endCxn id="79"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0" name="Straight Arrow Connector 79"/>
            <p:cNvCxnSpPr>
              <a:endCxn id="81"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2" name="Straight Arrow Connector 81"/>
            <p:cNvCxnSpPr>
              <a:endCxn id="83"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4" name="Straight Arrow Connector 44"/>
            <p:cNvCxnSpPr>
              <a:stCxn id="77" idx="5"/>
              <a:endCxn id="79"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6" name="Straight Arrow Connector 44"/>
            <p:cNvCxnSpPr>
              <a:stCxn id="77" idx="3"/>
              <a:endCxn id="85"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44"/>
            <p:cNvCxnSpPr>
              <a:stCxn id="85" idx="6"/>
              <a:endCxn id="81"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44"/>
            <p:cNvCxnSpPr>
              <a:stCxn id="75" idx="0"/>
              <a:endCxn id="77"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44"/>
            <p:cNvCxnSpPr>
              <a:stCxn id="77" idx="0"/>
              <a:endCxn id="81"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44"/>
            <p:cNvCxnSpPr>
              <a:stCxn id="81" idx="0"/>
              <a:endCxn id="83"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2" name="Straight Arrow Connector 44"/>
            <p:cNvCxnSpPr>
              <a:stCxn id="77" idx="7"/>
              <a:endCxn id="79"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nvGrpSpPr>
          <p:grpSpPr>
            <a:xfrm>
              <a:off x="7091131" y="4298857"/>
              <a:ext cx="1531869" cy="1066556"/>
              <a:chOff x="2954628" y="1188732"/>
              <a:chExt cx="1682752" cy="1171608"/>
            </a:xfrm>
          </p:grpSpPr>
          <p:grpSp>
            <p:nvGrpSpPr>
              <p:cNvPr id="94" name="Group 93"/>
              <p:cNvGrpSpPr/>
              <p:nvPr/>
            </p:nvGrpSpPr>
            <p:grpSpPr>
              <a:xfrm>
                <a:off x="2954628" y="1252724"/>
                <a:ext cx="1682752" cy="1107616"/>
                <a:chOff x="3029436" y="2887849"/>
                <a:chExt cx="2109824" cy="1388726"/>
              </a:xfrm>
            </p:grpSpPr>
            <p:sp>
              <p:nvSpPr>
                <p:cNvPr id="96" name="TextBox 95"/>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97" name="TextBox 96"/>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98" name="TextBox 97"/>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99" name="TextBox 98"/>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00" name="TextBox 99"/>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01" name="TextBox 100"/>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02" name="TextBox 101"/>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03" name="TextBox 10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04" name="TextBox 10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05" name="TextBox 10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95" name="TextBox 94"/>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06" name="Group 105"/>
          <p:cNvGrpSpPr/>
          <p:nvPr/>
        </p:nvGrpSpPr>
        <p:grpSpPr>
          <a:xfrm>
            <a:off x="4338304" y="3645803"/>
            <a:ext cx="1185825" cy="768204"/>
            <a:chOff x="6977611" y="4298857"/>
            <a:chExt cx="1816644" cy="1219047"/>
          </a:xfrm>
        </p:grpSpPr>
        <p:sp>
          <p:nvSpPr>
            <p:cNvPr id="107" name="Oval 10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8" name="Straight Arrow Connector 107"/>
            <p:cNvCxnSpPr>
              <a:endCxn id="10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0" name="Straight Arrow Connector 109"/>
            <p:cNvCxnSpPr>
              <a:endCxn id="11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2" name="Straight Arrow Connector 111"/>
            <p:cNvCxnSpPr>
              <a:endCxn id="11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4" name="Straight Arrow Connector 113"/>
            <p:cNvCxnSpPr>
              <a:endCxn id="11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5" name="Oval 11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6" name="Straight Arrow Connector 44"/>
            <p:cNvCxnSpPr>
              <a:stCxn id="109" idx="5"/>
              <a:endCxn id="11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8" name="Straight Arrow Connector 44"/>
            <p:cNvCxnSpPr>
              <a:stCxn id="109" idx="3"/>
              <a:endCxn id="11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44"/>
            <p:cNvCxnSpPr>
              <a:stCxn id="117" idx="6"/>
              <a:endCxn id="11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44"/>
            <p:cNvCxnSpPr>
              <a:stCxn id="107" idx="0"/>
              <a:endCxn id="10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44"/>
            <p:cNvCxnSpPr>
              <a:stCxn id="109" idx="0"/>
              <a:endCxn id="11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44"/>
            <p:cNvCxnSpPr>
              <a:stCxn id="113" idx="0"/>
              <a:endCxn id="11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3" name="Oval 122"/>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24" name="Straight Arrow Connector 44"/>
            <p:cNvCxnSpPr>
              <a:stCxn id="109" idx="7"/>
              <a:endCxn id="11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5" name="Group 124"/>
            <p:cNvGrpSpPr/>
            <p:nvPr/>
          </p:nvGrpSpPr>
          <p:grpSpPr>
            <a:xfrm>
              <a:off x="7091131" y="4298857"/>
              <a:ext cx="1531869" cy="1066556"/>
              <a:chOff x="2954628" y="1188732"/>
              <a:chExt cx="1682752" cy="1171608"/>
            </a:xfrm>
          </p:grpSpPr>
          <p:grpSp>
            <p:nvGrpSpPr>
              <p:cNvPr id="126" name="Group 125"/>
              <p:cNvGrpSpPr/>
              <p:nvPr/>
            </p:nvGrpSpPr>
            <p:grpSpPr>
              <a:xfrm>
                <a:off x="2954628" y="1252724"/>
                <a:ext cx="1682752" cy="1107616"/>
                <a:chOff x="3029436" y="2887849"/>
                <a:chExt cx="2109824" cy="1388726"/>
              </a:xfrm>
            </p:grpSpPr>
            <p:sp>
              <p:nvSpPr>
                <p:cNvPr id="128" name="TextBox 127"/>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29" name="TextBox 128"/>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30" name="TextBox 129"/>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31" name="TextBox 130"/>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32" name="TextBox 131"/>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33" name="TextBox 132"/>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34" name="TextBox 133"/>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35" name="TextBox 134"/>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36" name="TextBox 135"/>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37" name="TextBox 136"/>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27" name="TextBox 126"/>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38" name="Group 137"/>
          <p:cNvGrpSpPr/>
          <p:nvPr/>
        </p:nvGrpSpPr>
        <p:grpSpPr>
          <a:xfrm>
            <a:off x="5705429" y="2692139"/>
            <a:ext cx="1185825" cy="768204"/>
            <a:chOff x="6977611" y="4298857"/>
            <a:chExt cx="1816644" cy="1219047"/>
          </a:xfrm>
        </p:grpSpPr>
        <p:sp>
          <p:nvSpPr>
            <p:cNvPr id="139" name="Oval 138"/>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0" name="Straight Arrow Connector 139"/>
            <p:cNvCxnSpPr>
              <a:endCxn id="141"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1" name="Oval 140"/>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6" name="Straight Arrow Connector 145"/>
            <p:cNvCxnSpPr>
              <a:endCxn id="147"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8" name="Straight Arrow Connector 44"/>
            <p:cNvCxnSpPr>
              <a:stCxn id="141" idx="5"/>
              <a:endCxn id="143"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0" name="Straight Arrow Connector 44"/>
            <p:cNvCxnSpPr>
              <a:stCxn id="141" idx="3"/>
              <a:endCxn id="149"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44"/>
            <p:cNvCxnSpPr>
              <a:stCxn id="149" idx="6"/>
              <a:endCxn id="145"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39" idx="0"/>
              <a:endCxn id="141"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41" idx="0"/>
              <a:endCxn id="145"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45" idx="0"/>
              <a:endCxn id="147"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5" name="Oval 154"/>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6" name="Straight Arrow Connector 44"/>
            <p:cNvCxnSpPr>
              <a:stCxn id="141" idx="7"/>
              <a:endCxn id="143"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7091131" y="4298857"/>
              <a:ext cx="1531869" cy="1066556"/>
              <a:chOff x="2954628" y="1188732"/>
              <a:chExt cx="1682752" cy="1171608"/>
            </a:xfrm>
          </p:grpSpPr>
          <p:grpSp>
            <p:nvGrpSpPr>
              <p:cNvPr id="158" name="Group 157"/>
              <p:cNvGrpSpPr/>
              <p:nvPr/>
            </p:nvGrpSpPr>
            <p:grpSpPr>
              <a:xfrm>
                <a:off x="2954628" y="1252724"/>
                <a:ext cx="1682752" cy="1107616"/>
                <a:chOff x="3029436" y="2887849"/>
                <a:chExt cx="2109824" cy="1388726"/>
              </a:xfrm>
            </p:grpSpPr>
            <p:sp>
              <p:nvSpPr>
                <p:cNvPr id="160" name="TextBox 159"/>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61" name="TextBox 160"/>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62" name="TextBox 161"/>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63" name="TextBox 162"/>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64" name="TextBox 163"/>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65" name="TextBox 164"/>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66" name="TextBox 165"/>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67" name="TextBox 166"/>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68" name="TextBox 167"/>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69" name="TextBox 168"/>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59" name="TextBox 158"/>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Tree>
    <p:extLst>
      <p:ext uri="{BB962C8B-B14F-4D97-AF65-F5344CB8AC3E}">
        <p14:creationId xmlns:p14="http://schemas.microsoft.com/office/powerpoint/2010/main" val="173214892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Marginal Beliefs</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prstClr val="white"/>
                </a:solidFill>
              </a:rPr>
              <a:t>C</a:t>
            </a:r>
            <a:endParaRPr lang="en-US" sz="1800" dirty="0">
              <a:solidFill>
                <a:prstClr val="white"/>
              </a:solidFill>
            </a:endParaRPr>
          </a:p>
        </p:txBody>
      </p:sp>
      <p:grpSp>
        <p:nvGrpSpPr>
          <p:cNvPr id="36" name="Group 35"/>
          <p:cNvGrpSpPr/>
          <p:nvPr/>
        </p:nvGrpSpPr>
        <p:grpSpPr>
          <a:xfrm>
            <a:off x="4501674" y="1640138"/>
            <a:ext cx="1185825" cy="768204"/>
            <a:chOff x="6977611" y="4298857"/>
            <a:chExt cx="1816644" cy="1219047"/>
          </a:xfrm>
        </p:grpSpPr>
        <p:sp>
          <p:nvSpPr>
            <p:cNvPr id="37" name="Oval 3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8" name="Straight Arrow Connector 37"/>
            <p:cNvCxnSpPr>
              <a:endCxn id="3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0" name="Straight Arrow Connector 39"/>
            <p:cNvCxnSpPr>
              <a:endCxn id="4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2" name="Straight Arrow Connector 41"/>
            <p:cNvCxnSpPr>
              <a:endCxn id="4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4" name="Straight Arrow Connector 43"/>
            <p:cNvCxnSpPr>
              <a:endCxn id="4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6" name="Straight Arrow Connector 44"/>
            <p:cNvCxnSpPr>
              <a:stCxn id="39" idx="5"/>
              <a:endCxn id="4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8" name="Straight Arrow Connector 44"/>
            <p:cNvCxnSpPr>
              <a:stCxn id="39" idx="3"/>
              <a:endCxn id="4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4"/>
            <p:cNvCxnSpPr>
              <a:stCxn id="47" idx="6"/>
              <a:endCxn id="4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44"/>
            <p:cNvCxnSpPr>
              <a:stCxn id="37" idx="0"/>
              <a:endCxn id="3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44"/>
            <p:cNvCxnSpPr>
              <a:stCxn id="39" idx="0"/>
              <a:endCxn id="4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44"/>
            <p:cNvCxnSpPr>
              <a:stCxn id="43" idx="0"/>
              <a:endCxn id="4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5" name="Straight Arrow Connector 44"/>
            <p:cNvCxnSpPr>
              <a:stCxn id="39" idx="7"/>
              <a:endCxn id="4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091131" y="4298857"/>
              <a:ext cx="1531869" cy="1066556"/>
              <a:chOff x="2954628" y="1188732"/>
              <a:chExt cx="1682752" cy="1171608"/>
            </a:xfrm>
          </p:grpSpPr>
          <p:grpSp>
            <p:nvGrpSpPr>
              <p:cNvPr id="57" name="Group 56"/>
              <p:cNvGrpSpPr/>
              <p:nvPr/>
            </p:nvGrpSpPr>
            <p:grpSpPr>
              <a:xfrm>
                <a:off x="2954628" y="1252724"/>
                <a:ext cx="1682752" cy="1107616"/>
                <a:chOff x="3029436" y="2887849"/>
                <a:chExt cx="2109824" cy="1388726"/>
              </a:xfrm>
            </p:grpSpPr>
            <p:sp>
              <p:nvSpPr>
                <p:cNvPr id="59" name="TextBox 5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60" name="TextBox 59"/>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61" name="TextBox 6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62" name="TextBox 6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63" name="TextBox 6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64" name="TextBox 6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65" name="TextBox 64"/>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66" name="TextBox 65"/>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67" name="TextBox 66"/>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68" name="TextBox 67"/>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58" name="TextBox 5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74" name="Group 73"/>
          <p:cNvGrpSpPr/>
          <p:nvPr/>
        </p:nvGrpSpPr>
        <p:grpSpPr>
          <a:xfrm>
            <a:off x="3730223" y="2828318"/>
            <a:ext cx="1185825" cy="768204"/>
            <a:chOff x="6977611" y="4298857"/>
            <a:chExt cx="1816644" cy="1219047"/>
          </a:xfrm>
        </p:grpSpPr>
        <p:sp>
          <p:nvSpPr>
            <p:cNvPr id="75" name="Oval 74"/>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6" name="Straight Arrow Connector 75"/>
            <p:cNvCxnSpPr>
              <a:endCxn id="77"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8" name="Straight Arrow Connector 77"/>
            <p:cNvCxnSpPr>
              <a:endCxn id="79"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0" name="Straight Arrow Connector 79"/>
            <p:cNvCxnSpPr>
              <a:endCxn id="81"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2" name="Straight Arrow Connector 81"/>
            <p:cNvCxnSpPr>
              <a:endCxn id="83"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4" name="Straight Arrow Connector 44"/>
            <p:cNvCxnSpPr>
              <a:stCxn id="77" idx="5"/>
              <a:endCxn id="79"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6" name="Straight Arrow Connector 44"/>
            <p:cNvCxnSpPr>
              <a:stCxn id="77" idx="3"/>
              <a:endCxn id="85"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44"/>
            <p:cNvCxnSpPr>
              <a:stCxn id="85" idx="6"/>
              <a:endCxn id="81"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44"/>
            <p:cNvCxnSpPr>
              <a:stCxn id="75" idx="0"/>
              <a:endCxn id="77"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44"/>
            <p:cNvCxnSpPr>
              <a:stCxn id="77" idx="0"/>
              <a:endCxn id="81"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44"/>
            <p:cNvCxnSpPr>
              <a:stCxn id="81" idx="0"/>
              <a:endCxn id="83"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2" name="Straight Arrow Connector 44"/>
            <p:cNvCxnSpPr>
              <a:stCxn id="77" idx="7"/>
              <a:endCxn id="79"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nvGrpSpPr>
          <p:grpSpPr>
            <a:xfrm>
              <a:off x="7091131" y="4298857"/>
              <a:ext cx="1531869" cy="1066556"/>
              <a:chOff x="2954628" y="1188732"/>
              <a:chExt cx="1682752" cy="1171608"/>
            </a:xfrm>
          </p:grpSpPr>
          <p:grpSp>
            <p:nvGrpSpPr>
              <p:cNvPr id="94" name="Group 93"/>
              <p:cNvGrpSpPr/>
              <p:nvPr/>
            </p:nvGrpSpPr>
            <p:grpSpPr>
              <a:xfrm>
                <a:off x="2954628" y="1252724"/>
                <a:ext cx="1682752" cy="1107616"/>
                <a:chOff x="3029436" y="2887849"/>
                <a:chExt cx="2109824" cy="1388726"/>
              </a:xfrm>
            </p:grpSpPr>
            <p:sp>
              <p:nvSpPr>
                <p:cNvPr id="96" name="TextBox 95"/>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97" name="TextBox 96"/>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98" name="TextBox 97"/>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99" name="TextBox 98"/>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00" name="TextBox 99"/>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01" name="TextBox 100"/>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02" name="TextBox 101"/>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03" name="TextBox 10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04" name="TextBox 10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05" name="TextBox 10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95" name="TextBox 94"/>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06" name="Group 105"/>
          <p:cNvGrpSpPr/>
          <p:nvPr/>
        </p:nvGrpSpPr>
        <p:grpSpPr>
          <a:xfrm>
            <a:off x="4338304" y="3645803"/>
            <a:ext cx="1185825" cy="768204"/>
            <a:chOff x="6977611" y="4298857"/>
            <a:chExt cx="1816644" cy="1219047"/>
          </a:xfrm>
        </p:grpSpPr>
        <p:sp>
          <p:nvSpPr>
            <p:cNvPr id="107" name="Oval 10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8" name="Straight Arrow Connector 107"/>
            <p:cNvCxnSpPr>
              <a:endCxn id="10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0" name="Straight Arrow Connector 109"/>
            <p:cNvCxnSpPr>
              <a:endCxn id="11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2" name="Straight Arrow Connector 111"/>
            <p:cNvCxnSpPr>
              <a:endCxn id="11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4" name="Straight Arrow Connector 113"/>
            <p:cNvCxnSpPr>
              <a:endCxn id="11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5" name="Oval 11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6" name="Straight Arrow Connector 44"/>
            <p:cNvCxnSpPr>
              <a:stCxn id="109" idx="5"/>
              <a:endCxn id="11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8" name="Straight Arrow Connector 44"/>
            <p:cNvCxnSpPr>
              <a:stCxn id="109" idx="3"/>
              <a:endCxn id="11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44"/>
            <p:cNvCxnSpPr>
              <a:stCxn id="117" idx="6"/>
              <a:endCxn id="11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44"/>
            <p:cNvCxnSpPr>
              <a:stCxn id="107" idx="0"/>
              <a:endCxn id="10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44"/>
            <p:cNvCxnSpPr>
              <a:stCxn id="109" idx="0"/>
              <a:endCxn id="11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44"/>
            <p:cNvCxnSpPr>
              <a:stCxn id="113" idx="0"/>
              <a:endCxn id="11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3" name="Oval 122"/>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24" name="Straight Arrow Connector 44"/>
            <p:cNvCxnSpPr>
              <a:stCxn id="109" idx="7"/>
              <a:endCxn id="11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5" name="Group 124"/>
            <p:cNvGrpSpPr/>
            <p:nvPr/>
          </p:nvGrpSpPr>
          <p:grpSpPr>
            <a:xfrm>
              <a:off x="7091131" y="4298857"/>
              <a:ext cx="1531869" cy="1066556"/>
              <a:chOff x="2954628" y="1188732"/>
              <a:chExt cx="1682752" cy="1171608"/>
            </a:xfrm>
          </p:grpSpPr>
          <p:grpSp>
            <p:nvGrpSpPr>
              <p:cNvPr id="126" name="Group 125"/>
              <p:cNvGrpSpPr/>
              <p:nvPr/>
            </p:nvGrpSpPr>
            <p:grpSpPr>
              <a:xfrm>
                <a:off x="2954628" y="1252724"/>
                <a:ext cx="1682752" cy="1107616"/>
                <a:chOff x="3029436" y="2887849"/>
                <a:chExt cx="2109824" cy="1388726"/>
              </a:xfrm>
            </p:grpSpPr>
            <p:sp>
              <p:nvSpPr>
                <p:cNvPr id="128" name="TextBox 127"/>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29" name="TextBox 128"/>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30" name="TextBox 129"/>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31" name="TextBox 130"/>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32" name="TextBox 131"/>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33" name="TextBox 132"/>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34" name="TextBox 133"/>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35" name="TextBox 134"/>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36" name="TextBox 135"/>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37" name="TextBox 136"/>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27" name="TextBox 126"/>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38" name="Group 137"/>
          <p:cNvGrpSpPr/>
          <p:nvPr/>
        </p:nvGrpSpPr>
        <p:grpSpPr>
          <a:xfrm>
            <a:off x="5705429" y="2692139"/>
            <a:ext cx="1185825" cy="768204"/>
            <a:chOff x="6977611" y="4298857"/>
            <a:chExt cx="1816644" cy="1219047"/>
          </a:xfrm>
        </p:grpSpPr>
        <p:sp>
          <p:nvSpPr>
            <p:cNvPr id="139" name="Oval 138"/>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0" name="Straight Arrow Connector 139"/>
            <p:cNvCxnSpPr>
              <a:endCxn id="141"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1" name="Oval 140"/>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6" name="Straight Arrow Connector 145"/>
            <p:cNvCxnSpPr>
              <a:endCxn id="147"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8" name="Straight Arrow Connector 44"/>
            <p:cNvCxnSpPr>
              <a:stCxn id="141" idx="5"/>
              <a:endCxn id="143"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0" name="Straight Arrow Connector 44"/>
            <p:cNvCxnSpPr>
              <a:stCxn id="141" idx="3"/>
              <a:endCxn id="149"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44"/>
            <p:cNvCxnSpPr>
              <a:stCxn id="149" idx="6"/>
              <a:endCxn id="145"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39" idx="0"/>
              <a:endCxn id="141"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41" idx="0"/>
              <a:endCxn id="145"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45" idx="0"/>
              <a:endCxn id="147"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5" name="Oval 154"/>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6" name="Straight Arrow Connector 44"/>
            <p:cNvCxnSpPr>
              <a:stCxn id="141" idx="7"/>
              <a:endCxn id="143"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7091131" y="4298857"/>
              <a:ext cx="1531869" cy="1066556"/>
              <a:chOff x="2954628" y="1188732"/>
              <a:chExt cx="1682752" cy="1171608"/>
            </a:xfrm>
          </p:grpSpPr>
          <p:grpSp>
            <p:nvGrpSpPr>
              <p:cNvPr id="158" name="Group 157"/>
              <p:cNvGrpSpPr/>
              <p:nvPr/>
            </p:nvGrpSpPr>
            <p:grpSpPr>
              <a:xfrm>
                <a:off x="2954628" y="1252724"/>
                <a:ext cx="1682752" cy="1107616"/>
                <a:chOff x="3029436" y="2887849"/>
                <a:chExt cx="2109824" cy="1388726"/>
              </a:xfrm>
            </p:grpSpPr>
            <p:sp>
              <p:nvSpPr>
                <p:cNvPr id="160" name="TextBox 159"/>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61" name="TextBox 160"/>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62" name="TextBox 161"/>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63" name="TextBox 162"/>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64" name="TextBox 163"/>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65" name="TextBox 164"/>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66" name="TextBox 165"/>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67" name="TextBox 166"/>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68" name="TextBox 167"/>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69" name="TextBox 168"/>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59" name="TextBox 158"/>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70" name="Group 169"/>
          <p:cNvGrpSpPr/>
          <p:nvPr/>
        </p:nvGrpSpPr>
        <p:grpSpPr>
          <a:xfrm>
            <a:off x="4467691" y="3266153"/>
            <a:ext cx="1185825" cy="768204"/>
            <a:chOff x="6977611" y="4298857"/>
            <a:chExt cx="1816644" cy="1219047"/>
          </a:xfrm>
        </p:grpSpPr>
        <p:sp>
          <p:nvSpPr>
            <p:cNvPr id="171" name="Oval 170"/>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2" name="Straight Arrow Connector 171"/>
            <p:cNvCxnSpPr>
              <a:endCxn id="173"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Oval 172"/>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4" name="Straight Arrow Connector 173"/>
            <p:cNvCxnSpPr>
              <a:endCxn id="175"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5" name="Oval 174"/>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6" name="Straight Arrow Connector 175"/>
            <p:cNvCxnSpPr>
              <a:endCxn id="177"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8" name="Straight Arrow Connector 177"/>
            <p:cNvCxnSpPr>
              <a:endCxn id="179"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9" name="Oval 178"/>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0" name="Straight Arrow Connector 44"/>
            <p:cNvCxnSpPr>
              <a:stCxn id="173" idx="5"/>
              <a:endCxn id="175"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1" name="Oval 180"/>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2" name="Straight Arrow Connector 44"/>
            <p:cNvCxnSpPr>
              <a:stCxn id="173" idx="3"/>
              <a:endCxn id="181"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44"/>
            <p:cNvCxnSpPr>
              <a:stCxn id="181" idx="6"/>
              <a:endCxn id="177"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44"/>
            <p:cNvCxnSpPr>
              <a:stCxn id="171" idx="0"/>
              <a:endCxn id="173"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5" name="Straight Arrow Connector 44"/>
            <p:cNvCxnSpPr>
              <a:stCxn id="173" idx="0"/>
              <a:endCxn id="177"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44"/>
            <p:cNvCxnSpPr>
              <a:stCxn id="177" idx="0"/>
              <a:endCxn id="179"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8" name="Straight Arrow Connector 44"/>
            <p:cNvCxnSpPr>
              <a:stCxn id="173" idx="7"/>
              <a:endCxn id="175"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89" name="Group 188"/>
            <p:cNvGrpSpPr/>
            <p:nvPr/>
          </p:nvGrpSpPr>
          <p:grpSpPr>
            <a:xfrm>
              <a:off x="7091131" y="4298857"/>
              <a:ext cx="1531869" cy="1066556"/>
              <a:chOff x="2954628" y="1188732"/>
              <a:chExt cx="1682752" cy="1171608"/>
            </a:xfrm>
          </p:grpSpPr>
          <p:grpSp>
            <p:nvGrpSpPr>
              <p:cNvPr id="190" name="Group 189"/>
              <p:cNvGrpSpPr/>
              <p:nvPr/>
            </p:nvGrpSpPr>
            <p:grpSpPr>
              <a:xfrm>
                <a:off x="2954628" y="1252724"/>
                <a:ext cx="1682752" cy="1107616"/>
                <a:chOff x="3029436" y="2887849"/>
                <a:chExt cx="2109824" cy="1388726"/>
              </a:xfrm>
            </p:grpSpPr>
            <p:sp>
              <p:nvSpPr>
                <p:cNvPr id="192" name="TextBox 191"/>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93" name="TextBox 192"/>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94" name="TextBox 193"/>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95" name="TextBox 194"/>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96" name="TextBox 195"/>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97" name="TextBox 196"/>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98" name="TextBox 197"/>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99" name="TextBox 198"/>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00" name="TextBox 199"/>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01" name="TextBox 200"/>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91" name="TextBox 190"/>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02" name="Group 201"/>
          <p:cNvGrpSpPr/>
          <p:nvPr/>
        </p:nvGrpSpPr>
        <p:grpSpPr>
          <a:xfrm>
            <a:off x="4962013" y="3017095"/>
            <a:ext cx="1185825" cy="768204"/>
            <a:chOff x="6977611" y="4298857"/>
            <a:chExt cx="1816644" cy="1219047"/>
          </a:xfrm>
        </p:grpSpPr>
        <p:sp>
          <p:nvSpPr>
            <p:cNvPr id="203" name="Oval 202"/>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04" name="Straight Arrow Connector 203"/>
            <p:cNvCxnSpPr>
              <a:endCxn id="205"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5" name="Oval 204"/>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06" name="Straight Arrow Connector 205"/>
            <p:cNvCxnSpPr>
              <a:endCxn id="207"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08" name="Straight Arrow Connector 207"/>
            <p:cNvCxnSpPr>
              <a:endCxn id="209"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9" name="Oval 208"/>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0" name="Straight Arrow Connector 209"/>
            <p:cNvCxnSpPr>
              <a:endCxn id="211"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1" name="Oval 210"/>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2" name="Straight Arrow Connector 44"/>
            <p:cNvCxnSpPr>
              <a:stCxn id="205" idx="5"/>
              <a:endCxn id="207"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3" name="Oval 212"/>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4" name="Straight Arrow Connector 44"/>
            <p:cNvCxnSpPr>
              <a:stCxn id="205" idx="3"/>
              <a:endCxn id="213"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44"/>
            <p:cNvCxnSpPr>
              <a:stCxn id="213" idx="6"/>
              <a:endCxn id="209"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6" name="Straight Arrow Connector 44"/>
            <p:cNvCxnSpPr>
              <a:stCxn id="203" idx="0"/>
              <a:endCxn id="205"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44"/>
            <p:cNvCxnSpPr>
              <a:stCxn id="205" idx="0"/>
              <a:endCxn id="209"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8" name="Straight Arrow Connector 44"/>
            <p:cNvCxnSpPr>
              <a:stCxn id="209" idx="0"/>
              <a:endCxn id="211"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9" name="Oval 218"/>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20" name="Straight Arrow Connector 44"/>
            <p:cNvCxnSpPr>
              <a:stCxn id="205" idx="7"/>
              <a:endCxn id="207"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21" name="Group 220"/>
            <p:cNvGrpSpPr/>
            <p:nvPr/>
          </p:nvGrpSpPr>
          <p:grpSpPr>
            <a:xfrm>
              <a:off x="7091131" y="4298857"/>
              <a:ext cx="1531869" cy="1066556"/>
              <a:chOff x="2954628" y="1188732"/>
              <a:chExt cx="1682752" cy="1171608"/>
            </a:xfrm>
          </p:grpSpPr>
          <p:grpSp>
            <p:nvGrpSpPr>
              <p:cNvPr id="222" name="Group 221"/>
              <p:cNvGrpSpPr/>
              <p:nvPr/>
            </p:nvGrpSpPr>
            <p:grpSpPr>
              <a:xfrm>
                <a:off x="2954628" y="1252724"/>
                <a:ext cx="1682752" cy="1107616"/>
                <a:chOff x="3029436" y="2887849"/>
                <a:chExt cx="2109824" cy="1388726"/>
              </a:xfrm>
            </p:grpSpPr>
            <p:sp>
              <p:nvSpPr>
                <p:cNvPr id="224" name="TextBox 223"/>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225" name="TextBox 224"/>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226" name="TextBox 225"/>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227" name="TextBox 226"/>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228" name="TextBox 227"/>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229" name="TextBox 228"/>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30" name="TextBox 229"/>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31" name="TextBox 230"/>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32" name="TextBox 231"/>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33" name="TextBox 232"/>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223" name="TextBox 222"/>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34" name="Group 233"/>
          <p:cNvGrpSpPr/>
          <p:nvPr/>
        </p:nvGrpSpPr>
        <p:grpSpPr>
          <a:xfrm>
            <a:off x="4543109" y="2374201"/>
            <a:ext cx="1185825" cy="768204"/>
            <a:chOff x="6977611" y="4298857"/>
            <a:chExt cx="1816644" cy="1219047"/>
          </a:xfrm>
        </p:grpSpPr>
        <p:sp>
          <p:nvSpPr>
            <p:cNvPr id="235" name="Oval 234"/>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36" name="Straight Arrow Connector 235"/>
            <p:cNvCxnSpPr>
              <a:endCxn id="237"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37" name="Oval 236"/>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38" name="Straight Arrow Connector 237"/>
            <p:cNvCxnSpPr>
              <a:endCxn id="239"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39" name="Oval 238"/>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0" name="Straight Arrow Connector 239"/>
            <p:cNvCxnSpPr>
              <a:endCxn id="241"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1" name="Oval 240"/>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2" name="Straight Arrow Connector 241"/>
            <p:cNvCxnSpPr>
              <a:endCxn id="243"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3" name="Oval 242"/>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4" name="Straight Arrow Connector 44"/>
            <p:cNvCxnSpPr>
              <a:stCxn id="237" idx="5"/>
              <a:endCxn id="239"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5" name="Oval 244"/>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6" name="Straight Arrow Connector 44"/>
            <p:cNvCxnSpPr>
              <a:stCxn id="237" idx="3"/>
              <a:endCxn id="245"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7" name="Straight Arrow Connector 44"/>
            <p:cNvCxnSpPr>
              <a:stCxn id="245" idx="6"/>
              <a:endCxn id="241"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8" name="Straight Arrow Connector 44"/>
            <p:cNvCxnSpPr>
              <a:stCxn id="235" idx="0"/>
              <a:endCxn id="237"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9" name="Straight Arrow Connector 44"/>
            <p:cNvCxnSpPr>
              <a:stCxn id="237" idx="0"/>
              <a:endCxn id="241"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Straight Arrow Connector 44"/>
            <p:cNvCxnSpPr>
              <a:stCxn id="241" idx="0"/>
              <a:endCxn id="243"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1" name="Oval 250"/>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52" name="Straight Arrow Connector 44"/>
            <p:cNvCxnSpPr>
              <a:stCxn id="237" idx="7"/>
              <a:endCxn id="239"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53" name="Group 252"/>
            <p:cNvGrpSpPr/>
            <p:nvPr/>
          </p:nvGrpSpPr>
          <p:grpSpPr>
            <a:xfrm>
              <a:off x="7091131" y="4298857"/>
              <a:ext cx="1531869" cy="1066556"/>
              <a:chOff x="2954628" y="1188732"/>
              <a:chExt cx="1682752" cy="1171608"/>
            </a:xfrm>
          </p:grpSpPr>
          <p:grpSp>
            <p:nvGrpSpPr>
              <p:cNvPr id="254" name="Group 253"/>
              <p:cNvGrpSpPr/>
              <p:nvPr/>
            </p:nvGrpSpPr>
            <p:grpSpPr>
              <a:xfrm>
                <a:off x="2954628" y="1252724"/>
                <a:ext cx="1682752" cy="1107616"/>
                <a:chOff x="3029436" y="2887849"/>
                <a:chExt cx="2109824" cy="1388726"/>
              </a:xfrm>
            </p:grpSpPr>
            <p:sp>
              <p:nvSpPr>
                <p:cNvPr id="256" name="TextBox 255"/>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257" name="TextBox 256"/>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258" name="TextBox 257"/>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259" name="TextBox 258"/>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260" name="TextBox 259"/>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261" name="TextBox 260"/>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62" name="TextBox 261"/>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63" name="TextBox 26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64" name="TextBox 26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65" name="TextBox 26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255" name="TextBox 254"/>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66" name="Group 265"/>
          <p:cNvGrpSpPr/>
          <p:nvPr/>
        </p:nvGrpSpPr>
        <p:grpSpPr>
          <a:xfrm>
            <a:off x="4660821" y="2795642"/>
            <a:ext cx="1185825" cy="768204"/>
            <a:chOff x="6977611" y="4298857"/>
            <a:chExt cx="1816644" cy="1219047"/>
          </a:xfrm>
        </p:grpSpPr>
        <p:sp>
          <p:nvSpPr>
            <p:cNvPr id="267" name="Oval 26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68" name="Straight Arrow Connector 267"/>
            <p:cNvCxnSpPr>
              <a:endCxn id="26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9" name="Oval 26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0" name="Straight Arrow Connector 269"/>
            <p:cNvCxnSpPr>
              <a:endCxn id="27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1" name="Oval 27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2" name="Straight Arrow Connector 271"/>
            <p:cNvCxnSpPr>
              <a:endCxn id="27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3" name="Oval 27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4" name="Straight Arrow Connector 273"/>
            <p:cNvCxnSpPr>
              <a:endCxn id="27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5" name="Oval 27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6" name="Straight Arrow Connector 44"/>
            <p:cNvCxnSpPr>
              <a:stCxn id="269" idx="5"/>
              <a:endCxn id="27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7" name="Oval 27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8" name="Straight Arrow Connector 44"/>
            <p:cNvCxnSpPr>
              <a:stCxn id="269" idx="3"/>
              <a:endCxn id="27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9" name="Straight Arrow Connector 44"/>
            <p:cNvCxnSpPr>
              <a:stCxn id="277" idx="6"/>
              <a:endCxn id="27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0" name="Straight Arrow Connector 44"/>
            <p:cNvCxnSpPr>
              <a:stCxn id="267" idx="0"/>
              <a:endCxn id="26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1" name="Straight Arrow Connector 44"/>
            <p:cNvCxnSpPr>
              <a:stCxn id="269" idx="0"/>
              <a:endCxn id="27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44"/>
            <p:cNvCxnSpPr>
              <a:stCxn id="273" idx="0"/>
              <a:endCxn id="27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83" name="Oval 282"/>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84" name="Straight Arrow Connector 44"/>
            <p:cNvCxnSpPr>
              <a:stCxn id="269" idx="7"/>
              <a:endCxn id="27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85" name="Group 284"/>
            <p:cNvGrpSpPr/>
            <p:nvPr/>
          </p:nvGrpSpPr>
          <p:grpSpPr>
            <a:xfrm>
              <a:off x="7091131" y="4298857"/>
              <a:ext cx="1531869" cy="1066556"/>
              <a:chOff x="2954628" y="1188732"/>
              <a:chExt cx="1682752" cy="1171608"/>
            </a:xfrm>
          </p:grpSpPr>
          <p:grpSp>
            <p:nvGrpSpPr>
              <p:cNvPr id="286" name="Group 285"/>
              <p:cNvGrpSpPr/>
              <p:nvPr/>
            </p:nvGrpSpPr>
            <p:grpSpPr>
              <a:xfrm>
                <a:off x="2954628" y="1252724"/>
                <a:ext cx="1682752" cy="1107616"/>
                <a:chOff x="3029436" y="2887849"/>
                <a:chExt cx="2109824" cy="1388726"/>
              </a:xfrm>
            </p:grpSpPr>
            <p:sp>
              <p:nvSpPr>
                <p:cNvPr id="288" name="TextBox 287"/>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289" name="TextBox 288"/>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290" name="TextBox 289"/>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291" name="TextBox 290"/>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292" name="TextBox 291"/>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293" name="TextBox 292"/>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94" name="TextBox 293"/>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95" name="TextBox 294"/>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96" name="TextBox 295"/>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97" name="TextBox 296"/>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287" name="TextBox 286"/>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98" name="Group 297"/>
          <p:cNvGrpSpPr/>
          <p:nvPr/>
        </p:nvGrpSpPr>
        <p:grpSpPr>
          <a:xfrm>
            <a:off x="4740337" y="2330260"/>
            <a:ext cx="1185825" cy="768204"/>
            <a:chOff x="6977611" y="4298857"/>
            <a:chExt cx="1816644" cy="1219047"/>
          </a:xfrm>
        </p:grpSpPr>
        <p:sp>
          <p:nvSpPr>
            <p:cNvPr id="299" name="Oval 298"/>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0" name="Straight Arrow Connector 299"/>
            <p:cNvCxnSpPr>
              <a:endCxn id="301"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1" name="Oval 300"/>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2" name="Straight Arrow Connector 301"/>
            <p:cNvCxnSpPr>
              <a:endCxn id="303"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3" name="Oval 302"/>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4" name="Straight Arrow Connector 303"/>
            <p:cNvCxnSpPr>
              <a:endCxn id="305"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5" name="Oval 304"/>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6" name="Straight Arrow Connector 305"/>
            <p:cNvCxnSpPr>
              <a:endCxn id="307"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7" name="Oval 306"/>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8" name="Straight Arrow Connector 44"/>
            <p:cNvCxnSpPr>
              <a:stCxn id="301" idx="5"/>
              <a:endCxn id="303"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9" name="Oval 308"/>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10" name="Straight Arrow Connector 44"/>
            <p:cNvCxnSpPr>
              <a:stCxn id="301" idx="3"/>
              <a:endCxn id="309"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1" name="Straight Arrow Connector 44"/>
            <p:cNvCxnSpPr>
              <a:stCxn id="309" idx="6"/>
              <a:endCxn id="305"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2" name="Straight Arrow Connector 44"/>
            <p:cNvCxnSpPr>
              <a:stCxn id="299" idx="0"/>
              <a:endCxn id="301"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3" name="Straight Arrow Connector 44"/>
            <p:cNvCxnSpPr>
              <a:stCxn id="301" idx="0"/>
              <a:endCxn id="305"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44"/>
            <p:cNvCxnSpPr>
              <a:stCxn id="305" idx="0"/>
              <a:endCxn id="307"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5" name="Oval 314"/>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16" name="Straight Arrow Connector 44"/>
            <p:cNvCxnSpPr>
              <a:stCxn id="301" idx="7"/>
              <a:endCxn id="303"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17" name="Group 316"/>
            <p:cNvGrpSpPr/>
            <p:nvPr/>
          </p:nvGrpSpPr>
          <p:grpSpPr>
            <a:xfrm>
              <a:off x="7091131" y="4298857"/>
              <a:ext cx="1531869" cy="1066556"/>
              <a:chOff x="2954628" y="1188732"/>
              <a:chExt cx="1682752" cy="1171608"/>
            </a:xfrm>
          </p:grpSpPr>
          <p:grpSp>
            <p:nvGrpSpPr>
              <p:cNvPr id="318" name="Group 317"/>
              <p:cNvGrpSpPr/>
              <p:nvPr/>
            </p:nvGrpSpPr>
            <p:grpSpPr>
              <a:xfrm>
                <a:off x="2954628" y="1252724"/>
                <a:ext cx="1682752" cy="1107616"/>
                <a:chOff x="3029436" y="2887849"/>
                <a:chExt cx="2109824" cy="1388726"/>
              </a:xfrm>
            </p:grpSpPr>
            <p:sp>
              <p:nvSpPr>
                <p:cNvPr id="320" name="TextBox 319"/>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321" name="TextBox 320"/>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322" name="TextBox 321"/>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323" name="TextBox 322"/>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324" name="TextBox 323"/>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325" name="TextBox 324"/>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326" name="TextBox 325"/>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327" name="TextBox 326"/>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328" name="TextBox 327"/>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329" name="TextBox 328"/>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319" name="TextBox 318"/>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330" name="Group 329"/>
          <p:cNvGrpSpPr/>
          <p:nvPr/>
        </p:nvGrpSpPr>
        <p:grpSpPr>
          <a:xfrm>
            <a:off x="4882066" y="2148814"/>
            <a:ext cx="1185825" cy="768204"/>
            <a:chOff x="6977611" y="4298857"/>
            <a:chExt cx="1816644" cy="1219047"/>
          </a:xfrm>
        </p:grpSpPr>
        <p:sp>
          <p:nvSpPr>
            <p:cNvPr id="331" name="Oval 330"/>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32" name="Straight Arrow Connector 331"/>
            <p:cNvCxnSpPr>
              <a:endCxn id="333"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3" name="Oval 332"/>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34" name="Straight Arrow Connector 333"/>
            <p:cNvCxnSpPr>
              <a:endCxn id="335"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5" name="Oval 334"/>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36" name="Straight Arrow Connector 335"/>
            <p:cNvCxnSpPr>
              <a:endCxn id="337"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7" name="Oval 336"/>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38" name="Straight Arrow Connector 337"/>
            <p:cNvCxnSpPr>
              <a:endCxn id="339"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9" name="Oval 338"/>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40" name="Straight Arrow Connector 44"/>
            <p:cNvCxnSpPr>
              <a:stCxn id="333" idx="5"/>
              <a:endCxn id="335"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41" name="Oval 340"/>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42" name="Straight Arrow Connector 44"/>
            <p:cNvCxnSpPr>
              <a:stCxn id="333" idx="3"/>
              <a:endCxn id="341"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3" name="Straight Arrow Connector 44"/>
            <p:cNvCxnSpPr>
              <a:stCxn id="341" idx="6"/>
              <a:endCxn id="337"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4" name="Straight Arrow Connector 44"/>
            <p:cNvCxnSpPr>
              <a:stCxn id="331" idx="0"/>
              <a:endCxn id="333"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5" name="Straight Arrow Connector 44"/>
            <p:cNvCxnSpPr>
              <a:stCxn id="333" idx="0"/>
              <a:endCxn id="337"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6" name="Straight Arrow Connector 44"/>
            <p:cNvCxnSpPr>
              <a:stCxn id="337" idx="0"/>
              <a:endCxn id="339"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48" name="Straight Arrow Connector 44"/>
            <p:cNvCxnSpPr>
              <a:stCxn id="333" idx="7"/>
              <a:endCxn id="335"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49" name="Group 348"/>
            <p:cNvGrpSpPr/>
            <p:nvPr/>
          </p:nvGrpSpPr>
          <p:grpSpPr>
            <a:xfrm>
              <a:off x="7091131" y="4298857"/>
              <a:ext cx="1531869" cy="1066556"/>
              <a:chOff x="2954628" y="1188732"/>
              <a:chExt cx="1682752" cy="1171608"/>
            </a:xfrm>
          </p:grpSpPr>
          <p:grpSp>
            <p:nvGrpSpPr>
              <p:cNvPr id="350" name="Group 349"/>
              <p:cNvGrpSpPr/>
              <p:nvPr/>
            </p:nvGrpSpPr>
            <p:grpSpPr>
              <a:xfrm>
                <a:off x="2954628" y="1252724"/>
                <a:ext cx="1682752" cy="1107616"/>
                <a:chOff x="3029436" y="2887849"/>
                <a:chExt cx="2109824" cy="1388726"/>
              </a:xfrm>
            </p:grpSpPr>
            <p:sp>
              <p:nvSpPr>
                <p:cNvPr id="352" name="TextBox 351"/>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353" name="TextBox 352"/>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354" name="TextBox 353"/>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355" name="TextBox 354"/>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356" name="TextBox 355"/>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357" name="TextBox 356"/>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358" name="TextBox 357"/>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359" name="TextBox 358"/>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360" name="TextBox 359"/>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361" name="TextBox 360"/>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351" name="TextBox 350"/>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
        <p:nvSpPr>
          <p:cNvPr id="362" name="TextBox 361"/>
          <p:cNvSpPr txBox="1"/>
          <p:nvPr/>
        </p:nvSpPr>
        <p:spPr>
          <a:xfrm>
            <a:off x="6503727" y="1649305"/>
            <a:ext cx="2428845" cy="923330"/>
          </a:xfrm>
          <a:prstGeom prst="rect">
            <a:avLst/>
          </a:prstGeom>
          <a:solidFill>
            <a:schemeClr val="bg1"/>
          </a:solidFill>
          <a:ln w="63500">
            <a:solidFill>
              <a:schemeClr val="tx1"/>
            </a:solidFill>
          </a:ln>
        </p:spPr>
        <p:txBody>
          <a:bodyPr wrap="square" rtlCol="0">
            <a:spAutoFit/>
          </a:bodyPr>
          <a:lstStyle/>
          <a:p>
            <a:pPr algn="l" defTabSz="457200" eaLnBrk="1" hangingPunct="1">
              <a:spcBef>
                <a:spcPct val="0"/>
              </a:spcBef>
              <a:buClrTx/>
              <a:buSzTx/>
              <a:buFontTx/>
              <a:buNone/>
            </a:pPr>
            <a:r>
              <a:rPr lang="en-US" sz="1800" dirty="0" smtClean="0">
                <a:solidFill>
                  <a:prstClr val="black"/>
                </a:solidFill>
                <a:latin typeface="Calibri" charset="0"/>
              </a:rPr>
              <a:t>Computation of belief results in large state space</a:t>
            </a:r>
            <a:endParaRPr lang="en-US" sz="1800" dirty="0">
              <a:solidFill>
                <a:prstClr val="black"/>
              </a:solidFill>
              <a:latin typeface="Calibri" charset="0"/>
            </a:endParaRPr>
          </a:p>
        </p:txBody>
      </p:sp>
      <p:cxnSp>
        <p:nvCxnSpPr>
          <p:cNvPr id="363" name="Straight Arrow Connector 362"/>
          <p:cNvCxnSpPr>
            <a:endCxn id="326" idx="3"/>
          </p:cNvCxnSpPr>
          <p:nvPr/>
        </p:nvCxnSpPr>
        <p:spPr>
          <a:xfrm flipH="1">
            <a:off x="5632333" y="2464740"/>
            <a:ext cx="871394" cy="4881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14697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Marginal Beliefs</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1800" dirty="0" smtClean="0">
                <a:solidFill>
                  <a:prstClr val="white"/>
                </a:solidFill>
              </a:rPr>
              <a:t>C</a:t>
            </a:r>
            <a:endParaRPr lang="en-US" sz="1800" dirty="0">
              <a:solidFill>
                <a:prstClr val="white"/>
              </a:solidFill>
            </a:endParaRPr>
          </a:p>
        </p:txBody>
      </p:sp>
      <p:grpSp>
        <p:nvGrpSpPr>
          <p:cNvPr id="36" name="Group 35"/>
          <p:cNvGrpSpPr/>
          <p:nvPr/>
        </p:nvGrpSpPr>
        <p:grpSpPr>
          <a:xfrm>
            <a:off x="4501674" y="1640138"/>
            <a:ext cx="1185825" cy="768204"/>
            <a:chOff x="6977611" y="4298857"/>
            <a:chExt cx="1816644" cy="1219047"/>
          </a:xfrm>
        </p:grpSpPr>
        <p:sp>
          <p:nvSpPr>
            <p:cNvPr id="37" name="Oval 3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8" name="Straight Arrow Connector 37"/>
            <p:cNvCxnSpPr>
              <a:endCxn id="3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0" name="Straight Arrow Connector 39"/>
            <p:cNvCxnSpPr>
              <a:endCxn id="4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2" name="Straight Arrow Connector 41"/>
            <p:cNvCxnSpPr>
              <a:endCxn id="4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4" name="Straight Arrow Connector 43"/>
            <p:cNvCxnSpPr>
              <a:endCxn id="4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6" name="Straight Arrow Connector 44"/>
            <p:cNvCxnSpPr>
              <a:stCxn id="39" idx="5"/>
              <a:endCxn id="4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8" name="Straight Arrow Connector 44"/>
            <p:cNvCxnSpPr>
              <a:stCxn id="39" idx="3"/>
              <a:endCxn id="4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4"/>
            <p:cNvCxnSpPr>
              <a:stCxn id="47" idx="6"/>
              <a:endCxn id="4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44"/>
            <p:cNvCxnSpPr>
              <a:stCxn id="37" idx="0"/>
              <a:endCxn id="3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44"/>
            <p:cNvCxnSpPr>
              <a:stCxn id="39" idx="0"/>
              <a:endCxn id="4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44"/>
            <p:cNvCxnSpPr>
              <a:stCxn id="43" idx="0"/>
              <a:endCxn id="4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5" name="Straight Arrow Connector 44"/>
            <p:cNvCxnSpPr>
              <a:stCxn id="39" idx="7"/>
              <a:endCxn id="4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091131" y="4298857"/>
              <a:ext cx="1531869" cy="1066556"/>
              <a:chOff x="2954628" y="1188732"/>
              <a:chExt cx="1682752" cy="1171608"/>
            </a:xfrm>
          </p:grpSpPr>
          <p:grpSp>
            <p:nvGrpSpPr>
              <p:cNvPr id="57" name="Group 56"/>
              <p:cNvGrpSpPr/>
              <p:nvPr/>
            </p:nvGrpSpPr>
            <p:grpSpPr>
              <a:xfrm>
                <a:off x="2954628" y="1252724"/>
                <a:ext cx="1682752" cy="1107616"/>
                <a:chOff x="3029436" y="2887849"/>
                <a:chExt cx="2109824" cy="1388726"/>
              </a:xfrm>
            </p:grpSpPr>
            <p:sp>
              <p:nvSpPr>
                <p:cNvPr id="59" name="TextBox 5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60" name="TextBox 59"/>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61" name="TextBox 6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62" name="TextBox 6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63" name="TextBox 6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64" name="TextBox 6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65" name="TextBox 64"/>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66" name="TextBox 65"/>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67" name="TextBox 66"/>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68" name="TextBox 67"/>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58" name="TextBox 5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74" name="Group 73"/>
          <p:cNvGrpSpPr/>
          <p:nvPr/>
        </p:nvGrpSpPr>
        <p:grpSpPr>
          <a:xfrm>
            <a:off x="3730223" y="2828318"/>
            <a:ext cx="1185825" cy="768204"/>
            <a:chOff x="6977611" y="4298857"/>
            <a:chExt cx="1816644" cy="1219047"/>
          </a:xfrm>
        </p:grpSpPr>
        <p:sp>
          <p:nvSpPr>
            <p:cNvPr id="75" name="Oval 74"/>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6" name="Straight Arrow Connector 75"/>
            <p:cNvCxnSpPr>
              <a:endCxn id="77"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8" name="Straight Arrow Connector 77"/>
            <p:cNvCxnSpPr>
              <a:endCxn id="79"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0" name="Straight Arrow Connector 79"/>
            <p:cNvCxnSpPr>
              <a:endCxn id="81"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2" name="Straight Arrow Connector 81"/>
            <p:cNvCxnSpPr>
              <a:endCxn id="83"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4" name="Straight Arrow Connector 44"/>
            <p:cNvCxnSpPr>
              <a:stCxn id="77" idx="5"/>
              <a:endCxn id="79"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6" name="Straight Arrow Connector 44"/>
            <p:cNvCxnSpPr>
              <a:stCxn id="77" idx="3"/>
              <a:endCxn id="85"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44"/>
            <p:cNvCxnSpPr>
              <a:stCxn id="85" idx="6"/>
              <a:endCxn id="81"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44"/>
            <p:cNvCxnSpPr>
              <a:stCxn id="75" idx="0"/>
              <a:endCxn id="77"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44"/>
            <p:cNvCxnSpPr>
              <a:stCxn id="77" idx="0"/>
              <a:endCxn id="81"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44"/>
            <p:cNvCxnSpPr>
              <a:stCxn id="81" idx="0"/>
              <a:endCxn id="83"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2" name="Straight Arrow Connector 44"/>
            <p:cNvCxnSpPr>
              <a:stCxn id="77" idx="7"/>
              <a:endCxn id="79"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nvGrpSpPr>
          <p:grpSpPr>
            <a:xfrm>
              <a:off x="7091131" y="4298857"/>
              <a:ext cx="1531869" cy="1066556"/>
              <a:chOff x="2954628" y="1188732"/>
              <a:chExt cx="1682752" cy="1171608"/>
            </a:xfrm>
          </p:grpSpPr>
          <p:grpSp>
            <p:nvGrpSpPr>
              <p:cNvPr id="94" name="Group 93"/>
              <p:cNvGrpSpPr/>
              <p:nvPr/>
            </p:nvGrpSpPr>
            <p:grpSpPr>
              <a:xfrm>
                <a:off x="2954628" y="1252724"/>
                <a:ext cx="1682752" cy="1107616"/>
                <a:chOff x="3029436" y="2887849"/>
                <a:chExt cx="2109824" cy="1388726"/>
              </a:xfrm>
            </p:grpSpPr>
            <p:sp>
              <p:nvSpPr>
                <p:cNvPr id="96" name="TextBox 95"/>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97" name="TextBox 96"/>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98" name="TextBox 97"/>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99" name="TextBox 98"/>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00" name="TextBox 99"/>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01" name="TextBox 100"/>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02" name="TextBox 101"/>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03" name="TextBox 10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04" name="TextBox 10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05" name="TextBox 10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95" name="TextBox 94"/>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06" name="Group 105"/>
          <p:cNvGrpSpPr/>
          <p:nvPr/>
        </p:nvGrpSpPr>
        <p:grpSpPr>
          <a:xfrm>
            <a:off x="4338304" y="3645803"/>
            <a:ext cx="1185825" cy="768204"/>
            <a:chOff x="6977611" y="4298857"/>
            <a:chExt cx="1816644" cy="1219047"/>
          </a:xfrm>
        </p:grpSpPr>
        <p:sp>
          <p:nvSpPr>
            <p:cNvPr id="107" name="Oval 10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8" name="Straight Arrow Connector 107"/>
            <p:cNvCxnSpPr>
              <a:endCxn id="10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0" name="Straight Arrow Connector 109"/>
            <p:cNvCxnSpPr>
              <a:endCxn id="11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2" name="Straight Arrow Connector 111"/>
            <p:cNvCxnSpPr>
              <a:endCxn id="11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4" name="Straight Arrow Connector 113"/>
            <p:cNvCxnSpPr>
              <a:endCxn id="11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5" name="Oval 11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6" name="Straight Arrow Connector 44"/>
            <p:cNvCxnSpPr>
              <a:stCxn id="109" idx="5"/>
              <a:endCxn id="11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8" name="Straight Arrow Connector 44"/>
            <p:cNvCxnSpPr>
              <a:stCxn id="109" idx="3"/>
              <a:endCxn id="11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44"/>
            <p:cNvCxnSpPr>
              <a:stCxn id="117" idx="6"/>
              <a:endCxn id="11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44"/>
            <p:cNvCxnSpPr>
              <a:stCxn id="107" idx="0"/>
              <a:endCxn id="10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44"/>
            <p:cNvCxnSpPr>
              <a:stCxn id="109" idx="0"/>
              <a:endCxn id="11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44"/>
            <p:cNvCxnSpPr>
              <a:stCxn id="113" idx="0"/>
              <a:endCxn id="11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3" name="Oval 122"/>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24" name="Straight Arrow Connector 44"/>
            <p:cNvCxnSpPr>
              <a:stCxn id="109" idx="7"/>
              <a:endCxn id="11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5" name="Group 124"/>
            <p:cNvGrpSpPr/>
            <p:nvPr/>
          </p:nvGrpSpPr>
          <p:grpSpPr>
            <a:xfrm>
              <a:off x="7091131" y="4298857"/>
              <a:ext cx="1531869" cy="1066556"/>
              <a:chOff x="2954628" y="1188732"/>
              <a:chExt cx="1682752" cy="1171608"/>
            </a:xfrm>
          </p:grpSpPr>
          <p:grpSp>
            <p:nvGrpSpPr>
              <p:cNvPr id="126" name="Group 125"/>
              <p:cNvGrpSpPr/>
              <p:nvPr/>
            </p:nvGrpSpPr>
            <p:grpSpPr>
              <a:xfrm>
                <a:off x="2954628" y="1252724"/>
                <a:ext cx="1682752" cy="1107616"/>
                <a:chOff x="3029436" y="2887849"/>
                <a:chExt cx="2109824" cy="1388726"/>
              </a:xfrm>
            </p:grpSpPr>
            <p:sp>
              <p:nvSpPr>
                <p:cNvPr id="128" name="TextBox 127"/>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29" name="TextBox 128"/>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30" name="TextBox 129"/>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31" name="TextBox 130"/>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32" name="TextBox 131"/>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33" name="TextBox 132"/>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34" name="TextBox 133"/>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35" name="TextBox 134"/>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36" name="TextBox 135"/>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37" name="TextBox 136"/>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27" name="TextBox 126"/>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38" name="Group 137"/>
          <p:cNvGrpSpPr/>
          <p:nvPr/>
        </p:nvGrpSpPr>
        <p:grpSpPr>
          <a:xfrm>
            <a:off x="5705429" y="2692139"/>
            <a:ext cx="1185825" cy="768204"/>
            <a:chOff x="6977611" y="4298857"/>
            <a:chExt cx="1816644" cy="1219047"/>
          </a:xfrm>
        </p:grpSpPr>
        <p:sp>
          <p:nvSpPr>
            <p:cNvPr id="139" name="Oval 138"/>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0" name="Straight Arrow Connector 139"/>
            <p:cNvCxnSpPr>
              <a:endCxn id="141"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1" name="Oval 140"/>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6" name="Straight Arrow Connector 145"/>
            <p:cNvCxnSpPr>
              <a:endCxn id="147"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8" name="Straight Arrow Connector 44"/>
            <p:cNvCxnSpPr>
              <a:stCxn id="141" idx="5"/>
              <a:endCxn id="143"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0" name="Straight Arrow Connector 44"/>
            <p:cNvCxnSpPr>
              <a:stCxn id="141" idx="3"/>
              <a:endCxn id="149"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44"/>
            <p:cNvCxnSpPr>
              <a:stCxn id="149" idx="6"/>
              <a:endCxn id="145"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39" idx="0"/>
              <a:endCxn id="141"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41" idx="0"/>
              <a:endCxn id="145"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45" idx="0"/>
              <a:endCxn id="147"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5" name="Oval 154"/>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6" name="Straight Arrow Connector 44"/>
            <p:cNvCxnSpPr>
              <a:stCxn id="141" idx="7"/>
              <a:endCxn id="143"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7091131" y="4298857"/>
              <a:ext cx="1531869" cy="1066556"/>
              <a:chOff x="2954628" y="1188732"/>
              <a:chExt cx="1682752" cy="1171608"/>
            </a:xfrm>
          </p:grpSpPr>
          <p:grpSp>
            <p:nvGrpSpPr>
              <p:cNvPr id="158" name="Group 157"/>
              <p:cNvGrpSpPr/>
              <p:nvPr/>
            </p:nvGrpSpPr>
            <p:grpSpPr>
              <a:xfrm>
                <a:off x="2954628" y="1252724"/>
                <a:ext cx="1682752" cy="1107616"/>
                <a:chOff x="3029436" y="2887849"/>
                <a:chExt cx="2109824" cy="1388726"/>
              </a:xfrm>
            </p:grpSpPr>
            <p:sp>
              <p:nvSpPr>
                <p:cNvPr id="160" name="TextBox 159"/>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61" name="TextBox 160"/>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62" name="TextBox 161"/>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63" name="TextBox 162"/>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64" name="TextBox 163"/>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65" name="TextBox 164"/>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66" name="TextBox 165"/>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67" name="TextBox 166"/>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68" name="TextBox 167"/>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69" name="TextBox 168"/>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59" name="TextBox 158"/>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70" name="Group 169"/>
          <p:cNvGrpSpPr/>
          <p:nvPr/>
        </p:nvGrpSpPr>
        <p:grpSpPr>
          <a:xfrm>
            <a:off x="4467691" y="3266153"/>
            <a:ext cx="1185825" cy="768204"/>
            <a:chOff x="6977611" y="4298857"/>
            <a:chExt cx="1816644" cy="1219047"/>
          </a:xfrm>
        </p:grpSpPr>
        <p:sp>
          <p:nvSpPr>
            <p:cNvPr id="171" name="Oval 170"/>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2" name="Straight Arrow Connector 171"/>
            <p:cNvCxnSpPr>
              <a:endCxn id="173"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Oval 172"/>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4" name="Straight Arrow Connector 173"/>
            <p:cNvCxnSpPr>
              <a:endCxn id="175"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5" name="Oval 174"/>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6" name="Straight Arrow Connector 175"/>
            <p:cNvCxnSpPr>
              <a:endCxn id="177"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8" name="Straight Arrow Connector 177"/>
            <p:cNvCxnSpPr>
              <a:endCxn id="179"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9" name="Oval 178"/>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0" name="Straight Arrow Connector 44"/>
            <p:cNvCxnSpPr>
              <a:stCxn id="173" idx="5"/>
              <a:endCxn id="175"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1" name="Oval 180"/>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2" name="Straight Arrow Connector 44"/>
            <p:cNvCxnSpPr>
              <a:stCxn id="173" idx="3"/>
              <a:endCxn id="181"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44"/>
            <p:cNvCxnSpPr>
              <a:stCxn id="181" idx="6"/>
              <a:endCxn id="177"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44"/>
            <p:cNvCxnSpPr>
              <a:stCxn id="171" idx="0"/>
              <a:endCxn id="173"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5" name="Straight Arrow Connector 44"/>
            <p:cNvCxnSpPr>
              <a:stCxn id="173" idx="0"/>
              <a:endCxn id="177"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44"/>
            <p:cNvCxnSpPr>
              <a:stCxn id="177" idx="0"/>
              <a:endCxn id="179"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8" name="Straight Arrow Connector 44"/>
            <p:cNvCxnSpPr>
              <a:stCxn id="173" idx="7"/>
              <a:endCxn id="175"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89" name="Group 188"/>
            <p:cNvGrpSpPr/>
            <p:nvPr/>
          </p:nvGrpSpPr>
          <p:grpSpPr>
            <a:xfrm>
              <a:off x="7091131" y="4298857"/>
              <a:ext cx="1531869" cy="1066556"/>
              <a:chOff x="2954628" y="1188732"/>
              <a:chExt cx="1682752" cy="1171608"/>
            </a:xfrm>
          </p:grpSpPr>
          <p:grpSp>
            <p:nvGrpSpPr>
              <p:cNvPr id="190" name="Group 189"/>
              <p:cNvGrpSpPr/>
              <p:nvPr/>
            </p:nvGrpSpPr>
            <p:grpSpPr>
              <a:xfrm>
                <a:off x="2954628" y="1252724"/>
                <a:ext cx="1682752" cy="1107616"/>
                <a:chOff x="3029436" y="2887849"/>
                <a:chExt cx="2109824" cy="1388726"/>
              </a:xfrm>
            </p:grpSpPr>
            <p:sp>
              <p:nvSpPr>
                <p:cNvPr id="192" name="TextBox 191"/>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93" name="TextBox 192"/>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94" name="TextBox 193"/>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95" name="TextBox 194"/>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96" name="TextBox 195"/>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97" name="TextBox 196"/>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98" name="TextBox 197"/>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99" name="TextBox 198"/>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00" name="TextBox 199"/>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01" name="TextBox 200"/>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91" name="TextBox 190"/>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02" name="Group 201"/>
          <p:cNvGrpSpPr/>
          <p:nvPr/>
        </p:nvGrpSpPr>
        <p:grpSpPr>
          <a:xfrm>
            <a:off x="4962013" y="3017095"/>
            <a:ext cx="1185825" cy="768204"/>
            <a:chOff x="6977611" y="4298857"/>
            <a:chExt cx="1816644" cy="1219047"/>
          </a:xfrm>
        </p:grpSpPr>
        <p:sp>
          <p:nvSpPr>
            <p:cNvPr id="203" name="Oval 202"/>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04" name="Straight Arrow Connector 203"/>
            <p:cNvCxnSpPr>
              <a:endCxn id="205"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5" name="Oval 204"/>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06" name="Straight Arrow Connector 205"/>
            <p:cNvCxnSpPr>
              <a:endCxn id="207"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08" name="Straight Arrow Connector 207"/>
            <p:cNvCxnSpPr>
              <a:endCxn id="209"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9" name="Oval 208"/>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0" name="Straight Arrow Connector 209"/>
            <p:cNvCxnSpPr>
              <a:endCxn id="211"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1" name="Oval 210"/>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2" name="Straight Arrow Connector 44"/>
            <p:cNvCxnSpPr>
              <a:stCxn id="205" idx="5"/>
              <a:endCxn id="207"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3" name="Oval 212"/>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4" name="Straight Arrow Connector 44"/>
            <p:cNvCxnSpPr>
              <a:stCxn id="205" idx="3"/>
              <a:endCxn id="213"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44"/>
            <p:cNvCxnSpPr>
              <a:stCxn id="213" idx="6"/>
              <a:endCxn id="209"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6" name="Straight Arrow Connector 44"/>
            <p:cNvCxnSpPr>
              <a:stCxn id="203" idx="0"/>
              <a:endCxn id="205"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44"/>
            <p:cNvCxnSpPr>
              <a:stCxn id="205" idx="0"/>
              <a:endCxn id="209"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8" name="Straight Arrow Connector 44"/>
            <p:cNvCxnSpPr>
              <a:stCxn id="209" idx="0"/>
              <a:endCxn id="211"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9" name="Oval 218"/>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20" name="Straight Arrow Connector 44"/>
            <p:cNvCxnSpPr>
              <a:stCxn id="205" idx="7"/>
              <a:endCxn id="207"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21" name="Group 220"/>
            <p:cNvGrpSpPr/>
            <p:nvPr/>
          </p:nvGrpSpPr>
          <p:grpSpPr>
            <a:xfrm>
              <a:off x="7091131" y="4298857"/>
              <a:ext cx="1531869" cy="1066556"/>
              <a:chOff x="2954628" y="1188732"/>
              <a:chExt cx="1682752" cy="1171608"/>
            </a:xfrm>
          </p:grpSpPr>
          <p:grpSp>
            <p:nvGrpSpPr>
              <p:cNvPr id="222" name="Group 221"/>
              <p:cNvGrpSpPr/>
              <p:nvPr/>
            </p:nvGrpSpPr>
            <p:grpSpPr>
              <a:xfrm>
                <a:off x="2954628" y="1252724"/>
                <a:ext cx="1682752" cy="1107616"/>
                <a:chOff x="3029436" y="2887849"/>
                <a:chExt cx="2109824" cy="1388726"/>
              </a:xfrm>
            </p:grpSpPr>
            <p:sp>
              <p:nvSpPr>
                <p:cNvPr id="224" name="TextBox 223"/>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225" name="TextBox 224"/>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226" name="TextBox 225"/>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227" name="TextBox 226"/>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228" name="TextBox 227"/>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229" name="TextBox 228"/>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30" name="TextBox 229"/>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31" name="TextBox 230"/>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32" name="TextBox 231"/>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33" name="TextBox 232"/>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223" name="TextBox 222"/>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34" name="Group 233"/>
          <p:cNvGrpSpPr/>
          <p:nvPr/>
        </p:nvGrpSpPr>
        <p:grpSpPr>
          <a:xfrm>
            <a:off x="4543109" y="2374201"/>
            <a:ext cx="1185825" cy="768204"/>
            <a:chOff x="6977611" y="4298857"/>
            <a:chExt cx="1816644" cy="1219047"/>
          </a:xfrm>
        </p:grpSpPr>
        <p:sp>
          <p:nvSpPr>
            <p:cNvPr id="235" name="Oval 234"/>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36" name="Straight Arrow Connector 235"/>
            <p:cNvCxnSpPr>
              <a:endCxn id="237"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37" name="Oval 236"/>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38" name="Straight Arrow Connector 237"/>
            <p:cNvCxnSpPr>
              <a:endCxn id="239"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39" name="Oval 238"/>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0" name="Straight Arrow Connector 239"/>
            <p:cNvCxnSpPr>
              <a:endCxn id="241"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1" name="Oval 240"/>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2" name="Straight Arrow Connector 241"/>
            <p:cNvCxnSpPr>
              <a:endCxn id="243"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3" name="Oval 242"/>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4" name="Straight Arrow Connector 44"/>
            <p:cNvCxnSpPr>
              <a:stCxn id="237" idx="5"/>
              <a:endCxn id="239"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5" name="Oval 244"/>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46" name="Straight Arrow Connector 44"/>
            <p:cNvCxnSpPr>
              <a:stCxn id="237" idx="3"/>
              <a:endCxn id="245"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7" name="Straight Arrow Connector 44"/>
            <p:cNvCxnSpPr>
              <a:stCxn id="245" idx="6"/>
              <a:endCxn id="241"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8" name="Straight Arrow Connector 44"/>
            <p:cNvCxnSpPr>
              <a:stCxn id="235" idx="0"/>
              <a:endCxn id="237"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9" name="Straight Arrow Connector 44"/>
            <p:cNvCxnSpPr>
              <a:stCxn id="237" idx="0"/>
              <a:endCxn id="241"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Straight Arrow Connector 44"/>
            <p:cNvCxnSpPr>
              <a:stCxn id="241" idx="0"/>
              <a:endCxn id="243"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1" name="Oval 250"/>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52" name="Straight Arrow Connector 44"/>
            <p:cNvCxnSpPr>
              <a:stCxn id="237" idx="7"/>
              <a:endCxn id="239"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53" name="Group 252"/>
            <p:cNvGrpSpPr/>
            <p:nvPr/>
          </p:nvGrpSpPr>
          <p:grpSpPr>
            <a:xfrm>
              <a:off x="7091131" y="4298857"/>
              <a:ext cx="1531869" cy="1066556"/>
              <a:chOff x="2954628" y="1188732"/>
              <a:chExt cx="1682752" cy="1171608"/>
            </a:xfrm>
          </p:grpSpPr>
          <p:grpSp>
            <p:nvGrpSpPr>
              <p:cNvPr id="254" name="Group 253"/>
              <p:cNvGrpSpPr/>
              <p:nvPr/>
            </p:nvGrpSpPr>
            <p:grpSpPr>
              <a:xfrm>
                <a:off x="2954628" y="1252724"/>
                <a:ext cx="1682752" cy="1107616"/>
                <a:chOff x="3029436" y="2887849"/>
                <a:chExt cx="2109824" cy="1388726"/>
              </a:xfrm>
            </p:grpSpPr>
            <p:sp>
              <p:nvSpPr>
                <p:cNvPr id="256" name="TextBox 255"/>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257" name="TextBox 256"/>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258" name="TextBox 257"/>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259" name="TextBox 258"/>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260" name="TextBox 259"/>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261" name="TextBox 260"/>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62" name="TextBox 261"/>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63" name="TextBox 26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64" name="TextBox 26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65" name="TextBox 26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255" name="TextBox 254"/>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66" name="Group 265"/>
          <p:cNvGrpSpPr/>
          <p:nvPr/>
        </p:nvGrpSpPr>
        <p:grpSpPr>
          <a:xfrm>
            <a:off x="4660821" y="2795642"/>
            <a:ext cx="1185825" cy="768204"/>
            <a:chOff x="6977611" y="4298857"/>
            <a:chExt cx="1816644" cy="1219047"/>
          </a:xfrm>
        </p:grpSpPr>
        <p:sp>
          <p:nvSpPr>
            <p:cNvPr id="267" name="Oval 26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68" name="Straight Arrow Connector 267"/>
            <p:cNvCxnSpPr>
              <a:endCxn id="26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9" name="Oval 26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0" name="Straight Arrow Connector 269"/>
            <p:cNvCxnSpPr>
              <a:endCxn id="27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1" name="Oval 27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2" name="Straight Arrow Connector 271"/>
            <p:cNvCxnSpPr>
              <a:endCxn id="27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3" name="Oval 27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4" name="Straight Arrow Connector 273"/>
            <p:cNvCxnSpPr>
              <a:endCxn id="27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5" name="Oval 27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6" name="Straight Arrow Connector 44"/>
            <p:cNvCxnSpPr>
              <a:stCxn id="269" idx="5"/>
              <a:endCxn id="27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7" name="Oval 27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78" name="Straight Arrow Connector 44"/>
            <p:cNvCxnSpPr>
              <a:stCxn id="269" idx="3"/>
              <a:endCxn id="27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9" name="Straight Arrow Connector 44"/>
            <p:cNvCxnSpPr>
              <a:stCxn id="277" idx="6"/>
              <a:endCxn id="27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0" name="Straight Arrow Connector 44"/>
            <p:cNvCxnSpPr>
              <a:stCxn id="267" idx="0"/>
              <a:endCxn id="26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1" name="Straight Arrow Connector 44"/>
            <p:cNvCxnSpPr>
              <a:stCxn id="269" idx="0"/>
              <a:endCxn id="27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44"/>
            <p:cNvCxnSpPr>
              <a:stCxn id="273" idx="0"/>
              <a:endCxn id="27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83" name="Oval 282"/>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84" name="Straight Arrow Connector 44"/>
            <p:cNvCxnSpPr>
              <a:stCxn id="269" idx="7"/>
              <a:endCxn id="27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85" name="Group 284"/>
            <p:cNvGrpSpPr/>
            <p:nvPr/>
          </p:nvGrpSpPr>
          <p:grpSpPr>
            <a:xfrm>
              <a:off x="7091131" y="4298857"/>
              <a:ext cx="1531869" cy="1066556"/>
              <a:chOff x="2954628" y="1188732"/>
              <a:chExt cx="1682752" cy="1171608"/>
            </a:xfrm>
          </p:grpSpPr>
          <p:grpSp>
            <p:nvGrpSpPr>
              <p:cNvPr id="286" name="Group 285"/>
              <p:cNvGrpSpPr/>
              <p:nvPr/>
            </p:nvGrpSpPr>
            <p:grpSpPr>
              <a:xfrm>
                <a:off x="2954628" y="1252724"/>
                <a:ext cx="1682752" cy="1107616"/>
                <a:chOff x="3029436" y="2887849"/>
                <a:chExt cx="2109824" cy="1388726"/>
              </a:xfrm>
            </p:grpSpPr>
            <p:sp>
              <p:nvSpPr>
                <p:cNvPr id="288" name="TextBox 287"/>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289" name="TextBox 288"/>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290" name="TextBox 289"/>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291" name="TextBox 290"/>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292" name="TextBox 291"/>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293" name="TextBox 292"/>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94" name="TextBox 293"/>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95" name="TextBox 294"/>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96" name="TextBox 295"/>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97" name="TextBox 296"/>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287" name="TextBox 286"/>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98" name="Group 297"/>
          <p:cNvGrpSpPr/>
          <p:nvPr/>
        </p:nvGrpSpPr>
        <p:grpSpPr>
          <a:xfrm>
            <a:off x="4740337" y="2330260"/>
            <a:ext cx="1185825" cy="768204"/>
            <a:chOff x="6977611" y="4298857"/>
            <a:chExt cx="1816644" cy="1219047"/>
          </a:xfrm>
        </p:grpSpPr>
        <p:sp>
          <p:nvSpPr>
            <p:cNvPr id="299" name="Oval 298"/>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0" name="Straight Arrow Connector 299"/>
            <p:cNvCxnSpPr>
              <a:endCxn id="301"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1" name="Oval 300"/>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2" name="Straight Arrow Connector 301"/>
            <p:cNvCxnSpPr>
              <a:endCxn id="303"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3" name="Oval 302"/>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4" name="Straight Arrow Connector 303"/>
            <p:cNvCxnSpPr>
              <a:endCxn id="305"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5" name="Oval 304"/>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6" name="Straight Arrow Connector 305"/>
            <p:cNvCxnSpPr>
              <a:endCxn id="307"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7" name="Oval 306"/>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08" name="Straight Arrow Connector 44"/>
            <p:cNvCxnSpPr>
              <a:stCxn id="301" idx="5"/>
              <a:endCxn id="303"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9" name="Oval 308"/>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10" name="Straight Arrow Connector 44"/>
            <p:cNvCxnSpPr>
              <a:stCxn id="301" idx="3"/>
              <a:endCxn id="309"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1" name="Straight Arrow Connector 44"/>
            <p:cNvCxnSpPr>
              <a:stCxn id="309" idx="6"/>
              <a:endCxn id="305"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2" name="Straight Arrow Connector 44"/>
            <p:cNvCxnSpPr>
              <a:stCxn id="299" idx="0"/>
              <a:endCxn id="301"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3" name="Straight Arrow Connector 44"/>
            <p:cNvCxnSpPr>
              <a:stCxn id="301" idx="0"/>
              <a:endCxn id="305"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44"/>
            <p:cNvCxnSpPr>
              <a:stCxn id="305" idx="0"/>
              <a:endCxn id="307"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5" name="Oval 314"/>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16" name="Straight Arrow Connector 44"/>
            <p:cNvCxnSpPr>
              <a:stCxn id="301" idx="7"/>
              <a:endCxn id="303"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17" name="Group 316"/>
            <p:cNvGrpSpPr/>
            <p:nvPr/>
          </p:nvGrpSpPr>
          <p:grpSpPr>
            <a:xfrm>
              <a:off x="7091131" y="4298857"/>
              <a:ext cx="1531869" cy="1066556"/>
              <a:chOff x="2954628" y="1188732"/>
              <a:chExt cx="1682752" cy="1171608"/>
            </a:xfrm>
          </p:grpSpPr>
          <p:grpSp>
            <p:nvGrpSpPr>
              <p:cNvPr id="318" name="Group 317"/>
              <p:cNvGrpSpPr/>
              <p:nvPr/>
            </p:nvGrpSpPr>
            <p:grpSpPr>
              <a:xfrm>
                <a:off x="2954628" y="1252724"/>
                <a:ext cx="1682752" cy="1107616"/>
                <a:chOff x="3029436" y="2887849"/>
                <a:chExt cx="2109824" cy="1388726"/>
              </a:xfrm>
            </p:grpSpPr>
            <p:sp>
              <p:nvSpPr>
                <p:cNvPr id="320" name="TextBox 319"/>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321" name="TextBox 320"/>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322" name="TextBox 321"/>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323" name="TextBox 322"/>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324" name="TextBox 323"/>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325" name="TextBox 324"/>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326" name="TextBox 325"/>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327" name="TextBox 326"/>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328" name="TextBox 327"/>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329" name="TextBox 328"/>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319" name="TextBox 318"/>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330" name="Group 329"/>
          <p:cNvGrpSpPr/>
          <p:nvPr/>
        </p:nvGrpSpPr>
        <p:grpSpPr>
          <a:xfrm>
            <a:off x="4882066" y="2148814"/>
            <a:ext cx="1185825" cy="768204"/>
            <a:chOff x="6977611" y="4298857"/>
            <a:chExt cx="1816644" cy="1219047"/>
          </a:xfrm>
        </p:grpSpPr>
        <p:sp>
          <p:nvSpPr>
            <p:cNvPr id="331" name="Oval 330"/>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32" name="Straight Arrow Connector 331"/>
            <p:cNvCxnSpPr>
              <a:endCxn id="333"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3" name="Oval 332"/>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34" name="Straight Arrow Connector 333"/>
            <p:cNvCxnSpPr>
              <a:endCxn id="335"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5" name="Oval 334"/>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36" name="Straight Arrow Connector 335"/>
            <p:cNvCxnSpPr>
              <a:endCxn id="337"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7" name="Oval 336"/>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38" name="Straight Arrow Connector 337"/>
            <p:cNvCxnSpPr>
              <a:endCxn id="339"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9" name="Oval 338"/>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40" name="Straight Arrow Connector 44"/>
            <p:cNvCxnSpPr>
              <a:stCxn id="333" idx="5"/>
              <a:endCxn id="335"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41" name="Oval 340"/>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42" name="Straight Arrow Connector 44"/>
            <p:cNvCxnSpPr>
              <a:stCxn id="333" idx="3"/>
              <a:endCxn id="341"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3" name="Straight Arrow Connector 44"/>
            <p:cNvCxnSpPr>
              <a:stCxn id="341" idx="6"/>
              <a:endCxn id="337"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4" name="Straight Arrow Connector 44"/>
            <p:cNvCxnSpPr>
              <a:stCxn id="331" idx="0"/>
              <a:endCxn id="333"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5" name="Straight Arrow Connector 44"/>
            <p:cNvCxnSpPr>
              <a:stCxn id="333" idx="0"/>
              <a:endCxn id="337"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6" name="Straight Arrow Connector 44"/>
            <p:cNvCxnSpPr>
              <a:stCxn id="337" idx="0"/>
              <a:endCxn id="339"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48" name="Straight Arrow Connector 44"/>
            <p:cNvCxnSpPr>
              <a:stCxn id="333" idx="7"/>
              <a:endCxn id="335"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49" name="Group 348"/>
            <p:cNvGrpSpPr/>
            <p:nvPr/>
          </p:nvGrpSpPr>
          <p:grpSpPr>
            <a:xfrm>
              <a:off x="7091131" y="4298857"/>
              <a:ext cx="1531869" cy="1066556"/>
              <a:chOff x="2954628" y="1188732"/>
              <a:chExt cx="1682752" cy="1171608"/>
            </a:xfrm>
          </p:grpSpPr>
          <p:grpSp>
            <p:nvGrpSpPr>
              <p:cNvPr id="350" name="Group 349"/>
              <p:cNvGrpSpPr/>
              <p:nvPr/>
            </p:nvGrpSpPr>
            <p:grpSpPr>
              <a:xfrm>
                <a:off x="2954628" y="1252724"/>
                <a:ext cx="1682752" cy="1107616"/>
                <a:chOff x="3029436" y="2887849"/>
                <a:chExt cx="2109824" cy="1388726"/>
              </a:xfrm>
            </p:grpSpPr>
            <p:sp>
              <p:nvSpPr>
                <p:cNvPr id="352" name="TextBox 351"/>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353" name="TextBox 352"/>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354" name="TextBox 353"/>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355" name="TextBox 354"/>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356" name="TextBox 355"/>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357" name="TextBox 356"/>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358" name="TextBox 357"/>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359" name="TextBox 358"/>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360" name="TextBox 359"/>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361" name="TextBox 360"/>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351" name="TextBox 350"/>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
        <p:nvSpPr>
          <p:cNvPr id="362" name="TextBox 361"/>
          <p:cNvSpPr txBox="1"/>
          <p:nvPr/>
        </p:nvSpPr>
        <p:spPr>
          <a:xfrm>
            <a:off x="6503727" y="1649305"/>
            <a:ext cx="2428845" cy="923330"/>
          </a:xfrm>
          <a:prstGeom prst="rect">
            <a:avLst/>
          </a:prstGeom>
          <a:solidFill>
            <a:schemeClr val="bg1"/>
          </a:solidFill>
          <a:ln w="63500">
            <a:solidFill>
              <a:schemeClr val="tx1"/>
            </a:solidFill>
          </a:ln>
        </p:spPr>
        <p:txBody>
          <a:bodyPr wrap="square" rtlCol="0">
            <a:spAutoFit/>
          </a:bodyPr>
          <a:lstStyle/>
          <a:p>
            <a:pPr algn="l" defTabSz="457200" eaLnBrk="1" hangingPunct="1">
              <a:spcBef>
                <a:spcPct val="0"/>
              </a:spcBef>
              <a:buClrTx/>
              <a:buSzTx/>
              <a:buFontTx/>
              <a:buNone/>
            </a:pPr>
            <a:r>
              <a:rPr lang="en-US" sz="1800" dirty="0" smtClean="0">
                <a:solidFill>
                  <a:prstClr val="black"/>
                </a:solidFill>
                <a:latin typeface="Calibri" charset="0"/>
              </a:rPr>
              <a:t>Computation of belief results in large state space</a:t>
            </a:r>
            <a:endParaRPr lang="en-US" sz="1800" dirty="0">
              <a:solidFill>
                <a:prstClr val="black"/>
              </a:solidFill>
              <a:latin typeface="Calibri" charset="0"/>
            </a:endParaRPr>
          </a:p>
        </p:txBody>
      </p:sp>
      <p:cxnSp>
        <p:nvCxnSpPr>
          <p:cNvPr id="363" name="Straight Arrow Connector 362"/>
          <p:cNvCxnSpPr>
            <a:endCxn id="326" idx="3"/>
          </p:cNvCxnSpPr>
          <p:nvPr/>
        </p:nvCxnSpPr>
        <p:spPr>
          <a:xfrm flipH="1">
            <a:off x="5632333" y="2464740"/>
            <a:ext cx="871394" cy="4881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370419" y="2884846"/>
            <a:ext cx="2857500" cy="2857500"/>
          </a:xfrm>
          <a:prstGeom prst="rect">
            <a:avLst/>
          </a:prstGeom>
        </p:spPr>
      </p:pic>
      <p:sp>
        <p:nvSpPr>
          <p:cNvPr id="5" name="Cloud 4"/>
          <p:cNvSpPr/>
          <p:nvPr/>
        </p:nvSpPr>
        <p:spPr>
          <a:xfrm>
            <a:off x="3013071" y="4199355"/>
            <a:ext cx="3209823" cy="2826553"/>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000" dirty="0" smtClean="0">
                <a:solidFill>
                  <a:srgbClr val="000000"/>
                </a:solidFill>
                <a:latin typeface="Cambria"/>
                <a:cs typeface="Cambria"/>
              </a:rPr>
              <a:t>What a hairball!</a:t>
            </a:r>
            <a:endParaRPr lang="en-US" sz="4000" dirty="0">
              <a:solidFill>
                <a:srgbClr val="000000"/>
              </a:solidFill>
              <a:latin typeface="Cambria"/>
              <a:cs typeface="Cambria"/>
            </a:endParaRPr>
          </a:p>
        </p:txBody>
      </p:sp>
      <p:cxnSp>
        <p:nvCxnSpPr>
          <p:cNvPr id="7" name="Curved Connector 6"/>
          <p:cNvCxnSpPr/>
          <p:nvPr/>
        </p:nvCxnSpPr>
        <p:spPr>
          <a:xfrm>
            <a:off x="2462137" y="4898152"/>
            <a:ext cx="689204" cy="543904"/>
          </a:xfrm>
          <a:prstGeom prst="curvedConnector3">
            <a:avLst/>
          </a:prstGeom>
          <a:ln w="1270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2520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US" sz="3400"/>
              <a:t>Can store info about each word in a table</a:t>
            </a:r>
          </a:p>
        </p:txBody>
      </p:sp>
      <p:graphicFrame>
        <p:nvGraphicFramePr>
          <p:cNvPr id="934915" name="Group 3"/>
          <p:cNvGraphicFramePr>
            <a:graphicFrameLocks noGrp="1"/>
          </p:cNvGraphicFramePr>
          <p:nvPr>
            <p:ph idx="1"/>
          </p:nvPr>
        </p:nvGraphicFramePr>
        <p:xfrm>
          <a:off x="304800" y="1295400"/>
          <a:ext cx="8686800" cy="4533900"/>
        </p:xfrm>
        <a:graphic>
          <a:graphicData uri="http://schemas.openxmlformats.org/drawingml/2006/table">
            <a:tbl>
              <a:tblPr/>
              <a:tblGrid>
                <a:gridCol w="1066800"/>
                <a:gridCol w="1447800"/>
                <a:gridCol w="1905000"/>
                <a:gridCol w="2390775"/>
                <a:gridCol w="1876425"/>
              </a:tblGrid>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Index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Spelling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Pronunciation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Syntax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[si.ei]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NNP </a:t>
                      </a:r>
                      <a:r>
                        <a:rPr kumimoji="0" lang="en-US" sz="20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(abbrev)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[kɛɪn]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[kæn], [kɛn],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 </a:t>
                      </a:r>
                      <a:r>
                        <a:rPr kumimoji="0" lang="en-US" sz="20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(mass)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34965" name="Picture 53" descr="http://www.quickmedical.com/images/sku/tnails_250/30982.jpg"/>
          <p:cNvPicPr>
            <a:picLocks noChangeAspect="1" noChangeArrowheads="1"/>
          </p:cNvPicPr>
          <p:nvPr/>
        </p:nvPicPr>
        <p:blipFill>
          <a:blip r:embed="rId3">
            <a:extLst>
              <a:ext uri="{28A0092B-C50C-407E-A947-70E740481C1C}">
                <a14:useLocalDpi xmlns:a14="http://schemas.microsoft.com/office/drawing/2010/main" val="0"/>
              </a:ext>
            </a:extLst>
          </a:blip>
          <a:srcRect t="35201" b="35201"/>
          <a:stretch>
            <a:fillRect/>
          </a:stretch>
        </p:blipFill>
        <p:spPr bwMode="auto">
          <a:xfrm>
            <a:off x="2971800" y="4572000"/>
            <a:ext cx="1600200" cy="473075"/>
          </a:xfrm>
          <a:prstGeom prst="rect">
            <a:avLst/>
          </a:prstGeom>
          <a:noFill/>
          <a:extLst>
            <a:ext uri="{909E8E84-426E-40DD-AFC4-6F175D3DCCD1}">
              <a14:hiddenFill xmlns:a14="http://schemas.microsoft.com/office/drawing/2010/main">
                <a:solidFill>
                  <a:srgbClr val="FFFFFF"/>
                </a:solidFill>
              </a14:hiddenFill>
            </a:ext>
          </a:extLst>
        </p:spPr>
      </p:pic>
      <p:pic>
        <p:nvPicPr>
          <p:cNvPr id="934966" name="Picture 54" descr="http://www.carefulmobility.com/wp-content/uploads/2012/10/Wooden-canes1.jpg"/>
          <p:cNvPicPr>
            <a:picLocks noChangeAspect="1" noChangeArrowheads="1"/>
          </p:cNvPicPr>
          <p:nvPr/>
        </p:nvPicPr>
        <p:blipFill>
          <a:blip r:embed="rId4" cstate="print">
            <a:extLst>
              <a:ext uri="{28A0092B-C50C-407E-A947-70E740481C1C}">
                <a14:useLocalDpi xmlns:a14="http://schemas.microsoft.com/office/drawing/2010/main" val="0"/>
              </a:ext>
            </a:extLst>
          </a:blip>
          <a:srcRect b="35939"/>
          <a:stretch>
            <a:fillRect/>
          </a:stretch>
        </p:blipFill>
        <p:spPr bwMode="auto">
          <a:xfrm>
            <a:off x="3200400" y="5181600"/>
            <a:ext cx="9144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934967" name="Picture 55" descr="http://www.enchantedlearning.com/school/Canada/flagbig.GIF"/>
          <p:cNvPicPr>
            <a:picLocks noChangeAspect="1" noChangeArrowheads="1"/>
          </p:cNvPicPr>
          <p:nvPr/>
        </p:nvPicPr>
        <p:blipFill>
          <a:blip r:embed="rId5" cstate="print">
            <a:extLst>
              <a:ext uri="{28A0092B-C50C-407E-A947-70E740481C1C}">
                <a14:useLocalDpi xmlns:a14="http://schemas.microsoft.com/office/drawing/2010/main" val="0"/>
              </a:ext>
            </a:extLst>
          </a:blip>
          <a:srcRect r="1563" b="5986"/>
          <a:stretch>
            <a:fillRect/>
          </a:stretch>
        </p:blipFill>
        <p:spPr bwMode="auto">
          <a:xfrm>
            <a:off x="3200400" y="1981200"/>
            <a:ext cx="990600" cy="555625"/>
          </a:xfrm>
          <a:prstGeom prst="rect">
            <a:avLst/>
          </a:prstGeom>
          <a:noFill/>
          <a:extLst>
            <a:ext uri="{909E8E84-426E-40DD-AFC4-6F175D3DCCD1}">
              <a14:hiddenFill xmlns:a14="http://schemas.microsoft.com/office/drawing/2010/main">
                <a:solidFill>
                  <a:srgbClr val="FFFFFF"/>
                </a:solidFill>
              </a14:hiddenFill>
            </a:ext>
          </a:extLst>
        </p:spPr>
      </p:pic>
      <p:pic>
        <p:nvPicPr>
          <p:cNvPr id="934968" name="Picture 56" descr="http://cdns2.freepik.com/free-photo/tin-can--material_19-136119.jpg"/>
          <p:cNvPicPr>
            <a:picLocks noChangeAspect="1" noChangeArrowheads="1"/>
          </p:cNvPicPr>
          <p:nvPr/>
        </p:nvPicPr>
        <p:blipFill>
          <a:blip r:embed="rId6" cstate="print">
            <a:extLst>
              <a:ext uri="{28A0092B-C50C-407E-A947-70E740481C1C}">
                <a14:useLocalDpi xmlns:a14="http://schemas.microsoft.com/office/drawing/2010/main" val="0"/>
              </a:ext>
            </a:extLst>
          </a:blip>
          <a:srcRect l="1923" t="33228" r="11539" b="30991"/>
          <a:stretch>
            <a:fillRect/>
          </a:stretch>
        </p:blipFill>
        <p:spPr bwMode="auto">
          <a:xfrm>
            <a:off x="3276600" y="2613025"/>
            <a:ext cx="8826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934969" name="Picture 57" descr="http://www.gizmos.es/files/2008/11/obama_yes_we_can.jpg"/>
          <p:cNvPicPr>
            <a:picLocks noChangeAspect="1" noChangeArrowheads="1"/>
          </p:cNvPicPr>
          <p:nvPr/>
        </p:nvPicPr>
        <p:blipFill>
          <a:blip r:embed="rId7" cstate="print">
            <a:extLst>
              <a:ext uri="{28A0092B-C50C-407E-A947-70E740481C1C}">
                <a14:useLocalDpi xmlns:a14="http://schemas.microsoft.com/office/drawing/2010/main" val="0"/>
              </a:ext>
            </a:extLst>
          </a:blip>
          <a:srcRect b="29411"/>
          <a:stretch>
            <a:fillRect/>
          </a:stretch>
        </p:blipFill>
        <p:spPr bwMode="auto">
          <a:xfrm>
            <a:off x="3324225" y="3190875"/>
            <a:ext cx="7461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934970" name="Picture 58" descr="http://www.jctropicals.us/uploads/products/sugarcan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4200" y="3657600"/>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934972" name="Freeform 60"/>
          <p:cNvSpPr>
            <a:spLocks/>
          </p:cNvSpPr>
          <p:nvPr/>
        </p:nvSpPr>
        <p:spPr bwMode="auto">
          <a:xfrm rot="-5400000">
            <a:off x="3347244" y="3293269"/>
            <a:ext cx="468312"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4" name="Freeform 62"/>
          <p:cNvSpPr>
            <a:spLocks/>
          </p:cNvSpPr>
          <p:nvPr/>
        </p:nvSpPr>
        <p:spPr bwMode="auto">
          <a:xfrm rot="-5400000">
            <a:off x="3271043" y="1300957"/>
            <a:ext cx="468313"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5" name="Freeform 63"/>
          <p:cNvSpPr>
            <a:spLocks/>
          </p:cNvSpPr>
          <p:nvPr/>
        </p:nvSpPr>
        <p:spPr bwMode="auto">
          <a:xfrm rot="-5400000">
            <a:off x="3271043" y="3891757"/>
            <a:ext cx="468313"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6" name="Freeform 64"/>
          <p:cNvSpPr>
            <a:spLocks/>
          </p:cNvSpPr>
          <p:nvPr/>
        </p:nvSpPr>
        <p:spPr bwMode="auto">
          <a:xfrm rot="-10800000">
            <a:off x="990600" y="4800600"/>
            <a:ext cx="468313" cy="7620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7" name="Freeform 65"/>
          <p:cNvSpPr>
            <a:spLocks/>
          </p:cNvSpPr>
          <p:nvPr/>
        </p:nvSpPr>
        <p:spPr bwMode="auto">
          <a:xfrm rot="10800000" flipH="1">
            <a:off x="5943600" y="4724400"/>
            <a:ext cx="468313" cy="7620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8" name="Freeform 66"/>
          <p:cNvSpPr>
            <a:spLocks/>
          </p:cNvSpPr>
          <p:nvPr/>
        </p:nvSpPr>
        <p:spPr bwMode="auto">
          <a:xfrm>
            <a:off x="1914525" y="5715000"/>
            <a:ext cx="1666875" cy="554038"/>
          </a:xfrm>
          <a:custGeom>
            <a:avLst/>
            <a:gdLst>
              <a:gd name="T0" fmla="*/ 0 w 1050"/>
              <a:gd name="T1" fmla="*/ 0 h 349"/>
              <a:gd name="T2" fmla="*/ 514 w 1050"/>
              <a:gd name="T3" fmla="*/ 341 h 349"/>
              <a:gd name="T4" fmla="*/ 1050 w 1050"/>
              <a:gd name="T5" fmla="*/ 47 h 349"/>
            </a:gdLst>
            <a:ahLst/>
            <a:cxnLst>
              <a:cxn ang="0">
                <a:pos x="T0" y="T1"/>
              </a:cxn>
              <a:cxn ang="0">
                <a:pos x="T2" y="T3"/>
              </a:cxn>
              <a:cxn ang="0">
                <a:pos x="T4" y="T5"/>
              </a:cxn>
            </a:cxnLst>
            <a:rect l="0" t="0" r="r" b="b"/>
            <a:pathLst>
              <a:path w="1050" h="349">
                <a:moveTo>
                  <a:pt x="0" y="0"/>
                </a:moveTo>
                <a:cubicBezTo>
                  <a:pt x="87" y="57"/>
                  <a:pt x="339" y="333"/>
                  <a:pt x="514" y="341"/>
                </a:cubicBezTo>
                <a:cubicBezTo>
                  <a:pt x="689" y="349"/>
                  <a:pt x="938" y="108"/>
                  <a:pt x="1050" y="47"/>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9" name="Freeform 67"/>
          <p:cNvSpPr>
            <a:spLocks/>
          </p:cNvSpPr>
          <p:nvPr/>
        </p:nvSpPr>
        <p:spPr bwMode="auto">
          <a:xfrm>
            <a:off x="1609725" y="5686425"/>
            <a:ext cx="5781675" cy="862013"/>
          </a:xfrm>
          <a:custGeom>
            <a:avLst/>
            <a:gdLst>
              <a:gd name="T0" fmla="*/ 0 w 3642"/>
              <a:gd name="T1" fmla="*/ 0 h 543"/>
              <a:gd name="T2" fmla="*/ 666 w 3642"/>
              <a:gd name="T3" fmla="*/ 540 h 543"/>
              <a:gd name="T4" fmla="*/ 3642 w 3642"/>
              <a:gd name="T5" fmla="*/ 18 h 543"/>
            </a:gdLst>
            <a:ahLst/>
            <a:cxnLst>
              <a:cxn ang="0">
                <a:pos x="T0" y="T1"/>
              </a:cxn>
              <a:cxn ang="0">
                <a:pos x="T2" y="T3"/>
              </a:cxn>
              <a:cxn ang="0">
                <a:pos x="T4" y="T5"/>
              </a:cxn>
            </a:cxnLst>
            <a:rect l="0" t="0" r="r" b="b"/>
            <a:pathLst>
              <a:path w="3642" h="543">
                <a:moveTo>
                  <a:pt x="0" y="0"/>
                </a:moveTo>
                <a:cubicBezTo>
                  <a:pt x="111" y="89"/>
                  <a:pt x="59" y="537"/>
                  <a:pt x="666" y="540"/>
                </a:cubicBezTo>
                <a:cubicBezTo>
                  <a:pt x="1273" y="543"/>
                  <a:pt x="3022" y="127"/>
                  <a:pt x="3642" y="18"/>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 name="Slide Number Placeholder 1"/>
          <p:cNvSpPr>
            <a:spLocks noGrp="1"/>
          </p:cNvSpPr>
          <p:nvPr>
            <p:ph type="sldNum" sz="quarter" idx="10"/>
          </p:nvPr>
        </p:nvSpPr>
        <p:spPr/>
        <p:txBody>
          <a:bodyPr/>
          <a:lstStyle/>
          <a:p>
            <a:fld id="{A6ECC480-1555-475B-B9DD-FD8AF3E7F978}" type="slidenum">
              <a:rPr lang="en-US" smtClean="0"/>
              <a:pPr/>
              <a:t>17</a:t>
            </a:fld>
            <a:endParaRPr lang="en-US"/>
          </a:p>
        </p:txBody>
      </p:sp>
      <p:sp>
        <p:nvSpPr>
          <p:cNvPr id="934971" name="Text Box 59"/>
          <p:cNvSpPr txBox="1">
            <a:spLocks noChangeArrowheads="1"/>
          </p:cNvSpPr>
          <p:nvPr/>
        </p:nvSpPr>
        <p:spPr bwMode="auto">
          <a:xfrm>
            <a:off x="3746500" y="6172200"/>
            <a:ext cx="5397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200" dirty="0"/>
              <a:t>(other columns would include translations,</a:t>
            </a:r>
            <a:br>
              <a:rPr lang="en-US" sz="2200" dirty="0"/>
            </a:br>
            <a:r>
              <a:rPr lang="en-US" sz="2200" dirty="0"/>
              <a:t>topics, </a:t>
            </a:r>
            <a:r>
              <a:rPr lang="en-US" sz="2200" dirty="0" smtClean="0"/>
              <a:t>counts</a:t>
            </a:r>
            <a:r>
              <a:rPr lang="en-US" sz="2200" dirty="0"/>
              <a:t>, </a:t>
            </a:r>
            <a:r>
              <a:rPr lang="en-US" sz="2200" dirty="0" err="1" smtClean="0"/>
              <a:t>embeddings</a:t>
            </a:r>
            <a:r>
              <a:rPr lang="en-US" sz="2200" dirty="0" smtClean="0"/>
              <a:t>, …)</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4974"/>
                                        </p:tgtEl>
                                        <p:attrNameLst>
                                          <p:attrName>style.visibility</p:attrName>
                                        </p:attrNameLst>
                                      </p:cBhvr>
                                      <p:to>
                                        <p:strVal val="visible"/>
                                      </p:to>
                                    </p:set>
                                  </p:childTnLst>
                                  <p:subTnLst>
                                    <p:set>
                                      <p:cBhvr override="childStyle">
                                        <p:cTn dur="1" fill="hold" display="0" masterRel="nextClick" afterEffect="1"/>
                                        <p:tgtEl>
                                          <p:spTgt spid="93497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934972"/>
                                        </p:tgtEl>
                                        <p:attrNameLst>
                                          <p:attrName>style.visibility</p:attrName>
                                        </p:attrNameLst>
                                      </p:cBhvr>
                                      <p:to>
                                        <p:strVal val="visible"/>
                                      </p:to>
                                    </p:set>
                                  </p:childTnLst>
                                  <p:subTnLst>
                                    <p:set>
                                      <p:cBhvr override="childStyle">
                                        <p:cTn dur="1" fill="hold" display="0" masterRel="nextClick" afterEffect="1"/>
                                        <p:tgtEl>
                                          <p:spTgt spid="93497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934975"/>
                                        </p:tgtEl>
                                        <p:attrNameLst>
                                          <p:attrName>style.visibility</p:attrName>
                                        </p:attrNameLst>
                                      </p:cBhvr>
                                      <p:to>
                                        <p:strVal val="visible"/>
                                      </p:to>
                                    </p:set>
                                  </p:childTnLst>
                                  <p:subTnLst>
                                    <p:set>
                                      <p:cBhvr override="childStyle">
                                        <p:cTn dur="1" fill="hold" display="0" masterRel="nextClick" afterEffect="1"/>
                                        <p:tgtEl>
                                          <p:spTgt spid="93497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4976"/>
                                        </p:tgtEl>
                                        <p:attrNameLst>
                                          <p:attrName>style.visibility</p:attrName>
                                        </p:attrNameLst>
                                      </p:cBhvr>
                                      <p:to>
                                        <p:strVal val="visible"/>
                                      </p:to>
                                    </p:set>
                                  </p:childTnLst>
                                  <p:subTnLst>
                                    <p:set>
                                      <p:cBhvr override="childStyle">
                                        <p:cTn dur="1" fill="hold" display="0" masterRel="nextClick" afterEffect="1"/>
                                        <p:tgtEl>
                                          <p:spTgt spid="93497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934977"/>
                                        </p:tgtEl>
                                        <p:attrNameLst>
                                          <p:attrName>style.visibility</p:attrName>
                                        </p:attrNameLst>
                                      </p:cBhvr>
                                      <p:to>
                                        <p:strVal val="visible"/>
                                      </p:to>
                                    </p:set>
                                  </p:childTnLst>
                                  <p:subTnLst>
                                    <p:set>
                                      <p:cBhvr override="childStyle">
                                        <p:cTn dur="1" fill="hold" display="0" masterRel="nextClick" afterEffect="1"/>
                                        <p:tgtEl>
                                          <p:spTgt spid="934977"/>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49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4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72" grpId="0" animBg="1"/>
      <p:bldP spid="934974" grpId="0" animBg="1"/>
      <p:bldP spid="934975" grpId="0" animBg="1"/>
      <p:bldP spid="934976" grpId="0" animBg="1"/>
      <p:bldP spid="934977" grpId="0" animBg="1"/>
      <p:bldP spid="934978" grpId="0" animBg="1"/>
      <p:bldP spid="93497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Marginal Beliefs</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dirty="0">
              <a:solidFill>
                <a:prstClr val="white"/>
              </a:solidFill>
            </a:endParaRPr>
          </a:p>
        </p:txBody>
      </p:sp>
      <p:grpSp>
        <p:nvGrpSpPr>
          <p:cNvPr id="36" name="Group 35"/>
          <p:cNvGrpSpPr/>
          <p:nvPr/>
        </p:nvGrpSpPr>
        <p:grpSpPr>
          <a:xfrm>
            <a:off x="4501674" y="1640138"/>
            <a:ext cx="1185825" cy="768204"/>
            <a:chOff x="6977611" y="4298857"/>
            <a:chExt cx="1816644" cy="1219047"/>
          </a:xfrm>
        </p:grpSpPr>
        <p:sp>
          <p:nvSpPr>
            <p:cNvPr id="37" name="Oval 3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8" name="Straight Arrow Connector 37"/>
            <p:cNvCxnSpPr>
              <a:endCxn id="3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0" name="Straight Arrow Connector 39"/>
            <p:cNvCxnSpPr>
              <a:endCxn id="4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2" name="Straight Arrow Connector 41"/>
            <p:cNvCxnSpPr>
              <a:endCxn id="4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4" name="Straight Arrow Connector 43"/>
            <p:cNvCxnSpPr>
              <a:endCxn id="4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6" name="Straight Arrow Connector 44"/>
            <p:cNvCxnSpPr>
              <a:stCxn id="39" idx="5"/>
              <a:endCxn id="4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8" name="Straight Arrow Connector 44"/>
            <p:cNvCxnSpPr>
              <a:stCxn id="39" idx="3"/>
              <a:endCxn id="4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4"/>
            <p:cNvCxnSpPr>
              <a:stCxn id="47" idx="6"/>
              <a:endCxn id="4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44"/>
            <p:cNvCxnSpPr>
              <a:stCxn id="37" idx="0"/>
              <a:endCxn id="3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44"/>
            <p:cNvCxnSpPr>
              <a:stCxn id="39" idx="0"/>
              <a:endCxn id="4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44"/>
            <p:cNvCxnSpPr>
              <a:stCxn id="43" idx="0"/>
              <a:endCxn id="4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5" name="Straight Arrow Connector 44"/>
            <p:cNvCxnSpPr>
              <a:stCxn id="39" idx="7"/>
              <a:endCxn id="4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091131" y="4298857"/>
              <a:ext cx="1531869" cy="1066556"/>
              <a:chOff x="2954628" y="1188732"/>
              <a:chExt cx="1682752" cy="1171608"/>
            </a:xfrm>
          </p:grpSpPr>
          <p:grpSp>
            <p:nvGrpSpPr>
              <p:cNvPr id="57" name="Group 56"/>
              <p:cNvGrpSpPr/>
              <p:nvPr/>
            </p:nvGrpSpPr>
            <p:grpSpPr>
              <a:xfrm>
                <a:off x="2954628" y="1252724"/>
                <a:ext cx="1682752" cy="1107616"/>
                <a:chOff x="3029436" y="2887849"/>
                <a:chExt cx="2109824" cy="1388726"/>
              </a:xfrm>
            </p:grpSpPr>
            <p:sp>
              <p:nvSpPr>
                <p:cNvPr id="59" name="TextBox 5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60" name="TextBox 59"/>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61" name="TextBox 6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62" name="TextBox 6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63" name="TextBox 6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64" name="TextBox 6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65" name="TextBox 64"/>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66" name="TextBox 65"/>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67" name="TextBox 66"/>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68" name="TextBox 67"/>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58" name="TextBox 5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74" name="Group 73"/>
          <p:cNvGrpSpPr/>
          <p:nvPr/>
        </p:nvGrpSpPr>
        <p:grpSpPr>
          <a:xfrm>
            <a:off x="3730223" y="2828318"/>
            <a:ext cx="1185825" cy="768204"/>
            <a:chOff x="6977611" y="4298857"/>
            <a:chExt cx="1816644" cy="1219047"/>
          </a:xfrm>
        </p:grpSpPr>
        <p:sp>
          <p:nvSpPr>
            <p:cNvPr id="75" name="Oval 74"/>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6" name="Straight Arrow Connector 75"/>
            <p:cNvCxnSpPr>
              <a:endCxn id="77"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8" name="Straight Arrow Connector 77"/>
            <p:cNvCxnSpPr>
              <a:endCxn id="79"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0" name="Straight Arrow Connector 79"/>
            <p:cNvCxnSpPr>
              <a:endCxn id="81"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2" name="Straight Arrow Connector 81"/>
            <p:cNvCxnSpPr>
              <a:endCxn id="83"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4" name="Straight Arrow Connector 44"/>
            <p:cNvCxnSpPr>
              <a:stCxn id="77" idx="5"/>
              <a:endCxn id="79"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6" name="Straight Arrow Connector 44"/>
            <p:cNvCxnSpPr>
              <a:stCxn id="77" idx="3"/>
              <a:endCxn id="85"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44"/>
            <p:cNvCxnSpPr>
              <a:stCxn id="85" idx="6"/>
              <a:endCxn id="81"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44"/>
            <p:cNvCxnSpPr>
              <a:stCxn id="75" idx="0"/>
              <a:endCxn id="77"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44"/>
            <p:cNvCxnSpPr>
              <a:stCxn id="77" idx="0"/>
              <a:endCxn id="81"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44"/>
            <p:cNvCxnSpPr>
              <a:stCxn id="81" idx="0"/>
              <a:endCxn id="83"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2" name="Straight Arrow Connector 44"/>
            <p:cNvCxnSpPr>
              <a:stCxn id="77" idx="7"/>
              <a:endCxn id="79"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nvGrpSpPr>
          <p:grpSpPr>
            <a:xfrm>
              <a:off x="7091131" y="4298857"/>
              <a:ext cx="1531869" cy="1066556"/>
              <a:chOff x="2954628" y="1188732"/>
              <a:chExt cx="1682752" cy="1171608"/>
            </a:xfrm>
          </p:grpSpPr>
          <p:grpSp>
            <p:nvGrpSpPr>
              <p:cNvPr id="94" name="Group 93"/>
              <p:cNvGrpSpPr/>
              <p:nvPr/>
            </p:nvGrpSpPr>
            <p:grpSpPr>
              <a:xfrm>
                <a:off x="2954628" y="1252724"/>
                <a:ext cx="1682752" cy="1107616"/>
                <a:chOff x="3029436" y="2887849"/>
                <a:chExt cx="2109824" cy="1388726"/>
              </a:xfrm>
            </p:grpSpPr>
            <p:sp>
              <p:nvSpPr>
                <p:cNvPr id="96" name="TextBox 95"/>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97" name="TextBox 96"/>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98" name="TextBox 97"/>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99" name="TextBox 98"/>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00" name="TextBox 99"/>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01" name="TextBox 100"/>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02" name="TextBox 101"/>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03" name="TextBox 10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04" name="TextBox 10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05" name="TextBox 10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95" name="TextBox 94"/>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06" name="Group 105"/>
          <p:cNvGrpSpPr/>
          <p:nvPr/>
        </p:nvGrpSpPr>
        <p:grpSpPr>
          <a:xfrm>
            <a:off x="4338304" y="3645803"/>
            <a:ext cx="1185825" cy="768204"/>
            <a:chOff x="6977611" y="4298857"/>
            <a:chExt cx="1816644" cy="1219047"/>
          </a:xfrm>
        </p:grpSpPr>
        <p:sp>
          <p:nvSpPr>
            <p:cNvPr id="107" name="Oval 10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8" name="Straight Arrow Connector 107"/>
            <p:cNvCxnSpPr>
              <a:endCxn id="10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0" name="Straight Arrow Connector 109"/>
            <p:cNvCxnSpPr>
              <a:endCxn id="11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2" name="Straight Arrow Connector 111"/>
            <p:cNvCxnSpPr>
              <a:endCxn id="11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4" name="Straight Arrow Connector 113"/>
            <p:cNvCxnSpPr>
              <a:endCxn id="11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5" name="Oval 11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6" name="Straight Arrow Connector 44"/>
            <p:cNvCxnSpPr>
              <a:stCxn id="109" idx="5"/>
              <a:endCxn id="11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8" name="Straight Arrow Connector 44"/>
            <p:cNvCxnSpPr>
              <a:stCxn id="109" idx="3"/>
              <a:endCxn id="11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44"/>
            <p:cNvCxnSpPr>
              <a:stCxn id="117" idx="6"/>
              <a:endCxn id="11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44"/>
            <p:cNvCxnSpPr>
              <a:stCxn id="107" idx="0"/>
              <a:endCxn id="10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44"/>
            <p:cNvCxnSpPr>
              <a:stCxn id="109" idx="0"/>
              <a:endCxn id="11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44"/>
            <p:cNvCxnSpPr>
              <a:stCxn id="113" idx="0"/>
              <a:endCxn id="11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3" name="Oval 122"/>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24" name="Straight Arrow Connector 44"/>
            <p:cNvCxnSpPr>
              <a:stCxn id="109" idx="7"/>
              <a:endCxn id="11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5" name="Group 124"/>
            <p:cNvGrpSpPr/>
            <p:nvPr/>
          </p:nvGrpSpPr>
          <p:grpSpPr>
            <a:xfrm>
              <a:off x="7091131" y="4298857"/>
              <a:ext cx="1531869" cy="1066556"/>
              <a:chOff x="2954628" y="1188732"/>
              <a:chExt cx="1682752" cy="1171608"/>
            </a:xfrm>
          </p:grpSpPr>
          <p:grpSp>
            <p:nvGrpSpPr>
              <p:cNvPr id="126" name="Group 125"/>
              <p:cNvGrpSpPr/>
              <p:nvPr/>
            </p:nvGrpSpPr>
            <p:grpSpPr>
              <a:xfrm>
                <a:off x="2954628" y="1252724"/>
                <a:ext cx="1682752" cy="1107616"/>
                <a:chOff x="3029436" y="2887849"/>
                <a:chExt cx="2109824" cy="1388726"/>
              </a:xfrm>
            </p:grpSpPr>
            <p:sp>
              <p:nvSpPr>
                <p:cNvPr id="128" name="TextBox 127"/>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29" name="TextBox 128"/>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30" name="TextBox 129"/>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31" name="TextBox 130"/>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32" name="TextBox 131"/>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33" name="TextBox 132"/>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34" name="TextBox 133"/>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35" name="TextBox 134"/>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36" name="TextBox 135"/>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37" name="TextBox 136"/>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27" name="TextBox 126"/>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38" name="Group 137"/>
          <p:cNvGrpSpPr/>
          <p:nvPr/>
        </p:nvGrpSpPr>
        <p:grpSpPr>
          <a:xfrm>
            <a:off x="5705429" y="2692139"/>
            <a:ext cx="1185825" cy="768204"/>
            <a:chOff x="6977611" y="4298857"/>
            <a:chExt cx="1816644" cy="1219047"/>
          </a:xfrm>
        </p:grpSpPr>
        <p:sp>
          <p:nvSpPr>
            <p:cNvPr id="139" name="Oval 138"/>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0" name="Straight Arrow Connector 139"/>
            <p:cNvCxnSpPr>
              <a:endCxn id="141"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1" name="Oval 140"/>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6" name="Straight Arrow Connector 145"/>
            <p:cNvCxnSpPr>
              <a:endCxn id="147"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8" name="Straight Arrow Connector 44"/>
            <p:cNvCxnSpPr>
              <a:stCxn id="141" idx="5"/>
              <a:endCxn id="143"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0" name="Straight Arrow Connector 44"/>
            <p:cNvCxnSpPr>
              <a:stCxn id="141" idx="3"/>
              <a:endCxn id="149"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44"/>
            <p:cNvCxnSpPr>
              <a:stCxn id="149" idx="6"/>
              <a:endCxn id="145"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39" idx="0"/>
              <a:endCxn id="141"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41" idx="0"/>
              <a:endCxn id="145"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45" idx="0"/>
              <a:endCxn id="147"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5" name="Oval 154"/>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6" name="Straight Arrow Connector 44"/>
            <p:cNvCxnSpPr>
              <a:stCxn id="141" idx="7"/>
              <a:endCxn id="143"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7091131" y="4298857"/>
              <a:ext cx="1531869" cy="1066556"/>
              <a:chOff x="2954628" y="1188732"/>
              <a:chExt cx="1682752" cy="1171608"/>
            </a:xfrm>
          </p:grpSpPr>
          <p:grpSp>
            <p:nvGrpSpPr>
              <p:cNvPr id="158" name="Group 157"/>
              <p:cNvGrpSpPr/>
              <p:nvPr/>
            </p:nvGrpSpPr>
            <p:grpSpPr>
              <a:xfrm>
                <a:off x="2954628" y="1252724"/>
                <a:ext cx="1682752" cy="1107616"/>
                <a:chOff x="3029436" y="2887849"/>
                <a:chExt cx="2109824" cy="1388726"/>
              </a:xfrm>
            </p:grpSpPr>
            <p:sp>
              <p:nvSpPr>
                <p:cNvPr id="160" name="TextBox 159"/>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61" name="TextBox 160"/>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62" name="TextBox 161"/>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63" name="TextBox 162"/>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64" name="TextBox 163"/>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65" name="TextBox 164"/>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66" name="TextBox 165"/>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67" name="TextBox 166"/>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68" name="TextBox 167"/>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69" name="TextBox 168"/>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59" name="TextBox 158"/>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
        <p:nvSpPr>
          <p:cNvPr id="5" name="TextBox 4"/>
          <p:cNvSpPr txBox="1"/>
          <p:nvPr/>
        </p:nvSpPr>
        <p:spPr>
          <a:xfrm>
            <a:off x="1783871" y="1990958"/>
            <a:ext cx="4982968" cy="1938992"/>
          </a:xfrm>
          <a:prstGeom prst="rect">
            <a:avLst/>
          </a:prstGeom>
          <a:solidFill>
            <a:schemeClr val="bg1"/>
          </a:solidFill>
          <a:ln w="63500">
            <a:solidFill>
              <a:schemeClr val="tx1"/>
            </a:solidFill>
          </a:ln>
        </p:spPr>
        <p:txBody>
          <a:bodyPr wrap="square" rtlCol="0">
            <a:spAutoFit/>
          </a:bodyPr>
          <a:lstStyle/>
          <a:p>
            <a:pPr algn="l" defTabSz="457200" eaLnBrk="1" hangingPunct="1">
              <a:spcBef>
                <a:spcPct val="0"/>
              </a:spcBef>
              <a:buClrTx/>
              <a:buSzTx/>
              <a:buFontTx/>
              <a:buNone/>
            </a:pPr>
            <a:endParaRPr lang="en-US" sz="3000" dirty="0" smtClean="0">
              <a:solidFill>
                <a:prstClr val="black"/>
              </a:solidFill>
              <a:latin typeface="Cambria"/>
              <a:cs typeface="Cambria"/>
            </a:endParaRPr>
          </a:p>
          <a:p>
            <a:pPr defTabSz="457200" eaLnBrk="1" hangingPunct="1">
              <a:spcBef>
                <a:spcPct val="0"/>
              </a:spcBef>
              <a:buClrTx/>
              <a:buSzTx/>
              <a:buFontTx/>
              <a:buNone/>
            </a:pPr>
            <a:r>
              <a:rPr lang="en-US" sz="3000" dirty="0" smtClean="0">
                <a:solidFill>
                  <a:srgbClr val="4584D3"/>
                </a:solidFill>
                <a:latin typeface="Cambria"/>
                <a:cs typeface="Cambria"/>
              </a:rPr>
              <a:t>Approximation Required!!!</a:t>
            </a:r>
          </a:p>
          <a:p>
            <a:pPr algn="l" defTabSz="457200" eaLnBrk="1" hangingPunct="1">
              <a:spcBef>
                <a:spcPct val="0"/>
              </a:spcBef>
              <a:buClrTx/>
              <a:buSzTx/>
              <a:buFontTx/>
              <a:buNone/>
            </a:pPr>
            <a:endParaRPr lang="en-US" sz="3000" dirty="0">
              <a:solidFill>
                <a:prstClr val="black"/>
              </a:solidFill>
              <a:latin typeface="Cambria"/>
              <a:cs typeface="Cambria"/>
            </a:endParaRPr>
          </a:p>
          <a:p>
            <a:pPr algn="l" defTabSz="457200" eaLnBrk="1" hangingPunct="1">
              <a:spcBef>
                <a:spcPct val="0"/>
              </a:spcBef>
              <a:buClrTx/>
              <a:buSzTx/>
              <a:buFontTx/>
              <a:buNone/>
            </a:pPr>
            <a:endParaRPr lang="en-US" sz="3000" dirty="0">
              <a:solidFill>
                <a:prstClr val="black"/>
              </a:solidFill>
              <a:latin typeface="Cambria"/>
              <a:cs typeface="Cambria"/>
            </a:endParaRPr>
          </a:p>
        </p:txBody>
      </p:sp>
    </p:spTree>
    <p:extLst>
      <p:ext uri="{BB962C8B-B14F-4D97-AF65-F5344CB8AC3E}">
        <p14:creationId xmlns:p14="http://schemas.microsoft.com/office/powerpoint/2010/main" val="385861163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 </a:t>
            </a:r>
            <a:r>
              <a:rPr lang="en-US" dirty="0"/>
              <a:t>over String-</a:t>
            </a:r>
            <a:r>
              <a:rPr lang="en-US" dirty="0" smtClean="0"/>
              <a:t>Valued Variables </a:t>
            </a:r>
            <a:endParaRPr lang="en-US" dirty="0"/>
          </a:p>
        </p:txBody>
      </p:sp>
      <p:sp>
        <p:nvSpPr>
          <p:cNvPr id="3" name="Content Placeholder 2"/>
          <p:cNvSpPr>
            <a:spLocks noGrp="1"/>
          </p:cNvSpPr>
          <p:nvPr>
            <p:ph idx="1"/>
          </p:nvPr>
        </p:nvSpPr>
        <p:spPr/>
        <p:txBody>
          <a:bodyPr/>
          <a:lstStyle/>
          <a:p>
            <a:r>
              <a:rPr lang="en-US" dirty="0" smtClean="0"/>
              <a:t>In fact, with a cyclic factor graph,</a:t>
            </a:r>
            <a:br>
              <a:rPr lang="en-US" dirty="0" smtClean="0"/>
            </a:br>
            <a:r>
              <a:rPr lang="en-US" dirty="0" smtClean="0"/>
              <a:t>messages and marginal beliefs grow unboundedly complex. </a:t>
            </a:r>
            <a:endParaRPr lang="en-US" dirty="0"/>
          </a:p>
          <a:p>
            <a:endParaRPr lang="en-US" dirty="0" smtClean="0"/>
          </a:p>
          <a:p>
            <a:endParaRPr lang="en-US" dirty="0"/>
          </a:p>
        </p:txBody>
      </p:sp>
      <p:sp>
        <p:nvSpPr>
          <p:cNvPr id="42" name="TextBox 41"/>
          <p:cNvSpPr txBox="1"/>
          <p:nvPr/>
        </p:nvSpPr>
        <p:spPr>
          <a:xfrm>
            <a:off x="2772616" y="2646456"/>
            <a:ext cx="346075" cy="215900"/>
          </a:xfrm>
          <a:prstGeom prst="rect">
            <a:avLst/>
          </a:prstGeom>
          <a:noFill/>
        </p:spPr>
        <p:txBody>
          <a:bodyPr anchor="ctr"/>
          <a:lstStyle/>
          <a:p>
            <a:pPr defTabSz="457200" eaLnBrk="1" fontAlgn="auto" hangingPunct="1">
              <a:spcBef>
                <a:spcPts val="0"/>
              </a:spcBef>
              <a:spcAft>
                <a:spcPts val="0"/>
              </a:spcAft>
              <a:buClrTx/>
              <a:buSzTx/>
              <a:buFontTx/>
              <a:buNone/>
              <a:defRPr/>
            </a:pPr>
            <a:endParaRPr lang="en-US" sz="2200" dirty="0">
              <a:solidFill>
                <a:srgbClr val="5BD078"/>
              </a:solidFill>
              <a:latin typeface="Calibri"/>
            </a:endParaRPr>
          </a:p>
        </p:txBody>
      </p:sp>
      <p:grpSp>
        <p:nvGrpSpPr>
          <p:cNvPr id="127" name="Group 126"/>
          <p:cNvGrpSpPr/>
          <p:nvPr/>
        </p:nvGrpSpPr>
        <p:grpSpPr>
          <a:xfrm>
            <a:off x="615156" y="3658972"/>
            <a:ext cx="3471862" cy="2366962"/>
            <a:chOff x="131763" y="1103313"/>
            <a:chExt cx="4103687" cy="2541587"/>
          </a:xfrm>
        </p:grpSpPr>
        <p:sp>
          <p:nvSpPr>
            <p:cNvPr id="81" name="Oval 80"/>
            <p:cNvSpPr/>
            <p:nvPr/>
          </p:nvSpPr>
          <p:spPr>
            <a:xfrm>
              <a:off x="1133475" y="2816225"/>
              <a:ext cx="495300" cy="501650"/>
            </a:xfrm>
            <a:prstGeom prst="ellipse">
              <a:avLst/>
            </a:prstGeom>
            <a:solidFill>
              <a:schemeClr val="bg2"/>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31B6FD"/>
                  </a:solidFill>
                  <a:latin typeface="Times New Roman"/>
                  <a:cs typeface="Times New Roman"/>
                </a:rPr>
                <a:t>X</a:t>
              </a:r>
              <a:r>
                <a:rPr lang="en-US" sz="1600" i="1" baseline="-25000" dirty="0">
                  <a:solidFill>
                    <a:srgbClr val="31B6FD"/>
                  </a:solidFill>
                  <a:latin typeface="Times New Roman"/>
                  <a:cs typeface="Times New Roman"/>
                </a:rPr>
                <a:t>2</a:t>
              </a:r>
              <a:endParaRPr lang="en-US" sz="1600" i="1" dirty="0">
                <a:solidFill>
                  <a:srgbClr val="31B6FD"/>
                </a:solidFill>
                <a:latin typeface="Times New Roman"/>
                <a:cs typeface="Times New Roman"/>
              </a:endParaRPr>
            </a:p>
          </p:txBody>
        </p:sp>
        <p:sp>
          <p:nvSpPr>
            <p:cNvPr id="82" name="Oval 81"/>
            <p:cNvSpPr/>
            <p:nvPr/>
          </p:nvSpPr>
          <p:spPr>
            <a:xfrm>
              <a:off x="1133475" y="1581150"/>
              <a:ext cx="495300" cy="503238"/>
            </a:xfrm>
            <a:prstGeom prst="ellipse">
              <a:avLst/>
            </a:prstGeom>
            <a:solidFill>
              <a:schemeClr val="bg2"/>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5BD078"/>
                  </a:solidFill>
                  <a:latin typeface="Times New Roman"/>
                  <a:cs typeface="Times New Roman"/>
                </a:rPr>
                <a:t>X</a:t>
              </a:r>
              <a:r>
                <a:rPr lang="en-US" sz="1600" i="1" baseline="-25000" dirty="0">
                  <a:solidFill>
                    <a:srgbClr val="5BD078"/>
                  </a:solidFill>
                  <a:latin typeface="Times New Roman"/>
                  <a:cs typeface="Times New Roman"/>
                </a:rPr>
                <a:t>1</a:t>
              </a:r>
              <a:endParaRPr lang="en-US" sz="1600" i="1" dirty="0">
                <a:solidFill>
                  <a:srgbClr val="5BD078"/>
                </a:solidFill>
                <a:latin typeface="Times New Roman"/>
                <a:cs typeface="Times New Roman"/>
              </a:endParaRPr>
            </a:p>
          </p:txBody>
        </p:sp>
        <p:cxnSp>
          <p:nvCxnSpPr>
            <p:cNvPr id="83" name="Straight Connector 82"/>
            <p:cNvCxnSpPr>
              <a:stCxn id="84" idx="2"/>
              <a:endCxn id="81" idx="7"/>
            </p:cNvCxnSpPr>
            <p:nvPr/>
          </p:nvCxnSpPr>
          <p:spPr>
            <a:xfrm flipH="1">
              <a:off x="1557338" y="2554288"/>
              <a:ext cx="193675" cy="334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1628775" y="2311400"/>
              <a:ext cx="244475" cy="242888"/>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2</a:t>
              </a:r>
              <a:endParaRPr lang="en-US" sz="1400" i="1" dirty="0">
                <a:solidFill>
                  <a:prstClr val="black"/>
                </a:solidFill>
                <a:latin typeface="Times New Roman"/>
                <a:cs typeface="Times New Roman"/>
              </a:endParaRPr>
            </a:p>
          </p:txBody>
        </p:sp>
        <p:sp>
          <p:nvSpPr>
            <p:cNvPr id="85" name="AutoShape 180"/>
            <p:cNvSpPr>
              <a:spLocks noChangeArrowheads="1"/>
            </p:cNvSpPr>
            <p:nvPr/>
          </p:nvSpPr>
          <p:spPr bwMode="auto">
            <a:xfrm>
              <a:off x="1828800" y="1103313"/>
              <a:ext cx="2132013" cy="654050"/>
            </a:xfrm>
            <a:prstGeom prst="cloudCallout">
              <a:avLst>
                <a:gd name="adj1" fmla="val -60809"/>
                <a:gd name="adj2" fmla="val 48788"/>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86" name="Oval 85"/>
            <p:cNvSpPr/>
            <p:nvPr/>
          </p:nvSpPr>
          <p:spPr>
            <a:xfrm>
              <a:off x="2249488" y="1362075"/>
              <a:ext cx="220662" cy="219075"/>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cxnSp>
          <p:nvCxnSpPr>
            <p:cNvPr id="87" name="Straight Arrow Connector 86"/>
            <p:cNvCxnSpPr>
              <a:stCxn id="86" idx="6"/>
              <a:endCxn id="90" idx="2"/>
            </p:cNvCxnSpPr>
            <p:nvPr/>
          </p:nvCxnSpPr>
          <p:spPr>
            <a:xfrm flipV="1">
              <a:off x="2470150" y="1468438"/>
              <a:ext cx="346075" cy="3175"/>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2457450" y="1181100"/>
              <a:ext cx="346075" cy="215900"/>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89" name="Group 36"/>
            <p:cNvGrpSpPr>
              <a:grpSpLocks/>
            </p:cNvGrpSpPr>
            <p:nvPr/>
          </p:nvGrpSpPr>
          <p:grpSpPr bwMode="auto">
            <a:xfrm>
              <a:off x="2816225" y="1358900"/>
              <a:ext cx="225425" cy="220663"/>
              <a:chOff x="2829108" y="3040558"/>
              <a:chExt cx="224572" cy="219456"/>
            </a:xfrm>
          </p:grpSpPr>
          <p:sp>
            <p:nvSpPr>
              <p:cNvPr id="90" name="Oval 8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91" name="Oval 9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92" name="AutoShape 180"/>
            <p:cNvSpPr>
              <a:spLocks noChangeArrowheads="1"/>
            </p:cNvSpPr>
            <p:nvPr/>
          </p:nvSpPr>
          <p:spPr bwMode="auto">
            <a:xfrm>
              <a:off x="1828800" y="2990850"/>
              <a:ext cx="2406650" cy="654050"/>
            </a:xfrm>
            <a:prstGeom prst="cloudCallout">
              <a:avLst>
                <a:gd name="adj1" fmla="val -59535"/>
                <a:gd name="adj2" fmla="val -30114"/>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93" name="Oval 92"/>
            <p:cNvSpPr/>
            <p:nvPr/>
          </p:nvSpPr>
          <p:spPr>
            <a:xfrm>
              <a:off x="2249488" y="3251200"/>
              <a:ext cx="220662" cy="21907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cxnSp>
          <p:nvCxnSpPr>
            <p:cNvPr id="94" name="Straight Arrow Connector 93"/>
            <p:cNvCxnSpPr>
              <a:stCxn id="93" idx="6"/>
              <a:endCxn id="97" idx="2"/>
            </p:cNvCxnSpPr>
            <p:nvPr/>
          </p:nvCxnSpPr>
          <p:spPr>
            <a:xfrm flipV="1">
              <a:off x="2470150" y="3357563"/>
              <a:ext cx="346075" cy="3175"/>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a:spLocks noChangeArrowheads="1"/>
            </p:cNvSpPr>
            <p:nvPr/>
          </p:nvSpPr>
          <p:spPr bwMode="auto">
            <a:xfrm>
              <a:off x="2457450" y="3070225"/>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96" name="Group 95"/>
            <p:cNvGrpSpPr>
              <a:grpSpLocks/>
            </p:cNvGrpSpPr>
            <p:nvPr/>
          </p:nvGrpSpPr>
          <p:grpSpPr bwMode="auto">
            <a:xfrm>
              <a:off x="2816225" y="3248025"/>
              <a:ext cx="225425" cy="219075"/>
              <a:chOff x="2829108" y="3040558"/>
              <a:chExt cx="224572" cy="219456"/>
            </a:xfrm>
          </p:grpSpPr>
          <p:sp>
            <p:nvSpPr>
              <p:cNvPr id="97" name="Oval 96"/>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98" name="Oval 97"/>
              <p:cNvSpPr/>
              <p:nvPr/>
            </p:nvSpPr>
            <p:spPr>
              <a:xfrm>
                <a:off x="2893950" y="3097807"/>
                <a:ext cx="90145"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99" name="Straight Arrow Connector 98"/>
            <p:cNvCxnSpPr>
              <a:stCxn id="109" idx="6"/>
              <a:endCxn id="102" idx="2"/>
            </p:cNvCxnSpPr>
            <p:nvPr/>
          </p:nvCxnSpPr>
          <p:spPr>
            <a:xfrm flipV="1">
              <a:off x="2598738" y="2438400"/>
              <a:ext cx="346075" cy="3175"/>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2598738" y="2171700"/>
              <a:ext cx="311150" cy="217488"/>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err="1">
                  <a:solidFill>
                    <a:srgbClr val="5BD078"/>
                  </a:solidFill>
                  <a:latin typeface="Calibri"/>
                </a:rPr>
                <a:t>ε</a:t>
              </a:r>
              <a:endParaRPr lang="en-US" sz="2200" dirty="0">
                <a:solidFill>
                  <a:srgbClr val="5BD078"/>
                </a:solidFill>
                <a:latin typeface="Calibri"/>
              </a:endParaRPr>
            </a:p>
          </p:txBody>
        </p:sp>
        <p:grpSp>
          <p:nvGrpSpPr>
            <p:cNvPr id="101" name="Group 49"/>
            <p:cNvGrpSpPr>
              <a:grpSpLocks/>
            </p:cNvGrpSpPr>
            <p:nvPr/>
          </p:nvGrpSpPr>
          <p:grpSpPr bwMode="auto">
            <a:xfrm>
              <a:off x="2944813" y="2328863"/>
              <a:ext cx="223837" cy="219075"/>
              <a:chOff x="2829108" y="3040558"/>
              <a:chExt cx="224572" cy="219456"/>
            </a:xfrm>
          </p:grpSpPr>
          <p:sp>
            <p:nvSpPr>
              <p:cNvPr id="102" name="Oval 101"/>
              <p:cNvSpPr/>
              <p:nvPr/>
            </p:nvSpPr>
            <p:spPr>
              <a:xfrm>
                <a:off x="2829108" y="3040558"/>
                <a:ext cx="224572"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03" name="Oval 102"/>
              <p:cNvSpPr/>
              <p:nvPr/>
            </p:nvSpPr>
            <p:spPr>
              <a:xfrm>
                <a:off x="2892817" y="3097807"/>
                <a:ext cx="92377"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04" name="TextBox 52"/>
            <p:cNvSpPr txBox="1">
              <a:spLocks noChangeArrowheads="1"/>
            </p:cNvSpPr>
            <p:nvPr/>
          </p:nvSpPr>
          <p:spPr bwMode="auto">
            <a:xfrm>
              <a:off x="2586038" y="2416175"/>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cxnSp>
          <p:nvCxnSpPr>
            <p:cNvPr id="105" name="Straight Arrow Connector 53"/>
            <p:cNvCxnSpPr>
              <a:stCxn id="109" idx="0"/>
              <a:endCxn id="109" idx="2"/>
            </p:cNvCxnSpPr>
            <p:nvPr/>
          </p:nvCxnSpPr>
          <p:spPr>
            <a:xfrm rot="16200000" flipH="1" flipV="1">
              <a:off x="2378869" y="2331244"/>
              <a:ext cx="109537" cy="111125"/>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2143125" y="1800225"/>
              <a:ext cx="350838" cy="215900"/>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07" name="TextBox 57"/>
            <p:cNvSpPr txBox="1">
              <a:spLocks noChangeArrowheads="1"/>
            </p:cNvSpPr>
            <p:nvPr/>
          </p:nvSpPr>
          <p:spPr bwMode="auto">
            <a:xfrm>
              <a:off x="2143125" y="2078038"/>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08" name="Group 59"/>
            <p:cNvGrpSpPr>
              <a:grpSpLocks/>
            </p:cNvGrpSpPr>
            <p:nvPr/>
          </p:nvGrpSpPr>
          <p:grpSpPr bwMode="auto">
            <a:xfrm>
              <a:off x="2378075" y="2332038"/>
              <a:ext cx="220663" cy="219075"/>
              <a:chOff x="1996251" y="2401023"/>
              <a:chExt cx="220766" cy="219456"/>
            </a:xfrm>
          </p:grpSpPr>
          <p:sp>
            <p:nvSpPr>
              <p:cNvPr id="109" name="Oval 108"/>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10" name="Oval 109"/>
              <p:cNvSpPr/>
              <p:nvPr/>
            </p:nvSpPr>
            <p:spPr>
              <a:xfrm>
                <a:off x="2061369" y="2464633"/>
                <a:ext cx="90529"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111" name="Straight Arrow Connector 110"/>
            <p:cNvCxnSpPr>
              <a:endCxn id="114" idx="2"/>
            </p:cNvCxnSpPr>
            <p:nvPr/>
          </p:nvCxnSpPr>
          <p:spPr>
            <a:xfrm flipV="1">
              <a:off x="3033713" y="3351213"/>
              <a:ext cx="346075" cy="3175"/>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a:spLocks noChangeArrowheads="1"/>
            </p:cNvSpPr>
            <p:nvPr/>
          </p:nvSpPr>
          <p:spPr bwMode="auto">
            <a:xfrm>
              <a:off x="3019425" y="3063875"/>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13" name="Group 112"/>
            <p:cNvGrpSpPr>
              <a:grpSpLocks/>
            </p:cNvGrpSpPr>
            <p:nvPr/>
          </p:nvGrpSpPr>
          <p:grpSpPr bwMode="auto">
            <a:xfrm>
              <a:off x="3379788" y="3241675"/>
              <a:ext cx="223837" cy="219075"/>
              <a:chOff x="2829108" y="3040558"/>
              <a:chExt cx="224572" cy="219456"/>
            </a:xfrm>
          </p:grpSpPr>
          <p:sp>
            <p:nvSpPr>
              <p:cNvPr id="114" name="Oval 113"/>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15" name="Oval 114"/>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16" name="Straight Connector 115"/>
            <p:cNvCxnSpPr>
              <a:stCxn id="84" idx="0"/>
              <a:endCxn id="82" idx="5"/>
            </p:cNvCxnSpPr>
            <p:nvPr/>
          </p:nvCxnSpPr>
          <p:spPr>
            <a:xfrm flipH="1" flipV="1">
              <a:off x="1557338" y="2011363"/>
              <a:ext cx="193675" cy="300037"/>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8" idx="2"/>
              <a:endCxn id="81" idx="1"/>
            </p:cNvCxnSpPr>
            <p:nvPr/>
          </p:nvCxnSpPr>
          <p:spPr>
            <a:xfrm>
              <a:off x="998538" y="2557463"/>
              <a:ext cx="207962" cy="331787"/>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876300" y="2314575"/>
              <a:ext cx="242888" cy="242888"/>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1</a:t>
              </a:r>
              <a:endParaRPr lang="en-US" sz="1400" i="1" dirty="0">
                <a:solidFill>
                  <a:prstClr val="black"/>
                </a:solidFill>
                <a:latin typeface="Times New Roman"/>
                <a:cs typeface="Times New Roman"/>
              </a:endParaRPr>
            </a:p>
          </p:txBody>
        </p:sp>
        <p:cxnSp>
          <p:nvCxnSpPr>
            <p:cNvPr id="119" name="Straight Connector 118"/>
            <p:cNvCxnSpPr>
              <a:stCxn id="118" idx="0"/>
              <a:endCxn id="82" idx="3"/>
            </p:cNvCxnSpPr>
            <p:nvPr/>
          </p:nvCxnSpPr>
          <p:spPr>
            <a:xfrm flipV="1">
              <a:off x="998538" y="2011363"/>
              <a:ext cx="207962" cy="3032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53"/>
            <p:cNvCxnSpPr>
              <a:stCxn id="124" idx="0"/>
              <a:endCxn id="124" idx="2"/>
            </p:cNvCxnSpPr>
            <p:nvPr/>
          </p:nvCxnSpPr>
          <p:spPr>
            <a:xfrm rot="16200000" flipH="1" flipV="1">
              <a:off x="367506" y="2337594"/>
              <a:ext cx="111125" cy="109538"/>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131763" y="1804988"/>
              <a:ext cx="350837" cy="217487"/>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22" name="TextBox 82"/>
            <p:cNvSpPr txBox="1">
              <a:spLocks noChangeArrowheads="1"/>
            </p:cNvSpPr>
            <p:nvPr/>
          </p:nvSpPr>
          <p:spPr bwMode="auto">
            <a:xfrm>
              <a:off x="131763" y="2084388"/>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23" name="Group 83"/>
            <p:cNvGrpSpPr>
              <a:grpSpLocks/>
            </p:cNvGrpSpPr>
            <p:nvPr/>
          </p:nvGrpSpPr>
          <p:grpSpPr bwMode="auto">
            <a:xfrm>
              <a:off x="368300" y="2336800"/>
              <a:ext cx="220663" cy="220663"/>
              <a:chOff x="1996251" y="2401023"/>
              <a:chExt cx="220766" cy="219456"/>
            </a:xfrm>
          </p:grpSpPr>
          <p:sp>
            <p:nvSpPr>
              <p:cNvPr id="124" name="Oval 123"/>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25" name="Oval 124"/>
              <p:cNvSpPr/>
              <p:nvPr/>
            </p:nvSpPr>
            <p:spPr>
              <a:xfrm>
                <a:off x="2061369" y="2465755"/>
                <a:ext cx="90529" cy="89992"/>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26" name="Freeform 125"/>
            <p:cNvSpPr/>
            <p:nvPr/>
          </p:nvSpPr>
          <p:spPr>
            <a:xfrm>
              <a:off x="1739900" y="1995488"/>
              <a:ext cx="285750" cy="982662"/>
            </a:xfrm>
            <a:custGeom>
              <a:avLst/>
              <a:gdLst>
                <a:gd name="connsiteX0" fmla="*/ 0 w 286097"/>
                <a:gd name="connsiteY0" fmla="*/ 0 h 984005"/>
                <a:gd name="connsiteX1" fmla="*/ 286018 w 286097"/>
                <a:gd name="connsiteY1" fmla="*/ 503444 h 984005"/>
                <a:gd name="connsiteX2" fmla="*/ 22882 w 286097"/>
                <a:gd name="connsiteY2" fmla="*/ 984005 h 984005"/>
              </a:gdLst>
              <a:ahLst/>
              <a:cxnLst>
                <a:cxn ang="0">
                  <a:pos x="connsiteX0" y="connsiteY0"/>
                </a:cxn>
                <a:cxn ang="0">
                  <a:pos x="connsiteX1" y="connsiteY1"/>
                </a:cxn>
                <a:cxn ang="0">
                  <a:pos x="connsiteX2" y="connsiteY2"/>
                </a:cxn>
              </a:cxnLst>
              <a:rect l="l" t="t" r="r" b="b"/>
              <a:pathLst>
                <a:path w="286097" h="984005">
                  <a:moveTo>
                    <a:pt x="0" y="0"/>
                  </a:moveTo>
                  <a:cubicBezTo>
                    <a:pt x="141102" y="169721"/>
                    <a:pt x="282204" y="339443"/>
                    <a:pt x="286018" y="503444"/>
                  </a:cubicBezTo>
                  <a:cubicBezTo>
                    <a:pt x="289832" y="667445"/>
                    <a:pt x="156357" y="825725"/>
                    <a:pt x="22882" y="984005"/>
                  </a:cubicBezTo>
                </a:path>
              </a:pathLst>
            </a:custGeom>
            <a:ln w="5715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ln>
                  <a:solidFill>
                    <a:srgbClr val="A5D028"/>
                  </a:solidFill>
                </a:ln>
                <a:solidFill>
                  <a:prstClr val="black"/>
                </a:solidFill>
              </a:endParaRPr>
            </a:p>
          </p:txBody>
        </p:sp>
      </p:grpSp>
    </p:spTree>
    <p:extLst>
      <p:ext uri="{BB962C8B-B14F-4D97-AF65-F5344CB8AC3E}">
        <p14:creationId xmlns:p14="http://schemas.microsoft.com/office/powerpoint/2010/main" val="35194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 over String-Valued Variables </a:t>
            </a:r>
          </a:p>
        </p:txBody>
      </p:sp>
      <p:sp>
        <p:nvSpPr>
          <p:cNvPr id="3" name="Content Placeholder 2"/>
          <p:cNvSpPr>
            <a:spLocks noGrp="1"/>
          </p:cNvSpPr>
          <p:nvPr>
            <p:ph idx="1"/>
          </p:nvPr>
        </p:nvSpPr>
        <p:spPr/>
        <p:txBody>
          <a:bodyPr/>
          <a:lstStyle/>
          <a:p>
            <a:r>
              <a:rPr lang="en-US" dirty="0"/>
              <a:t>In fact, with a cyclic factor graph,</a:t>
            </a:r>
            <a:br>
              <a:rPr lang="en-US" dirty="0"/>
            </a:br>
            <a:r>
              <a:rPr lang="en-US" dirty="0"/>
              <a:t>messages and marginal beliefs grow unboundedly complex!</a:t>
            </a:r>
          </a:p>
          <a:p>
            <a:endParaRPr lang="en-US" dirty="0" smtClean="0"/>
          </a:p>
          <a:p>
            <a:endParaRPr lang="en-US" dirty="0"/>
          </a:p>
        </p:txBody>
      </p:sp>
      <p:sp>
        <p:nvSpPr>
          <p:cNvPr id="42" name="TextBox 41"/>
          <p:cNvSpPr txBox="1"/>
          <p:nvPr/>
        </p:nvSpPr>
        <p:spPr>
          <a:xfrm>
            <a:off x="2772616" y="2646456"/>
            <a:ext cx="346075" cy="215900"/>
          </a:xfrm>
          <a:prstGeom prst="rect">
            <a:avLst/>
          </a:prstGeom>
          <a:noFill/>
        </p:spPr>
        <p:txBody>
          <a:bodyPr anchor="ctr"/>
          <a:lstStyle/>
          <a:p>
            <a:pPr defTabSz="457200" eaLnBrk="1" fontAlgn="auto" hangingPunct="1">
              <a:spcBef>
                <a:spcPts val="0"/>
              </a:spcBef>
              <a:spcAft>
                <a:spcPts val="0"/>
              </a:spcAft>
              <a:buClrTx/>
              <a:buSzTx/>
              <a:buFontTx/>
              <a:buNone/>
              <a:defRPr/>
            </a:pPr>
            <a:endParaRPr lang="en-US" sz="2200" dirty="0">
              <a:solidFill>
                <a:srgbClr val="5BD078"/>
              </a:solidFill>
              <a:latin typeface="Calibri"/>
            </a:endParaRPr>
          </a:p>
        </p:txBody>
      </p:sp>
      <p:sp>
        <p:nvSpPr>
          <p:cNvPr id="81" name="Oval 80"/>
          <p:cNvSpPr/>
          <p:nvPr/>
        </p:nvSpPr>
        <p:spPr>
          <a:xfrm>
            <a:off x="1462639" y="5254195"/>
            <a:ext cx="419041" cy="467183"/>
          </a:xfrm>
          <a:prstGeom prst="ellipse">
            <a:avLst/>
          </a:prstGeom>
          <a:solidFill>
            <a:schemeClr val="bg2"/>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31B6FD"/>
                </a:solidFill>
                <a:latin typeface="Times New Roman"/>
                <a:cs typeface="Times New Roman"/>
              </a:rPr>
              <a:t>X</a:t>
            </a:r>
            <a:r>
              <a:rPr lang="en-US" sz="1600" i="1" baseline="-25000" dirty="0">
                <a:solidFill>
                  <a:srgbClr val="31B6FD"/>
                </a:solidFill>
                <a:latin typeface="Times New Roman"/>
                <a:cs typeface="Times New Roman"/>
              </a:rPr>
              <a:t>2</a:t>
            </a:r>
            <a:endParaRPr lang="en-US" sz="1600" i="1" dirty="0">
              <a:solidFill>
                <a:srgbClr val="31B6FD"/>
              </a:solidFill>
              <a:latin typeface="Times New Roman"/>
              <a:cs typeface="Times New Roman"/>
            </a:endParaRPr>
          </a:p>
        </p:txBody>
      </p:sp>
      <p:sp>
        <p:nvSpPr>
          <p:cNvPr id="82" name="Oval 81"/>
          <p:cNvSpPr/>
          <p:nvPr/>
        </p:nvSpPr>
        <p:spPr>
          <a:xfrm>
            <a:off x="1462639" y="4103978"/>
            <a:ext cx="419041" cy="468662"/>
          </a:xfrm>
          <a:prstGeom prst="ellipse">
            <a:avLst/>
          </a:prstGeom>
          <a:solidFill>
            <a:schemeClr val="bg2"/>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5BD078"/>
                </a:solidFill>
                <a:latin typeface="Times New Roman"/>
                <a:cs typeface="Times New Roman"/>
              </a:rPr>
              <a:t>X</a:t>
            </a:r>
            <a:r>
              <a:rPr lang="en-US" sz="1600" i="1" baseline="-25000" dirty="0">
                <a:solidFill>
                  <a:srgbClr val="5BD078"/>
                </a:solidFill>
                <a:latin typeface="Times New Roman"/>
                <a:cs typeface="Times New Roman"/>
              </a:rPr>
              <a:t>1</a:t>
            </a:r>
            <a:endParaRPr lang="en-US" sz="1600" i="1" dirty="0">
              <a:solidFill>
                <a:srgbClr val="5BD078"/>
              </a:solidFill>
              <a:latin typeface="Times New Roman"/>
              <a:cs typeface="Times New Roman"/>
            </a:endParaRPr>
          </a:p>
        </p:txBody>
      </p:sp>
      <p:cxnSp>
        <p:nvCxnSpPr>
          <p:cNvPr id="83" name="Straight Connector 82"/>
          <p:cNvCxnSpPr>
            <a:stCxn id="84" idx="2"/>
            <a:endCxn id="81" idx="7"/>
          </p:cNvCxnSpPr>
          <p:nvPr/>
        </p:nvCxnSpPr>
        <p:spPr>
          <a:xfrm flipH="1">
            <a:off x="1821242" y="5010255"/>
            <a:ext cx="163856" cy="31194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1881680" y="4784055"/>
            <a:ext cx="206834" cy="226200"/>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2</a:t>
            </a:r>
            <a:endParaRPr lang="en-US" sz="1400" i="1" dirty="0">
              <a:solidFill>
                <a:prstClr val="black"/>
              </a:solidFill>
              <a:latin typeface="Times New Roman"/>
              <a:cs typeface="Times New Roman"/>
            </a:endParaRPr>
          </a:p>
        </p:txBody>
      </p:sp>
      <p:sp>
        <p:nvSpPr>
          <p:cNvPr id="85" name="AutoShape 180"/>
          <p:cNvSpPr>
            <a:spLocks noChangeArrowheads="1"/>
          </p:cNvSpPr>
          <p:nvPr/>
        </p:nvSpPr>
        <p:spPr bwMode="auto">
          <a:xfrm>
            <a:off x="2050909" y="3658972"/>
            <a:ext cx="2409580" cy="609112"/>
          </a:xfrm>
          <a:prstGeom prst="cloudCallout">
            <a:avLst>
              <a:gd name="adj1" fmla="val -60809"/>
              <a:gd name="adj2" fmla="val 48788"/>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86" name="Oval 85"/>
          <p:cNvSpPr/>
          <p:nvPr/>
        </p:nvSpPr>
        <p:spPr>
          <a:xfrm>
            <a:off x="2406825" y="3899955"/>
            <a:ext cx="186688" cy="204023"/>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cxnSp>
        <p:nvCxnSpPr>
          <p:cNvPr id="87" name="Straight Arrow Connector 86"/>
          <p:cNvCxnSpPr>
            <a:endCxn id="90" idx="2"/>
          </p:cNvCxnSpPr>
          <p:nvPr/>
        </p:nvCxnSpPr>
        <p:spPr>
          <a:xfrm flipV="1">
            <a:off x="2608633" y="399901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2597888" y="373141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89" name="Group 36"/>
          <p:cNvGrpSpPr>
            <a:grpSpLocks/>
          </p:cNvGrpSpPr>
          <p:nvPr/>
        </p:nvGrpSpPr>
        <p:grpSpPr bwMode="auto">
          <a:xfrm>
            <a:off x="2901424" y="3896998"/>
            <a:ext cx="190717" cy="205502"/>
            <a:chOff x="2829108" y="3040558"/>
            <a:chExt cx="224572" cy="219456"/>
          </a:xfrm>
        </p:grpSpPr>
        <p:sp>
          <p:nvSpPr>
            <p:cNvPr id="90" name="Oval 8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91" name="Oval 9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92" name="AutoShape 180"/>
          <p:cNvSpPr>
            <a:spLocks noChangeArrowheads="1"/>
          </p:cNvSpPr>
          <p:nvPr/>
        </p:nvSpPr>
        <p:spPr bwMode="auto">
          <a:xfrm>
            <a:off x="2050907" y="5416822"/>
            <a:ext cx="2409581" cy="609112"/>
          </a:xfrm>
          <a:prstGeom prst="cloudCallout">
            <a:avLst>
              <a:gd name="adj1" fmla="val -59535"/>
              <a:gd name="adj2" fmla="val -30114"/>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93" name="Oval 92"/>
          <p:cNvSpPr/>
          <p:nvPr/>
        </p:nvSpPr>
        <p:spPr>
          <a:xfrm>
            <a:off x="2406825" y="5659284"/>
            <a:ext cx="186688" cy="204023"/>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cxnSp>
        <p:nvCxnSpPr>
          <p:cNvPr id="94" name="Straight Arrow Connector 93"/>
          <p:cNvCxnSpPr>
            <a:stCxn id="93" idx="6"/>
            <a:endCxn id="97" idx="2"/>
          </p:cNvCxnSpPr>
          <p:nvPr/>
        </p:nvCxnSpPr>
        <p:spPr>
          <a:xfrm flipV="1">
            <a:off x="2593513" y="5758339"/>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a:spLocks noChangeArrowheads="1"/>
          </p:cNvSpPr>
          <p:nvPr/>
        </p:nvSpPr>
        <p:spPr bwMode="auto">
          <a:xfrm>
            <a:off x="2582768" y="5490743"/>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96" name="Group 95"/>
          <p:cNvGrpSpPr>
            <a:grpSpLocks/>
          </p:cNvGrpSpPr>
          <p:nvPr/>
        </p:nvGrpSpPr>
        <p:grpSpPr bwMode="auto">
          <a:xfrm>
            <a:off x="2886304" y="5656327"/>
            <a:ext cx="190717" cy="204023"/>
            <a:chOff x="2829108" y="3040558"/>
            <a:chExt cx="224572" cy="219456"/>
          </a:xfrm>
        </p:grpSpPr>
        <p:sp>
          <p:nvSpPr>
            <p:cNvPr id="97" name="Oval 96"/>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98" name="Oval 97"/>
            <p:cNvSpPr/>
            <p:nvPr/>
          </p:nvSpPr>
          <p:spPr>
            <a:xfrm>
              <a:off x="2893950" y="3097807"/>
              <a:ext cx="90145"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99" name="Straight Arrow Connector 98"/>
          <p:cNvCxnSpPr>
            <a:stCxn id="109" idx="6"/>
            <a:endCxn id="102" idx="2"/>
          </p:cNvCxnSpPr>
          <p:nvPr/>
        </p:nvCxnSpPr>
        <p:spPr>
          <a:xfrm flipV="1">
            <a:off x="2702303" y="4902329"/>
            <a:ext cx="292791" cy="2957"/>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2702303" y="4653953"/>
            <a:ext cx="263244" cy="202545"/>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err="1">
                <a:solidFill>
                  <a:srgbClr val="5BD078"/>
                </a:solidFill>
                <a:latin typeface="Calibri"/>
              </a:rPr>
              <a:t>ε</a:t>
            </a:r>
            <a:endParaRPr lang="en-US" sz="2200" dirty="0">
              <a:solidFill>
                <a:srgbClr val="5BD078"/>
              </a:solidFill>
              <a:latin typeface="Calibri"/>
            </a:endParaRPr>
          </a:p>
        </p:txBody>
      </p:sp>
      <p:grpSp>
        <p:nvGrpSpPr>
          <p:cNvPr id="101" name="Group 49"/>
          <p:cNvGrpSpPr>
            <a:grpSpLocks/>
          </p:cNvGrpSpPr>
          <p:nvPr/>
        </p:nvGrpSpPr>
        <p:grpSpPr bwMode="auto">
          <a:xfrm>
            <a:off x="2995094" y="4800318"/>
            <a:ext cx="189374" cy="204023"/>
            <a:chOff x="2829108" y="3040558"/>
            <a:chExt cx="224572" cy="219456"/>
          </a:xfrm>
        </p:grpSpPr>
        <p:sp>
          <p:nvSpPr>
            <p:cNvPr id="102" name="Oval 101"/>
            <p:cNvSpPr/>
            <p:nvPr/>
          </p:nvSpPr>
          <p:spPr>
            <a:xfrm>
              <a:off x="2829108" y="3040558"/>
              <a:ext cx="224572"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03" name="Oval 102"/>
            <p:cNvSpPr/>
            <p:nvPr/>
          </p:nvSpPr>
          <p:spPr>
            <a:xfrm>
              <a:off x="2892817" y="3097807"/>
              <a:ext cx="92377"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04" name="TextBox 52"/>
          <p:cNvSpPr txBox="1">
            <a:spLocks noChangeArrowheads="1"/>
          </p:cNvSpPr>
          <p:nvPr/>
        </p:nvSpPr>
        <p:spPr bwMode="auto">
          <a:xfrm>
            <a:off x="2691558" y="4881631"/>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cxnSp>
        <p:nvCxnSpPr>
          <p:cNvPr id="105" name="Straight Arrow Connector 53"/>
          <p:cNvCxnSpPr>
            <a:stCxn id="109" idx="0"/>
            <a:endCxn id="109" idx="2"/>
          </p:cNvCxnSpPr>
          <p:nvPr/>
        </p:nvCxnSpPr>
        <p:spPr>
          <a:xfrm rot="16200000" flipH="1" flipV="1">
            <a:off x="2511616" y="4807273"/>
            <a:ext cx="102011" cy="94016"/>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2316838" y="4308001"/>
            <a:ext cx="29682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07" name="TextBox 57"/>
          <p:cNvSpPr txBox="1">
            <a:spLocks noChangeArrowheads="1"/>
          </p:cNvSpPr>
          <p:nvPr/>
        </p:nvSpPr>
        <p:spPr bwMode="auto">
          <a:xfrm>
            <a:off x="2316838" y="4566726"/>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08" name="Group 59"/>
          <p:cNvGrpSpPr>
            <a:grpSpLocks/>
          </p:cNvGrpSpPr>
          <p:nvPr/>
        </p:nvGrpSpPr>
        <p:grpSpPr bwMode="auto">
          <a:xfrm>
            <a:off x="2515614" y="4803275"/>
            <a:ext cx="186689" cy="204023"/>
            <a:chOff x="1996251" y="2401023"/>
            <a:chExt cx="220766" cy="219456"/>
          </a:xfrm>
        </p:grpSpPr>
        <p:sp>
          <p:nvSpPr>
            <p:cNvPr id="109" name="Oval 108"/>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10" name="Oval 109"/>
            <p:cNvSpPr/>
            <p:nvPr/>
          </p:nvSpPr>
          <p:spPr>
            <a:xfrm>
              <a:off x="2061369" y="2464633"/>
              <a:ext cx="90529"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111" name="Straight Arrow Connector 110"/>
          <p:cNvCxnSpPr>
            <a:endCxn id="114" idx="2"/>
          </p:cNvCxnSpPr>
          <p:nvPr/>
        </p:nvCxnSpPr>
        <p:spPr>
          <a:xfrm flipV="1">
            <a:off x="3070307" y="575242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a:spLocks noChangeArrowheads="1"/>
          </p:cNvSpPr>
          <p:nvPr/>
        </p:nvSpPr>
        <p:spPr bwMode="auto">
          <a:xfrm>
            <a:off x="3058219" y="548483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13" name="Group 112"/>
          <p:cNvGrpSpPr>
            <a:grpSpLocks/>
          </p:cNvGrpSpPr>
          <p:nvPr/>
        </p:nvGrpSpPr>
        <p:grpSpPr bwMode="auto">
          <a:xfrm>
            <a:off x="3363098" y="5650413"/>
            <a:ext cx="189374" cy="204023"/>
            <a:chOff x="2829108" y="3040558"/>
            <a:chExt cx="224572" cy="219456"/>
          </a:xfrm>
        </p:grpSpPr>
        <p:sp>
          <p:nvSpPr>
            <p:cNvPr id="114" name="Oval 113"/>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15" name="Oval 114"/>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16" name="Straight Connector 115"/>
          <p:cNvCxnSpPr>
            <a:stCxn id="84" idx="0"/>
            <a:endCxn id="82" idx="5"/>
          </p:cNvCxnSpPr>
          <p:nvPr/>
        </p:nvCxnSpPr>
        <p:spPr>
          <a:xfrm flipH="1" flipV="1">
            <a:off x="1821242" y="4504633"/>
            <a:ext cx="163856" cy="27942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8" idx="2"/>
            <a:endCxn id="81" idx="1"/>
          </p:cNvCxnSpPr>
          <p:nvPr/>
        </p:nvCxnSpPr>
        <p:spPr>
          <a:xfrm>
            <a:off x="1348478" y="5013212"/>
            <a:ext cx="175943" cy="308991"/>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1245060" y="4787012"/>
            <a:ext cx="205492" cy="226200"/>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1</a:t>
            </a:r>
            <a:endParaRPr lang="en-US" sz="1400" i="1" dirty="0">
              <a:solidFill>
                <a:prstClr val="black"/>
              </a:solidFill>
              <a:latin typeface="Times New Roman"/>
              <a:cs typeface="Times New Roman"/>
            </a:endParaRPr>
          </a:p>
        </p:txBody>
      </p:sp>
      <p:cxnSp>
        <p:nvCxnSpPr>
          <p:cNvPr id="119" name="Straight Connector 118"/>
          <p:cNvCxnSpPr>
            <a:stCxn id="118" idx="0"/>
            <a:endCxn id="82" idx="3"/>
          </p:cNvCxnSpPr>
          <p:nvPr/>
        </p:nvCxnSpPr>
        <p:spPr>
          <a:xfrm flipV="1">
            <a:off x="1348478" y="4504633"/>
            <a:ext cx="175943" cy="282379"/>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53"/>
          <p:cNvCxnSpPr>
            <a:stCxn id="124" idx="0"/>
            <a:endCxn id="124" idx="2"/>
          </p:cNvCxnSpPr>
          <p:nvPr/>
        </p:nvCxnSpPr>
        <p:spPr>
          <a:xfrm rot="16200000" flipH="1" flipV="1">
            <a:off x="809866" y="4813119"/>
            <a:ext cx="103490" cy="92673"/>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615156" y="4312437"/>
            <a:ext cx="296820" cy="202544"/>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22" name="TextBox 82"/>
          <p:cNvSpPr txBox="1">
            <a:spLocks noChangeArrowheads="1"/>
          </p:cNvSpPr>
          <p:nvPr/>
        </p:nvSpPr>
        <p:spPr bwMode="auto">
          <a:xfrm>
            <a:off x="615156" y="457264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23" name="Group 83"/>
          <p:cNvGrpSpPr>
            <a:grpSpLocks/>
          </p:cNvGrpSpPr>
          <p:nvPr/>
        </p:nvGrpSpPr>
        <p:grpSpPr bwMode="auto">
          <a:xfrm>
            <a:off x="815275" y="4807710"/>
            <a:ext cx="186689" cy="205502"/>
            <a:chOff x="1996251" y="2401023"/>
            <a:chExt cx="220766" cy="219456"/>
          </a:xfrm>
        </p:grpSpPr>
        <p:sp>
          <p:nvSpPr>
            <p:cNvPr id="124" name="Oval 123"/>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25" name="Oval 124"/>
            <p:cNvSpPr/>
            <p:nvPr/>
          </p:nvSpPr>
          <p:spPr>
            <a:xfrm>
              <a:off x="2061369" y="2465755"/>
              <a:ext cx="90529" cy="89992"/>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26" name="Freeform 125"/>
          <p:cNvSpPr/>
          <p:nvPr/>
        </p:nvSpPr>
        <p:spPr>
          <a:xfrm flipH="1">
            <a:off x="1077598" y="4489848"/>
            <a:ext cx="267114" cy="915146"/>
          </a:xfrm>
          <a:custGeom>
            <a:avLst/>
            <a:gdLst>
              <a:gd name="connsiteX0" fmla="*/ 0 w 286097"/>
              <a:gd name="connsiteY0" fmla="*/ 0 h 984005"/>
              <a:gd name="connsiteX1" fmla="*/ 286018 w 286097"/>
              <a:gd name="connsiteY1" fmla="*/ 503444 h 984005"/>
              <a:gd name="connsiteX2" fmla="*/ 22882 w 286097"/>
              <a:gd name="connsiteY2" fmla="*/ 984005 h 984005"/>
            </a:gdLst>
            <a:ahLst/>
            <a:cxnLst>
              <a:cxn ang="0">
                <a:pos x="connsiteX0" y="connsiteY0"/>
              </a:cxn>
              <a:cxn ang="0">
                <a:pos x="connsiteX1" y="connsiteY1"/>
              </a:cxn>
              <a:cxn ang="0">
                <a:pos x="connsiteX2" y="connsiteY2"/>
              </a:cxn>
            </a:cxnLst>
            <a:rect l="l" t="t" r="r" b="b"/>
            <a:pathLst>
              <a:path w="286097" h="984005">
                <a:moveTo>
                  <a:pt x="0" y="0"/>
                </a:moveTo>
                <a:cubicBezTo>
                  <a:pt x="141102" y="169721"/>
                  <a:pt x="282204" y="339443"/>
                  <a:pt x="286018" y="503444"/>
                </a:cubicBezTo>
                <a:cubicBezTo>
                  <a:pt x="289832" y="667445"/>
                  <a:pt x="156357" y="825725"/>
                  <a:pt x="22882" y="984005"/>
                </a:cubicBezTo>
              </a:path>
            </a:pathLst>
          </a:custGeom>
          <a:ln w="5715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ln>
                <a:solidFill>
                  <a:srgbClr val="A5D028"/>
                </a:solidFill>
              </a:ln>
              <a:solidFill>
                <a:prstClr val="black"/>
              </a:solidFill>
            </a:endParaRPr>
          </a:p>
        </p:txBody>
      </p:sp>
      <p:cxnSp>
        <p:nvCxnSpPr>
          <p:cNvPr id="53" name="Straight Arrow Connector 52"/>
          <p:cNvCxnSpPr/>
          <p:nvPr/>
        </p:nvCxnSpPr>
        <p:spPr>
          <a:xfrm flipV="1">
            <a:off x="3123913" y="400023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082928" y="3747752"/>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55" name="Group 36"/>
          <p:cNvGrpSpPr>
            <a:grpSpLocks/>
          </p:cNvGrpSpPr>
          <p:nvPr/>
        </p:nvGrpSpPr>
        <p:grpSpPr bwMode="auto">
          <a:xfrm>
            <a:off x="3386200" y="3913336"/>
            <a:ext cx="190717" cy="205502"/>
            <a:chOff x="2829108" y="3040558"/>
            <a:chExt cx="224572" cy="219456"/>
          </a:xfrm>
        </p:grpSpPr>
        <p:sp>
          <p:nvSpPr>
            <p:cNvPr id="56" name="Oval 55"/>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57" name="Oval 56"/>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Tree>
    <p:extLst>
      <p:ext uri="{BB962C8B-B14F-4D97-AF65-F5344CB8AC3E}">
        <p14:creationId xmlns:p14="http://schemas.microsoft.com/office/powerpoint/2010/main" val="115739901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 over String-Valued Variables </a:t>
            </a:r>
          </a:p>
        </p:txBody>
      </p:sp>
      <p:sp>
        <p:nvSpPr>
          <p:cNvPr id="3" name="Content Placeholder 2"/>
          <p:cNvSpPr>
            <a:spLocks noGrp="1"/>
          </p:cNvSpPr>
          <p:nvPr>
            <p:ph idx="1"/>
          </p:nvPr>
        </p:nvSpPr>
        <p:spPr/>
        <p:txBody>
          <a:bodyPr/>
          <a:lstStyle/>
          <a:p>
            <a:r>
              <a:rPr lang="en-US" dirty="0"/>
              <a:t>In fact, with a cyclic factor graph,</a:t>
            </a:r>
            <a:br>
              <a:rPr lang="en-US" dirty="0"/>
            </a:br>
            <a:r>
              <a:rPr lang="en-US" dirty="0"/>
              <a:t>messages and marginal beliefs grow unboundedly complex!</a:t>
            </a:r>
          </a:p>
          <a:p>
            <a:endParaRPr lang="en-US" dirty="0" smtClean="0"/>
          </a:p>
          <a:p>
            <a:endParaRPr lang="en-US" dirty="0"/>
          </a:p>
        </p:txBody>
      </p:sp>
      <p:sp>
        <p:nvSpPr>
          <p:cNvPr id="42" name="TextBox 41"/>
          <p:cNvSpPr txBox="1"/>
          <p:nvPr/>
        </p:nvSpPr>
        <p:spPr>
          <a:xfrm>
            <a:off x="2772616" y="2646456"/>
            <a:ext cx="346075" cy="215900"/>
          </a:xfrm>
          <a:prstGeom prst="rect">
            <a:avLst/>
          </a:prstGeom>
          <a:noFill/>
        </p:spPr>
        <p:txBody>
          <a:bodyPr anchor="ctr"/>
          <a:lstStyle/>
          <a:p>
            <a:pPr defTabSz="457200" eaLnBrk="1" fontAlgn="auto" hangingPunct="1">
              <a:spcBef>
                <a:spcPts val="0"/>
              </a:spcBef>
              <a:spcAft>
                <a:spcPts val="0"/>
              </a:spcAft>
              <a:buClrTx/>
              <a:buSzTx/>
              <a:buFontTx/>
              <a:buNone/>
              <a:defRPr/>
            </a:pPr>
            <a:endParaRPr lang="en-US" sz="2200" dirty="0">
              <a:solidFill>
                <a:srgbClr val="5BD078"/>
              </a:solidFill>
              <a:latin typeface="Calibri"/>
            </a:endParaRPr>
          </a:p>
        </p:txBody>
      </p:sp>
      <p:grpSp>
        <p:nvGrpSpPr>
          <p:cNvPr id="127" name="Group 126"/>
          <p:cNvGrpSpPr/>
          <p:nvPr/>
        </p:nvGrpSpPr>
        <p:grpSpPr>
          <a:xfrm>
            <a:off x="615156" y="3658972"/>
            <a:ext cx="4026775" cy="2366962"/>
            <a:chOff x="131763" y="1103313"/>
            <a:chExt cx="4759587" cy="2541587"/>
          </a:xfrm>
        </p:grpSpPr>
        <p:sp>
          <p:nvSpPr>
            <p:cNvPr id="81" name="Oval 80"/>
            <p:cNvSpPr/>
            <p:nvPr/>
          </p:nvSpPr>
          <p:spPr>
            <a:xfrm>
              <a:off x="1133475" y="2816225"/>
              <a:ext cx="495300" cy="501650"/>
            </a:xfrm>
            <a:prstGeom prst="ellipse">
              <a:avLst/>
            </a:prstGeom>
            <a:solidFill>
              <a:schemeClr val="bg2"/>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31B6FD"/>
                  </a:solidFill>
                  <a:latin typeface="Times New Roman"/>
                  <a:cs typeface="Times New Roman"/>
                </a:rPr>
                <a:t>X</a:t>
              </a:r>
              <a:r>
                <a:rPr lang="en-US" sz="1600" i="1" baseline="-25000" dirty="0">
                  <a:solidFill>
                    <a:srgbClr val="31B6FD"/>
                  </a:solidFill>
                  <a:latin typeface="Times New Roman"/>
                  <a:cs typeface="Times New Roman"/>
                </a:rPr>
                <a:t>2</a:t>
              </a:r>
              <a:endParaRPr lang="en-US" sz="1600" i="1" dirty="0">
                <a:solidFill>
                  <a:srgbClr val="31B6FD"/>
                </a:solidFill>
                <a:latin typeface="Times New Roman"/>
                <a:cs typeface="Times New Roman"/>
              </a:endParaRPr>
            </a:p>
          </p:txBody>
        </p:sp>
        <p:sp>
          <p:nvSpPr>
            <p:cNvPr id="82" name="Oval 81"/>
            <p:cNvSpPr/>
            <p:nvPr/>
          </p:nvSpPr>
          <p:spPr>
            <a:xfrm>
              <a:off x="1133475" y="1581150"/>
              <a:ext cx="495300" cy="503238"/>
            </a:xfrm>
            <a:prstGeom prst="ellipse">
              <a:avLst/>
            </a:prstGeom>
            <a:solidFill>
              <a:schemeClr val="bg2"/>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5BD078"/>
                  </a:solidFill>
                  <a:latin typeface="Times New Roman"/>
                  <a:cs typeface="Times New Roman"/>
                </a:rPr>
                <a:t>X</a:t>
              </a:r>
              <a:r>
                <a:rPr lang="en-US" sz="1600" i="1" baseline="-25000" dirty="0">
                  <a:solidFill>
                    <a:srgbClr val="5BD078"/>
                  </a:solidFill>
                  <a:latin typeface="Times New Roman"/>
                  <a:cs typeface="Times New Roman"/>
                </a:rPr>
                <a:t>1</a:t>
              </a:r>
              <a:endParaRPr lang="en-US" sz="1600" i="1" dirty="0">
                <a:solidFill>
                  <a:srgbClr val="5BD078"/>
                </a:solidFill>
                <a:latin typeface="Times New Roman"/>
                <a:cs typeface="Times New Roman"/>
              </a:endParaRPr>
            </a:p>
          </p:txBody>
        </p:sp>
        <p:cxnSp>
          <p:nvCxnSpPr>
            <p:cNvPr id="83" name="Straight Connector 82"/>
            <p:cNvCxnSpPr>
              <a:stCxn id="84" idx="2"/>
              <a:endCxn id="81" idx="7"/>
            </p:cNvCxnSpPr>
            <p:nvPr/>
          </p:nvCxnSpPr>
          <p:spPr>
            <a:xfrm flipH="1">
              <a:off x="1557338" y="2554288"/>
              <a:ext cx="193675" cy="334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1628775" y="2311400"/>
              <a:ext cx="244475" cy="242888"/>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2</a:t>
              </a:r>
              <a:endParaRPr lang="en-US" sz="1400" i="1" dirty="0">
                <a:solidFill>
                  <a:prstClr val="black"/>
                </a:solidFill>
                <a:latin typeface="Times New Roman"/>
                <a:cs typeface="Times New Roman"/>
              </a:endParaRPr>
            </a:p>
          </p:txBody>
        </p:sp>
        <p:sp>
          <p:nvSpPr>
            <p:cNvPr id="85" name="AutoShape 180"/>
            <p:cNvSpPr>
              <a:spLocks noChangeArrowheads="1"/>
            </p:cNvSpPr>
            <p:nvPr/>
          </p:nvSpPr>
          <p:spPr bwMode="auto">
            <a:xfrm>
              <a:off x="1828800" y="1103313"/>
              <a:ext cx="3062549" cy="654050"/>
            </a:xfrm>
            <a:prstGeom prst="cloudCallout">
              <a:avLst>
                <a:gd name="adj1" fmla="val -60809"/>
                <a:gd name="adj2" fmla="val 48788"/>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86" name="Oval 85"/>
            <p:cNvSpPr/>
            <p:nvPr/>
          </p:nvSpPr>
          <p:spPr>
            <a:xfrm>
              <a:off x="2249488" y="1362075"/>
              <a:ext cx="220662" cy="219075"/>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cxnSp>
          <p:nvCxnSpPr>
            <p:cNvPr id="87" name="Straight Arrow Connector 86"/>
            <p:cNvCxnSpPr>
              <a:stCxn id="86" idx="6"/>
              <a:endCxn id="90" idx="2"/>
            </p:cNvCxnSpPr>
            <p:nvPr/>
          </p:nvCxnSpPr>
          <p:spPr>
            <a:xfrm flipV="1">
              <a:off x="2470150" y="1468438"/>
              <a:ext cx="346075" cy="3175"/>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2457450" y="1181100"/>
              <a:ext cx="346075" cy="215900"/>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89" name="Group 36"/>
            <p:cNvGrpSpPr>
              <a:grpSpLocks/>
            </p:cNvGrpSpPr>
            <p:nvPr/>
          </p:nvGrpSpPr>
          <p:grpSpPr bwMode="auto">
            <a:xfrm>
              <a:off x="2816225" y="1358900"/>
              <a:ext cx="225425" cy="220663"/>
              <a:chOff x="2829108" y="3040558"/>
              <a:chExt cx="224572" cy="219456"/>
            </a:xfrm>
          </p:grpSpPr>
          <p:sp>
            <p:nvSpPr>
              <p:cNvPr id="90" name="Oval 8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91" name="Oval 9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92" name="AutoShape 180"/>
            <p:cNvSpPr>
              <a:spLocks noChangeArrowheads="1"/>
            </p:cNvSpPr>
            <p:nvPr/>
          </p:nvSpPr>
          <p:spPr bwMode="auto">
            <a:xfrm>
              <a:off x="1828800" y="2990850"/>
              <a:ext cx="3062550" cy="654050"/>
            </a:xfrm>
            <a:prstGeom prst="cloudCallout">
              <a:avLst>
                <a:gd name="adj1" fmla="val -59535"/>
                <a:gd name="adj2" fmla="val -30114"/>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93" name="Oval 92"/>
            <p:cNvSpPr/>
            <p:nvPr/>
          </p:nvSpPr>
          <p:spPr>
            <a:xfrm>
              <a:off x="2249488" y="3251200"/>
              <a:ext cx="220662" cy="21907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cxnSp>
          <p:nvCxnSpPr>
            <p:cNvPr id="94" name="Straight Arrow Connector 93"/>
            <p:cNvCxnSpPr>
              <a:stCxn id="93" idx="6"/>
              <a:endCxn id="97" idx="2"/>
            </p:cNvCxnSpPr>
            <p:nvPr/>
          </p:nvCxnSpPr>
          <p:spPr>
            <a:xfrm flipV="1">
              <a:off x="2470150" y="3357563"/>
              <a:ext cx="346075" cy="3175"/>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a:spLocks noChangeArrowheads="1"/>
            </p:cNvSpPr>
            <p:nvPr/>
          </p:nvSpPr>
          <p:spPr bwMode="auto">
            <a:xfrm>
              <a:off x="2457450" y="3070225"/>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96" name="Group 95"/>
            <p:cNvGrpSpPr>
              <a:grpSpLocks/>
            </p:cNvGrpSpPr>
            <p:nvPr/>
          </p:nvGrpSpPr>
          <p:grpSpPr bwMode="auto">
            <a:xfrm>
              <a:off x="2816225" y="3248025"/>
              <a:ext cx="225425" cy="219075"/>
              <a:chOff x="2829108" y="3040558"/>
              <a:chExt cx="224572" cy="219456"/>
            </a:xfrm>
          </p:grpSpPr>
          <p:sp>
            <p:nvSpPr>
              <p:cNvPr id="97" name="Oval 96"/>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98" name="Oval 97"/>
              <p:cNvSpPr/>
              <p:nvPr/>
            </p:nvSpPr>
            <p:spPr>
              <a:xfrm>
                <a:off x="2893950" y="3097807"/>
                <a:ext cx="90145"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99" name="Straight Arrow Connector 98"/>
            <p:cNvCxnSpPr>
              <a:stCxn id="109" idx="6"/>
              <a:endCxn id="102" idx="2"/>
            </p:cNvCxnSpPr>
            <p:nvPr/>
          </p:nvCxnSpPr>
          <p:spPr>
            <a:xfrm flipV="1">
              <a:off x="2598738" y="2438400"/>
              <a:ext cx="346075" cy="3175"/>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2598738" y="2171700"/>
              <a:ext cx="311150" cy="217488"/>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err="1">
                  <a:solidFill>
                    <a:srgbClr val="5BD078"/>
                  </a:solidFill>
                  <a:latin typeface="Calibri"/>
                </a:rPr>
                <a:t>ε</a:t>
              </a:r>
              <a:endParaRPr lang="en-US" sz="2200" dirty="0">
                <a:solidFill>
                  <a:srgbClr val="5BD078"/>
                </a:solidFill>
                <a:latin typeface="Calibri"/>
              </a:endParaRPr>
            </a:p>
          </p:txBody>
        </p:sp>
        <p:grpSp>
          <p:nvGrpSpPr>
            <p:cNvPr id="101" name="Group 49"/>
            <p:cNvGrpSpPr>
              <a:grpSpLocks/>
            </p:cNvGrpSpPr>
            <p:nvPr/>
          </p:nvGrpSpPr>
          <p:grpSpPr bwMode="auto">
            <a:xfrm>
              <a:off x="2944813" y="2328863"/>
              <a:ext cx="223837" cy="219075"/>
              <a:chOff x="2829108" y="3040558"/>
              <a:chExt cx="224572" cy="219456"/>
            </a:xfrm>
          </p:grpSpPr>
          <p:sp>
            <p:nvSpPr>
              <p:cNvPr id="102" name="Oval 101"/>
              <p:cNvSpPr/>
              <p:nvPr/>
            </p:nvSpPr>
            <p:spPr>
              <a:xfrm>
                <a:off x="2829108" y="3040558"/>
                <a:ext cx="224572"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03" name="Oval 102"/>
              <p:cNvSpPr/>
              <p:nvPr/>
            </p:nvSpPr>
            <p:spPr>
              <a:xfrm>
                <a:off x="2892817" y="3097807"/>
                <a:ext cx="92377"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04" name="TextBox 52"/>
            <p:cNvSpPr txBox="1">
              <a:spLocks noChangeArrowheads="1"/>
            </p:cNvSpPr>
            <p:nvPr/>
          </p:nvSpPr>
          <p:spPr bwMode="auto">
            <a:xfrm>
              <a:off x="2586038" y="2416175"/>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cxnSp>
          <p:nvCxnSpPr>
            <p:cNvPr id="105" name="Straight Arrow Connector 53"/>
            <p:cNvCxnSpPr>
              <a:stCxn id="109" idx="0"/>
              <a:endCxn id="109" idx="2"/>
            </p:cNvCxnSpPr>
            <p:nvPr/>
          </p:nvCxnSpPr>
          <p:spPr>
            <a:xfrm rot="16200000" flipH="1" flipV="1">
              <a:off x="2378869" y="2331244"/>
              <a:ext cx="109537" cy="111125"/>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2143125" y="1800225"/>
              <a:ext cx="350838" cy="215900"/>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07" name="TextBox 57"/>
            <p:cNvSpPr txBox="1">
              <a:spLocks noChangeArrowheads="1"/>
            </p:cNvSpPr>
            <p:nvPr/>
          </p:nvSpPr>
          <p:spPr bwMode="auto">
            <a:xfrm>
              <a:off x="2143125" y="2078038"/>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08" name="Group 59"/>
            <p:cNvGrpSpPr>
              <a:grpSpLocks/>
            </p:cNvGrpSpPr>
            <p:nvPr/>
          </p:nvGrpSpPr>
          <p:grpSpPr bwMode="auto">
            <a:xfrm>
              <a:off x="2378075" y="2332038"/>
              <a:ext cx="220663" cy="219075"/>
              <a:chOff x="1996251" y="2401023"/>
              <a:chExt cx="220766" cy="219456"/>
            </a:xfrm>
          </p:grpSpPr>
          <p:sp>
            <p:nvSpPr>
              <p:cNvPr id="109" name="Oval 108"/>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10" name="Oval 109"/>
              <p:cNvSpPr/>
              <p:nvPr/>
            </p:nvSpPr>
            <p:spPr>
              <a:xfrm>
                <a:off x="2061369" y="2464633"/>
                <a:ext cx="90529"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111" name="Straight Arrow Connector 110"/>
            <p:cNvCxnSpPr>
              <a:endCxn id="114" idx="2"/>
            </p:cNvCxnSpPr>
            <p:nvPr/>
          </p:nvCxnSpPr>
          <p:spPr>
            <a:xfrm flipV="1">
              <a:off x="3033713" y="3351213"/>
              <a:ext cx="346075" cy="3175"/>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a:spLocks noChangeArrowheads="1"/>
            </p:cNvSpPr>
            <p:nvPr/>
          </p:nvSpPr>
          <p:spPr bwMode="auto">
            <a:xfrm>
              <a:off x="3019425" y="3063875"/>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13" name="Group 112"/>
            <p:cNvGrpSpPr>
              <a:grpSpLocks/>
            </p:cNvGrpSpPr>
            <p:nvPr/>
          </p:nvGrpSpPr>
          <p:grpSpPr bwMode="auto">
            <a:xfrm>
              <a:off x="3379788" y="3241675"/>
              <a:ext cx="223837" cy="219075"/>
              <a:chOff x="2829108" y="3040558"/>
              <a:chExt cx="224572" cy="219456"/>
            </a:xfrm>
          </p:grpSpPr>
          <p:sp>
            <p:nvSpPr>
              <p:cNvPr id="114" name="Oval 113"/>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15" name="Oval 114"/>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16" name="Straight Connector 115"/>
            <p:cNvCxnSpPr>
              <a:stCxn id="84" idx="0"/>
              <a:endCxn id="82" idx="5"/>
            </p:cNvCxnSpPr>
            <p:nvPr/>
          </p:nvCxnSpPr>
          <p:spPr>
            <a:xfrm flipH="1" flipV="1">
              <a:off x="1557338" y="2011363"/>
              <a:ext cx="193675" cy="300037"/>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8" idx="2"/>
              <a:endCxn id="81" idx="1"/>
            </p:cNvCxnSpPr>
            <p:nvPr/>
          </p:nvCxnSpPr>
          <p:spPr>
            <a:xfrm>
              <a:off x="998538" y="2557463"/>
              <a:ext cx="207962" cy="331787"/>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876300" y="2314575"/>
              <a:ext cx="242888" cy="242888"/>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1</a:t>
              </a:r>
              <a:endParaRPr lang="en-US" sz="1400" i="1" dirty="0">
                <a:solidFill>
                  <a:prstClr val="black"/>
                </a:solidFill>
                <a:latin typeface="Times New Roman"/>
                <a:cs typeface="Times New Roman"/>
              </a:endParaRPr>
            </a:p>
          </p:txBody>
        </p:sp>
        <p:cxnSp>
          <p:nvCxnSpPr>
            <p:cNvPr id="119" name="Straight Connector 118"/>
            <p:cNvCxnSpPr>
              <a:stCxn id="118" idx="0"/>
              <a:endCxn id="82" idx="3"/>
            </p:cNvCxnSpPr>
            <p:nvPr/>
          </p:nvCxnSpPr>
          <p:spPr>
            <a:xfrm flipV="1">
              <a:off x="998538" y="2011363"/>
              <a:ext cx="207962" cy="3032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53"/>
            <p:cNvCxnSpPr>
              <a:stCxn id="124" idx="0"/>
              <a:endCxn id="124" idx="2"/>
            </p:cNvCxnSpPr>
            <p:nvPr/>
          </p:nvCxnSpPr>
          <p:spPr>
            <a:xfrm rot="16200000" flipH="1" flipV="1">
              <a:off x="367506" y="2337594"/>
              <a:ext cx="111125" cy="109538"/>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131763" y="1804988"/>
              <a:ext cx="350837" cy="217487"/>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22" name="TextBox 82"/>
            <p:cNvSpPr txBox="1">
              <a:spLocks noChangeArrowheads="1"/>
            </p:cNvSpPr>
            <p:nvPr/>
          </p:nvSpPr>
          <p:spPr bwMode="auto">
            <a:xfrm>
              <a:off x="131763" y="2084388"/>
              <a:ext cx="346075" cy="215900"/>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23" name="Group 83"/>
            <p:cNvGrpSpPr>
              <a:grpSpLocks/>
            </p:cNvGrpSpPr>
            <p:nvPr/>
          </p:nvGrpSpPr>
          <p:grpSpPr bwMode="auto">
            <a:xfrm>
              <a:off x="368300" y="2336800"/>
              <a:ext cx="220663" cy="220663"/>
              <a:chOff x="1996251" y="2401023"/>
              <a:chExt cx="220766" cy="219456"/>
            </a:xfrm>
          </p:grpSpPr>
          <p:sp>
            <p:nvSpPr>
              <p:cNvPr id="124" name="Oval 123"/>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25" name="Oval 124"/>
              <p:cNvSpPr/>
              <p:nvPr/>
            </p:nvSpPr>
            <p:spPr>
              <a:xfrm>
                <a:off x="2061369" y="2465755"/>
                <a:ext cx="90529" cy="89992"/>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26" name="Freeform 125"/>
            <p:cNvSpPr/>
            <p:nvPr/>
          </p:nvSpPr>
          <p:spPr>
            <a:xfrm>
              <a:off x="1739900" y="1995488"/>
              <a:ext cx="285750" cy="982662"/>
            </a:xfrm>
            <a:custGeom>
              <a:avLst/>
              <a:gdLst>
                <a:gd name="connsiteX0" fmla="*/ 0 w 286097"/>
                <a:gd name="connsiteY0" fmla="*/ 0 h 984005"/>
                <a:gd name="connsiteX1" fmla="*/ 286018 w 286097"/>
                <a:gd name="connsiteY1" fmla="*/ 503444 h 984005"/>
                <a:gd name="connsiteX2" fmla="*/ 22882 w 286097"/>
                <a:gd name="connsiteY2" fmla="*/ 984005 h 984005"/>
              </a:gdLst>
              <a:ahLst/>
              <a:cxnLst>
                <a:cxn ang="0">
                  <a:pos x="connsiteX0" y="connsiteY0"/>
                </a:cxn>
                <a:cxn ang="0">
                  <a:pos x="connsiteX1" y="connsiteY1"/>
                </a:cxn>
                <a:cxn ang="0">
                  <a:pos x="connsiteX2" y="connsiteY2"/>
                </a:cxn>
              </a:cxnLst>
              <a:rect l="l" t="t" r="r" b="b"/>
              <a:pathLst>
                <a:path w="286097" h="984005">
                  <a:moveTo>
                    <a:pt x="0" y="0"/>
                  </a:moveTo>
                  <a:cubicBezTo>
                    <a:pt x="141102" y="169721"/>
                    <a:pt x="282204" y="339443"/>
                    <a:pt x="286018" y="503444"/>
                  </a:cubicBezTo>
                  <a:cubicBezTo>
                    <a:pt x="289832" y="667445"/>
                    <a:pt x="156357" y="825725"/>
                    <a:pt x="22882" y="984005"/>
                  </a:cubicBezTo>
                </a:path>
              </a:pathLst>
            </a:custGeom>
            <a:ln w="5715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ln>
                  <a:solidFill>
                    <a:srgbClr val="A5D028"/>
                  </a:solidFill>
                </a:ln>
                <a:solidFill>
                  <a:prstClr val="black"/>
                </a:solidFill>
              </a:endParaRPr>
            </a:p>
          </p:txBody>
        </p:sp>
      </p:grpSp>
      <p:cxnSp>
        <p:nvCxnSpPr>
          <p:cNvPr id="60" name="Straight Arrow Connector 59"/>
          <p:cNvCxnSpPr>
            <a:endCxn id="62" idx="2"/>
          </p:cNvCxnSpPr>
          <p:nvPr/>
        </p:nvCxnSpPr>
        <p:spPr>
          <a:xfrm flipV="1">
            <a:off x="3585586" y="5768763"/>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1" name="TextBox 60"/>
          <p:cNvSpPr txBox="1">
            <a:spLocks noChangeArrowheads="1"/>
          </p:cNvSpPr>
          <p:nvPr/>
        </p:nvSpPr>
        <p:spPr bwMode="auto">
          <a:xfrm>
            <a:off x="3573498" y="5501168"/>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sp>
        <p:nvSpPr>
          <p:cNvPr id="62" name="Oval 61"/>
          <p:cNvSpPr/>
          <p:nvPr/>
        </p:nvSpPr>
        <p:spPr bwMode="auto">
          <a:xfrm>
            <a:off x="3878377" y="5666751"/>
            <a:ext cx="189374" cy="204023"/>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63" name="Oval 62"/>
          <p:cNvSpPr/>
          <p:nvPr/>
        </p:nvSpPr>
        <p:spPr bwMode="auto">
          <a:xfrm>
            <a:off x="3932101" y="5719974"/>
            <a:ext cx="77898" cy="85749"/>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cxnSp>
        <p:nvCxnSpPr>
          <p:cNvPr id="69" name="Straight Arrow Connector 68"/>
          <p:cNvCxnSpPr/>
          <p:nvPr/>
        </p:nvCxnSpPr>
        <p:spPr>
          <a:xfrm flipV="1">
            <a:off x="3108793" y="400023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3067808" y="3747752"/>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71" name="Group 36"/>
          <p:cNvGrpSpPr>
            <a:grpSpLocks/>
          </p:cNvGrpSpPr>
          <p:nvPr/>
        </p:nvGrpSpPr>
        <p:grpSpPr bwMode="auto">
          <a:xfrm>
            <a:off x="3371080" y="3913336"/>
            <a:ext cx="190717" cy="205502"/>
            <a:chOff x="2829108" y="3040558"/>
            <a:chExt cx="224572" cy="219456"/>
          </a:xfrm>
        </p:grpSpPr>
        <p:sp>
          <p:nvSpPr>
            <p:cNvPr id="72" name="Oval 71"/>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73" name="Oval 72"/>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74" name="Straight Arrow Connector 73"/>
          <p:cNvCxnSpPr/>
          <p:nvPr/>
        </p:nvCxnSpPr>
        <p:spPr>
          <a:xfrm flipV="1">
            <a:off x="3577513" y="400023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536528" y="3747752"/>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76" name="Group 36"/>
          <p:cNvGrpSpPr>
            <a:grpSpLocks/>
          </p:cNvGrpSpPr>
          <p:nvPr/>
        </p:nvGrpSpPr>
        <p:grpSpPr bwMode="auto">
          <a:xfrm>
            <a:off x="3839800" y="3913336"/>
            <a:ext cx="190717" cy="205502"/>
            <a:chOff x="2829108" y="3040558"/>
            <a:chExt cx="224572" cy="219456"/>
          </a:xfrm>
        </p:grpSpPr>
        <p:sp>
          <p:nvSpPr>
            <p:cNvPr id="77" name="Oval 76"/>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78" name="Oval 77"/>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Tree>
    <p:extLst>
      <p:ext uri="{BB962C8B-B14F-4D97-AF65-F5344CB8AC3E}">
        <p14:creationId xmlns:p14="http://schemas.microsoft.com/office/powerpoint/2010/main" val="123482664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 over String-Valued Variables </a:t>
            </a:r>
          </a:p>
        </p:txBody>
      </p:sp>
      <p:sp>
        <p:nvSpPr>
          <p:cNvPr id="3" name="Content Placeholder 2"/>
          <p:cNvSpPr>
            <a:spLocks noGrp="1"/>
          </p:cNvSpPr>
          <p:nvPr>
            <p:ph idx="1"/>
          </p:nvPr>
        </p:nvSpPr>
        <p:spPr/>
        <p:txBody>
          <a:bodyPr/>
          <a:lstStyle/>
          <a:p>
            <a:r>
              <a:rPr lang="en-US" dirty="0"/>
              <a:t>In fact, with a cyclic factor graph,</a:t>
            </a:r>
            <a:br>
              <a:rPr lang="en-US" dirty="0"/>
            </a:br>
            <a:r>
              <a:rPr lang="en-US" dirty="0"/>
              <a:t>messages and marginal beliefs grow unboundedly complex!</a:t>
            </a:r>
          </a:p>
          <a:p>
            <a:endParaRPr lang="en-US" dirty="0" smtClean="0"/>
          </a:p>
          <a:p>
            <a:endParaRPr lang="en-US" dirty="0"/>
          </a:p>
        </p:txBody>
      </p:sp>
      <p:sp>
        <p:nvSpPr>
          <p:cNvPr id="42" name="TextBox 41"/>
          <p:cNvSpPr txBox="1"/>
          <p:nvPr/>
        </p:nvSpPr>
        <p:spPr>
          <a:xfrm>
            <a:off x="2772616" y="2646456"/>
            <a:ext cx="346075" cy="215900"/>
          </a:xfrm>
          <a:prstGeom prst="rect">
            <a:avLst/>
          </a:prstGeom>
          <a:noFill/>
        </p:spPr>
        <p:txBody>
          <a:bodyPr anchor="ctr"/>
          <a:lstStyle/>
          <a:p>
            <a:pPr defTabSz="457200" eaLnBrk="1" fontAlgn="auto" hangingPunct="1">
              <a:spcBef>
                <a:spcPts val="0"/>
              </a:spcBef>
              <a:spcAft>
                <a:spcPts val="0"/>
              </a:spcAft>
              <a:buClrTx/>
              <a:buSzTx/>
              <a:buFontTx/>
              <a:buNone/>
              <a:defRPr/>
            </a:pPr>
            <a:endParaRPr lang="en-US" sz="2200" dirty="0">
              <a:solidFill>
                <a:srgbClr val="5BD078"/>
              </a:solidFill>
              <a:latin typeface="Calibri"/>
            </a:endParaRPr>
          </a:p>
        </p:txBody>
      </p:sp>
      <p:sp>
        <p:nvSpPr>
          <p:cNvPr id="81" name="Oval 80"/>
          <p:cNvSpPr/>
          <p:nvPr/>
        </p:nvSpPr>
        <p:spPr>
          <a:xfrm>
            <a:off x="1462639" y="5254195"/>
            <a:ext cx="419041" cy="467183"/>
          </a:xfrm>
          <a:prstGeom prst="ellipse">
            <a:avLst/>
          </a:prstGeom>
          <a:solidFill>
            <a:schemeClr val="bg2"/>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31B6FD"/>
                </a:solidFill>
                <a:latin typeface="Times New Roman"/>
                <a:cs typeface="Times New Roman"/>
              </a:rPr>
              <a:t>X</a:t>
            </a:r>
            <a:r>
              <a:rPr lang="en-US" sz="1600" i="1" baseline="-25000" dirty="0">
                <a:solidFill>
                  <a:srgbClr val="31B6FD"/>
                </a:solidFill>
                <a:latin typeface="Times New Roman"/>
                <a:cs typeface="Times New Roman"/>
              </a:rPr>
              <a:t>2</a:t>
            </a:r>
            <a:endParaRPr lang="en-US" sz="1600" i="1" dirty="0">
              <a:solidFill>
                <a:srgbClr val="31B6FD"/>
              </a:solidFill>
              <a:latin typeface="Times New Roman"/>
              <a:cs typeface="Times New Roman"/>
            </a:endParaRPr>
          </a:p>
        </p:txBody>
      </p:sp>
      <p:sp>
        <p:nvSpPr>
          <p:cNvPr id="82" name="Oval 81"/>
          <p:cNvSpPr/>
          <p:nvPr/>
        </p:nvSpPr>
        <p:spPr>
          <a:xfrm>
            <a:off x="1462639" y="4103978"/>
            <a:ext cx="419041" cy="468662"/>
          </a:xfrm>
          <a:prstGeom prst="ellipse">
            <a:avLst/>
          </a:prstGeom>
          <a:solidFill>
            <a:schemeClr val="bg2"/>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5BD078"/>
                </a:solidFill>
                <a:latin typeface="Times New Roman"/>
                <a:cs typeface="Times New Roman"/>
              </a:rPr>
              <a:t>X</a:t>
            </a:r>
            <a:r>
              <a:rPr lang="en-US" sz="1600" i="1" baseline="-25000" dirty="0">
                <a:solidFill>
                  <a:srgbClr val="5BD078"/>
                </a:solidFill>
                <a:latin typeface="Times New Roman"/>
                <a:cs typeface="Times New Roman"/>
              </a:rPr>
              <a:t>1</a:t>
            </a:r>
            <a:endParaRPr lang="en-US" sz="1600" i="1" dirty="0">
              <a:solidFill>
                <a:srgbClr val="5BD078"/>
              </a:solidFill>
              <a:latin typeface="Times New Roman"/>
              <a:cs typeface="Times New Roman"/>
            </a:endParaRPr>
          </a:p>
        </p:txBody>
      </p:sp>
      <p:cxnSp>
        <p:nvCxnSpPr>
          <p:cNvPr id="83" name="Straight Connector 82"/>
          <p:cNvCxnSpPr>
            <a:stCxn id="84" idx="2"/>
            <a:endCxn id="81" idx="7"/>
          </p:cNvCxnSpPr>
          <p:nvPr/>
        </p:nvCxnSpPr>
        <p:spPr>
          <a:xfrm flipH="1">
            <a:off x="1821242" y="5010255"/>
            <a:ext cx="163856" cy="31194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1881680" y="4784055"/>
            <a:ext cx="206834" cy="226200"/>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2</a:t>
            </a:r>
            <a:endParaRPr lang="en-US" sz="1400" i="1" dirty="0">
              <a:solidFill>
                <a:prstClr val="black"/>
              </a:solidFill>
              <a:latin typeface="Times New Roman"/>
              <a:cs typeface="Times New Roman"/>
            </a:endParaRPr>
          </a:p>
        </p:txBody>
      </p:sp>
      <p:sp>
        <p:nvSpPr>
          <p:cNvPr id="85" name="AutoShape 180"/>
          <p:cNvSpPr>
            <a:spLocks noChangeArrowheads="1"/>
          </p:cNvSpPr>
          <p:nvPr/>
        </p:nvSpPr>
        <p:spPr bwMode="auto">
          <a:xfrm>
            <a:off x="2050909" y="3658972"/>
            <a:ext cx="3059752" cy="609112"/>
          </a:xfrm>
          <a:prstGeom prst="cloudCallout">
            <a:avLst>
              <a:gd name="adj1" fmla="val -60809"/>
              <a:gd name="adj2" fmla="val 48788"/>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86" name="Oval 85"/>
          <p:cNvSpPr/>
          <p:nvPr/>
        </p:nvSpPr>
        <p:spPr>
          <a:xfrm>
            <a:off x="2406825" y="3899955"/>
            <a:ext cx="186688" cy="204023"/>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cxnSp>
        <p:nvCxnSpPr>
          <p:cNvPr id="87" name="Straight Arrow Connector 86"/>
          <p:cNvCxnSpPr>
            <a:endCxn id="90" idx="2"/>
          </p:cNvCxnSpPr>
          <p:nvPr/>
        </p:nvCxnSpPr>
        <p:spPr>
          <a:xfrm flipV="1">
            <a:off x="2608633" y="399901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2597888" y="373141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89" name="Group 36"/>
          <p:cNvGrpSpPr>
            <a:grpSpLocks/>
          </p:cNvGrpSpPr>
          <p:nvPr/>
        </p:nvGrpSpPr>
        <p:grpSpPr bwMode="auto">
          <a:xfrm>
            <a:off x="2901424" y="3896998"/>
            <a:ext cx="190717" cy="205502"/>
            <a:chOff x="2829108" y="3040558"/>
            <a:chExt cx="224572" cy="219456"/>
          </a:xfrm>
        </p:grpSpPr>
        <p:sp>
          <p:nvSpPr>
            <p:cNvPr id="90" name="Oval 8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91" name="Oval 9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92" name="AutoShape 180"/>
          <p:cNvSpPr>
            <a:spLocks noChangeArrowheads="1"/>
          </p:cNvSpPr>
          <p:nvPr/>
        </p:nvSpPr>
        <p:spPr bwMode="auto">
          <a:xfrm>
            <a:off x="2050907" y="5416822"/>
            <a:ext cx="3059754" cy="609112"/>
          </a:xfrm>
          <a:prstGeom prst="cloudCallout">
            <a:avLst>
              <a:gd name="adj1" fmla="val -59535"/>
              <a:gd name="adj2" fmla="val -30114"/>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93" name="Oval 92"/>
          <p:cNvSpPr/>
          <p:nvPr/>
        </p:nvSpPr>
        <p:spPr>
          <a:xfrm>
            <a:off x="2406825" y="5659284"/>
            <a:ext cx="186688" cy="204023"/>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cxnSp>
        <p:nvCxnSpPr>
          <p:cNvPr id="94" name="Straight Arrow Connector 93"/>
          <p:cNvCxnSpPr>
            <a:stCxn id="93" idx="6"/>
            <a:endCxn id="97" idx="2"/>
          </p:cNvCxnSpPr>
          <p:nvPr/>
        </p:nvCxnSpPr>
        <p:spPr>
          <a:xfrm flipV="1">
            <a:off x="2593513" y="5758339"/>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a:spLocks noChangeArrowheads="1"/>
          </p:cNvSpPr>
          <p:nvPr/>
        </p:nvSpPr>
        <p:spPr bwMode="auto">
          <a:xfrm>
            <a:off x="2582768" y="5490743"/>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96" name="Group 95"/>
          <p:cNvGrpSpPr>
            <a:grpSpLocks/>
          </p:cNvGrpSpPr>
          <p:nvPr/>
        </p:nvGrpSpPr>
        <p:grpSpPr bwMode="auto">
          <a:xfrm>
            <a:off x="2886304" y="5656327"/>
            <a:ext cx="190717" cy="204023"/>
            <a:chOff x="2829108" y="3040558"/>
            <a:chExt cx="224572" cy="219456"/>
          </a:xfrm>
        </p:grpSpPr>
        <p:sp>
          <p:nvSpPr>
            <p:cNvPr id="97" name="Oval 96"/>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98" name="Oval 97"/>
            <p:cNvSpPr/>
            <p:nvPr/>
          </p:nvSpPr>
          <p:spPr>
            <a:xfrm>
              <a:off x="2893950" y="3097807"/>
              <a:ext cx="90145"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99" name="Straight Arrow Connector 98"/>
          <p:cNvCxnSpPr>
            <a:stCxn id="109" idx="6"/>
            <a:endCxn id="102" idx="2"/>
          </p:cNvCxnSpPr>
          <p:nvPr/>
        </p:nvCxnSpPr>
        <p:spPr>
          <a:xfrm flipV="1">
            <a:off x="2702303" y="4902329"/>
            <a:ext cx="292791" cy="2957"/>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2702303" y="4653953"/>
            <a:ext cx="263244" cy="202545"/>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err="1">
                <a:solidFill>
                  <a:srgbClr val="5BD078"/>
                </a:solidFill>
                <a:latin typeface="Calibri"/>
              </a:rPr>
              <a:t>ε</a:t>
            </a:r>
            <a:endParaRPr lang="en-US" sz="2200" dirty="0">
              <a:solidFill>
                <a:srgbClr val="5BD078"/>
              </a:solidFill>
              <a:latin typeface="Calibri"/>
            </a:endParaRPr>
          </a:p>
        </p:txBody>
      </p:sp>
      <p:grpSp>
        <p:nvGrpSpPr>
          <p:cNvPr id="101" name="Group 49"/>
          <p:cNvGrpSpPr>
            <a:grpSpLocks/>
          </p:cNvGrpSpPr>
          <p:nvPr/>
        </p:nvGrpSpPr>
        <p:grpSpPr bwMode="auto">
          <a:xfrm>
            <a:off x="2995094" y="4800318"/>
            <a:ext cx="189374" cy="204023"/>
            <a:chOff x="2829108" y="3040558"/>
            <a:chExt cx="224572" cy="219456"/>
          </a:xfrm>
        </p:grpSpPr>
        <p:sp>
          <p:nvSpPr>
            <p:cNvPr id="102" name="Oval 101"/>
            <p:cNvSpPr/>
            <p:nvPr/>
          </p:nvSpPr>
          <p:spPr>
            <a:xfrm>
              <a:off x="2829108" y="3040558"/>
              <a:ext cx="224572"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03" name="Oval 102"/>
            <p:cNvSpPr/>
            <p:nvPr/>
          </p:nvSpPr>
          <p:spPr>
            <a:xfrm>
              <a:off x="2892817" y="3097807"/>
              <a:ext cx="92377"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04" name="TextBox 52"/>
          <p:cNvSpPr txBox="1">
            <a:spLocks noChangeArrowheads="1"/>
          </p:cNvSpPr>
          <p:nvPr/>
        </p:nvSpPr>
        <p:spPr bwMode="auto">
          <a:xfrm>
            <a:off x="2691558" y="4881631"/>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cxnSp>
        <p:nvCxnSpPr>
          <p:cNvPr id="105" name="Straight Arrow Connector 53"/>
          <p:cNvCxnSpPr>
            <a:stCxn id="109" idx="0"/>
            <a:endCxn id="109" idx="2"/>
          </p:cNvCxnSpPr>
          <p:nvPr/>
        </p:nvCxnSpPr>
        <p:spPr>
          <a:xfrm rot="16200000" flipH="1" flipV="1">
            <a:off x="2511616" y="4807273"/>
            <a:ext cx="102011" cy="94016"/>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2316838" y="4308001"/>
            <a:ext cx="29682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07" name="TextBox 57"/>
          <p:cNvSpPr txBox="1">
            <a:spLocks noChangeArrowheads="1"/>
          </p:cNvSpPr>
          <p:nvPr/>
        </p:nvSpPr>
        <p:spPr bwMode="auto">
          <a:xfrm>
            <a:off x="2316838" y="4566726"/>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08" name="Group 59"/>
          <p:cNvGrpSpPr>
            <a:grpSpLocks/>
          </p:cNvGrpSpPr>
          <p:nvPr/>
        </p:nvGrpSpPr>
        <p:grpSpPr bwMode="auto">
          <a:xfrm>
            <a:off x="2515614" y="4803275"/>
            <a:ext cx="186689" cy="204023"/>
            <a:chOff x="1996251" y="2401023"/>
            <a:chExt cx="220766" cy="219456"/>
          </a:xfrm>
        </p:grpSpPr>
        <p:sp>
          <p:nvSpPr>
            <p:cNvPr id="109" name="Oval 108"/>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10" name="Oval 109"/>
            <p:cNvSpPr/>
            <p:nvPr/>
          </p:nvSpPr>
          <p:spPr>
            <a:xfrm>
              <a:off x="2061369" y="2464633"/>
              <a:ext cx="90529"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111" name="Straight Arrow Connector 110"/>
          <p:cNvCxnSpPr>
            <a:endCxn id="114" idx="2"/>
          </p:cNvCxnSpPr>
          <p:nvPr/>
        </p:nvCxnSpPr>
        <p:spPr>
          <a:xfrm flipV="1">
            <a:off x="3070307" y="575242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a:spLocks noChangeArrowheads="1"/>
          </p:cNvSpPr>
          <p:nvPr/>
        </p:nvSpPr>
        <p:spPr bwMode="auto">
          <a:xfrm>
            <a:off x="3058219" y="548483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13" name="Group 112"/>
          <p:cNvGrpSpPr>
            <a:grpSpLocks/>
          </p:cNvGrpSpPr>
          <p:nvPr/>
        </p:nvGrpSpPr>
        <p:grpSpPr bwMode="auto">
          <a:xfrm>
            <a:off x="3363098" y="5650413"/>
            <a:ext cx="189374" cy="204023"/>
            <a:chOff x="2829108" y="3040558"/>
            <a:chExt cx="224572" cy="219456"/>
          </a:xfrm>
        </p:grpSpPr>
        <p:sp>
          <p:nvSpPr>
            <p:cNvPr id="114" name="Oval 113"/>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15" name="Oval 114"/>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16" name="Straight Connector 115"/>
          <p:cNvCxnSpPr>
            <a:stCxn id="84" idx="0"/>
            <a:endCxn id="82" idx="5"/>
          </p:cNvCxnSpPr>
          <p:nvPr/>
        </p:nvCxnSpPr>
        <p:spPr>
          <a:xfrm flipH="1" flipV="1">
            <a:off x="1821242" y="4504633"/>
            <a:ext cx="163856" cy="27942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8" idx="2"/>
            <a:endCxn id="81" idx="1"/>
          </p:cNvCxnSpPr>
          <p:nvPr/>
        </p:nvCxnSpPr>
        <p:spPr>
          <a:xfrm>
            <a:off x="1348478" y="5013212"/>
            <a:ext cx="175943" cy="308991"/>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1245060" y="4787012"/>
            <a:ext cx="205492" cy="226200"/>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1</a:t>
            </a:r>
            <a:endParaRPr lang="en-US" sz="1400" i="1" dirty="0">
              <a:solidFill>
                <a:prstClr val="black"/>
              </a:solidFill>
              <a:latin typeface="Times New Roman"/>
              <a:cs typeface="Times New Roman"/>
            </a:endParaRPr>
          </a:p>
        </p:txBody>
      </p:sp>
      <p:cxnSp>
        <p:nvCxnSpPr>
          <p:cNvPr id="119" name="Straight Connector 118"/>
          <p:cNvCxnSpPr>
            <a:stCxn id="118" idx="0"/>
            <a:endCxn id="82" idx="3"/>
          </p:cNvCxnSpPr>
          <p:nvPr/>
        </p:nvCxnSpPr>
        <p:spPr>
          <a:xfrm flipV="1">
            <a:off x="1348478" y="4504633"/>
            <a:ext cx="175943" cy="282379"/>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53"/>
          <p:cNvCxnSpPr>
            <a:stCxn id="124" idx="0"/>
            <a:endCxn id="124" idx="2"/>
          </p:cNvCxnSpPr>
          <p:nvPr/>
        </p:nvCxnSpPr>
        <p:spPr>
          <a:xfrm rot="16200000" flipH="1" flipV="1">
            <a:off x="809866" y="4813119"/>
            <a:ext cx="103490" cy="92673"/>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615156" y="4312437"/>
            <a:ext cx="296820" cy="202544"/>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22" name="TextBox 82"/>
          <p:cNvSpPr txBox="1">
            <a:spLocks noChangeArrowheads="1"/>
          </p:cNvSpPr>
          <p:nvPr/>
        </p:nvSpPr>
        <p:spPr bwMode="auto">
          <a:xfrm>
            <a:off x="615156" y="457264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23" name="Group 83"/>
          <p:cNvGrpSpPr>
            <a:grpSpLocks/>
          </p:cNvGrpSpPr>
          <p:nvPr/>
        </p:nvGrpSpPr>
        <p:grpSpPr bwMode="auto">
          <a:xfrm>
            <a:off x="815275" y="4807710"/>
            <a:ext cx="186689" cy="205502"/>
            <a:chOff x="1996251" y="2401023"/>
            <a:chExt cx="220766" cy="219456"/>
          </a:xfrm>
        </p:grpSpPr>
        <p:sp>
          <p:nvSpPr>
            <p:cNvPr id="124" name="Oval 123"/>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25" name="Oval 124"/>
            <p:cNvSpPr/>
            <p:nvPr/>
          </p:nvSpPr>
          <p:spPr>
            <a:xfrm>
              <a:off x="2061369" y="2465755"/>
              <a:ext cx="90529" cy="89992"/>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26" name="Freeform 125"/>
          <p:cNvSpPr/>
          <p:nvPr/>
        </p:nvSpPr>
        <p:spPr>
          <a:xfrm flipH="1">
            <a:off x="1077598" y="4489848"/>
            <a:ext cx="267114" cy="915146"/>
          </a:xfrm>
          <a:custGeom>
            <a:avLst/>
            <a:gdLst>
              <a:gd name="connsiteX0" fmla="*/ 0 w 286097"/>
              <a:gd name="connsiteY0" fmla="*/ 0 h 984005"/>
              <a:gd name="connsiteX1" fmla="*/ 286018 w 286097"/>
              <a:gd name="connsiteY1" fmla="*/ 503444 h 984005"/>
              <a:gd name="connsiteX2" fmla="*/ 22882 w 286097"/>
              <a:gd name="connsiteY2" fmla="*/ 984005 h 984005"/>
            </a:gdLst>
            <a:ahLst/>
            <a:cxnLst>
              <a:cxn ang="0">
                <a:pos x="connsiteX0" y="connsiteY0"/>
              </a:cxn>
              <a:cxn ang="0">
                <a:pos x="connsiteX1" y="connsiteY1"/>
              </a:cxn>
              <a:cxn ang="0">
                <a:pos x="connsiteX2" y="connsiteY2"/>
              </a:cxn>
            </a:cxnLst>
            <a:rect l="l" t="t" r="r" b="b"/>
            <a:pathLst>
              <a:path w="286097" h="984005">
                <a:moveTo>
                  <a:pt x="0" y="0"/>
                </a:moveTo>
                <a:cubicBezTo>
                  <a:pt x="141102" y="169721"/>
                  <a:pt x="282204" y="339443"/>
                  <a:pt x="286018" y="503444"/>
                </a:cubicBezTo>
                <a:cubicBezTo>
                  <a:pt x="289832" y="667445"/>
                  <a:pt x="156357" y="825725"/>
                  <a:pt x="22882" y="984005"/>
                </a:cubicBezTo>
              </a:path>
            </a:pathLst>
          </a:custGeom>
          <a:ln w="5715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ln>
                <a:solidFill>
                  <a:srgbClr val="A5D028"/>
                </a:solidFill>
              </a:ln>
              <a:solidFill>
                <a:prstClr val="black"/>
              </a:solidFill>
            </a:endParaRPr>
          </a:p>
        </p:txBody>
      </p:sp>
      <p:cxnSp>
        <p:nvCxnSpPr>
          <p:cNvPr id="53" name="Straight Arrow Connector 52"/>
          <p:cNvCxnSpPr/>
          <p:nvPr/>
        </p:nvCxnSpPr>
        <p:spPr>
          <a:xfrm flipV="1">
            <a:off x="3123913" y="400023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082928" y="3747752"/>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55" name="Group 36"/>
          <p:cNvGrpSpPr>
            <a:grpSpLocks/>
          </p:cNvGrpSpPr>
          <p:nvPr/>
        </p:nvGrpSpPr>
        <p:grpSpPr bwMode="auto">
          <a:xfrm>
            <a:off x="3386200" y="3913336"/>
            <a:ext cx="190717" cy="205502"/>
            <a:chOff x="2829108" y="3040558"/>
            <a:chExt cx="224572" cy="219456"/>
          </a:xfrm>
        </p:grpSpPr>
        <p:sp>
          <p:nvSpPr>
            <p:cNvPr id="56" name="Oval 55"/>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57" name="Oval 56"/>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58" name="TextBox 57"/>
          <p:cNvSpPr txBox="1"/>
          <p:nvPr/>
        </p:nvSpPr>
        <p:spPr>
          <a:xfrm>
            <a:off x="356796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59" name="Group 36"/>
          <p:cNvGrpSpPr>
            <a:grpSpLocks/>
          </p:cNvGrpSpPr>
          <p:nvPr/>
        </p:nvGrpSpPr>
        <p:grpSpPr bwMode="auto">
          <a:xfrm>
            <a:off x="3871240" y="3899438"/>
            <a:ext cx="190717" cy="205502"/>
            <a:chOff x="2829108" y="3040558"/>
            <a:chExt cx="224572" cy="219456"/>
          </a:xfrm>
        </p:grpSpPr>
        <p:sp>
          <p:nvSpPr>
            <p:cNvPr id="60" name="Oval 5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61" name="Oval 6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62" name="Straight Arrow Connector 61"/>
          <p:cNvCxnSpPr/>
          <p:nvPr/>
        </p:nvCxnSpPr>
        <p:spPr>
          <a:xfrm flipV="1">
            <a:off x="3578713" y="400145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endCxn id="66" idx="2"/>
          </p:cNvCxnSpPr>
          <p:nvPr/>
        </p:nvCxnSpPr>
        <p:spPr>
          <a:xfrm flipV="1">
            <a:off x="3570467" y="575364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p:cNvSpPr txBox="1">
            <a:spLocks noChangeArrowheads="1"/>
          </p:cNvSpPr>
          <p:nvPr/>
        </p:nvSpPr>
        <p:spPr bwMode="auto">
          <a:xfrm>
            <a:off x="3558379" y="548605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65" name="Group 64"/>
          <p:cNvGrpSpPr>
            <a:grpSpLocks/>
          </p:cNvGrpSpPr>
          <p:nvPr/>
        </p:nvGrpSpPr>
        <p:grpSpPr bwMode="auto">
          <a:xfrm>
            <a:off x="3863258" y="5651633"/>
            <a:ext cx="189374" cy="204023"/>
            <a:chOff x="2829108" y="3040558"/>
            <a:chExt cx="224572" cy="219456"/>
          </a:xfrm>
        </p:grpSpPr>
        <p:sp>
          <p:nvSpPr>
            <p:cNvPr id="66" name="Oval 65"/>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67" name="Oval 66"/>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68" name="Straight Arrow Connector 67"/>
          <p:cNvCxnSpPr>
            <a:endCxn id="71" idx="2"/>
          </p:cNvCxnSpPr>
          <p:nvPr/>
        </p:nvCxnSpPr>
        <p:spPr>
          <a:xfrm flipV="1">
            <a:off x="4069427" y="5768763"/>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p:cNvSpPr txBox="1">
            <a:spLocks noChangeArrowheads="1"/>
          </p:cNvSpPr>
          <p:nvPr/>
        </p:nvSpPr>
        <p:spPr bwMode="auto">
          <a:xfrm>
            <a:off x="4057339" y="5501168"/>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70" name="Group 69"/>
          <p:cNvGrpSpPr>
            <a:grpSpLocks/>
          </p:cNvGrpSpPr>
          <p:nvPr/>
        </p:nvGrpSpPr>
        <p:grpSpPr bwMode="auto">
          <a:xfrm>
            <a:off x="4362218" y="5666751"/>
            <a:ext cx="189374" cy="204023"/>
            <a:chOff x="2829108" y="3040558"/>
            <a:chExt cx="224572" cy="219456"/>
          </a:xfrm>
        </p:grpSpPr>
        <p:sp>
          <p:nvSpPr>
            <p:cNvPr id="71" name="Oval 70"/>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72" name="Oval 71"/>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spTree>
    <p:extLst>
      <p:ext uri="{BB962C8B-B14F-4D97-AF65-F5344CB8AC3E}">
        <p14:creationId xmlns:p14="http://schemas.microsoft.com/office/powerpoint/2010/main" val="44018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 over String-Valued Variables </a:t>
            </a:r>
          </a:p>
        </p:txBody>
      </p:sp>
      <p:sp>
        <p:nvSpPr>
          <p:cNvPr id="3" name="Content Placeholder 2"/>
          <p:cNvSpPr>
            <a:spLocks noGrp="1"/>
          </p:cNvSpPr>
          <p:nvPr>
            <p:ph idx="1"/>
          </p:nvPr>
        </p:nvSpPr>
        <p:spPr/>
        <p:txBody>
          <a:bodyPr/>
          <a:lstStyle/>
          <a:p>
            <a:r>
              <a:rPr lang="en-US" dirty="0"/>
              <a:t>In fact, with a cyclic factor graph,</a:t>
            </a:r>
            <a:br>
              <a:rPr lang="en-US" dirty="0"/>
            </a:br>
            <a:r>
              <a:rPr lang="en-US" dirty="0"/>
              <a:t>messages and marginal beliefs grow unboundedly complex!</a:t>
            </a:r>
          </a:p>
          <a:p>
            <a:endParaRPr lang="en-US" dirty="0" smtClean="0"/>
          </a:p>
          <a:p>
            <a:endParaRPr lang="en-US" dirty="0"/>
          </a:p>
        </p:txBody>
      </p:sp>
      <p:sp>
        <p:nvSpPr>
          <p:cNvPr id="42" name="TextBox 41"/>
          <p:cNvSpPr txBox="1"/>
          <p:nvPr/>
        </p:nvSpPr>
        <p:spPr>
          <a:xfrm>
            <a:off x="2772616" y="2646456"/>
            <a:ext cx="346075" cy="215900"/>
          </a:xfrm>
          <a:prstGeom prst="rect">
            <a:avLst/>
          </a:prstGeom>
          <a:noFill/>
        </p:spPr>
        <p:txBody>
          <a:bodyPr anchor="ctr"/>
          <a:lstStyle/>
          <a:p>
            <a:pPr defTabSz="457200" eaLnBrk="1" fontAlgn="auto" hangingPunct="1">
              <a:spcBef>
                <a:spcPts val="0"/>
              </a:spcBef>
              <a:spcAft>
                <a:spcPts val="0"/>
              </a:spcAft>
              <a:buClrTx/>
              <a:buSzTx/>
              <a:buFontTx/>
              <a:buNone/>
              <a:defRPr/>
            </a:pPr>
            <a:endParaRPr lang="en-US" sz="2200" dirty="0">
              <a:solidFill>
                <a:srgbClr val="5BD078"/>
              </a:solidFill>
              <a:latin typeface="Calibri"/>
            </a:endParaRPr>
          </a:p>
        </p:txBody>
      </p:sp>
      <p:sp>
        <p:nvSpPr>
          <p:cNvPr id="81" name="Oval 80"/>
          <p:cNvSpPr/>
          <p:nvPr/>
        </p:nvSpPr>
        <p:spPr>
          <a:xfrm>
            <a:off x="1462639" y="5254195"/>
            <a:ext cx="419041" cy="467183"/>
          </a:xfrm>
          <a:prstGeom prst="ellipse">
            <a:avLst/>
          </a:prstGeom>
          <a:solidFill>
            <a:schemeClr val="bg2"/>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31B6FD"/>
                </a:solidFill>
                <a:latin typeface="Times New Roman"/>
                <a:cs typeface="Times New Roman"/>
              </a:rPr>
              <a:t>X</a:t>
            </a:r>
            <a:r>
              <a:rPr lang="en-US" sz="1600" i="1" baseline="-25000" dirty="0">
                <a:solidFill>
                  <a:srgbClr val="31B6FD"/>
                </a:solidFill>
                <a:latin typeface="Times New Roman"/>
                <a:cs typeface="Times New Roman"/>
              </a:rPr>
              <a:t>2</a:t>
            </a:r>
            <a:endParaRPr lang="en-US" sz="1600" i="1" dirty="0">
              <a:solidFill>
                <a:srgbClr val="31B6FD"/>
              </a:solidFill>
              <a:latin typeface="Times New Roman"/>
              <a:cs typeface="Times New Roman"/>
            </a:endParaRPr>
          </a:p>
        </p:txBody>
      </p:sp>
      <p:sp>
        <p:nvSpPr>
          <p:cNvPr id="82" name="Oval 81"/>
          <p:cNvSpPr/>
          <p:nvPr/>
        </p:nvSpPr>
        <p:spPr>
          <a:xfrm>
            <a:off x="1462639" y="4103978"/>
            <a:ext cx="419041" cy="468662"/>
          </a:xfrm>
          <a:prstGeom prst="ellipse">
            <a:avLst/>
          </a:prstGeom>
          <a:solidFill>
            <a:schemeClr val="bg2"/>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1600" i="1" dirty="0">
                <a:solidFill>
                  <a:srgbClr val="5BD078"/>
                </a:solidFill>
                <a:latin typeface="Times New Roman"/>
                <a:cs typeface="Times New Roman"/>
              </a:rPr>
              <a:t>X</a:t>
            </a:r>
            <a:r>
              <a:rPr lang="en-US" sz="1600" i="1" baseline="-25000" dirty="0">
                <a:solidFill>
                  <a:srgbClr val="5BD078"/>
                </a:solidFill>
                <a:latin typeface="Times New Roman"/>
                <a:cs typeface="Times New Roman"/>
              </a:rPr>
              <a:t>1</a:t>
            </a:r>
            <a:endParaRPr lang="en-US" sz="1600" i="1" dirty="0">
              <a:solidFill>
                <a:srgbClr val="5BD078"/>
              </a:solidFill>
              <a:latin typeface="Times New Roman"/>
              <a:cs typeface="Times New Roman"/>
            </a:endParaRPr>
          </a:p>
        </p:txBody>
      </p:sp>
      <p:cxnSp>
        <p:nvCxnSpPr>
          <p:cNvPr id="83" name="Straight Connector 82"/>
          <p:cNvCxnSpPr>
            <a:stCxn id="84" idx="2"/>
            <a:endCxn id="81" idx="7"/>
          </p:cNvCxnSpPr>
          <p:nvPr/>
        </p:nvCxnSpPr>
        <p:spPr>
          <a:xfrm flipH="1">
            <a:off x="1821242" y="5010255"/>
            <a:ext cx="163856" cy="31194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1881680" y="4784055"/>
            <a:ext cx="206834" cy="226200"/>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2</a:t>
            </a:r>
            <a:endParaRPr lang="en-US" sz="1400" i="1" dirty="0">
              <a:solidFill>
                <a:prstClr val="black"/>
              </a:solidFill>
              <a:latin typeface="Times New Roman"/>
              <a:cs typeface="Times New Roman"/>
            </a:endParaRPr>
          </a:p>
        </p:txBody>
      </p:sp>
      <p:sp>
        <p:nvSpPr>
          <p:cNvPr id="85" name="AutoShape 180"/>
          <p:cNvSpPr>
            <a:spLocks noChangeArrowheads="1"/>
          </p:cNvSpPr>
          <p:nvPr/>
        </p:nvSpPr>
        <p:spPr bwMode="auto">
          <a:xfrm>
            <a:off x="2050909" y="3658972"/>
            <a:ext cx="7837766" cy="609112"/>
          </a:xfrm>
          <a:prstGeom prst="cloudCallout">
            <a:avLst>
              <a:gd name="adj1" fmla="val -60809"/>
              <a:gd name="adj2" fmla="val 48788"/>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86" name="Oval 85"/>
          <p:cNvSpPr/>
          <p:nvPr/>
        </p:nvSpPr>
        <p:spPr>
          <a:xfrm>
            <a:off x="2406825" y="3899955"/>
            <a:ext cx="186688" cy="204023"/>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cxnSp>
        <p:nvCxnSpPr>
          <p:cNvPr id="87" name="Straight Arrow Connector 86"/>
          <p:cNvCxnSpPr>
            <a:endCxn id="90" idx="2"/>
          </p:cNvCxnSpPr>
          <p:nvPr/>
        </p:nvCxnSpPr>
        <p:spPr>
          <a:xfrm flipV="1">
            <a:off x="2608633" y="399901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2597888" y="373141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89" name="Group 36"/>
          <p:cNvGrpSpPr>
            <a:grpSpLocks/>
          </p:cNvGrpSpPr>
          <p:nvPr/>
        </p:nvGrpSpPr>
        <p:grpSpPr bwMode="auto">
          <a:xfrm>
            <a:off x="2901424" y="3896998"/>
            <a:ext cx="190717" cy="205502"/>
            <a:chOff x="2829108" y="3040558"/>
            <a:chExt cx="224572" cy="219456"/>
          </a:xfrm>
        </p:grpSpPr>
        <p:sp>
          <p:nvSpPr>
            <p:cNvPr id="90" name="Oval 8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91" name="Oval 9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92" name="AutoShape 180"/>
          <p:cNvSpPr>
            <a:spLocks noChangeArrowheads="1"/>
          </p:cNvSpPr>
          <p:nvPr/>
        </p:nvSpPr>
        <p:spPr bwMode="auto">
          <a:xfrm>
            <a:off x="2050906" y="5278000"/>
            <a:ext cx="8563543" cy="609112"/>
          </a:xfrm>
          <a:prstGeom prst="cloudCallout">
            <a:avLst>
              <a:gd name="adj1" fmla="val -59535"/>
              <a:gd name="adj2" fmla="val -30114"/>
            </a:avLst>
          </a:prstGeom>
          <a:solidFill>
            <a:schemeClr val="bg1"/>
          </a:solidFill>
          <a:ln w="9525">
            <a:solidFill>
              <a:schemeClr val="tx1"/>
            </a:solidFill>
            <a:round/>
            <a:headEnd/>
            <a:tailEnd/>
          </a:ln>
          <a:effectLst/>
          <a:extLst/>
        </p:spPr>
        <p:txBody>
          <a:bodyPr/>
          <a:lstStyle/>
          <a:p>
            <a:pPr algn="l" defTabSz="457200" eaLnBrk="1" fontAlgn="auto" hangingPunct="1">
              <a:spcBef>
                <a:spcPts val="0"/>
              </a:spcBef>
              <a:spcAft>
                <a:spcPts val="0"/>
              </a:spcAft>
              <a:buClrTx/>
              <a:buSzTx/>
              <a:buFontTx/>
              <a:buNone/>
              <a:defRPr/>
            </a:pPr>
            <a:endParaRPr lang="en-US" sz="1800">
              <a:solidFill>
                <a:prstClr val="black"/>
              </a:solidFill>
              <a:latin typeface="Calibri"/>
            </a:endParaRPr>
          </a:p>
        </p:txBody>
      </p:sp>
      <p:sp>
        <p:nvSpPr>
          <p:cNvPr id="93" name="Oval 92"/>
          <p:cNvSpPr/>
          <p:nvPr/>
        </p:nvSpPr>
        <p:spPr>
          <a:xfrm>
            <a:off x="2406825" y="5659284"/>
            <a:ext cx="186688" cy="204023"/>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cxnSp>
        <p:nvCxnSpPr>
          <p:cNvPr id="94" name="Straight Arrow Connector 93"/>
          <p:cNvCxnSpPr>
            <a:stCxn id="93" idx="6"/>
            <a:endCxn id="97" idx="2"/>
          </p:cNvCxnSpPr>
          <p:nvPr/>
        </p:nvCxnSpPr>
        <p:spPr>
          <a:xfrm flipV="1">
            <a:off x="2593513" y="5758339"/>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a:spLocks noChangeArrowheads="1"/>
          </p:cNvSpPr>
          <p:nvPr/>
        </p:nvSpPr>
        <p:spPr bwMode="auto">
          <a:xfrm>
            <a:off x="2582768" y="5490743"/>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96" name="Group 95"/>
          <p:cNvGrpSpPr>
            <a:grpSpLocks/>
          </p:cNvGrpSpPr>
          <p:nvPr/>
        </p:nvGrpSpPr>
        <p:grpSpPr bwMode="auto">
          <a:xfrm>
            <a:off x="2886304" y="5656327"/>
            <a:ext cx="190717" cy="204023"/>
            <a:chOff x="2829108" y="3040558"/>
            <a:chExt cx="224572" cy="219456"/>
          </a:xfrm>
        </p:grpSpPr>
        <p:sp>
          <p:nvSpPr>
            <p:cNvPr id="97" name="Oval 96"/>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98" name="Oval 97"/>
            <p:cNvSpPr/>
            <p:nvPr/>
          </p:nvSpPr>
          <p:spPr>
            <a:xfrm>
              <a:off x="2893950" y="3097807"/>
              <a:ext cx="90145"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99" name="Straight Arrow Connector 98"/>
          <p:cNvCxnSpPr>
            <a:stCxn id="109" idx="6"/>
            <a:endCxn id="102" idx="2"/>
          </p:cNvCxnSpPr>
          <p:nvPr/>
        </p:nvCxnSpPr>
        <p:spPr>
          <a:xfrm flipV="1">
            <a:off x="2702303" y="4902329"/>
            <a:ext cx="292791" cy="2957"/>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2702303" y="4653953"/>
            <a:ext cx="263244" cy="202545"/>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err="1">
                <a:solidFill>
                  <a:srgbClr val="5BD078"/>
                </a:solidFill>
                <a:latin typeface="Calibri"/>
              </a:rPr>
              <a:t>ε</a:t>
            </a:r>
            <a:endParaRPr lang="en-US" sz="2200" dirty="0">
              <a:solidFill>
                <a:srgbClr val="5BD078"/>
              </a:solidFill>
              <a:latin typeface="Calibri"/>
            </a:endParaRPr>
          </a:p>
        </p:txBody>
      </p:sp>
      <p:grpSp>
        <p:nvGrpSpPr>
          <p:cNvPr id="101" name="Group 49"/>
          <p:cNvGrpSpPr>
            <a:grpSpLocks/>
          </p:cNvGrpSpPr>
          <p:nvPr/>
        </p:nvGrpSpPr>
        <p:grpSpPr bwMode="auto">
          <a:xfrm>
            <a:off x="2995094" y="4800318"/>
            <a:ext cx="189374" cy="204023"/>
            <a:chOff x="2829108" y="3040558"/>
            <a:chExt cx="224572" cy="219456"/>
          </a:xfrm>
        </p:grpSpPr>
        <p:sp>
          <p:nvSpPr>
            <p:cNvPr id="102" name="Oval 101"/>
            <p:cNvSpPr/>
            <p:nvPr/>
          </p:nvSpPr>
          <p:spPr>
            <a:xfrm>
              <a:off x="2829108" y="3040558"/>
              <a:ext cx="224572"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03" name="Oval 102"/>
            <p:cNvSpPr/>
            <p:nvPr/>
          </p:nvSpPr>
          <p:spPr>
            <a:xfrm>
              <a:off x="2892817" y="3097807"/>
              <a:ext cx="92377"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04" name="TextBox 52"/>
          <p:cNvSpPr txBox="1">
            <a:spLocks noChangeArrowheads="1"/>
          </p:cNvSpPr>
          <p:nvPr/>
        </p:nvSpPr>
        <p:spPr bwMode="auto">
          <a:xfrm>
            <a:off x="2691558" y="4881631"/>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cxnSp>
        <p:nvCxnSpPr>
          <p:cNvPr id="105" name="Straight Arrow Connector 53"/>
          <p:cNvCxnSpPr>
            <a:stCxn id="109" idx="0"/>
            <a:endCxn id="109" idx="2"/>
          </p:cNvCxnSpPr>
          <p:nvPr/>
        </p:nvCxnSpPr>
        <p:spPr>
          <a:xfrm rot="16200000" flipH="1" flipV="1">
            <a:off x="2511616" y="4807273"/>
            <a:ext cx="102011" cy="94016"/>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2316838" y="4308001"/>
            <a:ext cx="29682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07" name="TextBox 57"/>
          <p:cNvSpPr txBox="1">
            <a:spLocks noChangeArrowheads="1"/>
          </p:cNvSpPr>
          <p:nvPr/>
        </p:nvSpPr>
        <p:spPr bwMode="auto">
          <a:xfrm>
            <a:off x="2316838" y="4566726"/>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08" name="Group 59"/>
          <p:cNvGrpSpPr>
            <a:grpSpLocks/>
          </p:cNvGrpSpPr>
          <p:nvPr/>
        </p:nvGrpSpPr>
        <p:grpSpPr bwMode="auto">
          <a:xfrm>
            <a:off x="2515614" y="4803275"/>
            <a:ext cx="186689" cy="204023"/>
            <a:chOff x="1996251" y="2401023"/>
            <a:chExt cx="220766" cy="219456"/>
          </a:xfrm>
        </p:grpSpPr>
        <p:sp>
          <p:nvSpPr>
            <p:cNvPr id="109" name="Oval 108"/>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10" name="Oval 109"/>
            <p:cNvSpPr/>
            <p:nvPr/>
          </p:nvSpPr>
          <p:spPr>
            <a:xfrm>
              <a:off x="2061369" y="2464633"/>
              <a:ext cx="90529" cy="92235"/>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111" name="Straight Arrow Connector 110"/>
          <p:cNvCxnSpPr>
            <a:endCxn id="114" idx="2"/>
          </p:cNvCxnSpPr>
          <p:nvPr/>
        </p:nvCxnSpPr>
        <p:spPr>
          <a:xfrm flipV="1">
            <a:off x="3070307" y="575242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a:spLocks noChangeArrowheads="1"/>
          </p:cNvSpPr>
          <p:nvPr/>
        </p:nvSpPr>
        <p:spPr bwMode="auto">
          <a:xfrm>
            <a:off x="3058219" y="548483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13" name="Group 112"/>
          <p:cNvGrpSpPr>
            <a:grpSpLocks/>
          </p:cNvGrpSpPr>
          <p:nvPr/>
        </p:nvGrpSpPr>
        <p:grpSpPr bwMode="auto">
          <a:xfrm>
            <a:off x="3363098" y="5650413"/>
            <a:ext cx="189374" cy="204023"/>
            <a:chOff x="2829108" y="3040558"/>
            <a:chExt cx="224572" cy="219456"/>
          </a:xfrm>
        </p:grpSpPr>
        <p:sp>
          <p:nvSpPr>
            <p:cNvPr id="114" name="Oval 113"/>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15" name="Oval 114"/>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16" name="Straight Connector 115"/>
          <p:cNvCxnSpPr>
            <a:stCxn id="84" idx="0"/>
            <a:endCxn id="82" idx="5"/>
          </p:cNvCxnSpPr>
          <p:nvPr/>
        </p:nvCxnSpPr>
        <p:spPr>
          <a:xfrm flipH="1" flipV="1">
            <a:off x="1821242" y="4504633"/>
            <a:ext cx="163856" cy="27942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8" idx="2"/>
            <a:endCxn id="81" idx="1"/>
          </p:cNvCxnSpPr>
          <p:nvPr/>
        </p:nvCxnSpPr>
        <p:spPr>
          <a:xfrm>
            <a:off x="1348478" y="5013212"/>
            <a:ext cx="175943" cy="308991"/>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1245060" y="4787012"/>
            <a:ext cx="205492" cy="226200"/>
          </a:xfrm>
          <a:prstGeom prst="rect">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fontAlgn="auto" hangingPunct="1">
              <a:spcBef>
                <a:spcPts val="0"/>
              </a:spcBef>
              <a:spcAft>
                <a:spcPts val="0"/>
              </a:spcAft>
              <a:buClrTx/>
              <a:buSzTx/>
              <a:buFontTx/>
              <a:buNone/>
              <a:defRPr/>
            </a:pPr>
            <a:r>
              <a:rPr lang="en-US" sz="1400" i="1" dirty="0">
                <a:solidFill>
                  <a:prstClr val="black"/>
                </a:solidFill>
                <a:latin typeface="Times New Roman"/>
                <a:cs typeface="Times New Roman"/>
              </a:rPr>
              <a:t>ψ</a:t>
            </a:r>
            <a:r>
              <a:rPr lang="en-US" sz="1400" i="1" baseline="-25000" dirty="0">
                <a:solidFill>
                  <a:prstClr val="black"/>
                </a:solidFill>
                <a:latin typeface="Times New Roman"/>
                <a:cs typeface="Times New Roman"/>
              </a:rPr>
              <a:t>1</a:t>
            </a:r>
            <a:endParaRPr lang="en-US" sz="1400" i="1" dirty="0">
              <a:solidFill>
                <a:prstClr val="black"/>
              </a:solidFill>
              <a:latin typeface="Times New Roman"/>
              <a:cs typeface="Times New Roman"/>
            </a:endParaRPr>
          </a:p>
        </p:txBody>
      </p:sp>
      <p:cxnSp>
        <p:nvCxnSpPr>
          <p:cNvPr id="119" name="Straight Connector 118"/>
          <p:cNvCxnSpPr>
            <a:stCxn id="118" idx="0"/>
            <a:endCxn id="82" idx="3"/>
          </p:cNvCxnSpPr>
          <p:nvPr/>
        </p:nvCxnSpPr>
        <p:spPr>
          <a:xfrm flipV="1">
            <a:off x="1348478" y="4504633"/>
            <a:ext cx="175943" cy="282379"/>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53"/>
          <p:cNvCxnSpPr>
            <a:stCxn id="124" idx="0"/>
            <a:endCxn id="124" idx="2"/>
          </p:cNvCxnSpPr>
          <p:nvPr/>
        </p:nvCxnSpPr>
        <p:spPr>
          <a:xfrm rot="16200000" flipH="1" flipV="1">
            <a:off x="809866" y="4813119"/>
            <a:ext cx="103490" cy="92673"/>
          </a:xfrm>
          <a:prstGeom prst="curvedConnector4">
            <a:avLst>
              <a:gd name="adj1" fmla="val -208333"/>
              <a:gd name="adj2" fmla="val 307097"/>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615156" y="4312437"/>
            <a:ext cx="296820" cy="202544"/>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sp>
        <p:nvSpPr>
          <p:cNvPr id="122" name="TextBox 82"/>
          <p:cNvSpPr txBox="1">
            <a:spLocks noChangeArrowheads="1"/>
          </p:cNvSpPr>
          <p:nvPr/>
        </p:nvSpPr>
        <p:spPr bwMode="auto">
          <a:xfrm>
            <a:off x="615156" y="457264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a:solidFill>
                  <a:srgbClr val="31B6FD"/>
                </a:solidFill>
                <a:latin typeface="Calibri" charset="0"/>
              </a:rPr>
              <a:t>a</a:t>
            </a:r>
          </a:p>
        </p:txBody>
      </p:sp>
      <p:grpSp>
        <p:nvGrpSpPr>
          <p:cNvPr id="123" name="Group 83"/>
          <p:cNvGrpSpPr>
            <a:grpSpLocks/>
          </p:cNvGrpSpPr>
          <p:nvPr/>
        </p:nvGrpSpPr>
        <p:grpSpPr bwMode="auto">
          <a:xfrm>
            <a:off x="815275" y="4807710"/>
            <a:ext cx="186689" cy="205502"/>
            <a:chOff x="1996251" y="2401023"/>
            <a:chExt cx="220766" cy="219456"/>
          </a:xfrm>
        </p:grpSpPr>
        <p:sp>
          <p:nvSpPr>
            <p:cNvPr id="124" name="Oval 123"/>
            <p:cNvSpPr/>
            <p:nvPr/>
          </p:nvSpPr>
          <p:spPr>
            <a:xfrm>
              <a:off x="1996251" y="2401023"/>
              <a:ext cx="220766" cy="219456"/>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25" name="Oval 124"/>
            <p:cNvSpPr/>
            <p:nvPr/>
          </p:nvSpPr>
          <p:spPr>
            <a:xfrm>
              <a:off x="2061369" y="2465755"/>
              <a:ext cx="90529" cy="89992"/>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126" name="Freeform 125"/>
          <p:cNvSpPr/>
          <p:nvPr/>
        </p:nvSpPr>
        <p:spPr>
          <a:xfrm flipH="1">
            <a:off x="1077598" y="4489848"/>
            <a:ext cx="267114" cy="915146"/>
          </a:xfrm>
          <a:custGeom>
            <a:avLst/>
            <a:gdLst>
              <a:gd name="connsiteX0" fmla="*/ 0 w 286097"/>
              <a:gd name="connsiteY0" fmla="*/ 0 h 984005"/>
              <a:gd name="connsiteX1" fmla="*/ 286018 w 286097"/>
              <a:gd name="connsiteY1" fmla="*/ 503444 h 984005"/>
              <a:gd name="connsiteX2" fmla="*/ 22882 w 286097"/>
              <a:gd name="connsiteY2" fmla="*/ 984005 h 984005"/>
            </a:gdLst>
            <a:ahLst/>
            <a:cxnLst>
              <a:cxn ang="0">
                <a:pos x="connsiteX0" y="connsiteY0"/>
              </a:cxn>
              <a:cxn ang="0">
                <a:pos x="connsiteX1" y="connsiteY1"/>
              </a:cxn>
              <a:cxn ang="0">
                <a:pos x="connsiteX2" y="connsiteY2"/>
              </a:cxn>
            </a:cxnLst>
            <a:rect l="l" t="t" r="r" b="b"/>
            <a:pathLst>
              <a:path w="286097" h="984005">
                <a:moveTo>
                  <a:pt x="0" y="0"/>
                </a:moveTo>
                <a:cubicBezTo>
                  <a:pt x="141102" y="169721"/>
                  <a:pt x="282204" y="339443"/>
                  <a:pt x="286018" y="503444"/>
                </a:cubicBezTo>
                <a:cubicBezTo>
                  <a:pt x="289832" y="667445"/>
                  <a:pt x="156357" y="825725"/>
                  <a:pt x="22882" y="984005"/>
                </a:cubicBezTo>
              </a:path>
            </a:pathLst>
          </a:custGeom>
          <a:ln w="5715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ln>
                <a:solidFill>
                  <a:srgbClr val="A5D028"/>
                </a:solidFill>
              </a:ln>
              <a:solidFill>
                <a:prstClr val="black"/>
              </a:solidFill>
            </a:endParaRPr>
          </a:p>
        </p:txBody>
      </p:sp>
      <p:cxnSp>
        <p:nvCxnSpPr>
          <p:cNvPr id="53" name="Straight Arrow Connector 52"/>
          <p:cNvCxnSpPr/>
          <p:nvPr/>
        </p:nvCxnSpPr>
        <p:spPr>
          <a:xfrm flipV="1">
            <a:off x="3123913" y="4000230"/>
            <a:ext cx="292791" cy="2957"/>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082928" y="3747752"/>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55" name="Group 36"/>
          <p:cNvGrpSpPr>
            <a:grpSpLocks/>
          </p:cNvGrpSpPr>
          <p:nvPr/>
        </p:nvGrpSpPr>
        <p:grpSpPr bwMode="auto">
          <a:xfrm>
            <a:off x="3386200" y="3913336"/>
            <a:ext cx="190717" cy="205502"/>
            <a:chOff x="2829108" y="3040558"/>
            <a:chExt cx="224572" cy="219456"/>
          </a:xfrm>
        </p:grpSpPr>
        <p:sp>
          <p:nvSpPr>
            <p:cNvPr id="56" name="Oval 55"/>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57" name="Oval 56"/>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sp>
        <p:nvSpPr>
          <p:cNvPr id="58" name="TextBox 57"/>
          <p:cNvSpPr txBox="1"/>
          <p:nvPr/>
        </p:nvSpPr>
        <p:spPr>
          <a:xfrm>
            <a:off x="368892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59" name="Group 36"/>
          <p:cNvGrpSpPr>
            <a:grpSpLocks/>
          </p:cNvGrpSpPr>
          <p:nvPr/>
        </p:nvGrpSpPr>
        <p:grpSpPr bwMode="auto">
          <a:xfrm>
            <a:off x="3992200" y="3899438"/>
            <a:ext cx="190717" cy="205502"/>
            <a:chOff x="2829108" y="3040558"/>
            <a:chExt cx="224572" cy="219456"/>
          </a:xfrm>
        </p:grpSpPr>
        <p:sp>
          <p:nvSpPr>
            <p:cNvPr id="60" name="Oval 5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61" name="Oval 6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62" name="Straight Arrow Connector 61"/>
          <p:cNvCxnSpPr>
            <a:endCxn id="60" idx="2"/>
          </p:cNvCxnSpPr>
          <p:nvPr/>
        </p:nvCxnSpPr>
        <p:spPr>
          <a:xfrm flipV="1">
            <a:off x="361568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endCxn id="66" idx="2"/>
          </p:cNvCxnSpPr>
          <p:nvPr/>
        </p:nvCxnSpPr>
        <p:spPr>
          <a:xfrm flipV="1">
            <a:off x="3570467" y="575364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p:cNvSpPr txBox="1">
            <a:spLocks noChangeArrowheads="1"/>
          </p:cNvSpPr>
          <p:nvPr/>
        </p:nvSpPr>
        <p:spPr bwMode="auto">
          <a:xfrm>
            <a:off x="3558379" y="548605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65" name="Group 64"/>
          <p:cNvGrpSpPr>
            <a:grpSpLocks/>
          </p:cNvGrpSpPr>
          <p:nvPr/>
        </p:nvGrpSpPr>
        <p:grpSpPr bwMode="auto">
          <a:xfrm>
            <a:off x="3863258" y="5651633"/>
            <a:ext cx="189374" cy="204023"/>
            <a:chOff x="2829108" y="3040558"/>
            <a:chExt cx="224572" cy="219456"/>
          </a:xfrm>
        </p:grpSpPr>
        <p:sp>
          <p:nvSpPr>
            <p:cNvPr id="66" name="Oval 65"/>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67" name="Oval 66"/>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68" name="Straight Arrow Connector 67"/>
          <p:cNvCxnSpPr>
            <a:endCxn id="71" idx="2"/>
          </p:cNvCxnSpPr>
          <p:nvPr/>
        </p:nvCxnSpPr>
        <p:spPr>
          <a:xfrm flipV="1">
            <a:off x="4069427" y="5768763"/>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p:cNvSpPr txBox="1">
            <a:spLocks noChangeArrowheads="1"/>
          </p:cNvSpPr>
          <p:nvPr/>
        </p:nvSpPr>
        <p:spPr bwMode="auto">
          <a:xfrm>
            <a:off x="4057339" y="5501168"/>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70" name="Group 69"/>
          <p:cNvGrpSpPr>
            <a:grpSpLocks/>
          </p:cNvGrpSpPr>
          <p:nvPr/>
        </p:nvGrpSpPr>
        <p:grpSpPr bwMode="auto">
          <a:xfrm>
            <a:off x="4362218" y="5666751"/>
            <a:ext cx="189374" cy="204023"/>
            <a:chOff x="2829108" y="3040558"/>
            <a:chExt cx="224572" cy="219456"/>
          </a:xfrm>
        </p:grpSpPr>
        <p:sp>
          <p:nvSpPr>
            <p:cNvPr id="71" name="Oval 70"/>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72" name="Oval 71"/>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sp>
        <p:nvSpPr>
          <p:cNvPr id="73" name="Freeform 72"/>
          <p:cNvSpPr/>
          <p:nvPr/>
        </p:nvSpPr>
        <p:spPr>
          <a:xfrm>
            <a:off x="1975695" y="4489848"/>
            <a:ext cx="241754" cy="915146"/>
          </a:xfrm>
          <a:custGeom>
            <a:avLst/>
            <a:gdLst>
              <a:gd name="connsiteX0" fmla="*/ 0 w 286097"/>
              <a:gd name="connsiteY0" fmla="*/ 0 h 984005"/>
              <a:gd name="connsiteX1" fmla="*/ 286018 w 286097"/>
              <a:gd name="connsiteY1" fmla="*/ 503444 h 984005"/>
              <a:gd name="connsiteX2" fmla="*/ 22882 w 286097"/>
              <a:gd name="connsiteY2" fmla="*/ 984005 h 984005"/>
            </a:gdLst>
            <a:ahLst/>
            <a:cxnLst>
              <a:cxn ang="0">
                <a:pos x="connsiteX0" y="connsiteY0"/>
              </a:cxn>
              <a:cxn ang="0">
                <a:pos x="connsiteX1" y="connsiteY1"/>
              </a:cxn>
              <a:cxn ang="0">
                <a:pos x="connsiteX2" y="connsiteY2"/>
              </a:cxn>
            </a:cxnLst>
            <a:rect l="l" t="t" r="r" b="b"/>
            <a:pathLst>
              <a:path w="286097" h="984005">
                <a:moveTo>
                  <a:pt x="0" y="0"/>
                </a:moveTo>
                <a:cubicBezTo>
                  <a:pt x="141102" y="169721"/>
                  <a:pt x="282204" y="339443"/>
                  <a:pt x="286018" y="503444"/>
                </a:cubicBezTo>
                <a:cubicBezTo>
                  <a:pt x="289832" y="667445"/>
                  <a:pt x="156357" y="825725"/>
                  <a:pt x="22882" y="984005"/>
                </a:cubicBezTo>
              </a:path>
            </a:pathLst>
          </a:custGeom>
          <a:ln w="5715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ln>
                <a:solidFill>
                  <a:srgbClr val="A5D028"/>
                </a:solidFill>
              </a:ln>
              <a:solidFill>
                <a:prstClr val="black"/>
              </a:solidFill>
            </a:endParaRPr>
          </a:p>
        </p:txBody>
      </p:sp>
      <p:cxnSp>
        <p:nvCxnSpPr>
          <p:cNvPr id="74" name="Straight Arrow Connector 73"/>
          <p:cNvCxnSpPr>
            <a:endCxn id="77" idx="2"/>
          </p:cNvCxnSpPr>
          <p:nvPr/>
        </p:nvCxnSpPr>
        <p:spPr>
          <a:xfrm flipV="1">
            <a:off x="4569587" y="5769983"/>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5" name="TextBox 74"/>
          <p:cNvSpPr txBox="1">
            <a:spLocks noChangeArrowheads="1"/>
          </p:cNvSpPr>
          <p:nvPr/>
        </p:nvSpPr>
        <p:spPr bwMode="auto">
          <a:xfrm>
            <a:off x="4557499" y="5502388"/>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76" name="Group 75"/>
          <p:cNvGrpSpPr>
            <a:grpSpLocks/>
          </p:cNvGrpSpPr>
          <p:nvPr/>
        </p:nvGrpSpPr>
        <p:grpSpPr bwMode="auto">
          <a:xfrm>
            <a:off x="4862378" y="5667971"/>
            <a:ext cx="189374" cy="204023"/>
            <a:chOff x="2829108" y="3040558"/>
            <a:chExt cx="224572" cy="219456"/>
          </a:xfrm>
        </p:grpSpPr>
        <p:sp>
          <p:nvSpPr>
            <p:cNvPr id="77" name="Oval 76"/>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78" name="Oval 77"/>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79" name="Straight Arrow Connector 78"/>
          <p:cNvCxnSpPr>
            <a:endCxn id="128" idx="2"/>
          </p:cNvCxnSpPr>
          <p:nvPr/>
        </p:nvCxnSpPr>
        <p:spPr>
          <a:xfrm flipV="1">
            <a:off x="5068547" y="575486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a:spLocks noChangeArrowheads="1"/>
          </p:cNvSpPr>
          <p:nvPr/>
        </p:nvSpPr>
        <p:spPr bwMode="auto">
          <a:xfrm>
            <a:off x="5056459" y="548727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27" name="Group 126"/>
          <p:cNvGrpSpPr>
            <a:grpSpLocks/>
          </p:cNvGrpSpPr>
          <p:nvPr/>
        </p:nvGrpSpPr>
        <p:grpSpPr bwMode="auto">
          <a:xfrm>
            <a:off x="5361338" y="5652853"/>
            <a:ext cx="189374" cy="204023"/>
            <a:chOff x="2829108" y="3040558"/>
            <a:chExt cx="224572" cy="219456"/>
          </a:xfrm>
        </p:grpSpPr>
        <p:sp>
          <p:nvSpPr>
            <p:cNvPr id="128" name="Oval 127"/>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29" name="Oval 128"/>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35" name="Straight Arrow Connector 134"/>
          <p:cNvCxnSpPr/>
          <p:nvPr/>
        </p:nvCxnSpPr>
        <p:spPr>
          <a:xfrm flipV="1">
            <a:off x="5582627" y="575486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a:spLocks noChangeArrowheads="1"/>
          </p:cNvSpPr>
          <p:nvPr/>
        </p:nvSpPr>
        <p:spPr bwMode="auto">
          <a:xfrm>
            <a:off x="5570539" y="548727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37" name="Group 136"/>
          <p:cNvGrpSpPr>
            <a:grpSpLocks/>
          </p:cNvGrpSpPr>
          <p:nvPr/>
        </p:nvGrpSpPr>
        <p:grpSpPr bwMode="auto">
          <a:xfrm>
            <a:off x="5890538" y="5652853"/>
            <a:ext cx="189374" cy="204023"/>
            <a:chOff x="2829108" y="3040558"/>
            <a:chExt cx="224572" cy="219456"/>
          </a:xfrm>
        </p:grpSpPr>
        <p:sp>
          <p:nvSpPr>
            <p:cNvPr id="138" name="Oval 137"/>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39" name="Oval 138"/>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45" name="Straight Arrow Connector 144"/>
          <p:cNvCxnSpPr>
            <a:endCxn id="148" idx="2"/>
          </p:cNvCxnSpPr>
          <p:nvPr/>
        </p:nvCxnSpPr>
        <p:spPr>
          <a:xfrm flipV="1">
            <a:off x="6111827" y="5769983"/>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6" name="TextBox 145"/>
          <p:cNvSpPr txBox="1">
            <a:spLocks noChangeArrowheads="1"/>
          </p:cNvSpPr>
          <p:nvPr/>
        </p:nvSpPr>
        <p:spPr bwMode="auto">
          <a:xfrm>
            <a:off x="6099739" y="5502388"/>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47" name="Group 146"/>
          <p:cNvGrpSpPr>
            <a:grpSpLocks/>
          </p:cNvGrpSpPr>
          <p:nvPr/>
        </p:nvGrpSpPr>
        <p:grpSpPr bwMode="auto">
          <a:xfrm>
            <a:off x="6404618" y="5667971"/>
            <a:ext cx="189374" cy="204023"/>
            <a:chOff x="2829108" y="3040558"/>
            <a:chExt cx="224572" cy="219456"/>
          </a:xfrm>
        </p:grpSpPr>
        <p:sp>
          <p:nvSpPr>
            <p:cNvPr id="148" name="Oval 147"/>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49" name="Oval 148"/>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50" name="Straight Arrow Connector 149"/>
          <p:cNvCxnSpPr>
            <a:endCxn id="153" idx="2"/>
          </p:cNvCxnSpPr>
          <p:nvPr/>
        </p:nvCxnSpPr>
        <p:spPr>
          <a:xfrm flipV="1">
            <a:off x="6625907" y="5785101"/>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1" name="TextBox 150"/>
          <p:cNvSpPr txBox="1">
            <a:spLocks noChangeArrowheads="1"/>
          </p:cNvSpPr>
          <p:nvPr/>
        </p:nvSpPr>
        <p:spPr bwMode="auto">
          <a:xfrm>
            <a:off x="6613819" y="5517506"/>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52" name="Group 151"/>
          <p:cNvGrpSpPr>
            <a:grpSpLocks/>
          </p:cNvGrpSpPr>
          <p:nvPr/>
        </p:nvGrpSpPr>
        <p:grpSpPr bwMode="auto">
          <a:xfrm>
            <a:off x="6918698" y="5683089"/>
            <a:ext cx="189374" cy="204023"/>
            <a:chOff x="2829108" y="3040558"/>
            <a:chExt cx="224572" cy="219456"/>
          </a:xfrm>
        </p:grpSpPr>
        <p:sp>
          <p:nvSpPr>
            <p:cNvPr id="153" name="Oval 152"/>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54" name="Oval 153"/>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55" name="Straight Arrow Connector 154"/>
          <p:cNvCxnSpPr>
            <a:endCxn id="158" idx="2"/>
          </p:cNvCxnSpPr>
          <p:nvPr/>
        </p:nvCxnSpPr>
        <p:spPr>
          <a:xfrm flipV="1">
            <a:off x="7124867" y="5769983"/>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6" name="TextBox 155"/>
          <p:cNvSpPr txBox="1">
            <a:spLocks noChangeArrowheads="1"/>
          </p:cNvSpPr>
          <p:nvPr/>
        </p:nvSpPr>
        <p:spPr bwMode="auto">
          <a:xfrm>
            <a:off x="7112779" y="5502388"/>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57" name="Group 156"/>
          <p:cNvGrpSpPr>
            <a:grpSpLocks/>
          </p:cNvGrpSpPr>
          <p:nvPr/>
        </p:nvGrpSpPr>
        <p:grpSpPr bwMode="auto">
          <a:xfrm>
            <a:off x="7417658" y="5667971"/>
            <a:ext cx="189374" cy="204023"/>
            <a:chOff x="2829108" y="3040558"/>
            <a:chExt cx="224572" cy="219456"/>
          </a:xfrm>
        </p:grpSpPr>
        <p:sp>
          <p:nvSpPr>
            <p:cNvPr id="158" name="Oval 157"/>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59" name="Oval 158"/>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60" name="Straight Arrow Connector 159"/>
          <p:cNvCxnSpPr>
            <a:endCxn id="163" idx="2"/>
          </p:cNvCxnSpPr>
          <p:nvPr/>
        </p:nvCxnSpPr>
        <p:spPr>
          <a:xfrm flipV="1">
            <a:off x="7640147" y="5771203"/>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a:spLocks noChangeArrowheads="1"/>
          </p:cNvSpPr>
          <p:nvPr/>
        </p:nvSpPr>
        <p:spPr bwMode="auto">
          <a:xfrm>
            <a:off x="7628059" y="5503608"/>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62" name="Group 161"/>
          <p:cNvGrpSpPr>
            <a:grpSpLocks/>
          </p:cNvGrpSpPr>
          <p:nvPr/>
        </p:nvGrpSpPr>
        <p:grpSpPr bwMode="auto">
          <a:xfrm>
            <a:off x="7932938" y="5669191"/>
            <a:ext cx="189374" cy="204023"/>
            <a:chOff x="2829108" y="3040558"/>
            <a:chExt cx="224572" cy="219456"/>
          </a:xfrm>
        </p:grpSpPr>
        <p:sp>
          <p:nvSpPr>
            <p:cNvPr id="163" name="Oval 162"/>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64" name="Oval 163"/>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65" name="Straight Arrow Connector 164"/>
          <p:cNvCxnSpPr>
            <a:endCxn id="168" idx="2"/>
          </p:cNvCxnSpPr>
          <p:nvPr/>
        </p:nvCxnSpPr>
        <p:spPr>
          <a:xfrm flipV="1">
            <a:off x="8123987" y="575608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6" name="TextBox 165"/>
          <p:cNvSpPr txBox="1">
            <a:spLocks noChangeArrowheads="1"/>
          </p:cNvSpPr>
          <p:nvPr/>
        </p:nvSpPr>
        <p:spPr bwMode="auto">
          <a:xfrm>
            <a:off x="8111899" y="548849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67" name="Group 166"/>
          <p:cNvGrpSpPr>
            <a:grpSpLocks/>
          </p:cNvGrpSpPr>
          <p:nvPr/>
        </p:nvGrpSpPr>
        <p:grpSpPr bwMode="auto">
          <a:xfrm>
            <a:off x="8416778" y="5654073"/>
            <a:ext cx="189374" cy="204023"/>
            <a:chOff x="2829108" y="3040558"/>
            <a:chExt cx="224572" cy="219456"/>
          </a:xfrm>
        </p:grpSpPr>
        <p:sp>
          <p:nvSpPr>
            <p:cNvPr id="168" name="Oval 167"/>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69" name="Oval 168"/>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70" name="Straight Arrow Connector 169"/>
          <p:cNvCxnSpPr>
            <a:endCxn id="173" idx="2"/>
          </p:cNvCxnSpPr>
          <p:nvPr/>
        </p:nvCxnSpPr>
        <p:spPr>
          <a:xfrm flipV="1">
            <a:off x="8562467" y="575608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a:spLocks noChangeArrowheads="1"/>
          </p:cNvSpPr>
          <p:nvPr/>
        </p:nvSpPr>
        <p:spPr bwMode="auto">
          <a:xfrm>
            <a:off x="8550379" y="548849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72" name="Group 171"/>
          <p:cNvGrpSpPr>
            <a:grpSpLocks/>
          </p:cNvGrpSpPr>
          <p:nvPr/>
        </p:nvGrpSpPr>
        <p:grpSpPr bwMode="auto">
          <a:xfrm>
            <a:off x="8855258" y="5654073"/>
            <a:ext cx="189374" cy="204023"/>
            <a:chOff x="2829108" y="3040558"/>
            <a:chExt cx="224572" cy="219456"/>
          </a:xfrm>
        </p:grpSpPr>
        <p:sp>
          <p:nvSpPr>
            <p:cNvPr id="173" name="Oval 172"/>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74" name="Oval 173"/>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cxnSp>
        <p:nvCxnSpPr>
          <p:cNvPr id="175" name="Straight Arrow Connector 174"/>
          <p:cNvCxnSpPr>
            <a:endCxn id="178" idx="2"/>
          </p:cNvCxnSpPr>
          <p:nvPr/>
        </p:nvCxnSpPr>
        <p:spPr>
          <a:xfrm flipV="1">
            <a:off x="9046307" y="5756085"/>
            <a:ext cx="292791" cy="2957"/>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6" name="TextBox 175"/>
          <p:cNvSpPr txBox="1">
            <a:spLocks noChangeArrowheads="1"/>
          </p:cNvSpPr>
          <p:nvPr/>
        </p:nvSpPr>
        <p:spPr bwMode="auto">
          <a:xfrm>
            <a:off x="9034219" y="5488490"/>
            <a:ext cx="292791" cy="201066"/>
          </a:xfrm>
          <a:prstGeom prst="rect">
            <a:avLst/>
          </a:prstGeom>
          <a:noFill/>
          <a:ln w="9525">
            <a:noFill/>
            <a:miter lim="800000"/>
            <a:headEnd/>
            <a:tailEnd/>
          </a:ln>
        </p:spPr>
        <p:txBody>
          <a:bodyPr anchor="ctr"/>
          <a:lstStyle/>
          <a:p>
            <a:pPr defTabSz="457200" eaLnBrk="1" hangingPunct="1">
              <a:spcBef>
                <a:spcPct val="0"/>
              </a:spcBef>
              <a:buClrTx/>
              <a:buSzTx/>
              <a:buFontTx/>
              <a:buNone/>
            </a:pPr>
            <a:r>
              <a:rPr lang="en-US" sz="2200" dirty="0">
                <a:solidFill>
                  <a:srgbClr val="31B6FD"/>
                </a:solidFill>
                <a:latin typeface="Calibri" charset="0"/>
              </a:rPr>
              <a:t>a</a:t>
            </a:r>
          </a:p>
        </p:txBody>
      </p:sp>
      <p:grpSp>
        <p:nvGrpSpPr>
          <p:cNvPr id="177" name="Group 176"/>
          <p:cNvGrpSpPr>
            <a:grpSpLocks/>
          </p:cNvGrpSpPr>
          <p:nvPr/>
        </p:nvGrpSpPr>
        <p:grpSpPr bwMode="auto">
          <a:xfrm>
            <a:off x="9339098" y="5654073"/>
            <a:ext cx="189374" cy="204023"/>
            <a:chOff x="2829108" y="3040558"/>
            <a:chExt cx="224572" cy="219456"/>
          </a:xfrm>
        </p:grpSpPr>
        <p:sp>
          <p:nvSpPr>
            <p:cNvPr id="178" name="Oval 177"/>
            <p:cNvSpPr/>
            <p:nvPr/>
          </p:nvSpPr>
          <p:spPr>
            <a:xfrm>
              <a:off x="2829108" y="3040558"/>
              <a:ext cx="224572" cy="219456"/>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sp>
          <p:nvSpPr>
            <p:cNvPr id="179" name="Oval 178"/>
            <p:cNvSpPr/>
            <p:nvPr/>
          </p:nvSpPr>
          <p:spPr>
            <a:xfrm>
              <a:off x="2892817" y="3097807"/>
              <a:ext cx="92377" cy="92235"/>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srgbClr val="31B6FD"/>
                </a:solidFill>
              </a:endParaRPr>
            </a:p>
          </p:txBody>
        </p:sp>
      </p:grpSp>
      <p:sp>
        <p:nvSpPr>
          <p:cNvPr id="180" name="TextBox 179"/>
          <p:cNvSpPr txBox="1"/>
          <p:nvPr/>
        </p:nvSpPr>
        <p:spPr>
          <a:xfrm>
            <a:off x="4098368" y="3795546"/>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endParaRPr lang="en-US" sz="2200" dirty="0">
              <a:solidFill>
                <a:srgbClr val="5BD078"/>
              </a:solidFill>
              <a:latin typeface="Calibri"/>
            </a:endParaRPr>
          </a:p>
        </p:txBody>
      </p:sp>
      <p:sp>
        <p:nvSpPr>
          <p:cNvPr id="188" name="TextBox 187"/>
          <p:cNvSpPr txBox="1"/>
          <p:nvPr/>
        </p:nvSpPr>
        <p:spPr>
          <a:xfrm>
            <a:off x="421812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189" name="Group 36"/>
          <p:cNvGrpSpPr>
            <a:grpSpLocks/>
          </p:cNvGrpSpPr>
          <p:nvPr/>
        </p:nvGrpSpPr>
        <p:grpSpPr bwMode="auto">
          <a:xfrm>
            <a:off x="4521400" y="3899438"/>
            <a:ext cx="190717" cy="205502"/>
            <a:chOff x="2829108" y="3040558"/>
            <a:chExt cx="224572" cy="219456"/>
          </a:xfrm>
        </p:grpSpPr>
        <p:sp>
          <p:nvSpPr>
            <p:cNvPr id="190" name="Oval 18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91" name="Oval 19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192" name="Straight Arrow Connector 191"/>
          <p:cNvCxnSpPr>
            <a:endCxn id="190" idx="2"/>
          </p:cNvCxnSpPr>
          <p:nvPr/>
        </p:nvCxnSpPr>
        <p:spPr>
          <a:xfrm flipV="1">
            <a:off x="414488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476244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194" name="Group 36"/>
          <p:cNvGrpSpPr>
            <a:grpSpLocks/>
          </p:cNvGrpSpPr>
          <p:nvPr/>
        </p:nvGrpSpPr>
        <p:grpSpPr bwMode="auto">
          <a:xfrm>
            <a:off x="5065720" y="3899438"/>
            <a:ext cx="190717" cy="205502"/>
            <a:chOff x="2829108" y="3040558"/>
            <a:chExt cx="224572" cy="219456"/>
          </a:xfrm>
        </p:grpSpPr>
        <p:sp>
          <p:nvSpPr>
            <p:cNvPr id="195" name="Oval 194"/>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96" name="Oval 195"/>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197" name="Straight Arrow Connector 196"/>
          <p:cNvCxnSpPr>
            <a:endCxn id="195" idx="2"/>
          </p:cNvCxnSpPr>
          <p:nvPr/>
        </p:nvCxnSpPr>
        <p:spPr>
          <a:xfrm flipV="1">
            <a:off x="468920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8" name="TextBox 197"/>
          <p:cNvSpPr txBox="1"/>
          <p:nvPr/>
        </p:nvSpPr>
        <p:spPr>
          <a:xfrm>
            <a:off x="533700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199" name="Group 36"/>
          <p:cNvGrpSpPr>
            <a:grpSpLocks/>
          </p:cNvGrpSpPr>
          <p:nvPr/>
        </p:nvGrpSpPr>
        <p:grpSpPr bwMode="auto">
          <a:xfrm>
            <a:off x="5640280" y="3899438"/>
            <a:ext cx="190717" cy="205502"/>
            <a:chOff x="2829108" y="3040558"/>
            <a:chExt cx="224572" cy="219456"/>
          </a:xfrm>
        </p:grpSpPr>
        <p:sp>
          <p:nvSpPr>
            <p:cNvPr id="200" name="Oval 19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201" name="Oval 20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202" name="Straight Arrow Connector 201"/>
          <p:cNvCxnSpPr>
            <a:endCxn id="200" idx="2"/>
          </p:cNvCxnSpPr>
          <p:nvPr/>
        </p:nvCxnSpPr>
        <p:spPr>
          <a:xfrm flipV="1">
            <a:off x="526376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3" name="TextBox 202"/>
          <p:cNvSpPr txBox="1"/>
          <p:nvPr/>
        </p:nvSpPr>
        <p:spPr>
          <a:xfrm>
            <a:off x="595692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204" name="Group 36"/>
          <p:cNvGrpSpPr>
            <a:grpSpLocks/>
          </p:cNvGrpSpPr>
          <p:nvPr/>
        </p:nvGrpSpPr>
        <p:grpSpPr bwMode="auto">
          <a:xfrm>
            <a:off x="6260200" y="3899438"/>
            <a:ext cx="190717" cy="205502"/>
            <a:chOff x="2829108" y="3040558"/>
            <a:chExt cx="224572" cy="219456"/>
          </a:xfrm>
        </p:grpSpPr>
        <p:sp>
          <p:nvSpPr>
            <p:cNvPr id="205" name="Oval 204"/>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206" name="Oval 205"/>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207" name="Straight Arrow Connector 206"/>
          <p:cNvCxnSpPr>
            <a:endCxn id="205" idx="2"/>
          </p:cNvCxnSpPr>
          <p:nvPr/>
        </p:nvCxnSpPr>
        <p:spPr>
          <a:xfrm flipV="1">
            <a:off x="588368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8" name="TextBox 207"/>
          <p:cNvSpPr txBox="1"/>
          <p:nvPr/>
        </p:nvSpPr>
        <p:spPr>
          <a:xfrm>
            <a:off x="654660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209" name="Group 36"/>
          <p:cNvGrpSpPr>
            <a:grpSpLocks/>
          </p:cNvGrpSpPr>
          <p:nvPr/>
        </p:nvGrpSpPr>
        <p:grpSpPr bwMode="auto">
          <a:xfrm>
            <a:off x="6849880" y="3899438"/>
            <a:ext cx="190717" cy="205502"/>
            <a:chOff x="2829108" y="3040558"/>
            <a:chExt cx="224572" cy="219456"/>
          </a:xfrm>
        </p:grpSpPr>
        <p:sp>
          <p:nvSpPr>
            <p:cNvPr id="210" name="Oval 20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211" name="Oval 21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212" name="Straight Arrow Connector 211"/>
          <p:cNvCxnSpPr>
            <a:endCxn id="210" idx="2"/>
          </p:cNvCxnSpPr>
          <p:nvPr/>
        </p:nvCxnSpPr>
        <p:spPr>
          <a:xfrm flipV="1">
            <a:off x="647336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3" name="TextBox 212"/>
          <p:cNvSpPr txBox="1"/>
          <p:nvPr/>
        </p:nvSpPr>
        <p:spPr>
          <a:xfrm>
            <a:off x="712116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214" name="Group 36"/>
          <p:cNvGrpSpPr>
            <a:grpSpLocks/>
          </p:cNvGrpSpPr>
          <p:nvPr/>
        </p:nvGrpSpPr>
        <p:grpSpPr bwMode="auto">
          <a:xfrm>
            <a:off x="7424440" y="3899438"/>
            <a:ext cx="190717" cy="205502"/>
            <a:chOff x="2829108" y="3040558"/>
            <a:chExt cx="224572" cy="219456"/>
          </a:xfrm>
        </p:grpSpPr>
        <p:sp>
          <p:nvSpPr>
            <p:cNvPr id="215" name="Oval 214"/>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216" name="Oval 215"/>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217" name="Straight Arrow Connector 216"/>
          <p:cNvCxnSpPr>
            <a:endCxn id="215" idx="2"/>
          </p:cNvCxnSpPr>
          <p:nvPr/>
        </p:nvCxnSpPr>
        <p:spPr>
          <a:xfrm flipV="1">
            <a:off x="704792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72596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219" name="Group 36"/>
          <p:cNvGrpSpPr>
            <a:grpSpLocks/>
          </p:cNvGrpSpPr>
          <p:nvPr/>
        </p:nvGrpSpPr>
        <p:grpSpPr bwMode="auto">
          <a:xfrm>
            <a:off x="8029240" y="3899438"/>
            <a:ext cx="190717" cy="205502"/>
            <a:chOff x="2829108" y="3040558"/>
            <a:chExt cx="224572" cy="219456"/>
          </a:xfrm>
        </p:grpSpPr>
        <p:sp>
          <p:nvSpPr>
            <p:cNvPr id="220" name="Oval 21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221" name="Oval 22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222" name="Straight Arrow Connector 221"/>
          <p:cNvCxnSpPr>
            <a:endCxn id="220" idx="2"/>
          </p:cNvCxnSpPr>
          <p:nvPr/>
        </p:nvCxnSpPr>
        <p:spPr>
          <a:xfrm flipV="1">
            <a:off x="765272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3" name="TextBox 222"/>
          <p:cNvSpPr txBox="1"/>
          <p:nvPr/>
        </p:nvSpPr>
        <p:spPr>
          <a:xfrm>
            <a:off x="830052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224" name="Group 36"/>
          <p:cNvGrpSpPr>
            <a:grpSpLocks/>
          </p:cNvGrpSpPr>
          <p:nvPr/>
        </p:nvGrpSpPr>
        <p:grpSpPr bwMode="auto">
          <a:xfrm>
            <a:off x="8603800" y="3899438"/>
            <a:ext cx="190717" cy="205502"/>
            <a:chOff x="2829108" y="3040558"/>
            <a:chExt cx="224572" cy="219456"/>
          </a:xfrm>
        </p:grpSpPr>
        <p:sp>
          <p:nvSpPr>
            <p:cNvPr id="225" name="Oval 224"/>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226" name="Oval 225"/>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227" name="Straight Arrow Connector 226"/>
          <p:cNvCxnSpPr>
            <a:endCxn id="225" idx="2"/>
          </p:cNvCxnSpPr>
          <p:nvPr/>
        </p:nvCxnSpPr>
        <p:spPr>
          <a:xfrm flipV="1">
            <a:off x="822728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8" name="TextBox 227"/>
          <p:cNvSpPr txBox="1"/>
          <p:nvPr/>
        </p:nvSpPr>
        <p:spPr>
          <a:xfrm>
            <a:off x="8844848" y="3733854"/>
            <a:ext cx="292791" cy="201066"/>
          </a:xfrm>
          <a:prstGeom prst="rect">
            <a:avLst/>
          </a:prstGeom>
          <a:noFill/>
        </p:spPr>
        <p:txBody>
          <a:bodyPr anchor="ctr"/>
          <a:lstStyle/>
          <a:p>
            <a:pPr defTabSz="457200" eaLnBrk="1" fontAlgn="auto" hangingPunct="1">
              <a:spcBef>
                <a:spcPts val="0"/>
              </a:spcBef>
              <a:spcAft>
                <a:spcPts val="0"/>
              </a:spcAft>
              <a:buClrTx/>
              <a:buSzTx/>
              <a:buFontTx/>
              <a:buNone/>
              <a:defRPr/>
            </a:pPr>
            <a:r>
              <a:rPr lang="en-US" sz="2200" dirty="0">
                <a:solidFill>
                  <a:srgbClr val="5BD078"/>
                </a:solidFill>
                <a:latin typeface="Calibri"/>
              </a:rPr>
              <a:t>a</a:t>
            </a:r>
          </a:p>
        </p:txBody>
      </p:sp>
      <p:grpSp>
        <p:nvGrpSpPr>
          <p:cNvPr id="229" name="Group 36"/>
          <p:cNvGrpSpPr>
            <a:grpSpLocks/>
          </p:cNvGrpSpPr>
          <p:nvPr/>
        </p:nvGrpSpPr>
        <p:grpSpPr bwMode="auto">
          <a:xfrm>
            <a:off x="9148120" y="3899438"/>
            <a:ext cx="190717" cy="205502"/>
            <a:chOff x="2829108" y="3040558"/>
            <a:chExt cx="224572" cy="219456"/>
          </a:xfrm>
        </p:grpSpPr>
        <p:sp>
          <p:nvSpPr>
            <p:cNvPr id="230" name="Oval 229"/>
            <p:cNvSpPr/>
            <p:nvPr/>
          </p:nvSpPr>
          <p:spPr>
            <a:xfrm>
              <a:off x="2829108" y="3040558"/>
              <a:ext cx="224572" cy="219456"/>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231" name="Oval 230"/>
            <p:cNvSpPr/>
            <p:nvPr/>
          </p:nvSpPr>
          <p:spPr>
            <a:xfrm>
              <a:off x="2893950" y="3097395"/>
              <a:ext cx="90145" cy="91571"/>
            </a:xfrm>
            <a:prstGeom prst="ellipse">
              <a:avLst/>
            </a:prstGeom>
            <a:no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grpSp>
      <p:cxnSp>
        <p:nvCxnSpPr>
          <p:cNvPr id="232" name="Straight Arrow Connector 231"/>
          <p:cNvCxnSpPr>
            <a:endCxn id="230" idx="2"/>
          </p:cNvCxnSpPr>
          <p:nvPr/>
        </p:nvCxnSpPr>
        <p:spPr>
          <a:xfrm flipV="1">
            <a:off x="8771600" y="4002189"/>
            <a:ext cx="376520" cy="221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74681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idx="4294967295"/>
          </p:nvPr>
        </p:nvSpPr>
        <p:spPr>
          <a:xfrm>
            <a:off x="685800" y="1273175"/>
            <a:ext cx="7772400" cy="1470025"/>
          </a:xfrm>
        </p:spPr>
        <p:txBody>
          <a:bodyPr/>
          <a:lstStyle/>
          <a:p>
            <a:r>
              <a:rPr lang="en-US" dirty="0" smtClean="0"/>
              <a:t>Inference by Expectation Propagation</a:t>
            </a:r>
          </a:p>
        </p:txBody>
      </p:sp>
      <p:sp>
        <p:nvSpPr>
          <p:cNvPr id="971779" name="Rectangle 3"/>
          <p:cNvSpPr>
            <a:spLocks noGrp="1" noChangeArrowheads="1"/>
          </p:cNvSpPr>
          <p:nvPr>
            <p:ph type="subTitle" idx="4294967295"/>
          </p:nvPr>
        </p:nvSpPr>
        <p:spPr>
          <a:xfrm>
            <a:off x="1371600" y="3886200"/>
            <a:ext cx="6400800" cy="1752600"/>
          </a:xfrm>
        </p:spPr>
        <p:txBody>
          <a:bodyPr/>
          <a:lstStyle/>
          <a:p>
            <a:pPr marL="0" indent="0" algn="ctr">
              <a:buFont typeface="Wingdings" panose="05000000000000000000" pitchFamily="2" charset="2"/>
              <a:buNone/>
            </a:pPr>
            <a:endParaRPr lang="en-US" dirty="0" smtClean="0"/>
          </a:p>
        </p:txBody>
      </p:sp>
      <p:sp>
        <p:nvSpPr>
          <p:cNvPr id="2" name="Slide Number Placeholder 1"/>
          <p:cNvSpPr>
            <a:spLocks noGrp="1"/>
          </p:cNvSpPr>
          <p:nvPr>
            <p:ph type="sldNum" sz="quarter" idx="10"/>
          </p:nvPr>
        </p:nvSpPr>
        <p:spPr/>
        <p:txBody>
          <a:bodyPr/>
          <a:lstStyle/>
          <a:p>
            <a:fld id="{49DE1205-2570-481F-8800-60FB5913B51D}" type="slidenum">
              <a:rPr lang="en-US" smtClean="0"/>
              <a:pPr/>
              <a:t>176</a:t>
            </a:fld>
            <a:endParaRPr lang="en-US"/>
          </a:p>
        </p:txBody>
      </p:sp>
    </p:spTree>
    <p:extLst>
      <p:ext uri="{BB962C8B-B14F-4D97-AF65-F5344CB8AC3E}">
        <p14:creationId xmlns:p14="http://schemas.microsoft.com/office/powerpoint/2010/main" val="380005480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9607" y="274638"/>
            <a:ext cx="8447192" cy="1143000"/>
          </a:xfrm>
        </p:spPr>
        <p:txBody>
          <a:bodyPr>
            <a:normAutofit fontScale="90000"/>
          </a:bodyPr>
          <a:lstStyle/>
          <a:p>
            <a:r>
              <a:rPr lang="en-US" dirty="0" smtClean="0"/>
              <a:t>Expectation Propagation: The Details</a:t>
            </a:r>
            <a:endParaRPr lang="en-US" dirty="0"/>
          </a:p>
        </p:txBody>
      </p:sp>
      <p:sp>
        <p:nvSpPr>
          <p:cNvPr id="3" name="Content Placeholder 2"/>
          <p:cNvSpPr>
            <a:spLocks noGrp="1"/>
          </p:cNvSpPr>
          <p:nvPr>
            <p:ph idx="1"/>
          </p:nvPr>
        </p:nvSpPr>
        <p:spPr/>
        <p:txBody>
          <a:bodyPr/>
          <a:lstStyle/>
          <a:p>
            <a:r>
              <a:rPr lang="en-US" dirty="0" smtClean="0"/>
              <a:t>A belief at at variable is just the point-wise product of message:</a:t>
            </a:r>
          </a:p>
          <a:p>
            <a:endParaRPr lang="en-US" b="1" dirty="0" smtClean="0"/>
          </a:p>
          <a:p>
            <a:r>
              <a:rPr lang="en-US" b="1" dirty="0" smtClean="0"/>
              <a:t>Key Idea: </a:t>
            </a:r>
            <a:r>
              <a:rPr lang="en-US" dirty="0" smtClean="0"/>
              <a:t>For each message,                   , we seek an approximate message </a:t>
            </a:r>
          </a:p>
          <a:p>
            <a:r>
              <a:rPr lang="en-US" dirty="0" smtClean="0"/>
              <a:t>Algorithm:</a:t>
            </a:r>
          </a:p>
          <a:p>
            <a:pPr marL="0" indent="0">
              <a:buNone/>
            </a:pPr>
            <a:r>
              <a:rPr lang="en-US" dirty="0" smtClean="0"/>
              <a:t>    for each </a:t>
            </a:r>
          </a:p>
          <a:p>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022" y="2191924"/>
            <a:ext cx="3325134" cy="90887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157" y="3333719"/>
            <a:ext cx="1524000" cy="482600"/>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976" y="3816319"/>
            <a:ext cx="1524000" cy="482600"/>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1867" y="4940874"/>
            <a:ext cx="1524000" cy="482600"/>
          </a:xfrm>
          <a:prstGeom prst="rect">
            <a:avLst/>
          </a:prstGeom>
        </p:spPr>
      </p:pic>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188" y="5593127"/>
            <a:ext cx="6694364" cy="533036"/>
          </a:xfrm>
          <a:prstGeom prst="rect">
            <a:avLst/>
          </a:prstGeom>
        </p:spPr>
      </p:pic>
    </p:spTree>
    <p:extLst>
      <p:ext uri="{BB962C8B-B14F-4D97-AF65-F5344CB8AC3E}">
        <p14:creationId xmlns:p14="http://schemas.microsoft.com/office/powerpoint/2010/main" val="7719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p:cNvSpPr>
          <p:nvPr>
            <p:ph type="title" idx="4294967295"/>
          </p:nvPr>
        </p:nvSpPr>
        <p:spPr/>
        <p:txBody>
          <a:bodyPr/>
          <a:lstStyle/>
          <a:p>
            <a:r>
              <a:rPr lang="en-US" sz="4000"/>
              <a:t>Expectation Propagation (EP)</a:t>
            </a:r>
          </a:p>
        </p:txBody>
      </p:sp>
      <p:sp>
        <p:nvSpPr>
          <p:cNvPr id="160" name="Oval 159"/>
          <p:cNvSpPr/>
          <p:nvPr/>
        </p:nvSpPr>
        <p:spPr>
          <a:xfrm>
            <a:off x="1395413" y="2936875"/>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schemeClr val="tx1"/>
                </a:solidFill>
                <a:latin typeface="Times New Roman" pitchFamily="18" charset="0"/>
                <a:cs typeface="Times New Roman" pitchFamily="18" charset="0"/>
              </a:rPr>
              <a:t>X</a:t>
            </a:r>
            <a:r>
              <a:rPr lang="en-US" sz="2400" i="1" baseline="-25000">
                <a:solidFill>
                  <a:schemeClr val="tx1"/>
                </a:solidFill>
                <a:latin typeface="Times New Roman" pitchFamily="18" charset="0"/>
                <a:cs typeface="Times New Roman" pitchFamily="18" charset="0"/>
              </a:rPr>
              <a:t>1</a:t>
            </a:r>
            <a:endParaRPr lang="en-US" sz="2400" i="1">
              <a:solidFill>
                <a:schemeClr val="tx1"/>
              </a:solidFill>
              <a:latin typeface="Times New Roman" pitchFamily="18" charset="0"/>
              <a:cs typeface="Times New Roman" pitchFamily="18" charset="0"/>
            </a:endParaRPr>
          </a:p>
        </p:txBody>
      </p:sp>
      <p:sp>
        <p:nvSpPr>
          <p:cNvPr id="161" name="Rectangle 160"/>
          <p:cNvSpPr/>
          <p:nvPr/>
        </p:nvSpPr>
        <p:spPr>
          <a:xfrm>
            <a:off x="1606550" y="4310063"/>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cxnSp>
        <p:nvCxnSpPr>
          <p:cNvPr id="162" name="Straight Connector 161"/>
          <p:cNvCxnSpPr>
            <a:stCxn id="160" idx="4"/>
            <a:endCxn id="161" idx="0"/>
          </p:cNvCxnSpPr>
          <p:nvPr/>
        </p:nvCxnSpPr>
        <p:spPr>
          <a:xfrm>
            <a:off x="1793875" y="3759200"/>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a:stCxn id="160" idx="6"/>
            <a:endCxn id="165" idx="2"/>
          </p:cNvCxnSpPr>
          <p:nvPr/>
        </p:nvCxnSpPr>
        <p:spPr>
          <a:xfrm>
            <a:off x="2205038" y="3341688"/>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2352675" y="3694113"/>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sp>
        <p:nvSpPr>
          <p:cNvPr id="165" name="Oval 164"/>
          <p:cNvSpPr/>
          <p:nvPr/>
        </p:nvSpPr>
        <p:spPr>
          <a:xfrm>
            <a:off x="2957513" y="4160838"/>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schemeClr val="tx1"/>
                </a:solidFill>
                <a:latin typeface="Times New Roman" pitchFamily="18" charset="0"/>
                <a:cs typeface="Times New Roman" pitchFamily="18" charset="0"/>
              </a:rPr>
              <a:t>X</a:t>
            </a:r>
            <a:r>
              <a:rPr lang="en-US" sz="2400" i="1" baseline="-25000">
                <a:solidFill>
                  <a:schemeClr val="tx1"/>
                </a:solidFill>
                <a:latin typeface="Times New Roman" pitchFamily="18" charset="0"/>
                <a:cs typeface="Times New Roman" pitchFamily="18" charset="0"/>
              </a:rPr>
              <a:t>2</a:t>
            </a:r>
            <a:endParaRPr lang="en-US" sz="2400" i="1">
              <a:solidFill>
                <a:schemeClr val="tx1"/>
              </a:solidFill>
              <a:latin typeface="Times New Roman" pitchFamily="18" charset="0"/>
              <a:cs typeface="Times New Roman" pitchFamily="18" charset="0"/>
            </a:endParaRPr>
          </a:p>
        </p:txBody>
      </p:sp>
      <p:sp>
        <p:nvSpPr>
          <p:cNvPr id="166" name="Rectangle 165"/>
          <p:cNvSpPr/>
          <p:nvPr/>
        </p:nvSpPr>
        <p:spPr>
          <a:xfrm>
            <a:off x="3151188" y="54006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cxnSp>
        <p:nvCxnSpPr>
          <p:cNvPr id="1323018" name="Straight Connector 166"/>
          <p:cNvCxnSpPr>
            <a:cxnSpLocks noChangeShapeType="1"/>
            <a:stCxn id="165" idx="4"/>
            <a:endCxn id="166" idx="0"/>
          </p:cNvCxnSpPr>
          <p:nvPr/>
        </p:nvCxnSpPr>
        <p:spPr bwMode="auto">
          <a:xfrm flipH="1">
            <a:off x="3348038" y="4983163"/>
            <a:ext cx="9525" cy="4032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8" name="Straight Connector 167"/>
          <p:cNvCxnSpPr>
            <a:stCxn id="165" idx="7"/>
            <a:endCxn id="170" idx="3"/>
          </p:cNvCxnSpPr>
          <p:nvPr/>
        </p:nvCxnSpPr>
        <p:spPr>
          <a:xfrm flipV="1">
            <a:off x="3638550" y="3271838"/>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Rectangle 168"/>
          <p:cNvSpPr/>
          <p:nvPr/>
        </p:nvSpPr>
        <p:spPr>
          <a:xfrm>
            <a:off x="4184650" y="359410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sp>
        <p:nvSpPr>
          <p:cNvPr id="170" name="Oval 169"/>
          <p:cNvSpPr/>
          <p:nvPr/>
        </p:nvSpPr>
        <p:spPr>
          <a:xfrm>
            <a:off x="4951413" y="2570163"/>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schemeClr val="tx1"/>
                </a:solidFill>
                <a:latin typeface="Times New Roman" pitchFamily="18" charset="0"/>
                <a:cs typeface="Times New Roman" pitchFamily="18" charset="0"/>
              </a:rPr>
              <a:t>X</a:t>
            </a:r>
            <a:r>
              <a:rPr lang="en-US" sz="2400" i="1" baseline="-25000">
                <a:solidFill>
                  <a:schemeClr val="tx1"/>
                </a:solidFill>
                <a:latin typeface="Times New Roman" pitchFamily="18" charset="0"/>
                <a:cs typeface="Times New Roman" pitchFamily="18" charset="0"/>
              </a:rPr>
              <a:t>3</a:t>
            </a:r>
            <a:endParaRPr lang="en-US" sz="2400" i="1">
              <a:solidFill>
                <a:schemeClr val="tx1"/>
              </a:solidFill>
              <a:latin typeface="Times New Roman" pitchFamily="18" charset="0"/>
              <a:cs typeface="Times New Roman" pitchFamily="18" charset="0"/>
            </a:endParaRPr>
          </a:p>
        </p:txBody>
      </p:sp>
      <p:sp>
        <p:nvSpPr>
          <p:cNvPr id="171" name="Rectangle 170"/>
          <p:cNvSpPr/>
          <p:nvPr/>
        </p:nvSpPr>
        <p:spPr>
          <a:xfrm>
            <a:off x="5172075" y="3943350"/>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cxnSp>
        <p:nvCxnSpPr>
          <p:cNvPr id="172" name="Straight Connector 171"/>
          <p:cNvCxnSpPr>
            <a:stCxn id="170" idx="4"/>
            <a:endCxn id="171" idx="0"/>
          </p:cNvCxnSpPr>
          <p:nvPr/>
        </p:nvCxnSpPr>
        <p:spPr>
          <a:xfrm>
            <a:off x="5349875" y="3389313"/>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70" idx="5"/>
            <a:endCxn id="175" idx="2"/>
          </p:cNvCxnSpPr>
          <p:nvPr/>
        </p:nvCxnSpPr>
        <p:spPr>
          <a:xfrm>
            <a:off x="5630863" y="3271838"/>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Rectangle 173"/>
          <p:cNvSpPr/>
          <p:nvPr/>
        </p:nvSpPr>
        <p:spPr>
          <a:xfrm>
            <a:off x="6283325" y="34067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sp>
        <p:nvSpPr>
          <p:cNvPr id="175" name="Oval 174"/>
          <p:cNvSpPr/>
          <p:nvPr/>
        </p:nvSpPr>
        <p:spPr>
          <a:xfrm>
            <a:off x="7362825" y="3602038"/>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schemeClr val="tx1"/>
                </a:solidFill>
                <a:latin typeface="Times New Roman" pitchFamily="18" charset="0"/>
                <a:cs typeface="Times New Roman" pitchFamily="18" charset="0"/>
              </a:rPr>
              <a:t>X</a:t>
            </a:r>
            <a:r>
              <a:rPr lang="en-US" sz="2400" i="1" baseline="-25000">
                <a:solidFill>
                  <a:schemeClr val="tx1"/>
                </a:solidFill>
                <a:latin typeface="Times New Roman" pitchFamily="18" charset="0"/>
                <a:cs typeface="Times New Roman" pitchFamily="18" charset="0"/>
              </a:rPr>
              <a:t>4</a:t>
            </a:r>
            <a:endParaRPr lang="en-US" sz="2400" i="1">
              <a:solidFill>
                <a:schemeClr val="tx1"/>
              </a:solidFill>
              <a:latin typeface="Times New Roman" pitchFamily="18" charset="0"/>
              <a:cs typeface="Times New Roman" pitchFamily="18" charset="0"/>
            </a:endParaRPr>
          </a:p>
        </p:txBody>
      </p:sp>
      <p:sp>
        <p:nvSpPr>
          <p:cNvPr id="176" name="Rectangle 175"/>
          <p:cNvSpPr/>
          <p:nvPr/>
        </p:nvSpPr>
        <p:spPr>
          <a:xfrm>
            <a:off x="7578725" y="4984750"/>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cxnSp>
        <p:nvCxnSpPr>
          <p:cNvPr id="177" name="Straight Connector 176"/>
          <p:cNvCxnSpPr>
            <a:stCxn id="175" idx="4"/>
            <a:endCxn id="176" idx="0"/>
          </p:cNvCxnSpPr>
          <p:nvPr/>
        </p:nvCxnSpPr>
        <p:spPr>
          <a:xfrm>
            <a:off x="7758113" y="4410075"/>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a:stCxn id="175" idx="6"/>
          </p:cNvCxnSpPr>
          <p:nvPr/>
        </p:nvCxnSpPr>
        <p:spPr>
          <a:xfrm>
            <a:off x="6477000" y="3810000"/>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8" name="Oval 187"/>
          <p:cNvSpPr/>
          <p:nvPr/>
        </p:nvSpPr>
        <p:spPr>
          <a:xfrm>
            <a:off x="3011488" y="1687513"/>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schemeClr val="tx1"/>
                </a:solidFill>
                <a:latin typeface="Times New Roman" pitchFamily="18" charset="0"/>
                <a:cs typeface="Times New Roman" pitchFamily="18" charset="0"/>
              </a:rPr>
              <a:t>X</a:t>
            </a:r>
            <a:r>
              <a:rPr lang="en-US" sz="2400" i="1" baseline="-25000">
                <a:solidFill>
                  <a:schemeClr val="tx1"/>
                </a:solidFill>
                <a:latin typeface="Times New Roman" pitchFamily="18" charset="0"/>
                <a:cs typeface="Times New Roman" pitchFamily="18" charset="0"/>
              </a:rPr>
              <a:t>7</a:t>
            </a:r>
            <a:endParaRPr lang="en-US" sz="2400" i="1">
              <a:solidFill>
                <a:schemeClr val="tx1"/>
              </a:solidFill>
              <a:latin typeface="Times New Roman" pitchFamily="18" charset="0"/>
              <a:cs typeface="Times New Roman" pitchFamily="18" charset="0"/>
            </a:endParaRPr>
          </a:p>
        </p:txBody>
      </p:sp>
      <p:sp>
        <p:nvSpPr>
          <p:cNvPr id="189" name="Rectangle 188"/>
          <p:cNvSpPr/>
          <p:nvPr/>
        </p:nvSpPr>
        <p:spPr>
          <a:xfrm>
            <a:off x="3217863" y="29273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cxnSp>
        <p:nvCxnSpPr>
          <p:cNvPr id="190" name="Straight Connector 189"/>
          <p:cNvCxnSpPr>
            <a:stCxn id="188" idx="4"/>
            <a:endCxn id="189" idx="0"/>
          </p:cNvCxnSpPr>
          <p:nvPr/>
        </p:nvCxnSpPr>
        <p:spPr>
          <a:xfrm>
            <a:off x="3409950" y="2509838"/>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188" idx="5"/>
            <a:endCxn id="170" idx="1"/>
          </p:cNvCxnSpPr>
          <p:nvPr/>
        </p:nvCxnSpPr>
        <p:spPr>
          <a:xfrm>
            <a:off x="3690938" y="2390775"/>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2" name="Rectangle 191"/>
          <p:cNvSpPr/>
          <p:nvPr/>
        </p:nvSpPr>
        <p:spPr>
          <a:xfrm>
            <a:off x="4192588" y="229870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sp>
        <p:nvSpPr>
          <p:cNvPr id="180" name="Oval 179"/>
          <p:cNvSpPr/>
          <p:nvPr/>
        </p:nvSpPr>
        <p:spPr>
          <a:xfrm>
            <a:off x="6113463" y="4773613"/>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schemeClr val="tx1"/>
                </a:solidFill>
                <a:latin typeface="Times New Roman" pitchFamily="18" charset="0"/>
                <a:cs typeface="Times New Roman" pitchFamily="18" charset="0"/>
              </a:rPr>
              <a:t>X</a:t>
            </a:r>
            <a:r>
              <a:rPr lang="en-US" sz="2400" i="1" baseline="-25000">
                <a:solidFill>
                  <a:schemeClr val="tx1"/>
                </a:solidFill>
                <a:latin typeface="Times New Roman" pitchFamily="18" charset="0"/>
                <a:cs typeface="Times New Roman" pitchFamily="18" charset="0"/>
              </a:rPr>
              <a:t>5</a:t>
            </a:r>
            <a:endParaRPr lang="en-US" sz="2400" i="1">
              <a:solidFill>
                <a:schemeClr val="tx1"/>
              </a:solidFill>
              <a:latin typeface="Times New Roman" pitchFamily="18" charset="0"/>
              <a:cs typeface="Times New Roman" pitchFamily="18" charset="0"/>
            </a:endParaRPr>
          </a:p>
        </p:txBody>
      </p:sp>
      <p:sp>
        <p:nvSpPr>
          <p:cNvPr id="181" name="Rectangle 180"/>
          <p:cNvSpPr/>
          <p:nvPr/>
        </p:nvSpPr>
        <p:spPr>
          <a:xfrm>
            <a:off x="6334125" y="6038850"/>
            <a:ext cx="387350"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schemeClr val="bg1"/>
              </a:solidFill>
              <a:latin typeface="Times New Roman" pitchFamily="18" charset="0"/>
              <a:cs typeface="Times New Roman" pitchFamily="18" charset="0"/>
            </a:endParaRPr>
          </a:p>
        </p:txBody>
      </p:sp>
      <p:cxnSp>
        <p:nvCxnSpPr>
          <p:cNvPr id="182" name="Straight Connector 181"/>
          <p:cNvCxnSpPr>
            <a:stCxn id="180" idx="4"/>
            <a:endCxn id="181" idx="0"/>
          </p:cNvCxnSpPr>
          <p:nvPr/>
        </p:nvCxnSpPr>
        <p:spPr>
          <a:xfrm>
            <a:off x="6511925" y="5592763"/>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9758" name="Group 62"/>
          <p:cNvGrpSpPr>
            <a:grpSpLocks/>
          </p:cNvGrpSpPr>
          <p:nvPr/>
        </p:nvGrpSpPr>
        <p:grpSpPr bwMode="auto">
          <a:xfrm>
            <a:off x="4524375" y="1570038"/>
            <a:ext cx="2640013" cy="2338387"/>
            <a:chOff x="2850" y="989"/>
            <a:chExt cx="1663" cy="1473"/>
          </a:xfrm>
        </p:grpSpPr>
        <p:sp>
          <p:nvSpPr>
            <p:cNvPr id="1323039" name="Text Box 40"/>
            <p:cNvSpPr txBox="1">
              <a:spLocks noChangeArrowheads="1"/>
            </p:cNvSpPr>
            <p:nvPr/>
          </p:nvSpPr>
          <p:spPr bwMode="auto">
            <a:xfrm>
              <a:off x="3005" y="989"/>
              <a:ext cx="15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r>
                <a:rPr lang="en-US" sz="1800" b="0">
                  <a:solidFill>
                    <a:srgbClr val="FF0000"/>
                  </a:solidFill>
                  <a:latin typeface="Arial" panose="020B0604020202020204" pitchFamily="34" charset="0"/>
                </a:rPr>
                <a:t>exponential-family</a:t>
              </a:r>
              <a:br>
                <a:rPr lang="en-US" sz="1800" b="0">
                  <a:solidFill>
                    <a:srgbClr val="FF0000"/>
                  </a:solidFill>
                  <a:latin typeface="Arial" panose="020B0604020202020204" pitchFamily="34" charset="0"/>
                </a:rPr>
              </a:br>
              <a:r>
                <a:rPr lang="en-US" sz="1800" b="0">
                  <a:solidFill>
                    <a:srgbClr val="FF0000"/>
                  </a:solidFill>
                  <a:latin typeface="Arial" panose="020B0604020202020204" pitchFamily="34" charset="0"/>
                </a:rPr>
                <a:t>approximations inside</a:t>
              </a:r>
            </a:p>
          </p:txBody>
        </p:sp>
        <p:sp>
          <p:nvSpPr>
            <p:cNvPr id="1323040" name="Freeform 39"/>
            <p:cNvSpPr>
              <a:spLocks/>
            </p:cNvSpPr>
            <p:nvPr/>
          </p:nvSpPr>
          <p:spPr bwMode="auto">
            <a:xfrm>
              <a:off x="2850" y="1401"/>
              <a:ext cx="1039" cy="1061"/>
            </a:xfrm>
            <a:custGeom>
              <a:avLst/>
              <a:gdLst>
                <a:gd name="T0" fmla="*/ 28 w 1170"/>
                <a:gd name="T1" fmla="*/ 461 h 1158"/>
                <a:gd name="T2" fmla="*/ 61 w 1170"/>
                <a:gd name="T3" fmla="*/ 541 h 1158"/>
                <a:gd name="T4" fmla="*/ 64 w 1170"/>
                <a:gd name="T5" fmla="*/ 553 h 1158"/>
                <a:gd name="T6" fmla="*/ 90 w 1170"/>
                <a:gd name="T7" fmla="*/ 566 h 1158"/>
                <a:gd name="T8" fmla="*/ 139 w 1170"/>
                <a:gd name="T9" fmla="*/ 585 h 1158"/>
                <a:gd name="T10" fmla="*/ 194 w 1170"/>
                <a:gd name="T11" fmla="*/ 606 h 1158"/>
                <a:gd name="T12" fmla="*/ 256 w 1170"/>
                <a:gd name="T13" fmla="*/ 628 h 1158"/>
                <a:gd name="T14" fmla="*/ 303 w 1170"/>
                <a:gd name="T15" fmla="*/ 606 h 1158"/>
                <a:gd name="T16" fmla="*/ 325 w 1170"/>
                <a:gd name="T17" fmla="*/ 596 h 1158"/>
                <a:gd name="T18" fmla="*/ 357 w 1170"/>
                <a:gd name="T19" fmla="*/ 583 h 1158"/>
                <a:gd name="T20" fmla="*/ 392 w 1170"/>
                <a:gd name="T21" fmla="*/ 563 h 1158"/>
                <a:gd name="T22" fmla="*/ 424 w 1170"/>
                <a:gd name="T23" fmla="*/ 544 h 1158"/>
                <a:gd name="T24" fmla="*/ 432 w 1170"/>
                <a:gd name="T25" fmla="*/ 535 h 1158"/>
                <a:gd name="T26" fmla="*/ 481 w 1170"/>
                <a:gd name="T27" fmla="*/ 464 h 1158"/>
                <a:gd name="T28" fmla="*/ 496 w 1170"/>
                <a:gd name="T29" fmla="*/ 439 h 1158"/>
                <a:gd name="T30" fmla="*/ 506 w 1170"/>
                <a:gd name="T31" fmla="*/ 345 h 1158"/>
                <a:gd name="T32" fmla="*/ 494 w 1170"/>
                <a:gd name="T33" fmla="*/ 160 h 1158"/>
                <a:gd name="T34" fmla="*/ 484 w 1170"/>
                <a:gd name="T35" fmla="*/ 113 h 1158"/>
                <a:gd name="T36" fmla="*/ 472 w 1170"/>
                <a:gd name="T37" fmla="*/ 60 h 1158"/>
                <a:gd name="T38" fmla="*/ 416 w 1170"/>
                <a:gd name="T39" fmla="*/ 38 h 1158"/>
                <a:gd name="T40" fmla="*/ 322 w 1170"/>
                <a:gd name="T41" fmla="*/ 0 h 1158"/>
                <a:gd name="T42" fmla="*/ 214 w 1170"/>
                <a:gd name="T43" fmla="*/ 5 h 1158"/>
                <a:gd name="T44" fmla="*/ 134 w 1170"/>
                <a:gd name="T45" fmla="*/ 22 h 1158"/>
                <a:gd name="T46" fmla="*/ 84 w 1170"/>
                <a:gd name="T47" fmla="*/ 61 h 1158"/>
                <a:gd name="T48" fmla="*/ 61 w 1170"/>
                <a:gd name="T49" fmla="*/ 99 h 1158"/>
                <a:gd name="T50" fmla="*/ 41 w 1170"/>
                <a:gd name="T51" fmla="*/ 173 h 1158"/>
                <a:gd name="T52" fmla="*/ 22 w 1170"/>
                <a:gd name="T53" fmla="*/ 237 h 1158"/>
                <a:gd name="T54" fmla="*/ 20 w 1170"/>
                <a:gd name="T55" fmla="*/ 257 h 1158"/>
                <a:gd name="T56" fmla="*/ 14 w 1170"/>
                <a:gd name="T57" fmla="*/ 275 h 1158"/>
                <a:gd name="T58" fmla="*/ 18 w 1170"/>
                <a:gd name="T59" fmla="*/ 433 h 1158"/>
                <a:gd name="T60" fmla="*/ 28 w 1170"/>
                <a:gd name="T61" fmla="*/ 461 h 1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0"/>
                <a:gd name="T94" fmla="*/ 0 h 1158"/>
                <a:gd name="T95" fmla="*/ 1170 w 1170"/>
                <a:gd name="T96" fmla="*/ 1158 h 1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0" h="1158">
                  <a:moveTo>
                    <a:pt x="62" y="850"/>
                  </a:moveTo>
                  <a:cubicBezTo>
                    <a:pt x="84" y="887"/>
                    <a:pt x="113" y="971"/>
                    <a:pt x="142" y="998"/>
                  </a:cubicBezTo>
                  <a:cubicBezTo>
                    <a:pt x="144" y="1006"/>
                    <a:pt x="143" y="1015"/>
                    <a:pt x="148" y="1021"/>
                  </a:cubicBezTo>
                  <a:cubicBezTo>
                    <a:pt x="152" y="1027"/>
                    <a:pt x="198" y="1042"/>
                    <a:pt x="205" y="1044"/>
                  </a:cubicBezTo>
                  <a:cubicBezTo>
                    <a:pt x="244" y="1056"/>
                    <a:pt x="278" y="1071"/>
                    <a:pt x="319" y="1078"/>
                  </a:cubicBezTo>
                  <a:cubicBezTo>
                    <a:pt x="359" y="1092"/>
                    <a:pt x="402" y="1109"/>
                    <a:pt x="444" y="1118"/>
                  </a:cubicBezTo>
                  <a:cubicBezTo>
                    <a:pt x="488" y="1141"/>
                    <a:pt x="539" y="1146"/>
                    <a:pt x="587" y="1158"/>
                  </a:cubicBezTo>
                  <a:cubicBezTo>
                    <a:pt x="626" y="1150"/>
                    <a:pt x="658" y="1132"/>
                    <a:pt x="695" y="1118"/>
                  </a:cubicBezTo>
                  <a:cubicBezTo>
                    <a:pt x="744" y="1099"/>
                    <a:pt x="690" y="1128"/>
                    <a:pt x="746" y="1101"/>
                  </a:cubicBezTo>
                  <a:cubicBezTo>
                    <a:pt x="775" y="1087"/>
                    <a:pt x="786" y="1078"/>
                    <a:pt x="820" y="1073"/>
                  </a:cubicBezTo>
                  <a:cubicBezTo>
                    <a:pt x="846" y="1055"/>
                    <a:pt x="872" y="1050"/>
                    <a:pt x="900" y="1038"/>
                  </a:cubicBezTo>
                  <a:cubicBezTo>
                    <a:pt x="926" y="1027"/>
                    <a:pt x="947" y="1013"/>
                    <a:pt x="974" y="1004"/>
                  </a:cubicBezTo>
                  <a:cubicBezTo>
                    <a:pt x="988" y="991"/>
                    <a:pt x="982" y="997"/>
                    <a:pt x="992" y="987"/>
                  </a:cubicBezTo>
                  <a:cubicBezTo>
                    <a:pt x="1033" y="953"/>
                    <a:pt x="1074" y="901"/>
                    <a:pt x="1106" y="856"/>
                  </a:cubicBezTo>
                  <a:cubicBezTo>
                    <a:pt x="1111" y="838"/>
                    <a:pt x="1140" y="810"/>
                    <a:pt x="1140" y="810"/>
                  </a:cubicBezTo>
                  <a:cubicBezTo>
                    <a:pt x="1158" y="759"/>
                    <a:pt x="1153" y="694"/>
                    <a:pt x="1163" y="639"/>
                  </a:cubicBezTo>
                  <a:cubicBezTo>
                    <a:pt x="1160" y="500"/>
                    <a:pt x="1170" y="416"/>
                    <a:pt x="1134" y="297"/>
                  </a:cubicBezTo>
                  <a:cubicBezTo>
                    <a:pt x="1120" y="179"/>
                    <a:pt x="1140" y="306"/>
                    <a:pt x="1111" y="206"/>
                  </a:cubicBezTo>
                  <a:cubicBezTo>
                    <a:pt x="1105" y="186"/>
                    <a:pt x="1105" y="128"/>
                    <a:pt x="1083" y="109"/>
                  </a:cubicBezTo>
                  <a:cubicBezTo>
                    <a:pt x="1054" y="84"/>
                    <a:pt x="992" y="76"/>
                    <a:pt x="957" y="69"/>
                  </a:cubicBezTo>
                  <a:cubicBezTo>
                    <a:pt x="906" y="30"/>
                    <a:pt x="804" y="13"/>
                    <a:pt x="741" y="0"/>
                  </a:cubicBezTo>
                  <a:cubicBezTo>
                    <a:pt x="657" y="2"/>
                    <a:pt x="574" y="3"/>
                    <a:pt x="490" y="6"/>
                  </a:cubicBezTo>
                  <a:cubicBezTo>
                    <a:pt x="427" y="9"/>
                    <a:pt x="368" y="29"/>
                    <a:pt x="307" y="40"/>
                  </a:cubicBezTo>
                  <a:cubicBezTo>
                    <a:pt x="263" y="56"/>
                    <a:pt x="232" y="89"/>
                    <a:pt x="193" y="114"/>
                  </a:cubicBezTo>
                  <a:cubicBezTo>
                    <a:pt x="184" y="141"/>
                    <a:pt x="161" y="162"/>
                    <a:pt x="142" y="183"/>
                  </a:cubicBezTo>
                  <a:cubicBezTo>
                    <a:pt x="130" y="230"/>
                    <a:pt x="110" y="274"/>
                    <a:pt x="96" y="320"/>
                  </a:cubicBezTo>
                  <a:cubicBezTo>
                    <a:pt x="84" y="360"/>
                    <a:pt x="74" y="404"/>
                    <a:pt x="51" y="439"/>
                  </a:cubicBezTo>
                  <a:cubicBezTo>
                    <a:pt x="49" y="451"/>
                    <a:pt x="48" y="463"/>
                    <a:pt x="45" y="474"/>
                  </a:cubicBezTo>
                  <a:cubicBezTo>
                    <a:pt x="42" y="486"/>
                    <a:pt x="33" y="508"/>
                    <a:pt x="33" y="508"/>
                  </a:cubicBezTo>
                  <a:cubicBezTo>
                    <a:pt x="28" y="572"/>
                    <a:pt x="0" y="757"/>
                    <a:pt x="39" y="799"/>
                  </a:cubicBezTo>
                  <a:cubicBezTo>
                    <a:pt x="53" y="839"/>
                    <a:pt x="44" y="823"/>
                    <a:pt x="62" y="850"/>
                  </a:cubicBezTo>
                  <a:close/>
                </a:path>
              </a:pathLst>
            </a:custGeom>
            <a:noFill/>
            <a:ln w="3810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15" name="Straight Arrow Connector 114"/>
            <p:cNvCxnSpPr/>
            <p:nvPr/>
          </p:nvCxnSpPr>
          <p:spPr>
            <a:xfrm>
              <a:off x="3051" y="1585"/>
              <a:ext cx="144" cy="48"/>
            </a:xfrm>
            <a:prstGeom prst="straightConnector1">
              <a:avLst/>
            </a:prstGeom>
            <a:ln w="3810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323042" name="Straight Arrow Connector 116"/>
            <p:cNvCxnSpPr>
              <a:cxnSpLocks noChangeShapeType="1"/>
            </p:cNvCxnSpPr>
            <p:nvPr/>
          </p:nvCxnSpPr>
          <p:spPr bwMode="auto">
            <a:xfrm flipH="1" flipV="1">
              <a:off x="3657" y="1993"/>
              <a:ext cx="158" cy="105"/>
            </a:xfrm>
            <a:prstGeom prst="straightConnector1">
              <a:avLst/>
            </a:prstGeom>
            <a:noFill/>
            <a:ln w="38100" algn="ctr">
              <a:solidFill>
                <a:srgbClr val="84AA33"/>
              </a:solidFill>
              <a:round/>
              <a:headEnd type="oval" w="med" len="med"/>
              <a:tailEnd type="triangle" w="med" len="med"/>
            </a:ln>
            <a:extLst>
              <a:ext uri="{909E8E84-426E-40DD-AFC4-6F175D3DCCD1}">
                <a14:hiddenFill xmlns:a14="http://schemas.microsoft.com/office/drawing/2010/main">
                  <a:noFill/>
                </a14:hiddenFill>
              </a:ext>
            </a:extLst>
          </p:spPr>
        </p:cxnSp>
        <p:cxnSp>
          <p:nvCxnSpPr>
            <p:cNvPr id="1323043" name="Straight Arrow Connector 114"/>
            <p:cNvCxnSpPr>
              <a:cxnSpLocks noChangeShapeType="1"/>
            </p:cNvCxnSpPr>
            <p:nvPr/>
          </p:nvCxnSpPr>
          <p:spPr bwMode="auto">
            <a:xfrm flipV="1">
              <a:off x="2947" y="2041"/>
              <a:ext cx="182" cy="113"/>
            </a:xfrm>
            <a:prstGeom prst="straightConnector1">
              <a:avLst/>
            </a:prstGeom>
            <a:noFill/>
            <a:ln w="38100" algn="ctr">
              <a:solidFill>
                <a:srgbClr val="84AA33"/>
              </a:solidFill>
              <a:round/>
              <a:headEnd type="oval" w="med" len="med"/>
              <a:tailEnd type="triangle" w="med" len="med"/>
            </a:ln>
            <a:extLst>
              <a:ext uri="{909E8E84-426E-40DD-AFC4-6F175D3DCCD1}">
                <a14:hiddenFill xmlns:a14="http://schemas.microsoft.com/office/drawing/2010/main">
                  <a:noFill/>
                </a14:hiddenFill>
              </a:ext>
            </a:extLst>
          </p:spPr>
        </p:cxnSp>
        <p:cxnSp>
          <p:nvCxnSpPr>
            <p:cNvPr id="1323044" name="Straight Arrow Connector 116"/>
            <p:cNvCxnSpPr>
              <a:cxnSpLocks noChangeShapeType="1"/>
            </p:cNvCxnSpPr>
            <p:nvPr/>
          </p:nvCxnSpPr>
          <p:spPr bwMode="auto">
            <a:xfrm flipH="1" flipV="1">
              <a:off x="3435" y="2155"/>
              <a:ext cx="30" cy="216"/>
            </a:xfrm>
            <a:prstGeom prst="straightConnector1">
              <a:avLst/>
            </a:prstGeom>
            <a:noFill/>
            <a:ln w="38100" algn="ctr">
              <a:solidFill>
                <a:srgbClr val="84AA33"/>
              </a:solidFill>
              <a:round/>
              <a:headEnd type="oval" w="med" len="med"/>
              <a:tailEnd type="triangle" w="med" len="med"/>
            </a:ln>
            <a:extLst>
              <a:ext uri="{909E8E84-426E-40DD-AFC4-6F175D3DCCD1}">
                <a14:hiddenFill xmlns:a14="http://schemas.microsoft.com/office/drawing/2010/main">
                  <a:noFill/>
                </a14:hiddenFill>
              </a:ext>
            </a:extLst>
          </p:spPr>
        </p:cxnSp>
      </p:grpSp>
      <p:grpSp>
        <p:nvGrpSpPr>
          <p:cNvPr id="39981" name="Group 45"/>
          <p:cNvGrpSpPr>
            <a:grpSpLocks/>
          </p:cNvGrpSpPr>
          <p:nvPr/>
        </p:nvGrpSpPr>
        <p:grpSpPr bwMode="auto">
          <a:xfrm>
            <a:off x="919163" y="1409700"/>
            <a:ext cx="7715250" cy="4581525"/>
            <a:chOff x="579" y="888"/>
            <a:chExt cx="4860" cy="2886"/>
          </a:xfrm>
        </p:grpSpPr>
        <p:sp>
          <p:nvSpPr>
            <p:cNvPr id="1323046" name="Freeform 45"/>
            <p:cNvSpPr>
              <a:spLocks/>
            </p:cNvSpPr>
            <p:nvPr/>
          </p:nvSpPr>
          <p:spPr bwMode="auto">
            <a:xfrm rot="-2898264">
              <a:off x="4446" y="1967"/>
              <a:ext cx="760" cy="1226"/>
            </a:xfrm>
            <a:custGeom>
              <a:avLst/>
              <a:gdLst>
                <a:gd name="T0" fmla="*/ 588589152 w 1170"/>
                <a:gd name="T1" fmla="*/ 2147483647 h 1158"/>
                <a:gd name="T2" fmla="*/ 588589152 w 1170"/>
                <a:gd name="T3" fmla="*/ 2147483647 h 1158"/>
                <a:gd name="T4" fmla="*/ 588589152 w 1170"/>
                <a:gd name="T5" fmla="*/ 2147483647 h 1158"/>
                <a:gd name="T6" fmla="*/ 588589152 w 1170"/>
                <a:gd name="T7" fmla="*/ 2147483647 h 1158"/>
                <a:gd name="T8" fmla="*/ 588589152 w 1170"/>
                <a:gd name="T9" fmla="*/ 2147483647 h 1158"/>
                <a:gd name="T10" fmla="*/ 588589152 w 1170"/>
                <a:gd name="T11" fmla="*/ 2147483647 h 1158"/>
                <a:gd name="T12" fmla="*/ 588589152 w 1170"/>
                <a:gd name="T13" fmla="*/ 2147483647 h 1158"/>
                <a:gd name="T14" fmla="*/ 588589152 w 1170"/>
                <a:gd name="T15" fmla="*/ 2147483647 h 1158"/>
                <a:gd name="T16" fmla="*/ 588589152 w 1170"/>
                <a:gd name="T17" fmla="*/ 2147483647 h 1158"/>
                <a:gd name="T18" fmla="*/ 588589152 w 1170"/>
                <a:gd name="T19" fmla="*/ 2147483647 h 1158"/>
                <a:gd name="T20" fmla="*/ 588589152 w 1170"/>
                <a:gd name="T21" fmla="*/ 2147483647 h 1158"/>
                <a:gd name="T22" fmla="*/ 588589152 w 1170"/>
                <a:gd name="T23" fmla="*/ 2147483647 h 1158"/>
                <a:gd name="T24" fmla="*/ 588589152 w 1170"/>
                <a:gd name="T25" fmla="*/ 2147483647 h 1158"/>
                <a:gd name="T26" fmla="*/ 588589152 w 1170"/>
                <a:gd name="T27" fmla="*/ 2147483647 h 1158"/>
                <a:gd name="T28" fmla="*/ 588589152 w 1170"/>
                <a:gd name="T29" fmla="*/ 2147483647 h 1158"/>
                <a:gd name="T30" fmla="*/ 588589152 w 1170"/>
                <a:gd name="T31" fmla="*/ 2147483647 h 1158"/>
                <a:gd name="T32" fmla="*/ 588589152 w 1170"/>
                <a:gd name="T33" fmla="*/ 2147483647 h 1158"/>
                <a:gd name="T34" fmla="*/ 588589152 w 1170"/>
                <a:gd name="T35" fmla="*/ 2147483647 h 1158"/>
                <a:gd name="T36" fmla="*/ 588589152 w 1170"/>
                <a:gd name="T37" fmla="*/ 2147483647 h 1158"/>
                <a:gd name="T38" fmla="*/ 588589152 w 1170"/>
                <a:gd name="T39" fmla="*/ 2147483647 h 1158"/>
                <a:gd name="T40" fmla="*/ 588589152 w 1170"/>
                <a:gd name="T41" fmla="*/ 0 h 1158"/>
                <a:gd name="T42" fmla="*/ 588589152 w 1170"/>
                <a:gd name="T43" fmla="*/ 2147483647 h 1158"/>
                <a:gd name="T44" fmla="*/ 588589152 w 1170"/>
                <a:gd name="T45" fmla="*/ 2147483647 h 1158"/>
                <a:gd name="T46" fmla="*/ 588589152 w 1170"/>
                <a:gd name="T47" fmla="*/ 2147483647 h 1158"/>
                <a:gd name="T48" fmla="*/ 588589152 w 1170"/>
                <a:gd name="T49" fmla="*/ 2147483647 h 1158"/>
                <a:gd name="T50" fmla="*/ 588589152 w 1170"/>
                <a:gd name="T51" fmla="*/ 2147483647 h 1158"/>
                <a:gd name="T52" fmla="*/ 588589152 w 1170"/>
                <a:gd name="T53" fmla="*/ 2147483647 h 1158"/>
                <a:gd name="T54" fmla="*/ 588589152 w 1170"/>
                <a:gd name="T55" fmla="*/ 2147483647 h 1158"/>
                <a:gd name="T56" fmla="*/ 588589152 w 1170"/>
                <a:gd name="T57" fmla="*/ 2147483647 h 1158"/>
                <a:gd name="T58" fmla="*/ 588589152 w 1170"/>
                <a:gd name="T59" fmla="*/ 2147483647 h 1158"/>
                <a:gd name="T60" fmla="*/ 588589152 w 1170"/>
                <a:gd name="T61" fmla="*/ 2147483647 h 1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0"/>
                <a:gd name="T94" fmla="*/ 0 h 1158"/>
                <a:gd name="T95" fmla="*/ 1170 w 1170"/>
                <a:gd name="T96" fmla="*/ 1158 h 1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0" h="1158">
                  <a:moveTo>
                    <a:pt x="62" y="850"/>
                  </a:moveTo>
                  <a:cubicBezTo>
                    <a:pt x="84" y="887"/>
                    <a:pt x="113" y="971"/>
                    <a:pt x="142" y="998"/>
                  </a:cubicBezTo>
                  <a:cubicBezTo>
                    <a:pt x="144" y="1006"/>
                    <a:pt x="143" y="1015"/>
                    <a:pt x="148" y="1021"/>
                  </a:cubicBezTo>
                  <a:cubicBezTo>
                    <a:pt x="152" y="1027"/>
                    <a:pt x="198" y="1042"/>
                    <a:pt x="205" y="1044"/>
                  </a:cubicBezTo>
                  <a:cubicBezTo>
                    <a:pt x="244" y="1056"/>
                    <a:pt x="278" y="1071"/>
                    <a:pt x="319" y="1078"/>
                  </a:cubicBezTo>
                  <a:cubicBezTo>
                    <a:pt x="359" y="1092"/>
                    <a:pt x="402" y="1109"/>
                    <a:pt x="444" y="1118"/>
                  </a:cubicBezTo>
                  <a:cubicBezTo>
                    <a:pt x="488" y="1141"/>
                    <a:pt x="539" y="1146"/>
                    <a:pt x="587" y="1158"/>
                  </a:cubicBezTo>
                  <a:cubicBezTo>
                    <a:pt x="626" y="1150"/>
                    <a:pt x="658" y="1132"/>
                    <a:pt x="695" y="1118"/>
                  </a:cubicBezTo>
                  <a:cubicBezTo>
                    <a:pt x="744" y="1099"/>
                    <a:pt x="690" y="1128"/>
                    <a:pt x="746" y="1101"/>
                  </a:cubicBezTo>
                  <a:cubicBezTo>
                    <a:pt x="775" y="1087"/>
                    <a:pt x="786" y="1078"/>
                    <a:pt x="820" y="1073"/>
                  </a:cubicBezTo>
                  <a:cubicBezTo>
                    <a:pt x="846" y="1055"/>
                    <a:pt x="872" y="1050"/>
                    <a:pt x="900" y="1038"/>
                  </a:cubicBezTo>
                  <a:cubicBezTo>
                    <a:pt x="926" y="1027"/>
                    <a:pt x="947" y="1013"/>
                    <a:pt x="974" y="1004"/>
                  </a:cubicBezTo>
                  <a:cubicBezTo>
                    <a:pt x="988" y="991"/>
                    <a:pt x="982" y="997"/>
                    <a:pt x="992" y="987"/>
                  </a:cubicBezTo>
                  <a:cubicBezTo>
                    <a:pt x="1033" y="953"/>
                    <a:pt x="1074" y="901"/>
                    <a:pt x="1106" y="856"/>
                  </a:cubicBezTo>
                  <a:cubicBezTo>
                    <a:pt x="1111" y="838"/>
                    <a:pt x="1140" y="810"/>
                    <a:pt x="1140" y="810"/>
                  </a:cubicBezTo>
                  <a:cubicBezTo>
                    <a:pt x="1158" y="759"/>
                    <a:pt x="1153" y="694"/>
                    <a:pt x="1163" y="639"/>
                  </a:cubicBezTo>
                  <a:cubicBezTo>
                    <a:pt x="1160" y="500"/>
                    <a:pt x="1170" y="416"/>
                    <a:pt x="1134" y="297"/>
                  </a:cubicBezTo>
                  <a:cubicBezTo>
                    <a:pt x="1120" y="179"/>
                    <a:pt x="1140" y="306"/>
                    <a:pt x="1111" y="206"/>
                  </a:cubicBezTo>
                  <a:cubicBezTo>
                    <a:pt x="1105" y="186"/>
                    <a:pt x="1105" y="128"/>
                    <a:pt x="1083" y="109"/>
                  </a:cubicBezTo>
                  <a:cubicBezTo>
                    <a:pt x="1054" y="84"/>
                    <a:pt x="992" y="76"/>
                    <a:pt x="957" y="69"/>
                  </a:cubicBezTo>
                  <a:cubicBezTo>
                    <a:pt x="906" y="30"/>
                    <a:pt x="804" y="13"/>
                    <a:pt x="741" y="0"/>
                  </a:cubicBezTo>
                  <a:cubicBezTo>
                    <a:pt x="657" y="2"/>
                    <a:pt x="574" y="3"/>
                    <a:pt x="490" y="6"/>
                  </a:cubicBezTo>
                  <a:cubicBezTo>
                    <a:pt x="427" y="9"/>
                    <a:pt x="368" y="29"/>
                    <a:pt x="307" y="40"/>
                  </a:cubicBezTo>
                  <a:cubicBezTo>
                    <a:pt x="263" y="56"/>
                    <a:pt x="232" y="89"/>
                    <a:pt x="193" y="114"/>
                  </a:cubicBezTo>
                  <a:cubicBezTo>
                    <a:pt x="184" y="141"/>
                    <a:pt x="161" y="162"/>
                    <a:pt x="142" y="183"/>
                  </a:cubicBezTo>
                  <a:cubicBezTo>
                    <a:pt x="130" y="230"/>
                    <a:pt x="110" y="274"/>
                    <a:pt x="96" y="320"/>
                  </a:cubicBezTo>
                  <a:cubicBezTo>
                    <a:pt x="84" y="360"/>
                    <a:pt x="74" y="404"/>
                    <a:pt x="51" y="439"/>
                  </a:cubicBezTo>
                  <a:cubicBezTo>
                    <a:pt x="49" y="451"/>
                    <a:pt x="48" y="463"/>
                    <a:pt x="45" y="474"/>
                  </a:cubicBezTo>
                  <a:cubicBezTo>
                    <a:pt x="42" y="486"/>
                    <a:pt x="33" y="508"/>
                    <a:pt x="33" y="508"/>
                  </a:cubicBezTo>
                  <a:cubicBezTo>
                    <a:pt x="28" y="572"/>
                    <a:pt x="0" y="757"/>
                    <a:pt x="39" y="799"/>
                  </a:cubicBezTo>
                  <a:cubicBezTo>
                    <a:pt x="53" y="839"/>
                    <a:pt x="44" y="823"/>
                    <a:pt x="62" y="850"/>
                  </a:cubicBezTo>
                  <a:close/>
                </a:path>
              </a:pathLst>
            </a:custGeom>
            <a:noFill/>
            <a:ln w="3810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3047" name="Freeform 46"/>
            <p:cNvSpPr>
              <a:spLocks/>
            </p:cNvSpPr>
            <p:nvPr/>
          </p:nvSpPr>
          <p:spPr bwMode="auto">
            <a:xfrm>
              <a:off x="1647" y="2480"/>
              <a:ext cx="873" cy="885"/>
            </a:xfrm>
            <a:custGeom>
              <a:avLst/>
              <a:gdLst>
                <a:gd name="T0" fmla="*/ 892102217 w 1170"/>
                <a:gd name="T1" fmla="*/ 958590608 h 1158"/>
                <a:gd name="T2" fmla="*/ 892102217 w 1170"/>
                <a:gd name="T3" fmla="*/ 958590608 h 1158"/>
                <a:gd name="T4" fmla="*/ 892102217 w 1170"/>
                <a:gd name="T5" fmla="*/ 958590608 h 1158"/>
                <a:gd name="T6" fmla="*/ 892102217 w 1170"/>
                <a:gd name="T7" fmla="*/ 958590608 h 1158"/>
                <a:gd name="T8" fmla="*/ 892102217 w 1170"/>
                <a:gd name="T9" fmla="*/ 958590608 h 1158"/>
                <a:gd name="T10" fmla="*/ 892102217 w 1170"/>
                <a:gd name="T11" fmla="*/ 958590608 h 1158"/>
                <a:gd name="T12" fmla="*/ 892102217 w 1170"/>
                <a:gd name="T13" fmla="*/ 958590608 h 1158"/>
                <a:gd name="T14" fmla="*/ 892102217 w 1170"/>
                <a:gd name="T15" fmla="*/ 958590608 h 1158"/>
                <a:gd name="T16" fmla="*/ 892102217 w 1170"/>
                <a:gd name="T17" fmla="*/ 958590608 h 1158"/>
                <a:gd name="T18" fmla="*/ 892102217 w 1170"/>
                <a:gd name="T19" fmla="*/ 958590608 h 1158"/>
                <a:gd name="T20" fmla="*/ 892102217 w 1170"/>
                <a:gd name="T21" fmla="*/ 958590608 h 1158"/>
                <a:gd name="T22" fmla="*/ 892102217 w 1170"/>
                <a:gd name="T23" fmla="*/ 958590608 h 1158"/>
                <a:gd name="T24" fmla="*/ 892102217 w 1170"/>
                <a:gd name="T25" fmla="*/ 958590608 h 1158"/>
                <a:gd name="T26" fmla="*/ 892102217 w 1170"/>
                <a:gd name="T27" fmla="*/ 958590608 h 1158"/>
                <a:gd name="T28" fmla="*/ 892102217 w 1170"/>
                <a:gd name="T29" fmla="*/ 958590608 h 1158"/>
                <a:gd name="T30" fmla="*/ 892102217 w 1170"/>
                <a:gd name="T31" fmla="*/ 958590608 h 1158"/>
                <a:gd name="T32" fmla="*/ 892102217 w 1170"/>
                <a:gd name="T33" fmla="*/ 958590608 h 1158"/>
                <a:gd name="T34" fmla="*/ 892102217 w 1170"/>
                <a:gd name="T35" fmla="*/ 958590608 h 1158"/>
                <a:gd name="T36" fmla="*/ 892102217 w 1170"/>
                <a:gd name="T37" fmla="*/ 958590608 h 1158"/>
                <a:gd name="T38" fmla="*/ 892102217 w 1170"/>
                <a:gd name="T39" fmla="*/ 958590608 h 1158"/>
                <a:gd name="T40" fmla="*/ 892102217 w 1170"/>
                <a:gd name="T41" fmla="*/ 0 h 1158"/>
                <a:gd name="T42" fmla="*/ 892102217 w 1170"/>
                <a:gd name="T43" fmla="*/ 958590608 h 1158"/>
                <a:gd name="T44" fmla="*/ 892102217 w 1170"/>
                <a:gd name="T45" fmla="*/ 958590608 h 1158"/>
                <a:gd name="T46" fmla="*/ 892102217 w 1170"/>
                <a:gd name="T47" fmla="*/ 958590608 h 1158"/>
                <a:gd name="T48" fmla="*/ 892102217 w 1170"/>
                <a:gd name="T49" fmla="*/ 958590608 h 1158"/>
                <a:gd name="T50" fmla="*/ 892102217 w 1170"/>
                <a:gd name="T51" fmla="*/ 958590608 h 1158"/>
                <a:gd name="T52" fmla="*/ 892102217 w 1170"/>
                <a:gd name="T53" fmla="*/ 958590608 h 1158"/>
                <a:gd name="T54" fmla="*/ 892102217 w 1170"/>
                <a:gd name="T55" fmla="*/ 958590608 h 1158"/>
                <a:gd name="T56" fmla="*/ 892102217 w 1170"/>
                <a:gd name="T57" fmla="*/ 958590608 h 1158"/>
                <a:gd name="T58" fmla="*/ 892102217 w 1170"/>
                <a:gd name="T59" fmla="*/ 958590608 h 1158"/>
                <a:gd name="T60" fmla="*/ 892102217 w 1170"/>
                <a:gd name="T61" fmla="*/ 958590608 h 1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0"/>
                <a:gd name="T94" fmla="*/ 0 h 1158"/>
                <a:gd name="T95" fmla="*/ 1170 w 1170"/>
                <a:gd name="T96" fmla="*/ 1158 h 1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0" h="1158">
                  <a:moveTo>
                    <a:pt x="62" y="850"/>
                  </a:moveTo>
                  <a:cubicBezTo>
                    <a:pt x="84" y="887"/>
                    <a:pt x="113" y="971"/>
                    <a:pt x="142" y="998"/>
                  </a:cubicBezTo>
                  <a:cubicBezTo>
                    <a:pt x="144" y="1006"/>
                    <a:pt x="143" y="1015"/>
                    <a:pt x="148" y="1021"/>
                  </a:cubicBezTo>
                  <a:cubicBezTo>
                    <a:pt x="152" y="1027"/>
                    <a:pt x="198" y="1042"/>
                    <a:pt x="205" y="1044"/>
                  </a:cubicBezTo>
                  <a:cubicBezTo>
                    <a:pt x="244" y="1056"/>
                    <a:pt x="278" y="1071"/>
                    <a:pt x="319" y="1078"/>
                  </a:cubicBezTo>
                  <a:cubicBezTo>
                    <a:pt x="359" y="1092"/>
                    <a:pt x="402" y="1109"/>
                    <a:pt x="444" y="1118"/>
                  </a:cubicBezTo>
                  <a:cubicBezTo>
                    <a:pt x="488" y="1141"/>
                    <a:pt x="539" y="1146"/>
                    <a:pt x="587" y="1158"/>
                  </a:cubicBezTo>
                  <a:cubicBezTo>
                    <a:pt x="626" y="1150"/>
                    <a:pt x="658" y="1132"/>
                    <a:pt x="695" y="1118"/>
                  </a:cubicBezTo>
                  <a:cubicBezTo>
                    <a:pt x="744" y="1099"/>
                    <a:pt x="690" y="1128"/>
                    <a:pt x="746" y="1101"/>
                  </a:cubicBezTo>
                  <a:cubicBezTo>
                    <a:pt x="775" y="1087"/>
                    <a:pt x="786" y="1078"/>
                    <a:pt x="820" y="1073"/>
                  </a:cubicBezTo>
                  <a:cubicBezTo>
                    <a:pt x="846" y="1055"/>
                    <a:pt x="872" y="1050"/>
                    <a:pt x="900" y="1038"/>
                  </a:cubicBezTo>
                  <a:cubicBezTo>
                    <a:pt x="926" y="1027"/>
                    <a:pt x="947" y="1013"/>
                    <a:pt x="974" y="1004"/>
                  </a:cubicBezTo>
                  <a:cubicBezTo>
                    <a:pt x="988" y="991"/>
                    <a:pt x="982" y="997"/>
                    <a:pt x="992" y="987"/>
                  </a:cubicBezTo>
                  <a:cubicBezTo>
                    <a:pt x="1033" y="953"/>
                    <a:pt x="1074" y="901"/>
                    <a:pt x="1106" y="856"/>
                  </a:cubicBezTo>
                  <a:cubicBezTo>
                    <a:pt x="1111" y="838"/>
                    <a:pt x="1140" y="810"/>
                    <a:pt x="1140" y="810"/>
                  </a:cubicBezTo>
                  <a:cubicBezTo>
                    <a:pt x="1158" y="759"/>
                    <a:pt x="1153" y="694"/>
                    <a:pt x="1163" y="639"/>
                  </a:cubicBezTo>
                  <a:cubicBezTo>
                    <a:pt x="1160" y="500"/>
                    <a:pt x="1170" y="416"/>
                    <a:pt x="1134" y="297"/>
                  </a:cubicBezTo>
                  <a:cubicBezTo>
                    <a:pt x="1120" y="179"/>
                    <a:pt x="1140" y="306"/>
                    <a:pt x="1111" y="206"/>
                  </a:cubicBezTo>
                  <a:cubicBezTo>
                    <a:pt x="1105" y="186"/>
                    <a:pt x="1105" y="128"/>
                    <a:pt x="1083" y="109"/>
                  </a:cubicBezTo>
                  <a:cubicBezTo>
                    <a:pt x="1054" y="84"/>
                    <a:pt x="992" y="76"/>
                    <a:pt x="957" y="69"/>
                  </a:cubicBezTo>
                  <a:cubicBezTo>
                    <a:pt x="906" y="30"/>
                    <a:pt x="804" y="13"/>
                    <a:pt x="741" y="0"/>
                  </a:cubicBezTo>
                  <a:cubicBezTo>
                    <a:pt x="657" y="2"/>
                    <a:pt x="574" y="3"/>
                    <a:pt x="490" y="6"/>
                  </a:cubicBezTo>
                  <a:cubicBezTo>
                    <a:pt x="427" y="9"/>
                    <a:pt x="368" y="29"/>
                    <a:pt x="307" y="40"/>
                  </a:cubicBezTo>
                  <a:cubicBezTo>
                    <a:pt x="263" y="56"/>
                    <a:pt x="232" y="89"/>
                    <a:pt x="193" y="114"/>
                  </a:cubicBezTo>
                  <a:cubicBezTo>
                    <a:pt x="184" y="141"/>
                    <a:pt x="161" y="162"/>
                    <a:pt x="142" y="183"/>
                  </a:cubicBezTo>
                  <a:cubicBezTo>
                    <a:pt x="130" y="230"/>
                    <a:pt x="110" y="274"/>
                    <a:pt x="96" y="320"/>
                  </a:cubicBezTo>
                  <a:cubicBezTo>
                    <a:pt x="84" y="360"/>
                    <a:pt x="74" y="404"/>
                    <a:pt x="51" y="439"/>
                  </a:cubicBezTo>
                  <a:cubicBezTo>
                    <a:pt x="49" y="451"/>
                    <a:pt x="48" y="463"/>
                    <a:pt x="45" y="474"/>
                  </a:cubicBezTo>
                  <a:cubicBezTo>
                    <a:pt x="42" y="486"/>
                    <a:pt x="33" y="508"/>
                    <a:pt x="33" y="508"/>
                  </a:cubicBezTo>
                  <a:cubicBezTo>
                    <a:pt x="28" y="572"/>
                    <a:pt x="0" y="757"/>
                    <a:pt x="39" y="799"/>
                  </a:cubicBezTo>
                  <a:cubicBezTo>
                    <a:pt x="53" y="839"/>
                    <a:pt x="44" y="823"/>
                    <a:pt x="62" y="850"/>
                  </a:cubicBezTo>
                  <a:close/>
                </a:path>
              </a:pathLst>
            </a:custGeom>
            <a:noFill/>
            <a:ln w="3810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3048" name="Freeform 47"/>
            <p:cNvSpPr>
              <a:spLocks/>
            </p:cNvSpPr>
            <p:nvPr/>
          </p:nvSpPr>
          <p:spPr bwMode="auto">
            <a:xfrm>
              <a:off x="1732" y="888"/>
              <a:ext cx="873" cy="885"/>
            </a:xfrm>
            <a:custGeom>
              <a:avLst/>
              <a:gdLst>
                <a:gd name="T0" fmla="*/ 892102217 w 1170"/>
                <a:gd name="T1" fmla="*/ 958590608 h 1158"/>
                <a:gd name="T2" fmla="*/ 892102217 w 1170"/>
                <a:gd name="T3" fmla="*/ 958590608 h 1158"/>
                <a:gd name="T4" fmla="*/ 892102217 w 1170"/>
                <a:gd name="T5" fmla="*/ 958590608 h 1158"/>
                <a:gd name="T6" fmla="*/ 892102217 w 1170"/>
                <a:gd name="T7" fmla="*/ 958590608 h 1158"/>
                <a:gd name="T8" fmla="*/ 892102217 w 1170"/>
                <a:gd name="T9" fmla="*/ 958590608 h 1158"/>
                <a:gd name="T10" fmla="*/ 892102217 w 1170"/>
                <a:gd name="T11" fmla="*/ 958590608 h 1158"/>
                <a:gd name="T12" fmla="*/ 892102217 w 1170"/>
                <a:gd name="T13" fmla="*/ 958590608 h 1158"/>
                <a:gd name="T14" fmla="*/ 892102217 w 1170"/>
                <a:gd name="T15" fmla="*/ 958590608 h 1158"/>
                <a:gd name="T16" fmla="*/ 892102217 w 1170"/>
                <a:gd name="T17" fmla="*/ 958590608 h 1158"/>
                <a:gd name="T18" fmla="*/ 892102217 w 1170"/>
                <a:gd name="T19" fmla="*/ 958590608 h 1158"/>
                <a:gd name="T20" fmla="*/ 892102217 w 1170"/>
                <a:gd name="T21" fmla="*/ 958590608 h 1158"/>
                <a:gd name="T22" fmla="*/ 892102217 w 1170"/>
                <a:gd name="T23" fmla="*/ 958590608 h 1158"/>
                <a:gd name="T24" fmla="*/ 892102217 w 1170"/>
                <a:gd name="T25" fmla="*/ 958590608 h 1158"/>
                <a:gd name="T26" fmla="*/ 892102217 w 1170"/>
                <a:gd name="T27" fmla="*/ 958590608 h 1158"/>
                <a:gd name="T28" fmla="*/ 892102217 w 1170"/>
                <a:gd name="T29" fmla="*/ 958590608 h 1158"/>
                <a:gd name="T30" fmla="*/ 892102217 w 1170"/>
                <a:gd name="T31" fmla="*/ 958590608 h 1158"/>
                <a:gd name="T32" fmla="*/ 892102217 w 1170"/>
                <a:gd name="T33" fmla="*/ 958590608 h 1158"/>
                <a:gd name="T34" fmla="*/ 892102217 w 1170"/>
                <a:gd name="T35" fmla="*/ 958590608 h 1158"/>
                <a:gd name="T36" fmla="*/ 892102217 w 1170"/>
                <a:gd name="T37" fmla="*/ 958590608 h 1158"/>
                <a:gd name="T38" fmla="*/ 892102217 w 1170"/>
                <a:gd name="T39" fmla="*/ 958590608 h 1158"/>
                <a:gd name="T40" fmla="*/ 892102217 w 1170"/>
                <a:gd name="T41" fmla="*/ 0 h 1158"/>
                <a:gd name="T42" fmla="*/ 892102217 w 1170"/>
                <a:gd name="T43" fmla="*/ 958590608 h 1158"/>
                <a:gd name="T44" fmla="*/ 892102217 w 1170"/>
                <a:gd name="T45" fmla="*/ 958590608 h 1158"/>
                <a:gd name="T46" fmla="*/ 892102217 w 1170"/>
                <a:gd name="T47" fmla="*/ 958590608 h 1158"/>
                <a:gd name="T48" fmla="*/ 892102217 w 1170"/>
                <a:gd name="T49" fmla="*/ 958590608 h 1158"/>
                <a:gd name="T50" fmla="*/ 892102217 w 1170"/>
                <a:gd name="T51" fmla="*/ 958590608 h 1158"/>
                <a:gd name="T52" fmla="*/ 892102217 w 1170"/>
                <a:gd name="T53" fmla="*/ 958590608 h 1158"/>
                <a:gd name="T54" fmla="*/ 892102217 w 1170"/>
                <a:gd name="T55" fmla="*/ 958590608 h 1158"/>
                <a:gd name="T56" fmla="*/ 892102217 w 1170"/>
                <a:gd name="T57" fmla="*/ 958590608 h 1158"/>
                <a:gd name="T58" fmla="*/ 892102217 w 1170"/>
                <a:gd name="T59" fmla="*/ 958590608 h 1158"/>
                <a:gd name="T60" fmla="*/ 892102217 w 1170"/>
                <a:gd name="T61" fmla="*/ 958590608 h 1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0"/>
                <a:gd name="T94" fmla="*/ 0 h 1158"/>
                <a:gd name="T95" fmla="*/ 1170 w 1170"/>
                <a:gd name="T96" fmla="*/ 1158 h 1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0" h="1158">
                  <a:moveTo>
                    <a:pt x="62" y="850"/>
                  </a:moveTo>
                  <a:cubicBezTo>
                    <a:pt x="84" y="887"/>
                    <a:pt x="113" y="971"/>
                    <a:pt x="142" y="998"/>
                  </a:cubicBezTo>
                  <a:cubicBezTo>
                    <a:pt x="144" y="1006"/>
                    <a:pt x="143" y="1015"/>
                    <a:pt x="148" y="1021"/>
                  </a:cubicBezTo>
                  <a:cubicBezTo>
                    <a:pt x="152" y="1027"/>
                    <a:pt x="198" y="1042"/>
                    <a:pt x="205" y="1044"/>
                  </a:cubicBezTo>
                  <a:cubicBezTo>
                    <a:pt x="244" y="1056"/>
                    <a:pt x="278" y="1071"/>
                    <a:pt x="319" y="1078"/>
                  </a:cubicBezTo>
                  <a:cubicBezTo>
                    <a:pt x="359" y="1092"/>
                    <a:pt x="402" y="1109"/>
                    <a:pt x="444" y="1118"/>
                  </a:cubicBezTo>
                  <a:cubicBezTo>
                    <a:pt x="488" y="1141"/>
                    <a:pt x="539" y="1146"/>
                    <a:pt x="587" y="1158"/>
                  </a:cubicBezTo>
                  <a:cubicBezTo>
                    <a:pt x="626" y="1150"/>
                    <a:pt x="658" y="1132"/>
                    <a:pt x="695" y="1118"/>
                  </a:cubicBezTo>
                  <a:cubicBezTo>
                    <a:pt x="744" y="1099"/>
                    <a:pt x="690" y="1128"/>
                    <a:pt x="746" y="1101"/>
                  </a:cubicBezTo>
                  <a:cubicBezTo>
                    <a:pt x="775" y="1087"/>
                    <a:pt x="786" y="1078"/>
                    <a:pt x="820" y="1073"/>
                  </a:cubicBezTo>
                  <a:cubicBezTo>
                    <a:pt x="846" y="1055"/>
                    <a:pt x="872" y="1050"/>
                    <a:pt x="900" y="1038"/>
                  </a:cubicBezTo>
                  <a:cubicBezTo>
                    <a:pt x="926" y="1027"/>
                    <a:pt x="947" y="1013"/>
                    <a:pt x="974" y="1004"/>
                  </a:cubicBezTo>
                  <a:cubicBezTo>
                    <a:pt x="988" y="991"/>
                    <a:pt x="982" y="997"/>
                    <a:pt x="992" y="987"/>
                  </a:cubicBezTo>
                  <a:cubicBezTo>
                    <a:pt x="1033" y="953"/>
                    <a:pt x="1074" y="901"/>
                    <a:pt x="1106" y="856"/>
                  </a:cubicBezTo>
                  <a:cubicBezTo>
                    <a:pt x="1111" y="838"/>
                    <a:pt x="1140" y="810"/>
                    <a:pt x="1140" y="810"/>
                  </a:cubicBezTo>
                  <a:cubicBezTo>
                    <a:pt x="1158" y="759"/>
                    <a:pt x="1153" y="694"/>
                    <a:pt x="1163" y="639"/>
                  </a:cubicBezTo>
                  <a:cubicBezTo>
                    <a:pt x="1160" y="500"/>
                    <a:pt x="1170" y="416"/>
                    <a:pt x="1134" y="297"/>
                  </a:cubicBezTo>
                  <a:cubicBezTo>
                    <a:pt x="1120" y="179"/>
                    <a:pt x="1140" y="306"/>
                    <a:pt x="1111" y="206"/>
                  </a:cubicBezTo>
                  <a:cubicBezTo>
                    <a:pt x="1105" y="186"/>
                    <a:pt x="1105" y="128"/>
                    <a:pt x="1083" y="109"/>
                  </a:cubicBezTo>
                  <a:cubicBezTo>
                    <a:pt x="1054" y="84"/>
                    <a:pt x="992" y="76"/>
                    <a:pt x="957" y="69"/>
                  </a:cubicBezTo>
                  <a:cubicBezTo>
                    <a:pt x="906" y="30"/>
                    <a:pt x="804" y="13"/>
                    <a:pt x="741" y="0"/>
                  </a:cubicBezTo>
                  <a:cubicBezTo>
                    <a:pt x="657" y="2"/>
                    <a:pt x="574" y="3"/>
                    <a:pt x="490" y="6"/>
                  </a:cubicBezTo>
                  <a:cubicBezTo>
                    <a:pt x="427" y="9"/>
                    <a:pt x="368" y="29"/>
                    <a:pt x="307" y="40"/>
                  </a:cubicBezTo>
                  <a:cubicBezTo>
                    <a:pt x="263" y="56"/>
                    <a:pt x="232" y="89"/>
                    <a:pt x="193" y="114"/>
                  </a:cubicBezTo>
                  <a:cubicBezTo>
                    <a:pt x="184" y="141"/>
                    <a:pt x="161" y="162"/>
                    <a:pt x="142" y="183"/>
                  </a:cubicBezTo>
                  <a:cubicBezTo>
                    <a:pt x="130" y="230"/>
                    <a:pt x="110" y="274"/>
                    <a:pt x="96" y="320"/>
                  </a:cubicBezTo>
                  <a:cubicBezTo>
                    <a:pt x="84" y="360"/>
                    <a:pt x="74" y="404"/>
                    <a:pt x="51" y="439"/>
                  </a:cubicBezTo>
                  <a:cubicBezTo>
                    <a:pt x="49" y="451"/>
                    <a:pt x="48" y="463"/>
                    <a:pt x="45" y="474"/>
                  </a:cubicBezTo>
                  <a:cubicBezTo>
                    <a:pt x="42" y="486"/>
                    <a:pt x="33" y="508"/>
                    <a:pt x="33" y="508"/>
                  </a:cubicBezTo>
                  <a:cubicBezTo>
                    <a:pt x="28" y="572"/>
                    <a:pt x="0" y="757"/>
                    <a:pt x="39" y="799"/>
                  </a:cubicBezTo>
                  <a:cubicBezTo>
                    <a:pt x="53" y="839"/>
                    <a:pt x="44" y="823"/>
                    <a:pt x="62" y="850"/>
                  </a:cubicBezTo>
                  <a:close/>
                </a:path>
              </a:pathLst>
            </a:custGeom>
            <a:noFill/>
            <a:ln w="3810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3049" name="Freeform 48"/>
            <p:cNvSpPr>
              <a:spLocks/>
            </p:cNvSpPr>
            <p:nvPr/>
          </p:nvSpPr>
          <p:spPr bwMode="auto">
            <a:xfrm>
              <a:off x="579" y="1737"/>
              <a:ext cx="873" cy="885"/>
            </a:xfrm>
            <a:custGeom>
              <a:avLst/>
              <a:gdLst>
                <a:gd name="T0" fmla="*/ 892102217 w 1170"/>
                <a:gd name="T1" fmla="*/ 958590608 h 1158"/>
                <a:gd name="T2" fmla="*/ 892102217 w 1170"/>
                <a:gd name="T3" fmla="*/ 958590608 h 1158"/>
                <a:gd name="T4" fmla="*/ 892102217 w 1170"/>
                <a:gd name="T5" fmla="*/ 958590608 h 1158"/>
                <a:gd name="T6" fmla="*/ 892102217 w 1170"/>
                <a:gd name="T7" fmla="*/ 958590608 h 1158"/>
                <a:gd name="T8" fmla="*/ 892102217 w 1170"/>
                <a:gd name="T9" fmla="*/ 958590608 h 1158"/>
                <a:gd name="T10" fmla="*/ 892102217 w 1170"/>
                <a:gd name="T11" fmla="*/ 958590608 h 1158"/>
                <a:gd name="T12" fmla="*/ 892102217 w 1170"/>
                <a:gd name="T13" fmla="*/ 958590608 h 1158"/>
                <a:gd name="T14" fmla="*/ 892102217 w 1170"/>
                <a:gd name="T15" fmla="*/ 958590608 h 1158"/>
                <a:gd name="T16" fmla="*/ 892102217 w 1170"/>
                <a:gd name="T17" fmla="*/ 958590608 h 1158"/>
                <a:gd name="T18" fmla="*/ 892102217 w 1170"/>
                <a:gd name="T19" fmla="*/ 958590608 h 1158"/>
                <a:gd name="T20" fmla="*/ 892102217 w 1170"/>
                <a:gd name="T21" fmla="*/ 958590608 h 1158"/>
                <a:gd name="T22" fmla="*/ 892102217 w 1170"/>
                <a:gd name="T23" fmla="*/ 958590608 h 1158"/>
                <a:gd name="T24" fmla="*/ 892102217 w 1170"/>
                <a:gd name="T25" fmla="*/ 958590608 h 1158"/>
                <a:gd name="T26" fmla="*/ 892102217 w 1170"/>
                <a:gd name="T27" fmla="*/ 958590608 h 1158"/>
                <a:gd name="T28" fmla="*/ 892102217 w 1170"/>
                <a:gd name="T29" fmla="*/ 958590608 h 1158"/>
                <a:gd name="T30" fmla="*/ 892102217 w 1170"/>
                <a:gd name="T31" fmla="*/ 958590608 h 1158"/>
                <a:gd name="T32" fmla="*/ 892102217 w 1170"/>
                <a:gd name="T33" fmla="*/ 958590608 h 1158"/>
                <a:gd name="T34" fmla="*/ 892102217 w 1170"/>
                <a:gd name="T35" fmla="*/ 958590608 h 1158"/>
                <a:gd name="T36" fmla="*/ 892102217 w 1170"/>
                <a:gd name="T37" fmla="*/ 958590608 h 1158"/>
                <a:gd name="T38" fmla="*/ 892102217 w 1170"/>
                <a:gd name="T39" fmla="*/ 958590608 h 1158"/>
                <a:gd name="T40" fmla="*/ 892102217 w 1170"/>
                <a:gd name="T41" fmla="*/ 0 h 1158"/>
                <a:gd name="T42" fmla="*/ 892102217 w 1170"/>
                <a:gd name="T43" fmla="*/ 958590608 h 1158"/>
                <a:gd name="T44" fmla="*/ 892102217 w 1170"/>
                <a:gd name="T45" fmla="*/ 958590608 h 1158"/>
                <a:gd name="T46" fmla="*/ 892102217 w 1170"/>
                <a:gd name="T47" fmla="*/ 958590608 h 1158"/>
                <a:gd name="T48" fmla="*/ 892102217 w 1170"/>
                <a:gd name="T49" fmla="*/ 958590608 h 1158"/>
                <a:gd name="T50" fmla="*/ 892102217 w 1170"/>
                <a:gd name="T51" fmla="*/ 958590608 h 1158"/>
                <a:gd name="T52" fmla="*/ 892102217 w 1170"/>
                <a:gd name="T53" fmla="*/ 958590608 h 1158"/>
                <a:gd name="T54" fmla="*/ 892102217 w 1170"/>
                <a:gd name="T55" fmla="*/ 958590608 h 1158"/>
                <a:gd name="T56" fmla="*/ 892102217 w 1170"/>
                <a:gd name="T57" fmla="*/ 958590608 h 1158"/>
                <a:gd name="T58" fmla="*/ 892102217 w 1170"/>
                <a:gd name="T59" fmla="*/ 958590608 h 1158"/>
                <a:gd name="T60" fmla="*/ 892102217 w 1170"/>
                <a:gd name="T61" fmla="*/ 958590608 h 1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0"/>
                <a:gd name="T94" fmla="*/ 0 h 1158"/>
                <a:gd name="T95" fmla="*/ 1170 w 1170"/>
                <a:gd name="T96" fmla="*/ 1158 h 1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0" h="1158">
                  <a:moveTo>
                    <a:pt x="62" y="850"/>
                  </a:moveTo>
                  <a:cubicBezTo>
                    <a:pt x="84" y="887"/>
                    <a:pt x="113" y="971"/>
                    <a:pt x="142" y="998"/>
                  </a:cubicBezTo>
                  <a:cubicBezTo>
                    <a:pt x="144" y="1006"/>
                    <a:pt x="143" y="1015"/>
                    <a:pt x="148" y="1021"/>
                  </a:cubicBezTo>
                  <a:cubicBezTo>
                    <a:pt x="152" y="1027"/>
                    <a:pt x="198" y="1042"/>
                    <a:pt x="205" y="1044"/>
                  </a:cubicBezTo>
                  <a:cubicBezTo>
                    <a:pt x="244" y="1056"/>
                    <a:pt x="278" y="1071"/>
                    <a:pt x="319" y="1078"/>
                  </a:cubicBezTo>
                  <a:cubicBezTo>
                    <a:pt x="359" y="1092"/>
                    <a:pt x="402" y="1109"/>
                    <a:pt x="444" y="1118"/>
                  </a:cubicBezTo>
                  <a:cubicBezTo>
                    <a:pt x="488" y="1141"/>
                    <a:pt x="539" y="1146"/>
                    <a:pt x="587" y="1158"/>
                  </a:cubicBezTo>
                  <a:cubicBezTo>
                    <a:pt x="626" y="1150"/>
                    <a:pt x="658" y="1132"/>
                    <a:pt x="695" y="1118"/>
                  </a:cubicBezTo>
                  <a:cubicBezTo>
                    <a:pt x="744" y="1099"/>
                    <a:pt x="690" y="1128"/>
                    <a:pt x="746" y="1101"/>
                  </a:cubicBezTo>
                  <a:cubicBezTo>
                    <a:pt x="775" y="1087"/>
                    <a:pt x="786" y="1078"/>
                    <a:pt x="820" y="1073"/>
                  </a:cubicBezTo>
                  <a:cubicBezTo>
                    <a:pt x="846" y="1055"/>
                    <a:pt x="872" y="1050"/>
                    <a:pt x="900" y="1038"/>
                  </a:cubicBezTo>
                  <a:cubicBezTo>
                    <a:pt x="926" y="1027"/>
                    <a:pt x="947" y="1013"/>
                    <a:pt x="974" y="1004"/>
                  </a:cubicBezTo>
                  <a:cubicBezTo>
                    <a:pt x="988" y="991"/>
                    <a:pt x="982" y="997"/>
                    <a:pt x="992" y="987"/>
                  </a:cubicBezTo>
                  <a:cubicBezTo>
                    <a:pt x="1033" y="953"/>
                    <a:pt x="1074" y="901"/>
                    <a:pt x="1106" y="856"/>
                  </a:cubicBezTo>
                  <a:cubicBezTo>
                    <a:pt x="1111" y="838"/>
                    <a:pt x="1140" y="810"/>
                    <a:pt x="1140" y="810"/>
                  </a:cubicBezTo>
                  <a:cubicBezTo>
                    <a:pt x="1158" y="759"/>
                    <a:pt x="1153" y="694"/>
                    <a:pt x="1163" y="639"/>
                  </a:cubicBezTo>
                  <a:cubicBezTo>
                    <a:pt x="1160" y="500"/>
                    <a:pt x="1170" y="416"/>
                    <a:pt x="1134" y="297"/>
                  </a:cubicBezTo>
                  <a:cubicBezTo>
                    <a:pt x="1120" y="179"/>
                    <a:pt x="1140" y="306"/>
                    <a:pt x="1111" y="206"/>
                  </a:cubicBezTo>
                  <a:cubicBezTo>
                    <a:pt x="1105" y="186"/>
                    <a:pt x="1105" y="128"/>
                    <a:pt x="1083" y="109"/>
                  </a:cubicBezTo>
                  <a:cubicBezTo>
                    <a:pt x="1054" y="84"/>
                    <a:pt x="992" y="76"/>
                    <a:pt x="957" y="69"/>
                  </a:cubicBezTo>
                  <a:cubicBezTo>
                    <a:pt x="906" y="30"/>
                    <a:pt x="804" y="13"/>
                    <a:pt x="741" y="0"/>
                  </a:cubicBezTo>
                  <a:cubicBezTo>
                    <a:pt x="657" y="2"/>
                    <a:pt x="574" y="3"/>
                    <a:pt x="490" y="6"/>
                  </a:cubicBezTo>
                  <a:cubicBezTo>
                    <a:pt x="427" y="9"/>
                    <a:pt x="368" y="29"/>
                    <a:pt x="307" y="40"/>
                  </a:cubicBezTo>
                  <a:cubicBezTo>
                    <a:pt x="263" y="56"/>
                    <a:pt x="232" y="89"/>
                    <a:pt x="193" y="114"/>
                  </a:cubicBezTo>
                  <a:cubicBezTo>
                    <a:pt x="184" y="141"/>
                    <a:pt x="161" y="162"/>
                    <a:pt x="142" y="183"/>
                  </a:cubicBezTo>
                  <a:cubicBezTo>
                    <a:pt x="130" y="230"/>
                    <a:pt x="110" y="274"/>
                    <a:pt x="96" y="320"/>
                  </a:cubicBezTo>
                  <a:cubicBezTo>
                    <a:pt x="84" y="360"/>
                    <a:pt x="74" y="404"/>
                    <a:pt x="51" y="439"/>
                  </a:cubicBezTo>
                  <a:cubicBezTo>
                    <a:pt x="49" y="451"/>
                    <a:pt x="48" y="463"/>
                    <a:pt x="45" y="474"/>
                  </a:cubicBezTo>
                  <a:cubicBezTo>
                    <a:pt x="42" y="486"/>
                    <a:pt x="33" y="508"/>
                    <a:pt x="33" y="508"/>
                  </a:cubicBezTo>
                  <a:cubicBezTo>
                    <a:pt x="28" y="572"/>
                    <a:pt x="0" y="757"/>
                    <a:pt x="39" y="799"/>
                  </a:cubicBezTo>
                  <a:cubicBezTo>
                    <a:pt x="53" y="839"/>
                    <a:pt x="44" y="823"/>
                    <a:pt x="62" y="850"/>
                  </a:cubicBezTo>
                  <a:close/>
                </a:path>
              </a:pathLst>
            </a:custGeom>
            <a:noFill/>
            <a:ln w="3810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3050" name="Freeform 53"/>
            <p:cNvSpPr>
              <a:spLocks/>
            </p:cNvSpPr>
            <p:nvPr/>
          </p:nvSpPr>
          <p:spPr bwMode="auto">
            <a:xfrm flipH="1">
              <a:off x="3784" y="2479"/>
              <a:ext cx="617" cy="1295"/>
            </a:xfrm>
            <a:custGeom>
              <a:avLst/>
              <a:gdLst>
                <a:gd name="T0" fmla="*/ 314939551 w 1170"/>
                <a:gd name="T1" fmla="*/ 2147483647 h 1158"/>
                <a:gd name="T2" fmla="*/ 314939551 w 1170"/>
                <a:gd name="T3" fmla="*/ 2147483647 h 1158"/>
                <a:gd name="T4" fmla="*/ 314939551 w 1170"/>
                <a:gd name="T5" fmla="*/ 2147483647 h 1158"/>
                <a:gd name="T6" fmla="*/ 314939551 w 1170"/>
                <a:gd name="T7" fmla="*/ 2147483647 h 1158"/>
                <a:gd name="T8" fmla="*/ 314939551 w 1170"/>
                <a:gd name="T9" fmla="*/ 2147483647 h 1158"/>
                <a:gd name="T10" fmla="*/ 314939551 w 1170"/>
                <a:gd name="T11" fmla="*/ 2147483647 h 1158"/>
                <a:gd name="T12" fmla="*/ 314939551 w 1170"/>
                <a:gd name="T13" fmla="*/ 2147483647 h 1158"/>
                <a:gd name="T14" fmla="*/ 314939551 w 1170"/>
                <a:gd name="T15" fmla="*/ 2147483647 h 1158"/>
                <a:gd name="T16" fmla="*/ 314939551 w 1170"/>
                <a:gd name="T17" fmla="*/ 2147483647 h 1158"/>
                <a:gd name="T18" fmla="*/ 314939551 w 1170"/>
                <a:gd name="T19" fmla="*/ 2147483647 h 1158"/>
                <a:gd name="T20" fmla="*/ 314939551 w 1170"/>
                <a:gd name="T21" fmla="*/ 2147483647 h 1158"/>
                <a:gd name="T22" fmla="*/ 314939551 w 1170"/>
                <a:gd name="T23" fmla="*/ 2147483647 h 1158"/>
                <a:gd name="T24" fmla="*/ 314939551 w 1170"/>
                <a:gd name="T25" fmla="*/ 2147483647 h 1158"/>
                <a:gd name="T26" fmla="*/ 314939551 w 1170"/>
                <a:gd name="T27" fmla="*/ 2147483647 h 1158"/>
                <a:gd name="T28" fmla="*/ 314939551 w 1170"/>
                <a:gd name="T29" fmla="*/ 2147483647 h 1158"/>
                <a:gd name="T30" fmla="*/ 314939551 w 1170"/>
                <a:gd name="T31" fmla="*/ 2147483647 h 1158"/>
                <a:gd name="T32" fmla="*/ 314939551 w 1170"/>
                <a:gd name="T33" fmla="*/ 2147483647 h 1158"/>
                <a:gd name="T34" fmla="*/ 314939551 w 1170"/>
                <a:gd name="T35" fmla="*/ 2147483647 h 1158"/>
                <a:gd name="T36" fmla="*/ 314939551 w 1170"/>
                <a:gd name="T37" fmla="*/ 2147483647 h 1158"/>
                <a:gd name="T38" fmla="*/ 314939551 w 1170"/>
                <a:gd name="T39" fmla="*/ 2147483647 h 1158"/>
                <a:gd name="T40" fmla="*/ 314939551 w 1170"/>
                <a:gd name="T41" fmla="*/ 0 h 1158"/>
                <a:gd name="T42" fmla="*/ 314939551 w 1170"/>
                <a:gd name="T43" fmla="*/ 2147483647 h 1158"/>
                <a:gd name="T44" fmla="*/ 314939551 w 1170"/>
                <a:gd name="T45" fmla="*/ 2147483647 h 1158"/>
                <a:gd name="T46" fmla="*/ 314939551 w 1170"/>
                <a:gd name="T47" fmla="*/ 2147483647 h 1158"/>
                <a:gd name="T48" fmla="*/ 314939551 w 1170"/>
                <a:gd name="T49" fmla="*/ 2147483647 h 1158"/>
                <a:gd name="T50" fmla="*/ 314939551 w 1170"/>
                <a:gd name="T51" fmla="*/ 2147483647 h 1158"/>
                <a:gd name="T52" fmla="*/ 314939551 w 1170"/>
                <a:gd name="T53" fmla="*/ 2147483647 h 1158"/>
                <a:gd name="T54" fmla="*/ 314939551 w 1170"/>
                <a:gd name="T55" fmla="*/ 2147483647 h 1158"/>
                <a:gd name="T56" fmla="*/ 314939551 w 1170"/>
                <a:gd name="T57" fmla="*/ 2147483647 h 1158"/>
                <a:gd name="T58" fmla="*/ 314939551 w 1170"/>
                <a:gd name="T59" fmla="*/ 2147483647 h 1158"/>
                <a:gd name="T60" fmla="*/ 314939551 w 1170"/>
                <a:gd name="T61" fmla="*/ 2147483647 h 1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0"/>
                <a:gd name="T94" fmla="*/ 0 h 1158"/>
                <a:gd name="T95" fmla="*/ 1170 w 1170"/>
                <a:gd name="T96" fmla="*/ 1158 h 1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0" h="1158">
                  <a:moveTo>
                    <a:pt x="62" y="850"/>
                  </a:moveTo>
                  <a:cubicBezTo>
                    <a:pt x="84" y="887"/>
                    <a:pt x="113" y="971"/>
                    <a:pt x="142" y="998"/>
                  </a:cubicBezTo>
                  <a:cubicBezTo>
                    <a:pt x="144" y="1006"/>
                    <a:pt x="143" y="1015"/>
                    <a:pt x="148" y="1021"/>
                  </a:cubicBezTo>
                  <a:cubicBezTo>
                    <a:pt x="152" y="1027"/>
                    <a:pt x="198" y="1042"/>
                    <a:pt x="205" y="1044"/>
                  </a:cubicBezTo>
                  <a:cubicBezTo>
                    <a:pt x="244" y="1056"/>
                    <a:pt x="278" y="1071"/>
                    <a:pt x="319" y="1078"/>
                  </a:cubicBezTo>
                  <a:cubicBezTo>
                    <a:pt x="359" y="1092"/>
                    <a:pt x="402" y="1109"/>
                    <a:pt x="444" y="1118"/>
                  </a:cubicBezTo>
                  <a:cubicBezTo>
                    <a:pt x="488" y="1141"/>
                    <a:pt x="539" y="1146"/>
                    <a:pt x="587" y="1158"/>
                  </a:cubicBezTo>
                  <a:cubicBezTo>
                    <a:pt x="626" y="1150"/>
                    <a:pt x="658" y="1132"/>
                    <a:pt x="695" y="1118"/>
                  </a:cubicBezTo>
                  <a:cubicBezTo>
                    <a:pt x="744" y="1099"/>
                    <a:pt x="690" y="1128"/>
                    <a:pt x="746" y="1101"/>
                  </a:cubicBezTo>
                  <a:cubicBezTo>
                    <a:pt x="775" y="1087"/>
                    <a:pt x="786" y="1078"/>
                    <a:pt x="820" y="1073"/>
                  </a:cubicBezTo>
                  <a:cubicBezTo>
                    <a:pt x="846" y="1055"/>
                    <a:pt x="872" y="1050"/>
                    <a:pt x="900" y="1038"/>
                  </a:cubicBezTo>
                  <a:cubicBezTo>
                    <a:pt x="926" y="1027"/>
                    <a:pt x="947" y="1013"/>
                    <a:pt x="974" y="1004"/>
                  </a:cubicBezTo>
                  <a:cubicBezTo>
                    <a:pt x="988" y="991"/>
                    <a:pt x="982" y="997"/>
                    <a:pt x="992" y="987"/>
                  </a:cubicBezTo>
                  <a:cubicBezTo>
                    <a:pt x="1033" y="953"/>
                    <a:pt x="1074" y="901"/>
                    <a:pt x="1106" y="856"/>
                  </a:cubicBezTo>
                  <a:cubicBezTo>
                    <a:pt x="1111" y="838"/>
                    <a:pt x="1140" y="810"/>
                    <a:pt x="1140" y="810"/>
                  </a:cubicBezTo>
                  <a:cubicBezTo>
                    <a:pt x="1158" y="759"/>
                    <a:pt x="1153" y="694"/>
                    <a:pt x="1163" y="639"/>
                  </a:cubicBezTo>
                  <a:cubicBezTo>
                    <a:pt x="1160" y="500"/>
                    <a:pt x="1170" y="416"/>
                    <a:pt x="1134" y="297"/>
                  </a:cubicBezTo>
                  <a:cubicBezTo>
                    <a:pt x="1120" y="179"/>
                    <a:pt x="1140" y="306"/>
                    <a:pt x="1111" y="206"/>
                  </a:cubicBezTo>
                  <a:cubicBezTo>
                    <a:pt x="1105" y="186"/>
                    <a:pt x="1105" y="128"/>
                    <a:pt x="1083" y="109"/>
                  </a:cubicBezTo>
                  <a:cubicBezTo>
                    <a:pt x="1054" y="84"/>
                    <a:pt x="992" y="76"/>
                    <a:pt x="957" y="69"/>
                  </a:cubicBezTo>
                  <a:cubicBezTo>
                    <a:pt x="906" y="30"/>
                    <a:pt x="804" y="13"/>
                    <a:pt x="741" y="0"/>
                  </a:cubicBezTo>
                  <a:cubicBezTo>
                    <a:pt x="657" y="2"/>
                    <a:pt x="574" y="3"/>
                    <a:pt x="490" y="6"/>
                  </a:cubicBezTo>
                  <a:cubicBezTo>
                    <a:pt x="427" y="9"/>
                    <a:pt x="368" y="29"/>
                    <a:pt x="307" y="40"/>
                  </a:cubicBezTo>
                  <a:cubicBezTo>
                    <a:pt x="263" y="56"/>
                    <a:pt x="232" y="89"/>
                    <a:pt x="193" y="114"/>
                  </a:cubicBezTo>
                  <a:cubicBezTo>
                    <a:pt x="184" y="141"/>
                    <a:pt x="161" y="162"/>
                    <a:pt x="142" y="183"/>
                  </a:cubicBezTo>
                  <a:cubicBezTo>
                    <a:pt x="130" y="230"/>
                    <a:pt x="110" y="274"/>
                    <a:pt x="96" y="320"/>
                  </a:cubicBezTo>
                  <a:cubicBezTo>
                    <a:pt x="84" y="360"/>
                    <a:pt x="74" y="404"/>
                    <a:pt x="51" y="439"/>
                  </a:cubicBezTo>
                  <a:cubicBezTo>
                    <a:pt x="49" y="451"/>
                    <a:pt x="48" y="463"/>
                    <a:pt x="45" y="474"/>
                  </a:cubicBezTo>
                  <a:cubicBezTo>
                    <a:pt x="42" y="486"/>
                    <a:pt x="33" y="508"/>
                    <a:pt x="33" y="508"/>
                  </a:cubicBezTo>
                  <a:cubicBezTo>
                    <a:pt x="28" y="572"/>
                    <a:pt x="0" y="757"/>
                    <a:pt x="39" y="799"/>
                  </a:cubicBezTo>
                  <a:cubicBezTo>
                    <a:pt x="53" y="839"/>
                    <a:pt x="44" y="823"/>
                    <a:pt x="62" y="850"/>
                  </a:cubicBezTo>
                  <a:close/>
                </a:path>
              </a:pathLst>
            </a:custGeom>
            <a:noFill/>
            <a:ln w="3810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9756" name="Text Box 60"/>
          <p:cNvSpPr txBox="1">
            <a:spLocks noChangeArrowheads="1"/>
          </p:cNvSpPr>
          <p:nvPr/>
        </p:nvSpPr>
        <p:spPr bwMode="auto">
          <a:xfrm>
            <a:off x="7164388" y="1239838"/>
            <a:ext cx="1752600" cy="1631950"/>
          </a:xfrm>
          <a:prstGeom prst="rect">
            <a:avLst/>
          </a:prstGeom>
          <a:noFill/>
          <a:ln w="28575">
            <a:solidFill>
              <a:srgbClr val="84AA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spcBef>
                <a:spcPct val="50000"/>
              </a:spcBef>
              <a:buClrTx/>
              <a:buSzTx/>
              <a:buFontTx/>
              <a:buNone/>
            </a:pPr>
            <a:r>
              <a:rPr lang="en-US" sz="1800" b="0">
                <a:solidFill>
                  <a:srgbClr val="84AA33"/>
                </a:solidFill>
                <a:latin typeface="Arial" panose="020B0604020202020204" pitchFamily="34" charset="0"/>
              </a:rPr>
              <a:t>Belief at X</a:t>
            </a:r>
            <a:r>
              <a:rPr lang="en-US" sz="1800" b="0" baseline="-25000">
                <a:solidFill>
                  <a:srgbClr val="84AA33"/>
                </a:solidFill>
                <a:latin typeface="Arial" panose="020B0604020202020204" pitchFamily="34" charset="0"/>
              </a:rPr>
              <a:t>3</a:t>
            </a:r>
            <a:r>
              <a:rPr lang="en-US" sz="1800" b="0">
                <a:solidFill>
                  <a:srgbClr val="84AA33"/>
                </a:solidFill>
                <a:latin typeface="Arial" panose="020B0604020202020204" pitchFamily="34" charset="0"/>
              </a:rPr>
              <a:t> </a:t>
            </a:r>
            <a:br>
              <a:rPr lang="en-US" sz="1800" b="0">
                <a:solidFill>
                  <a:srgbClr val="84AA33"/>
                </a:solidFill>
                <a:latin typeface="Arial" panose="020B0604020202020204" pitchFamily="34" charset="0"/>
              </a:rPr>
            </a:br>
            <a:r>
              <a:rPr lang="en-US" sz="1800" b="0">
                <a:solidFill>
                  <a:srgbClr val="84AA33"/>
                </a:solidFill>
                <a:latin typeface="Arial" panose="020B0604020202020204" pitchFamily="34" charset="0"/>
              </a:rPr>
              <a:t>will be simple!</a:t>
            </a:r>
          </a:p>
          <a:p>
            <a:pPr algn="l" eaLnBrk="1" hangingPunct="1">
              <a:spcBef>
                <a:spcPct val="50000"/>
              </a:spcBef>
              <a:buClrTx/>
              <a:buSzTx/>
              <a:buFontTx/>
              <a:buNone/>
            </a:pPr>
            <a:r>
              <a:rPr lang="en-US" sz="1800" b="0">
                <a:solidFill>
                  <a:srgbClr val="84AA33"/>
                </a:solidFill>
                <a:latin typeface="Arial" panose="020B0604020202020204" pitchFamily="34" charset="0"/>
              </a:rPr>
              <a:t>Messages to </a:t>
            </a:r>
            <a:r>
              <a:rPr lang="en-US" sz="1800">
                <a:solidFill>
                  <a:srgbClr val="84AA33"/>
                </a:solidFill>
                <a:latin typeface="Arial" panose="020B0604020202020204" pitchFamily="34" charset="0"/>
              </a:rPr>
              <a:t>and </a:t>
            </a:r>
            <a:r>
              <a:rPr lang="en-US" sz="1800" b="0">
                <a:solidFill>
                  <a:srgbClr val="84AA33"/>
                </a:solidFill>
                <a:latin typeface="Arial" panose="020B0604020202020204" pitchFamily="34" charset="0"/>
              </a:rPr>
              <a:t>from X</a:t>
            </a:r>
            <a:r>
              <a:rPr lang="en-US" sz="1800" b="0" baseline="-25000">
                <a:solidFill>
                  <a:srgbClr val="84AA33"/>
                </a:solidFill>
                <a:latin typeface="Arial" panose="020B0604020202020204" pitchFamily="34" charset="0"/>
              </a:rPr>
              <a:t>3</a:t>
            </a:r>
            <a:r>
              <a:rPr lang="en-US" sz="1800" b="0">
                <a:solidFill>
                  <a:srgbClr val="84AA33"/>
                </a:solidFill>
                <a:latin typeface="Arial" panose="020B0604020202020204" pitchFamily="34" charset="0"/>
              </a:rPr>
              <a:t> will be simple!</a:t>
            </a:r>
          </a:p>
        </p:txBody>
      </p:sp>
      <p:pic>
        <p:nvPicPr>
          <p:cNvPr id="39984" name="Picture 48" descr="http://thumbs4.ebaystatic.com/d/l225/m/moE1vqTxs9qw3MxR7xu3_Kw.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572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99C5DB28-BEDE-4430-9370-57A8F89FC89B}" type="slidenum">
              <a:rPr lang="en-US" smtClean="0"/>
              <a:pPr/>
              <a:t>178</a:t>
            </a:fld>
            <a:endParaRPr lang="en-US"/>
          </a:p>
        </p:txBody>
      </p:sp>
    </p:spTree>
    <p:extLst>
      <p:ext uri="{BB962C8B-B14F-4D97-AF65-F5344CB8AC3E}">
        <p14:creationId xmlns:p14="http://schemas.microsoft.com/office/powerpoint/2010/main" val="300356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32" fill="hold" nodeType="clickEffect">
                                  <p:stCondLst>
                                    <p:cond delay="0"/>
                                  </p:stCondLst>
                                  <p:childTnLst>
                                    <p:set>
                                      <p:cBhvr>
                                        <p:cTn id="10" dur="1" fill="hold">
                                          <p:stCondLst>
                                            <p:cond delay="0"/>
                                          </p:stCondLst>
                                        </p:cTn>
                                        <p:tgtEl>
                                          <p:spTgt spid="39984"/>
                                        </p:tgtEl>
                                        <p:attrNameLst>
                                          <p:attrName>style.visibility</p:attrName>
                                        </p:attrNameLst>
                                      </p:cBhvr>
                                      <p:to>
                                        <p:strVal val="visible"/>
                                      </p:to>
                                    </p:set>
                                    <p:animEffect transition="in" filter="circle(out)">
                                      <p:cBhvr>
                                        <p:cTn id="11" dur="2000"/>
                                        <p:tgtEl>
                                          <p:spTgt spid="399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29756"/>
                                        </p:tgtEl>
                                        <p:attrNameLst>
                                          <p:attrName>style.visibility</p:attrName>
                                        </p:attrNameLst>
                                      </p:cBhvr>
                                      <p:to>
                                        <p:strVal val="visible"/>
                                      </p:to>
                                    </p:set>
                                    <p:anim calcmode="lin" valueType="num">
                                      <p:cBhvr additive="base">
                                        <p:cTn id="16" dur="500" fill="hold"/>
                                        <p:tgtEl>
                                          <p:spTgt spid="29756"/>
                                        </p:tgtEl>
                                        <p:attrNameLst>
                                          <p:attrName>ppt_x</p:attrName>
                                        </p:attrNameLst>
                                      </p:cBhvr>
                                      <p:tavLst>
                                        <p:tav tm="0">
                                          <p:val>
                                            <p:strVal val="1+#ppt_w/2"/>
                                          </p:val>
                                        </p:tav>
                                        <p:tav tm="100000">
                                          <p:val>
                                            <p:strVal val="#ppt_x"/>
                                          </p:val>
                                        </p:tav>
                                      </p:tavLst>
                                    </p:anim>
                                    <p:anim calcmode="lin" valueType="num">
                                      <p:cBhvr additive="base">
                                        <p:cTn id="17"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39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5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Grp="1" noChangeArrowheads="1"/>
          </p:cNvSpPr>
          <p:nvPr>
            <p:ph type="title"/>
          </p:nvPr>
        </p:nvSpPr>
        <p:spPr/>
        <p:txBody>
          <a:bodyPr/>
          <a:lstStyle/>
          <a:p>
            <a:r>
              <a:rPr lang="en-US"/>
              <a:t>Expectation propagation (EP)</a:t>
            </a:r>
          </a:p>
        </p:txBody>
      </p:sp>
      <p:sp>
        <p:nvSpPr>
          <p:cNvPr id="1320963" name="Rectangle 3"/>
          <p:cNvSpPr>
            <a:spLocks noGrp="1" noChangeArrowheads="1"/>
          </p:cNvSpPr>
          <p:nvPr>
            <p:ph type="body" idx="1"/>
          </p:nvPr>
        </p:nvSpPr>
        <p:spPr>
          <a:xfrm>
            <a:off x="457200" y="1219200"/>
            <a:ext cx="8610600" cy="5181600"/>
          </a:xfrm>
        </p:spPr>
        <p:txBody>
          <a:bodyPr/>
          <a:lstStyle/>
          <a:p>
            <a:r>
              <a:rPr lang="en-US" dirty="0"/>
              <a:t>EP solves the problem by simplifying each message once it is computed.</a:t>
            </a:r>
          </a:p>
          <a:p>
            <a:pPr lvl="1"/>
            <a:r>
              <a:rPr lang="en-US" dirty="0"/>
              <a:t>Projects the message back into a tractable family</a:t>
            </a:r>
            <a:r>
              <a:rPr lang="en-US" dirty="0" smtClean="0"/>
              <a:t>.</a:t>
            </a:r>
          </a:p>
          <a:p>
            <a:pPr lvl="1"/>
            <a:endParaRPr lang="en-US" dirty="0"/>
          </a:p>
        </p:txBody>
      </p:sp>
      <p:sp>
        <p:nvSpPr>
          <p:cNvPr id="2" name="Slide Number Placeholder 1"/>
          <p:cNvSpPr>
            <a:spLocks noGrp="1"/>
          </p:cNvSpPr>
          <p:nvPr>
            <p:ph type="sldNum" sz="quarter" idx="10"/>
          </p:nvPr>
        </p:nvSpPr>
        <p:spPr/>
        <p:txBody>
          <a:bodyPr/>
          <a:lstStyle/>
          <a:p>
            <a:fld id="{31A35EC1-B1B4-4FA8-B2AD-670C5F0CF62D}" type="slidenum">
              <a:rPr lang="en-US" smtClean="0"/>
              <a:pPr/>
              <a:t>179</a:t>
            </a:fld>
            <a:endParaRPr lang="en-US"/>
          </a:p>
        </p:txBody>
      </p:sp>
    </p:spTree>
    <p:extLst>
      <p:ext uri="{BB962C8B-B14F-4D97-AF65-F5344CB8AC3E}">
        <p14:creationId xmlns:p14="http://schemas.microsoft.com/office/powerpoint/2010/main" val="3450781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0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09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457200" y="277813"/>
            <a:ext cx="8686800" cy="1139825"/>
          </a:xfrm>
        </p:spPr>
        <p:txBody>
          <a:bodyPr/>
          <a:lstStyle/>
          <a:p>
            <a:r>
              <a:rPr lang="en-US" sz="3600" dirty="0" smtClean="0"/>
              <a:t>What’s in the table?  NLP strings are diverse …</a:t>
            </a:r>
            <a:endParaRPr lang="en-US" sz="3600" dirty="0"/>
          </a:p>
        </p:txBody>
      </p:sp>
      <p:sp>
        <p:nvSpPr>
          <p:cNvPr id="936963" name="Rectangle 3"/>
          <p:cNvSpPr>
            <a:spLocks noGrp="1" noChangeArrowheads="1"/>
          </p:cNvSpPr>
          <p:nvPr>
            <p:ph type="body" idx="1"/>
          </p:nvPr>
        </p:nvSpPr>
        <p:spPr>
          <a:xfrm>
            <a:off x="457200" y="1371600"/>
            <a:ext cx="8229600" cy="4530725"/>
          </a:xfrm>
        </p:spPr>
        <p:txBody>
          <a:bodyPr/>
          <a:lstStyle/>
          <a:p>
            <a:r>
              <a:rPr lang="en-US"/>
              <a:t>Use</a:t>
            </a:r>
          </a:p>
          <a:p>
            <a:pPr lvl="1"/>
            <a:r>
              <a:rPr lang="en-US"/>
              <a:t>Orthographic (spelling)</a:t>
            </a:r>
          </a:p>
          <a:p>
            <a:pPr lvl="1"/>
            <a:r>
              <a:rPr lang="en-US"/>
              <a:t>Phonological (pronunciation)</a:t>
            </a:r>
          </a:p>
          <a:p>
            <a:pPr lvl="1"/>
            <a:r>
              <a:rPr lang="en-US"/>
              <a:t>Latent (intermediate steps not observed directly)</a:t>
            </a:r>
          </a:p>
          <a:p>
            <a:r>
              <a:rPr lang="en-US"/>
              <a:t>Size</a:t>
            </a:r>
          </a:p>
          <a:p>
            <a:pPr lvl="1"/>
            <a:r>
              <a:rPr lang="en-US"/>
              <a:t>Morphemes (meaningful subword units)</a:t>
            </a:r>
          </a:p>
          <a:p>
            <a:pPr lvl="1"/>
            <a:r>
              <a:rPr lang="en-US"/>
              <a:t>Words</a:t>
            </a:r>
          </a:p>
          <a:p>
            <a:pPr lvl="1"/>
            <a:r>
              <a:rPr lang="en-US"/>
              <a:t>Multi-word phrases, including “named entities”</a:t>
            </a:r>
          </a:p>
          <a:p>
            <a:pPr lvl="1"/>
            <a:r>
              <a:rPr lang="en-US"/>
              <a:t>URLs</a:t>
            </a:r>
          </a:p>
          <a:p>
            <a:pPr lvl="1"/>
            <a:endParaRPr lang="en-US"/>
          </a:p>
          <a:p>
            <a:endParaRPr lang="en-US"/>
          </a:p>
        </p:txBody>
      </p:sp>
      <p:sp>
        <p:nvSpPr>
          <p:cNvPr id="2" name="Slide Number Placeholder 1"/>
          <p:cNvSpPr>
            <a:spLocks noGrp="1"/>
          </p:cNvSpPr>
          <p:nvPr>
            <p:ph type="sldNum" sz="quarter" idx="10"/>
          </p:nvPr>
        </p:nvSpPr>
        <p:spPr/>
        <p:txBody>
          <a:bodyPr/>
          <a:lstStyle/>
          <a:p>
            <a:fld id="{31A35EC1-B1B4-4FA8-B2AD-670C5F0CF62D}"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6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69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69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696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69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69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69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69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6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3" grpId="0" uiExpand="1"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p:txBody>
          <a:bodyPr/>
          <a:lstStyle/>
          <a:p>
            <a:pPr eaLnBrk="1" hangingPunct="1"/>
            <a:r>
              <a:rPr lang="en-US" sz="4000" smtClean="0"/>
              <a:t>Expectation Propagation (EP)</a:t>
            </a:r>
          </a:p>
        </p:txBody>
      </p:sp>
      <p:sp>
        <p:nvSpPr>
          <p:cNvPr id="46118" name="Text Box 40"/>
          <p:cNvSpPr txBox="1">
            <a:spLocks noChangeArrowheads="1"/>
          </p:cNvSpPr>
          <p:nvPr/>
        </p:nvSpPr>
        <p:spPr bwMode="auto">
          <a:xfrm>
            <a:off x="5894388" y="6018213"/>
            <a:ext cx="2393950" cy="641350"/>
          </a:xfrm>
          <a:prstGeom prst="rect">
            <a:avLst/>
          </a:prstGeom>
          <a:noFill/>
          <a:ln w="9525">
            <a:noFill/>
            <a:miter lim="800000"/>
            <a:headEnd/>
            <a:tailEnd/>
          </a:ln>
        </p:spPr>
        <p:txBody>
          <a:bodyPr wrap="none">
            <a:spAutoFit/>
          </a:bodyPr>
          <a:lstStyle/>
          <a:p>
            <a:pPr algn="l" eaLnBrk="1" hangingPunct="1">
              <a:spcBef>
                <a:spcPct val="0"/>
              </a:spcBef>
              <a:buClrTx/>
              <a:buSzTx/>
              <a:buFontTx/>
              <a:buNone/>
            </a:pPr>
            <a:r>
              <a:rPr lang="en-US" sz="1800" dirty="0">
                <a:solidFill>
                  <a:srgbClr val="FF0000"/>
                </a:solidFill>
                <a:latin typeface="Arial" charset="0"/>
                <a:cs typeface="Arial" charset="0"/>
              </a:rPr>
              <a:t>exponential-family</a:t>
            </a:r>
            <a:br>
              <a:rPr lang="en-US" sz="1800" dirty="0">
                <a:solidFill>
                  <a:srgbClr val="FF0000"/>
                </a:solidFill>
                <a:latin typeface="Arial" charset="0"/>
                <a:cs typeface="Arial" charset="0"/>
              </a:rPr>
            </a:br>
            <a:r>
              <a:rPr lang="en-US" sz="1800" dirty="0">
                <a:solidFill>
                  <a:srgbClr val="FF0000"/>
                </a:solidFill>
                <a:latin typeface="Arial" charset="0"/>
                <a:cs typeface="Arial" charset="0"/>
              </a:rPr>
              <a:t>approximations inside</a:t>
            </a:r>
          </a:p>
        </p:txBody>
      </p:sp>
      <p:sp>
        <p:nvSpPr>
          <p:cNvPr id="46119" name="Freeform 39"/>
          <p:cNvSpPr>
            <a:spLocks/>
          </p:cNvSpPr>
          <p:nvPr/>
        </p:nvSpPr>
        <p:spPr bwMode="auto">
          <a:xfrm>
            <a:off x="2609850" y="3019653"/>
            <a:ext cx="3668712" cy="3698648"/>
          </a:xfrm>
          <a:custGeom>
            <a:avLst/>
            <a:gdLst>
              <a:gd name="T0" fmla="*/ 31 w 1170"/>
              <a:gd name="T1" fmla="*/ 503 h 1158"/>
              <a:gd name="T2" fmla="*/ 69 w 1170"/>
              <a:gd name="T3" fmla="*/ 590 h 1158"/>
              <a:gd name="T4" fmla="*/ 72 w 1170"/>
              <a:gd name="T5" fmla="*/ 604 h 1158"/>
              <a:gd name="T6" fmla="*/ 101 w 1170"/>
              <a:gd name="T7" fmla="*/ 618 h 1158"/>
              <a:gd name="T8" fmla="*/ 156 w 1170"/>
              <a:gd name="T9" fmla="*/ 638 h 1158"/>
              <a:gd name="T10" fmla="*/ 218 w 1170"/>
              <a:gd name="T11" fmla="*/ 661 h 1158"/>
              <a:gd name="T12" fmla="*/ 288 w 1170"/>
              <a:gd name="T13" fmla="*/ 685 h 1158"/>
              <a:gd name="T14" fmla="*/ 341 w 1170"/>
              <a:gd name="T15" fmla="*/ 661 h 1158"/>
              <a:gd name="T16" fmla="*/ 366 w 1170"/>
              <a:gd name="T17" fmla="*/ 651 h 1158"/>
              <a:gd name="T18" fmla="*/ 402 w 1170"/>
              <a:gd name="T19" fmla="*/ 636 h 1158"/>
              <a:gd name="T20" fmla="*/ 441 w 1170"/>
              <a:gd name="T21" fmla="*/ 614 h 1158"/>
              <a:gd name="T22" fmla="*/ 478 w 1170"/>
              <a:gd name="T23" fmla="*/ 594 h 1158"/>
              <a:gd name="T24" fmla="*/ 486 w 1170"/>
              <a:gd name="T25" fmla="*/ 584 h 1158"/>
              <a:gd name="T26" fmla="*/ 542 w 1170"/>
              <a:gd name="T27" fmla="*/ 506 h 1158"/>
              <a:gd name="T28" fmla="*/ 559 w 1170"/>
              <a:gd name="T29" fmla="*/ 479 h 1158"/>
              <a:gd name="T30" fmla="*/ 570 w 1170"/>
              <a:gd name="T31" fmla="*/ 377 h 1158"/>
              <a:gd name="T32" fmla="*/ 556 w 1170"/>
              <a:gd name="T33" fmla="*/ 175 h 1158"/>
              <a:gd name="T34" fmla="*/ 545 w 1170"/>
              <a:gd name="T35" fmla="*/ 123 h 1158"/>
              <a:gd name="T36" fmla="*/ 531 w 1170"/>
              <a:gd name="T37" fmla="*/ 65 h 1158"/>
              <a:gd name="T38" fmla="*/ 469 w 1170"/>
              <a:gd name="T39" fmla="*/ 41 h 1158"/>
              <a:gd name="T40" fmla="*/ 363 w 1170"/>
              <a:gd name="T41" fmla="*/ 0 h 1158"/>
              <a:gd name="T42" fmla="*/ 241 w 1170"/>
              <a:gd name="T43" fmla="*/ 5 h 1158"/>
              <a:gd name="T44" fmla="*/ 151 w 1170"/>
              <a:gd name="T45" fmla="*/ 24 h 1158"/>
              <a:gd name="T46" fmla="*/ 95 w 1170"/>
              <a:gd name="T47" fmla="*/ 67 h 1158"/>
              <a:gd name="T48" fmla="*/ 69 w 1170"/>
              <a:gd name="T49" fmla="*/ 108 h 1158"/>
              <a:gd name="T50" fmla="*/ 46 w 1170"/>
              <a:gd name="T51" fmla="*/ 189 h 1158"/>
              <a:gd name="T52" fmla="*/ 25 w 1170"/>
              <a:gd name="T53" fmla="*/ 259 h 1158"/>
              <a:gd name="T54" fmla="*/ 22 w 1170"/>
              <a:gd name="T55" fmla="*/ 280 h 1158"/>
              <a:gd name="T56" fmla="*/ 16 w 1170"/>
              <a:gd name="T57" fmla="*/ 300 h 1158"/>
              <a:gd name="T58" fmla="*/ 20 w 1170"/>
              <a:gd name="T59" fmla="*/ 473 h 1158"/>
              <a:gd name="T60" fmla="*/ 31 w 1170"/>
              <a:gd name="T61" fmla="*/ 503 h 1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0"/>
              <a:gd name="T94" fmla="*/ 0 h 1158"/>
              <a:gd name="T95" fmla="*/ 1170 w 1170"/>
              <a:gd name="T96" fmla="*/ 1158 h 1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0" h="1158">
                <a:moveTo>
                  <a:pt x="62" y="850"/>
                </a:moveTo>
                <a:cubicBezTo>
                  <a:pt x="84" y="887"/>
                  <a:pt x="113" y="971"/>
                  <a:pt x="142" y="998"/>
                </a:cubicBezTo>
                <a:cubicBezTo>
                  <a:pt x="144" y="1006"/>
                  <a:pt x="143" y="1015"/>
                  <a:pt x="148" y="1021"/>
                </a:cubicBezTo>
                <a:cubicBezTo>
                  <a:pt x="152" y="1027"/>
                  <a:pt x="198" y="1042"/>
                  <a:pt x="205" y="1044"/>
                </a:cubicBezTo>
                <a:cubicBezTo>
                  <a:pt x="244" y="1056"/>
                  <a:pt x="278" y="1071"/>
                  <a:pt x="319" y="1078"/>
                </a:cubicBezTo>
                <a:cubicBezTo>
                  <a:pt x="359" y="1092"/>
                  <a:pt x="402" y="1109"/>
                  <a:pt x="444" y="1118"/>
                </a:cubicBezTo>
                <a:cubicBezTo>
                  <a:pt x="488" y="1141"/>
                  <a:pt x="539" y="1146"/>
                  <a:pt x="587" y="1158"/>
                </a:cubicBezTo>
                <a:cubicBezTo>
                  <a:pt x="626" y="1150"/>
                  <a:pt x="658" y="1132"/>
                  <a:pt x="695" y="1118"/>
                </a:cubicBezTo>
                <a:cubicBezTo>
                  <a:pt x="744" y="1099"/>
                  <a:pt x="690" y="1128"/>
                  <a:pt x="746" y="1101"/>
                </a:cubicBezTo>
                <a:cubicBezTo>
                  <a:pt x="775" y="1087"/>
                  <a:pt x="786" y="1078"/>
                  <a:pt x="820" y="1073"/>
                </a:cubicBezTo>
                <a:cubicBezTo>
                  <a:pt x="846" y="1055"/>
                  <a:pt x="872" y="1050"/>
                  <a:pt x="900" y="1038"/>
                </a:cubicBezTo>
                <a:cubicBezTo>
                  <a:pt x="926" y="1027"/>
                  <a:pt x="947" y="1013"/>
                  <a:pt x="974" y="1004"/>
                </a:cubicBezTo>
                <a:cubicBezTo>
                  <a:pt x="988" y="991"/>
                  <a:pt x="982" y="997"/>
                  <a:pt x="992" y="987"/>
                </a:cubicBezTo>
                <a:cubicBezTo>
                  <a:pt x="1033" y="953"/>
                  <a:pt x="1074" y="901"/>
                  <a:pt x="1106" y="856"/>
                </a:cubicBezTo>
                <a:cubicBezTo>
                  <a:pt x="1111" y="838"/>
                  <a:pt x="1140" y="810"/>
                  <a:pt x="1140" y="810"/>
                </a:cubicBezTo>
                <a:cubicBezTo>
                  <a:pt x="1158" y="759"/>
                  <a:pt x="1153" y="694"/>
                  <a:pt x="1163" y="639"/>
                </a:cubicBezTo>
                <a:cubicBezTo>
                  <a:pt x="1160" y="500"/>
                  <a:pt x="1170" y="416"/>
                  <a:pt x="1134" y="297"/>
                </a:cubicBezTo>
                <a:cubicBezTo>
                  <a:pt x="1120" y="179"/>
                  <a:pt x="1140" y="306"/>
                  <a:pt x="1111" y="206"/>
                </a:cubicBezTo>
                <a:cubicBezTo>
                  <a:pt x="1105" y="186"/>
                  <a:pt x="1105" y="128"/>
                  <a:pt x="1083" y="109"/>
                </a:cubicBezTo>
                <a:cubicBezTo>
                  <a:pt x="1054" y="84"/>
                  <a:pt x="992" y="76"/>
                  <a:pt x="957" y="69"/>
                </a:cubicBezTo>
                <a:cubicBezTo>
                  <a:pt x="906" y="30"/>
                  <a:pt x="804" y="13"/>
                  <a:pt x="741" y="0"/>
                </a:cubicBezTo>
                <a:cubicBezTo>
                  <a:pt x="657" y="2"/>
                  <a:pt x="574" y="3"/>
                  <a:pt x="490" y="6"/>
                </a:cubicBezTo>
                <a:cubicBezTo>
                  <a:pt x="427" y="9"/>
                  <a:pt x="368" y="29"/>
                  <a:pt x="307" y="40"/>
                </a:cubicBezTo>
                <a:cubicBezTo>
                  <a:pt x="263" y="56"/>
                  <a:pt x="232" y="89"/>
                  <a:pt x="193" y="114"/>
                </a:cubicBezTo>
                <a:cubicBezTo>
                  <a:pt x="184" y="141"/>
                  <a:pt x="161" y="162"/>
                  <a:pt x="142" y="183"/>
                </a:cubicBezTo>
                <a:cubicBezTo>
                  <a:pt x="130" y="230"/>
                  <a:pt x="110" y="274"/>
                  <a:pt x="96" y="320"/>
                </a:cubicBezTo>
                <a:cubicBezTo>
                  <a:pt x="84" y="360"/>
                  <a:pt x="74" y="404"/>
                  <a:pt x="51" y="439"/>
                </a:cubicBezTo>
                <a:cubicBezTo>
                  <a:pt x="49" y="451"/>
                  <a:pt x="48" y="463"/>
                  <a:pt x="45" y="474"/>
                </a:cubicBezTo>
                <a:cubicBezTo>
                  <a:pt x="42" y="486"/>
                  <a:pt x="33" y="508"/>
                  <a:pt x="33" y="508"/>
                </a:cubicBezTo>
                <a:cubicBezTo>
                  <a:pt x="28" y="572"/>
                  <a:pt x="0" y="757"/>
                  <a:pt x="39" y="799"/>
                </a:cubicBezTo>
                <a:cubicBezTo>
                  <a:pt x="53" y="839"/>
                  <a:pt x="44" y="823"/>
                  <a:pt x="62" y="850"/>
                </a:cubicBezTo>
                <a:close/>
              </a:path>
            </a:pathLst>
          </a:custGeom>
          <a:noFill/>
          <a:ln w="38100" cap="flat" cmpd="sng">
            <a:solidFill>
              <a:srgbClr val="FF0000"/>
            </a:solidFill>
            <a:prstDash val="sysDot"/>
            <a:round/>
            <a:headEnd/>
            <a:tailEnd/>
          </a:ln>
        </p:spPr>
        <p:txBody>
          <a:bodyPr/>
          <a:lstStyle/>
          <a:p>
            <a:pPr algn="l" defTabSz="457200" eaLnBrk="1" hangingPunct="1">
              <a:spcBef>
                <a:spcPct val="0"/>
              </a:spcBef>
              <a:buClrTx/>
              <a:buSzTx/>
              <a:buFontTx/>
              <a:buNone/>
            </a:pPr>
            <a:endParaRPr lang="en-US" sz="2800">
              <a:solidFill>
                <a:prstClr val="black"/>
              </a:solidFill>
              <a:cs typeface="Arial" charset="0"/>
            </a:endParaRPr>
          </a:p>
        </p:txBody>
      </p:sp>
      <p:sp>
        <p:nvSpPr>
          <p:cNvPr id="29756" name="Text Box 60"/>
          <p:cNvSpPr txBox="1">
            <a:spLocks noChangeArrowheads="1"/>
          </p:cNvSpPr>
          <p:nvPr/>
        </p:nvSpPr>
        <p:spPr bwMode="auto">
          <a:xfrm>
            <a:off x="7164388" y="1239838"/>
            <a:ext cx="1752600" cy="1631950"/>
          </a:xfrm>
          <a:prstGeom prst="rect">
            <a:avLst/>
          </a:prstGeom>
          <a:noFill/>
          <a:ln w="28575">
            <a:solidFill>
              <a:srgbClr val="84AA33"/>
            </a:solidFill>
            <a:miter lim="800000"/>
            <a:headEnd/>
            <a:tailEnd/>
          </a:ln>
        </p:spPr>
        <p:txBody>
          <a:bodyPr>
            <a:spAutoFit/>
          </a:bodyPr>
          <a:lstStyle/>
          <a:p>
            <a:pPr algn="l" eaLnBrk="1" hangingPunct="1">
              <a:spcBef>
                <a:spcPct val="50000"/>
              </a:spcBef>
              <a:buClrTx/>
              <a:buSzTx/>
              <a:buFontTx/>
              <a:buNone/>
            </a:pPr>
            <a:r>
              <a:rPr lang="en-US" sz="1800" dirty="0">
                <a:solidFill>
                  <a:srgbClr val="84AA33"/>
                </a:solidFill>
                <a:latin typeface="Arial" charset="0"/>
                <a:cs typeface="Arial" charset="0"/>
              </a:rPr>
              <a:t>Belief at </a:t>
            </a:r>
            <a:r>
              <a:rPr lang="en-US" sz="1800" i="1" dirty="0">
                <a:solidFill>
                  <a:srgbClr val="84AA33"/>
                </a:solidFill>
                <a:latin typeface="Times New Roman"/>
                <a:cs typeface="Times New Roman"/>
              </a:rPr>
              <a:t>X</a:t>
            </a:r>
            <a:r>
              <a:rPr lang="en-US" sz="1800" i="1" baseline="-25000" dirty="0">
                <a:solidFill>
                  <a:srgbClr val="84AA33"/>
                </a:solidFill>
                <a:latin typeface="Times New Roman"/>
                <a:cs typeface="Times New Roman"/>
              </a:rPr>
              <a:t>3</a:t>
            </a:r>
            <a:r>
              <a:rPr lang="en-US" sz="1800" dirty="0">
                <a:solidFill>
                  <a:srgbClr val="84AA33"/>
                </a:solidFill>
                <a:latin typeface="Arial" charset="0"/>
                <a:cs typeface="Arial" charset="0"/>
              </a:rPr>
              <a:t> </a:t>
            </a:r>
            <a:br>
              <a:rPr lang="en-US" sz="1800" dirty="0">
                <a:solidFill>
                  <a:srgbClr val="84AA33"/>
                </a:solidFill>
                <a:latin typeface="Arial" charset="0"/>
                <a:cs typeface="Arial" charset="0"/>
              </a:rPr>
            </a:br>
            <a:r>
              <a:rPr lang="en-US" sz="1800" dirty="0">
                <a:solidFill>
                  <a:srgbClr val="84AA33"/>
                </a:solidFill>
                <a:latin typeface="Arial" charset="0"/>
                <a:cs typeface="Arial" charset="0"/>
              </a:rPr>
              <a:t>will be simple!</a:t>
            </a:r>
          </a:p>
          <a:p>
            <a:pPr algn="l" eaLnBrk="1" hangingPunct="1">
              <a:spcBef>
                <a:spcPct val="50000"/>
              </a:spcBef>
              <a:buClrTx/>
              <a:buSzTx/>
              <a:buFontTx/>
              <a:buNone/>
            </a:pPr>
            <a:r>
              <a:rPr lang="en-US" sz="1800" dirty="0">
                <a:solidFill>
                  <a:srgbClr val="84AA33"/>
                </a:solidFill>
                <a:latin typeface="Arial" charset="0"/>
                <a:cs typeface="Arial" charset="0"/>
              </a:rPr>
              <a:t>Messages to </a:t>
            </a:r>
            <a:r>
              <a:rPr lang="en-US" sz="1800" b="1" dirty="0">
                <a:solidFill>
                  <a:srgbClr val="84AA33"/>
                </a:solidFill>
                <a:latin typeface="Arial" charset="0"/>
                <a:cs typeface="Arial" charset="0"/>
              </a:rPr>
              <a:t>and </a:t>
            </a:r>
            <a:r>
              <a:rPr lang="en-US" sz="1800" dirty="0">
                <a:solidFill>
                  <a:srgbClr val="84AA33"/>
                </a:solidFill>
                <a:latin typeface="Arial" charset="0"/>
                <a:cs typeface="Arial" charset="0"/>
              </a:rPr>
              <a:t>from </a:t>
            </a:r>
            <a:r>
              <a:rPr lang="en-US" sz="1800" i="1" dirty="0">
                <a:solidFill>
                  <a:srgbClr val="84AA33"/>
                </a:solidFill>
                <a:latin typeface="Times New Roman"/>
                <a:cs typeface="Times New Roman"/>
              </a:rPr>
              <a:t>X</a:t>
            </a:r>
            <a:r>
              <a:rPr lang="en-US" sz="1800" i="1" baseline="-25000" dirty="0">
                <a:solidFill>
                  <a:srgbClr val="84AA33"/>
                </a:solidFill>
                <a:latin typeface="Times New Roman"/>
                <a:cs typeface="Times New Roman"/>
              </a:rPr>
              <a:t>3</a:t>
            </a:r>
            <a:r>
              <a:rPr lang="en-US" sz="1800" dirty="0">
                <a:solidFill>
                  <a:srgbClr val="84AA33"/>
                </a:solidFill>
                <a:latin typeface="Arial" charset="0"/>
                <a:cs typeface="Arial" charset="0"/>
              </a:rPr>
              <a:t> will be simple!</a:t>
            </a:r>
          </a:p>
        </p:txBody>
      </p:sp>
      <p:pic>
        <p:nvPicPr>
          <p:cNvPr id="39984" name="Picture 48" descr="http://thumbs4.ebaystatic.com/d/l225/m/moE1vqTxs9qw3MxR7xu3_Kw.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57200"/>
            <a:ext cx="2143125" cy="2143125"/>
          </a:xfrm>
          <a:prstGeom prst="rect">
            <a:avLst/>
          </a:prstGeom>
          <a:noFill/>
          <a:ln w="9525">
            <a:noFill/>
            <a:miter lim="800000"/>
            <a:headEnd/>
            <a:tailEnd/>
          </a:ln>
        </p:spPr>
      </p:pic>
      <p:sp>
        <p:nvSpPr>
          <p:cNvPr id="90" name="Oval 89"/>
          <p:cNvSpPr/>
          <p:nvPr/>
        </p:nvSpPr>
        <p:spPr bwMode="auto">
          <a:xfrm>
            <a:off x="4019550" y="4419599"/>
            <a:ext cx="777875" cy="78740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fontAlgn="auto" hangingPunct="1">
              <a:spcBef>
                <a:spcPts val="0"/>
              </a:spcBef>
              <a:spcAft>
                <a:spcPts val="0"/>
              </a:spcAft>
              <a:buClrTx/>
              <a:buSzTx/>
              <a:buFontTx/>
              <a:buNone/>
              <a:defRPr/>
            </a:pPr>
            <a:r>
              <a:rPr lang="en-US" sz="2400" i="1" dirty="0" smtClean="0">
                <a:solidFill>
                  <a:prstClr val="black"/>
                </a:solidFill>
                <a:latin typeface="Times New Roman"/>
                <a:cs typeface="Times New Roman"/>
              </a:rPr>
              <a:t>X</a:t>
            </a:r>
            <a:r>
              <a:rPr lang="en-US" sz="2400" i="1" baseline="-25000" dirty="0" smtClean="0">
                <a:solidFill>
                  <a:prstClr val="black"/>
                </a:solidFill>
                <a:latin typeface="Times New Roman"/>
                <a:cs typeface="Times New Roman"/>
              </a:rPr>
              <a:t>3</a:t>
            </a:r>
            <a:endParaRPr lang="en-US" sz="2400" i="1" baseline="-25000" dirty="0">
              <a:solidFill>
                <a:prstClr val="black"/>
              </a:solidFill>
              <a:latin typeface="Times New Roman"/>
              <a:cs typeface="Times New Roman"/>
            </a:endParaRPr>
          </a:p>
        </p:txBody>
      </p:sp>
      <p:sp>
        <p:nvSpPr>
          <p:cNvPr id="91" name="Rectangle 90"/>
          <p:cNvSpPr/>
          <p:nvPr/>
        </p:nvSpPr>
        <p:spPr bwMode="auto">
          <a:xfrm>
            <a:off x="4217988" y="1608138"/>
            <a:ext cx="380999" cy="381000"/>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1400" i="1">
              <a:solidFill>
                <a:prstClr val="white"/>
              </a:solidFill>
              <a:latin typeface="Times New Roman" pitchFamily="18" charset="0"/>
              <a:cs typeface="Times New Roman" pitchFamily="18" charset="0"/>
            </a:endParaRPr>
          </a:p>
        </p:txBody>
      </p:sp>
      <p:cxnSp>
        <p:nvCxnSpPr>
          <p:cNvPr id="92" name="Straight Connector 91"/>
          <p:cNvCxnSpPr>
            <a:stCxn id="90" idx="0"/>
            <a:endCxn id="91" idx="2"/>
          </p:cNvCxnSpPr>
          <p:nvPr/>
        </p:nvCxnSpPr>
        <p:spPr bwMode="auto">
          <a:xfrm flipV="1">
            <a:off x="4408488" y="1989138"/>
            <a:ext cx="0" cy="243046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90" idx="6"/>
            <a:endCxn id="94" idx="1"/>
          </p:cNvCxnSpPr>
          <p:nvPr/>
        </p:nvCxnSpPr>
        <p:spPr bwMode="auto">
          <a:xfrm flipV="1">
            <a:off x="4797425" y="4810919"/>
            <a:ext cx="2963863" cy="238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bwMode="auto">
          <a:xfrm>
            <a:off x="7761288" y="4621213"/>
            <a:ext cx="380999" cy="3794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1400" i="1">
              <a:solidFill>
                <a:prstClr val="white"/>
              </a:solidFill>
              <a:latin typeface="Times New Roman" pitchFamily="18" charset="0"/>
              <a:cs typeface="Times New Roman" pitchFamily="18" charset="0"/>
            </a:endParaRPr>
          </a:p>
        </p:txBody>
      </p:sp>
      <p:sp>
        <p:nvSpPr>
          <p:cNvPr id="95" name="Rectangle 94"/>
          <p:cNvSpPr/>
          <p:nvPr/>
        </p:nvSpPr>
        <p:spPr bwMode="auto">
          <a:xfrm>
            <a:off x="809625" y="4622801"/>
            <a:ext cx="380999" cy="381000"/>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1400" i="1">
              <a:solidFill>
                <a:prstClr val="white"/>
              </a:solidFill>
              <a:latin typeface="Times New Roman" pitchFamily="18" charset="0"/>
              <a:cs typeface="Times New Roman" pitchFamily="18" charset="0"/>
            </a:endParaRPr>
          </a:p>
        </p:txBody>
      </p:sp>
      <p:cxnSp>
        <p:nvCxnSpPr>
          <p:cNvPr id="96" name="Straight Connector 95"/>
          <p:cNvCxnSpPr>
            <a:stCxn id="90" idx="2"/>
            <a:endCxn id="95" idx="3"/>
          </p:cNvCxnSpPr>
          <p:nvPr/>
        </p:nvCxnSpPr>
        <p:spPr bwMode="auto">
          <a:xfrm flipH="1">
            <a:off x="1190624" y="4813300"/>
            <a:ext cx="2828926" cy="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97" name="Group 16"/>
          <p:cNvGrpSpPr>
            <a:grpSpLocks/>
          </p:cNvGrpSpPr>
          <p:nvPr/>
        </p:nvGrpSpPr>
        <p:grpSpPr bwMode="auto">
          <a:xfrm>
            <a:off x="363538" y="4659280"/>
            <a:ext cx="433757" cy="341856"/>
            <a:chOff x="2363562" y="5361805"/>
            <a:chExt cx="230016" cy="238132"/>
          </a:xfrm>
        </p:grpSpPr>
        <p:cxnSp>
          <p:nvCxnSpPr>
            <p:cNvPr id="106" name="Straight Connector 105"/>
            <p:cNvCxnSpPr/>
            <p:nvPr/>
          </p:nvCxnSpPr>
          <p:spPr>
            <a:xfrm flipH="1" flipV="1">
              <a:off x="2363562" y="5361805"/>
              <a:ext cx="230016" cy="109951"/>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2363562" y="5355679"/>
              <a:ext cx="230016" cy="0"/>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a:off x="2363562" y="5471756"/>
              <a:ext cx="230016" cy="128181"/>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grpSp>
      <p:grpSp>
        <p:nvGrpSpPr>
          <p:cNvPr id="98" name="Group 17"/>
          <p:cNvGrpSpPr>
            <a:grpSpLocks/>
          </p:cNvGrpSpPr>
          <p:nvPr/>
        </p:nvGrpSpPr>
        <p:grpSpPr bwMode="auto">
          <a:xfrm rot="10800000">
            <a:off x="8145729" y="4608441"/>
            <a:ext cx="722046" cy="411869"/>
            <a:chOff x="3345037" y="5465825"/>
            <a:chExt cx="382892" cy="286902"/>
          </a:xfrm>
        </p:grpSpPr>
        <p:cxnSp>
          <p:nvCxnSpPr>
            <p:cNvPr id="103" name="Straight Connector 102"/>
            <p:cNvCxnSpPr/>
            <p:nvPr/>
          </p:nvCxnSpPr>
          <p:spPr>
            <a:xfrm flipH="1" flipV="1">
              <a:off x="3345037" y="5465825"/>
              <a:ext cx="382892" cy="134502"/>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3345037" y="5447424"/>
              <a:ext cx="382892" cy="0"/>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3345037" y="5600327"/>
              <a:ext cx="382892" cy="152400"/>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grpSp>
      <p:grpSp>
        <p:nvGrpSpPr>
          <p:cNvPr id="99" name="Group 18"/>
          <p:cNvGrpSpPr>
            <a:grpSpLocks/>
          </p:cNvGrpSpPr>
          <p:nvPr/>
        </p:nvGrpSpPr>
        <p:grpSpPr bwMode="auto">
          <a:xfrm rot="5400000">
            <a:off x="4201139" y="1183743"/>
            <a:ext cx="423141" cy="389279"/>
            <a:chOff x="3503523" y="5465825"/>
            <a:chExt cx="224408" cy="271141"/>
          </a:xfrm>
        </p:grpSpPr>
        <p:cxnSp>
          <p:nvCxnSpPr>
            <p:cNvPr id="100" name="Straight Connector 99"/>
            <p:cNvCxnSpPr/>
            <p:nvPr/>
          </p:nvCxnSpPr>
          <p:spPr>
            <a:xfrm rot="16200000" flipV="1">
              <a:off x="3548475" y="5420873"/>
              <a:ext cx="134502" cy="224406"/>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16200000" flipH="1" flipV="1">
              <a:off x="3613699" y="5490148"/>
              <a:ext cx="4055" cy="224408"/>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16200000" flipH="1" flipV="1">
              <a:off x="3547406" y="5556443"/>
              <a:ext cx="136641" cy="224406"/>
            </a:xfrm>
            <a:prstGeom prst="line">
              <a:avLst/>
            </a:prstGeom>
            <a:solidFill>
              <a:schemeClr val="bg1"/>
            </a:solidFill>
            <a:ln w="28575" cmpd="sng">
              <a:gradFill flip="none" rotWithShape="1">
                <a:gsLst>
                  <a:gs pos="23000">
                    <a:schemeClr val="tx1"/>
                  </a:gs>
                  <a:gs pos="100000">
                    <a:prstClr val="white"/>
                  </a:gs>
                </a:gsLst>
                <a:lin ang="0" scaled="0"/>
                <a:tileRect/>
              </a:gradFill>
            </a:ln>
            <a:effectLst/>
          </p:spPr>
          <p:style>
            <a:lnRef idx="2">
              <a:schemeClr val="accent1"/>
            </a:lnRef>
            <a:fillRef idx="0">
              <a:schemeClr val="accent1"/>
            </a:fillRef>
            <a:effectRef idx="1">
              <a:schemeClr val="accent1"/>
            </a:effectRef>
            <a:fontRef idx="minor">
              <a:schemeClr val="tx1"/>
            </a:fontRef>
          </p:style>
        </p:cxnSp>
      </p:grpSp>
      <p:cxnSp>
        <p:nvCxnSpPr>
          <p:cNvPr id="87" name="Straight Arrow Connector 86"/>
          <p:cNvCxnSpPr/>
          <p:nvPr/>
        </p:nvCxnSpPr>
        <p:spPr bwMode="auto">
          <a:xfrm>
            <a:off x="1701800" y="4656137"/>
            <a:ext cx="852489" cy="3175"/>
          </a:xfrm>
          <a:prstGeom prst="straightConnector1">
            <a:avLst/>
          </a:prstGeom>
          <a:ln w="38100" cmpd="sng">
            <a:solidFill>
              <a:schemeClr val="accent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bwMode="auto">
          <a:xfrm>
            <a:off x="4572000" y="2203450"/>
            <a:ext cx="0" cy="757238"/>
          </a:xfrm>
          <a:prstGeom prst="straightConnector1">
            <a:avLst/>
          </a:prstGeom>
          <a:ln w="38100" cmpd="sng">
            <a:solidFill>
              <a:schemeClr val="accent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bwMode="auto">
          <a:xfrm flipH="1">
            <a:off x="6551613" y="4652963"/>
            <a:ext cx="852487" cy="0"/>
          </a:xfrm>
          <a:prstGeom prst="straightConnector1">
            <a:avLst/>
          </a:prstGeom>
          <a:ln w="38100" cmpd="sng">
            <a:solidFill>
              <a:schemeClr val="accent1"/>
            </a:solidFill>
            <a:headEnd type="oval"/>
            <a:tailEnd type="triangle"/>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587499" y="3622876"/>
            <a:ext cx="944563" cy="812599"/>
            <a:chOff x="1339215" y="4213225"/>
            <a:chExt cx="1192848" cy="298450"/>
          </a:xfrm>
        </p:grpSpPr>
        <p:sp>
          <p:nvSpPr>
            <p:cNvPr id="109" name="Freeform 108"/>
            <p:cNvSpPr/>
            <p:nvPr/>
          </p:nvSpPr>
          <p:spPr>
            <a:xfrm>
              <a:off x="1339215" y="4375151"/>
              <a:ext cx="1040448" cy="136523"/>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1"/>
            </a:solidFill>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12" name="Freeform 111"/>
            <p:cNvSpPr/>
            <p:nvPr/>
          </p:nvSpPr>
          <p:spPr>
            <a:xfrm>
              <a:off x="1903413" y="4213225"/>
              <a:ext cx="628650" cy="298450"/>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1"/>
            </a:solidFill>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grpSp>
      <p:grpSp>
        <p:nvGrpSpPr>
          <p:cNvPr id="5" name="Group 4"/>
          <p:cNvGrpSpPr/>
          <p:nvPr/>
        </p:nvGrpSpPr>
        <p:grpSpPr>
          <a:xfrm>
            <a:off x="6163945" y="3922713"/>
            <a:ext cx="1597344" cy="592137"/>
            <a:chOff x="6430645" y="4213225"/>
            <a:chExt cx="1167130" cy="301625"/>
          </a:xfrm>
        </p:grpSpPr>
        <p:sp>
          <p:nvSpPr>
            <p:cNvPr id="111" name="Freeform 110"/>
            <p:cNvSpPr/>
            <p:nvPr/>
          </p:nvSpPr>
          <p:spPr>
            <a:xfrm>
              <a:off x="6430645" y="4213225"/>
              <a:ext cx="628650" cy="298450"/>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1"/>
            </a:solidFill>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13" name="Freeform 112"/>
            <p:cNvSpPr/>
            <p:nvPr/>
          </p:nvSpPr>
          <p:spPr>
            <a:xfrm>
              <a:off x="6969125" y="4216400"/>
              <a:ext cx="628650" cy="298450"/>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1"/>
            </a:solidFill>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grpSp>
      <p:grpSp>
        <p:nvGrpSpPr>
          <p:cNvPr id="2" name="Group 1"/>
          <p:cNvGrpSpPr/>
          <p:nvPr/>
        </p:nvGrpSpPr>
        <p:grpSpPr>
          <a:xfrm>
            <a:off x="3053233" y="2186216"/>
            <a:ext cx="1298424" cy="595084"/>
            <a:chOff x="3786188" y="2178050"/>
            <a:chExt cx="651193" cy="298450"/>
          </a:xfrm>
        </p:grpSpPr>
        <p:sp>
          <p:nvSpPr>
            <p:cNvPr id="110" name="Freeform 109"/>
            <p:cNvSpPr/>
            <p:nvPr/>
          </p:nvSpPr>
          <p:spPr>
            <a:xfrm>
              <a:off x="4168775" y="2265590"/>
              <a:ext cx="268606" cy="203924"/>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1"/>
            </a:solidFill>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14" name="Freeform 113"/>
            <p:cNvSpPr/>
            <p:nvPr/>
          </p:nvSpPr>
          <p:spPr>
            <a:xfrm>
              <a:off x="3786188" y="2178050"/>
              <a:ext cx="628650" cy="298450"/>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1"/>
            </a:solidFill>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grpSp>
      <p:grpSp>
        <p:nvGrpSpPr>
          <p:cNvPr id="116" name="Group 115"/>
          <p:cNvGrpSpPr/>
          <p:nvPr/>
        </p:nvGrpSpPr>
        <p:grpSpPr>
          <a:xfrm>
            <a:off x="3526156" y="5186681"/>
            <a:ext cx="1798006" cy="985838"/>
            <a:chOff x="6050281" y="3990341"/>
            <a:chExt cx="1798006" cy="985838"/>
          </a:xfrm>
        </p:grpSpPr>
        <p:sp>
          <p:nvSpPr>
            <p:cNvPr id="117" name="Cloud Callout 116"/>
            <p:cNvSpPr/>
            <p:nvPr/>
          </p:nvSpPr>
          <p:spPr bwMode="auto">
            <a:xfrm>
              <a:off x="6050281" y="3990341"/>
              <a:ext cx="1798006" cy="985838"/>
            </a:xfrm>
            <a:prstGeom prst="cloudCallout">
              <a:avLst>
                <a:gd name="adj1" fmla="val 5179"/>
                <a:gd name="adj2" fmla="val -71898"/>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18" name="Freeform 117"/>
            <p:cNvSpPr/>
            <p:nvPr/>
          </p:nvSpPr>
          <p:spPr bwMode="auto">
            <a:xfrm>
              <a:off x="6168392" y="4475163"/>
              <a:ext cx="1360804" cy="131761"/>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19" name="Freeform 118"/>
            <p:cNvSpPr/>
            <p:nvPr/>
          </p:nvSpPr>
          <p:spPr bwMode="auto">
            <a:xfrm>
              <a:off x="7020244" y="4241167"/>
              <a:ext cx="627062" cy="365123"/>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20" name="Freeform 119"/>
            <p:cNvSpPr/>
            <p:nvPr/>
          </p:nvSpPr>
          <p:spPr bwMode="auto">
            <a:xfrm>
              <a:off x="6618290" y="4302127"/>
              <a:ext cx="628650" cy="298450"/>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21" name="Freeform 120"/>
            <p:cNvSpPr/>
            <p:nvPr/>
          </p:nvSpPr>
          <p:spPr bwMode="auto">
            <a:xfrm>
              <a:off x="6781802" y="4305301"/>
              <a:ext cx="628650" cy="298450"/>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22" name="Freeform 121"/>
            <p:cNvSpPr/>
            <p:nvPr/>
          </p:nvSpPr>
          <p:spPr bwMode="auto">
            <a:xfrm>
              <a:off x="6134100" y="4308476"/>
              <a:ext cx="922337" cy="298450"/>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23" name="Freeform 122"/>
            <p:cNvSpPr/>
            <p:nvPr/>
          </p:nvSpPr>
          <p:spPr bwMode="auto">
            <a:xfrm>
              <a:off x="6932612" y="4244974"/>
              <a:ext cx="627062" cy="365123"/>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24" name="Freeform 123"/>
            <p:cNvSpPr/>
            <p:nvPr/>
          </p:nvSpPr>
          <p:spPr bwMode="auto">
            <a:xfrm>
              <a:off x="6807201" y="4152202"/>
              <a:ext cx="369570" cy="443611"/>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25" name="Freeform 124"/>
            <p:cNvSpPr/>
            <p:nvPr/>
          </p:nvSpPr>
          <p:spPr bwMode="auto">
            <a:xfrm>
              <a:off x="7067547" y="4451359"/>
              <a:ext cx="628650" cy="152400"/>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grpSp>
      <p:cxnSp>
        <p:nvCxnSpPr>
          <p:cNvPr id="126" name="Straight Arrow Connector 125"/>
          <p:cNvCxnSpPr/>
          <p:nvPr/>
        </p:nvCxnSpPr>
        <p:spPr bwMode="auto">
          <a:xfrm>
            <a:off x="4572000" y="3165475"/>
            <a:ext cx="0" cy="757238"/>
          </a:xfrm>
          <a:prstGeom prst="straightConnector1">
            <a:avLst/>
          </a:prstGeom>
          <a:ln w="3810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bwMode="auto">
          <a:xfrm flipH="1">
            <a:off x="5227638" y="4652963"/>
            <a:ext cx="852487" cy="0"/>
          </a:xfrm>
          <a:prstGeom prst="straightConnector1">
            <a:avLst/>
          </a:prstGeom>
          <a:ln w="3810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bwMode="auto">
          <a:xfrm>
            <a:off x="2949575" y="4656137"/>
            <a:ext cx="852489" cy="3175"/>
          </a:xfrm>
          <a:prstGeom prst="straightConnector1">
            <a:avLst/>
          </a:prstGeom>
          <a:ln w="38100" cmpd="sng">
            <a:solidFill>
              <a:schemeClr val="accent4"/>
            </a:solidFill>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135" name="Freeform 134"/>
          <p:cNvSpPr/>
          <p:nvPr/>
        </p:nvSpPr>
        <p:spPr>
          <a:xfrm>
            <a:off x="3035871" y="2252571"/>
            <a:ext cx="1514944" cy="540984"/>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 name="connsiteX0" fmla="*/ 0 w 8213716"/>
              <a:gd name="connsiteY0" fmla="*/ 4103891 h 4308441"/>
              <a:gd name="connsiteX1" fmla="*/ 1714083 w 8213716"/>
              <a:gd name="connsiteY1" fmla="*/ 3611123 h 4308441"/>
              <a:gd name="connsiteX2" fmla="*/ 3718759 w 8213716"/>
              <a:gd name="connsiteY2" fmla="*/ 10 h 4308441"/>
              <a:gd name="connsiteX3" fmla="*/ 5785692 w 8213716"/>
              <a:gd name="connsiteY3" fmla="*/ 3573766 h 4308441"/>
              <a:gd name="connsiteX4" fmla="*/ 8213716 w 8213716"/>
              <a:gd name="connsiteY4" fmla="*/ 4308441 h 4308441"/>
              <a:gd name="connsiteX0" fmla="*/ 0 w 6334328"/>
              <a:gd name="connsiteY0" fmla="*/ 4103891 h 4135374"/>
              <a:gd name="connsiteX1" fmla="*/ 1714083 w 6334328"/>
              <a:gd name="connsiteY1" fmla="*/ 3611123 h 4135374"/>
              <a:gd name="connsiteX2" fmla="*/ 3718759 w 6334328"/>
              <a:gd name="connsiteY2" fmla="*/ 10 h 4135374"/>
              <a:gd name="connsiteX3" fmla="*/ 5785692 w 6334328"/>
              <a:gd name="connsiteY3" fmla="*/ 3573766 h 4135374"/>
              <a:gd name="connsiteX4" fmla="*/ 6299177 w 6334328"/>
              <a:gd name="connsiteY4" fmla="*/ 4116338 h 4135374"/>
              <a:gd name="connsiteX0" fmla="*/ 0 w 5568510"/>
              <a:gd name="connsiteY0" fmla="*/ 4488088 h 4489175"/>
              <a:gd name="connsiteX1" fmla="*/ 948269 w 5568510"/>
              <a:gd name="connsiteY1" fmla="*/ 3611123 h 4489175"/>
              <a:gd name="connsiteX2" fmla="*/ 2952945 w 5568510"/>
              <a:gd name="connsiteY2" fmla="*/ 10 h 4489175"/>
              <a:gd name="connsiteX3" fmla="*/ 5019878 w 5568510"/>
              <a:gd name="connsiteY3" fmla="*/ 3573766 h 4489175"/>
              <a:gd name="connsiteX4" fmla="*/ 5533363 w 5568510"/>
              <a:gd name="connsiteY4" fmla="*/ 4116338 h 448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510" h="4489175">
                <a:moveTo>
                  <a:pt x="0" y="4488088"/>
                </a:moveTo>
                <a:cubicBezTo>
                  <a:pt x="901689" y="4503653"/>
                  <a:pt x="456112" y="4359136"/>
                  <a:pt x="948269" y="3611123"/>
                </a:cubicBezTo>
                <a:cubicBezTo>
                  <a:pt x="1440426" y="2863110"/>
                  <a:pt x="2274344" y="6236"/>
                  <a:pt x="2952945" y="10"/>
                </a:cubicBezTo>
                <a:cubicBezTo>
                  <a:pt x="3631546" y="-6216"/>
                  <a:pt x="4270719" y="2855694"/>
                  <a:pt x="5019878" y="3573766"/>
                </a:cubicBezTo>
                <a:cubicBezTo>
                  <a:pt x="5769038" y="4291838"/>
                  <a:pt x="5533363" y="4116338"/>
                  <a:pt x="5533363" y="4116338"/>
                </a:cubicBezTo>
              </a:path>
            </a:pathLst>
          </a:custGeom>
          <a:noFill/>
          <a:ln w="38100">
            <a:solidFill>
              <a:schemeClr val="accent4"/>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36" name="Freeform 135"/>
          <p:cNvSpPr/>
          <p:nvPr/>
        </p:nvSpPr>
        <p:spPr>
          <a:xfrm>
            <a:off x="6220840" y="4002272"/>
            <a:ext cx="1505777" cy="498334"/>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 name="connsiteX0" fmla="*/ 0 w 7788262"/>
              <a:gd name="connsiteY0" fmla="*/ 4295985 h 4308441"/>
              <a:gd name="connsiteX1" fmla="*/ 1288629 w 7788262"/>
              <a:gd name="connsiteY1" fmla="*/ 3611123 h 4308441"/>
              <a:gd name="connsiteX2" fmla="*/ 3293305 w 7788262"/>
              <a:gd name="connsiteY2" fmla="*/ 10 h 4308441"/>
              <a:gd name="connsiteX3" fmla="*/ 5360238 w 7788262"/>
              <a:gd name="connsiteY3" fmla="*/ 3573766 h 4308441"/>
              <a:gd name="connsiteX4" fmla="*/ 7788262 w 7788262"/>
              <a:gd name="connsiteY4" fmla="*/ 4308441 h 4308441"/>
              <a:gd name="connsiteX0" fmla="*/ 0 w 6045353"/>
              <a:gd name="connsiteY0" fmla="*/ 4295985 h 4300525"/>
              <a:gd name="connsiteX1" fmla="*/ 1288629 w 6045353"/>
              <a:gd name="connsiteY1" fmla="*/ 3611123 h 4300525"/>
              <a:gd name="connsiteX2" fmla="*/ 3293305 w 6045353"/>
              <a:gd name="connsiteY2" fmla="*/ 10 h 4300525"/>
              <a:gd name="connsiteX3" fmla="*/ 5360238 w 6045353"/>
              <a:gd name="connsiteY3" fmla="*/ 3573766 h 4300525"/>
              <a:gd name="connsiteX4" fmla="*/ 6043905 w 6045353"/>
              <a:gd name="connsiteY4" fmla="*/ 4116347 h 4300525"/>
              <a:gd name="connsiteX0" fmla="*/ 0 w 5534814"/>
              <a:gd name="connsiteY0" fmla="*/ 4007840 h 4135259"/>
              <a:gd name="connsiteX1" fmla="*/ 778086 w 5534814"/>
              <a:gd name="connsiteY1" fmla="*/ 3611123 h 4135259"/>
              <a:gd name="connsiteX2" fmla="*/ 2782762 w 5534814"/>
              <a:gd name="connsiteY2" fmla="*/ 10 h 4135259"/>
              <a:gd name="connsiteX3" fmla="*/ 4849695 w 5534814"/>
              <a:gd name="connsiteY3" fmla="*/ 3573766 h 4135259"/>
              <a:gd name="connsiteX4" fmla="*/ 5533362 w 5534814"/>
              <a:gd name="connsiteY4" fmla="*/ 4116347 h 413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814" h="4135259">
                <a:moveTo>
                  <a:pt x="0" y="4007840"/>
                </a:moveTo>
                <a:cubicBezTo>
                  <a:pt x="901689" y="4023405"/>
                  <a:pt x="314292" y="4279095"/>
                  <a:pt x="778086" y="3611123"/>
                </a:cubicBezTo>
                <a:cubicBezTo>
                  <a:pt x="1241880" y="2943151"/>
                  <a:pt x="2104161" y="6236"/>
                  <a:pt x="2782762" y="10"/>
                </a:cubicBezTo>
                <a:cubicBezTo>
                  <a:pt x="3461363" y="-6216"/>
                  <a:pt x="4100536" y="2855694"/>
                  <a:pt x="4849695" y="3573766"/>
                </a:cubicBezTo>
                <a:cubicBezTo>
                  <a:pt x="5598855" y="4291838"/>
                  <a:pt x="5533362" y="4116347"/>
                  <a:pt x="5533362" y="4116347"/>
                </a:cubicBezTo>
              </a:path>
            </a:pathLst>
          </a:custGeom>
          <a:noFill/>
          <a:ln w="38100">
            <a:solidFill>
              <a:schemeClr val="accent4"/>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sp>
        <p:nvSpPr>
          <p:cNvPr id="137" name="Freeform 136"/>
          <p:cNvSpPr/>
          <p:nvPr/>
        </p:nvSpPr>
        <p:spPr>
          <a:xfrm>
            <a:off x="1829401" y="3697333"/>
            <a:ext cx="792300" cy="736491"/>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 name="connsiteX0" fmla="*/ 0 w 8639173"/>
              <a:gd name="connsiteY0" fmla="*/ 4062172 h 4308441"/>
              <a:gd name="connsiteX1" fmla="*/ 2139540 w 8639173"/>
              <a:gd name="connsiteY1" fmla="*/ 3611123 h 4308441"/>
              <a:gd name="connsiteX2" fmla="*/ 4144216 w 8639173"/>
              <a:gd name="connsiteY2" fmla="*/ 10 h 4308441"/>
              <a:gd name="connsiteX3" fmla="*/ 6211149 w 8639173"/>
              <a:gd name="connsiteY3" fmla="*/ 3573766 h 4308441"/>
              <a:gd name="connsiteX4" fmla="*/ 8639173 w 8639173"/>
              <a:gd name="connsiteY4" fmla="*/ 4308441 h 4308441"/>
              <a:gd name="connsiteX0" fmla="*/ 0 w 6759785"/>
              <a:gd name="connsiteY0" fmla="*/ 4062172 h 4105119"/>
              <a:gd name="connsiteX1" fmla="*/ 2139540 w 6759785"/>
              <a:gd name="connsiteY1" fmla="*/ 3611123 h 4105119"/>
              <a:gd name="connsiteX2" fmla="*/ 4144216 w 6759785"/>
              <a:gd name="connsiteY2" fmla="*/ 10 h 4105119"/>
              <a:gd name="connsiteX3" fmla="*/ 6211149 w 6759785"/>
              <a:gd name="connsiteY3" fmla="*/ 3573766 h 4105119"/>
              <a:gd name="connsiteX4" fmla="*/ 6724634 w 6759785"/>
              <a:gd name="connsiteY4" fmla="*/ 3957713 h 4105119"/>
              <a:gd name="connsiteX0" fmla="*/ 0 w 5525967"/>
              <a:gd name="connsiteY0" fmla="*/ 4062172 h 4105119"/>
              <a:gd name="connsiteX1" fmla="*/ 905726 w 5525967"/>
              <a:gd name="connsiteY1" fmla="*/ 3611123 h 4105119"/>
              <a:gd name="connsiteX2" fmla="*/ 2910402 w 5525967"/>
              <a:gd name="connsiteY2" fmla="*/ 10 h 4105119"/>
              <a:gd name="connsiteX3" fmla="*/ 4977335 w 5525967"/>
              <a:gd name="connsiteY3" fmla="*/ 3573766 h 4105119"/>
              <a:gd name="connsiteX4" fmla="*/ 5490820 w 5525967"/>
              <a:gd name="connsiteY4" fmla="*/ 3957713 h 4105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967" h="4105119">
                <a:moveTo>
                  <a:pt x="0" y="4062172"/>
                </a:moveTo>
                <a:cubicBezTo>
                  <a:pt x="901689" y="4077737"/>
                  <a:pt x="420659" y="4288150"/>
                  <a:pt x="905726" y="3611123"/>
                </a:cubicBezTo>
                <a:cubicBezTo>
                  <a:pt x="1390793" y="2934096"/>
                  <a:pt x="2231801" y="6236"/>
                  <a:pt x="2910402" y="10"/>
                </a:cubicBezTo>
                <a:cubicBezTo>
                  <a:pt x="3589003" y="-6216"/>
                  <a:pt x="4228176" y="2855694"/>
                  <a:pt x="4977335" y="3573766"/>
                </a:cubicBezTo>
                <a:cubicBezTo>
                  <a:pt x="5726495" y="4291838"/>
                  <a:pt x="5490820" y="3957713"/>
                  <a:pt x="5490820" y="3957713"/>
                </a:cubicBezTo>
              </a:path>
            </a:pathLst>
          </a:custGeom>
          <a:noFill/>
          <a:ln w="38100">
            <a:solidFill>
              <a:schemeClr val="accent4"/>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grpSp>
        <p:nvGrpSpPr>
          <p:cNvPr id="139" name="Group 138"/>
          <p:cNvGrpSpPr/>
          <p:nvPr/>
        </p:nvGrpSpPr>
        <p:grpSpPr>
          <a:xfrm>
            <a:off x="3310360" y="5200181"/>
            <a:ext cx="2199190" cy="985838"/>
            <a:chOff x="5832560" y="3990341"/>
            <a:chExt cx="2199190" cy="985838"/>
          </a:xfrm>
        </p:grpSpPr>
        <p:sp>
          <p:nvSpPr>
            <p:cNvPr id="140" name="Cloud Callout 139"/>
            <p:cNvSpPr/>
            <p:nvPr/>
          </p:nvSpPr>
          <p:spPr bwMode="auto">
            <a:xfrm>
              <a:off x="6050281" y="3990341"/>
              <a:ext cx="1798006" cy="985838"/>
            </a:xfrm>
            <a:prstGeom prst="cloudCallout">
              <a:avLst>
                <a:gd name="adj1" fmla="val 5179"/>
                <a:gd name="adj2" fmla="val -71898"/>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buClrTx/>
                <a:buSzTx/>
                <a:buFontTx/>
                <a:buNone/>
                <a:defRPr/>
              </a:pPr>
              <a:endParaRPr lang="en-US" sz="1800">
                <a:solidFill>
                  <a:prstClr val="white"/>
                </a:solidFill>
              </a:endParaRPr>
            </a:p>
          </p:txBody>
        </p:sp>
        <p:sp>
          <p:nvSpPr>
            <p:cNvPr id="145" name="Freeform 144"/>
            <p:cNvSpPr/>
            <p:nvPr/>
          </p:nvSpPr>
          <p:spPr bwMode="auto">
            <a:xfrm>
              <a:off x="5832560" y="4056125"/>
              <a:ext cx="2199190" cy="550801"/>
            </a:xfrm>
            <a:custGeom>
              <a:avLst/>
              <a:gdLst>
                <a:gd name="connsiteX0" fmla="*/ 0 w 9064623"/>
                <a:gd name="connsiteY0" fmla="*/ 4295989 h 4308441"/>
                <a:gd name="connsiteX1" fmla="*/ 2564990 w 9064623"/>
                <a:gd name="connsiteY1" fmla="*/ 3611123 h 4308441"/>
                <a:gd name="connsiteX2" fmla="*/ 4569666 w 9064623"/>
                <a:gd name="connsiteY2" fmla="*/ 10 h 4308441"/>
                <a:gd name="connsiteX3" fmla="*/ 6636599 w 9064623"/>
                <a:gd name="connsiteY3" fmla="*/ 3573766 h 4308441"/>
                <a:gd name="connsiteX4" fmla="*/ 9064623 w 9064623"/>
                <a:gd name="connsiteY4" fmla="*/ 4308441 h 430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623" h="4308441">
                  <a:moveTo>
                    <a:pt x="0" y="4295989"/>
                  </a:moveTo>
                  <a:cubicBezTo>
                    <a:pt x="901689" y="4311554"/>
                    <a:pt x="1803379" y="4327120"/>
                    <a:pt x="2564990" y="3611123"/>
                  </a:cubicBezTo>
                  <a:cubicBezTo>
                    <a:pt x="3326601" y="2895126"/>
                    <a:pt x="3891065" y="6236"/>
                    <a:pt x="4569666" y="10"/>
                  </a:cubicBezTo>
                  <a:cubicBezTo>
                    <a:pt x="5248267" y="-6216"/>
                    <a:pt x="5887440" y="2855694"/>
                    <a:pt x="6636599" y="3573766"/>
                  </a:cubicBezTo>
                  <a:cubicBezTo>
                    <a:pt x="7385759" y="4291838"/>
                    <a:pt x="9064623" y="4308441"/>
                    <a:pt x="9064623" y="4308441"/>
                  </a:cubicBezTo>
                </a:path>
              </a:pathLst>
            </a:custGeom>
            <a:solidFill>
              <a:schemeClr val="accent2">
                <a:lumMod val="75000"/>
              </a:schemeClr>
            </a:solidFill>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spcBef>
                  <a:spcPts val="0"/>
                </a:spcBef>
                <a:spcAft>
                  <a:spcPts val="0"/>
                </a:spcAft>
                <a:buClrTx/>
                <a:buSzTx/>
                <a:buFontTx/>
                <a:buNone/>
                <a:defRPr/>
              </a:pPr>
              <a:endParaRPr lang="en-US" sz="1800">
                <a:solidFill>
                  <a:prstClr val="black"/>
                </a:solidFill>
              </a:endParaRPr>
            </a:p>
          </p:txBody>
        </p:sp>
      </p:grpSp>
    </p:spTree>
    <p:extLst>
      <p:ext uri="{BB962C8B-B14F-4D97-AF65-F5344CB8AC3E}">
        <p14:creationId xmlns:p14="http://schemas.microsoft.com/office/powerpoint/2010/main" val="17341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p:cTn id="12" dur="1000" fill="hold"/>
                                        <p:tgtEl>
                                          <p:spTgt spid="135"/>
                                        </p:tgtEl>
                                        <p:attrNameLst>
                                          <p:attrName>ppt_w</p:attrName>
                                        </p:attrNameLst>
                                      </p:cBhvr>
                                      <p:tavLst>
                                        <p:tav tm="0">
                                          <p:val>
                                            <p:strVal val="#ppt_w+.3"/>
                                          </p:val>
                                        </p:tav>
                                        <p:tav tm="100000">
                                          <p:val>
                                            <p:strVal val="#ppt_w"/>
                                          </p:val>
                                        </p:tav>
                                      </p:tavLst>
                                    </p:anim>
                                    <p:anim calcmode="lin" valueType="num">
                                      <p:cBhvr>
                                        <p:cTn id="13" dur="1000" fill="hold"/>
                                        <p:tgtEl>
                                          <p:spTgt spid="135"/>
                                        </p:tgtEl>
                                        <p:attrNameLst>
                                          <p:attrName>ppt_h</p:attrName>
                                        </p:attrNameLst>
                                      </p:cBhvr>
                                      <p:tavLst>
                                        <p:tav tm="0">
                                          <p:val>
                                            <p:strVal val="#ppt_h"/>
                                          </p:val>
                                        </p:tav>
                                        <p:tav tm="100000">
                                          <p:val>
                                            <p:strVal val="#ppt_h"/>
                                          </p:val>
                                        </p:tav>
                                      </p:tavLst>
                                    </p:anim>
                                    <p:animEffect transition="in" filter="fade">
                                      <p:cBhvr>
                                        <p:cTn id="14" dur="1000"/>
                                        <p:tgtEl>
                                          <p:spTgt spid="13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37"/>
                                        </p:tgtEl>
                                        <p:attrNameLst>
                                          <p:attrName>style.visibility</p:attrName>
                                        </p:attrNameLst>
                                      </p:cBhvr>
                                      <p:to>
                                        <p:strVal val="visible"/>
                                      </p:to>
                                    </p:set>
                                    <p:anim calcmode="lin" valueType="num">
                                      <p:cBhvr>
                                        <p:cTn id="17" dur="1000" fill="hold"/>
                                        <p:tgtEl>
                                          <p:spTgt spid="137"/>
                                        </p:tgtEl>
                                        <p:attrNameLst>
                                          <p:attrName>ppt_w</p:attrName>
                                        </p:attrNameLst>
                                      </p:cBhvr>
                                      <p:tavLst>
                                        <p:tav tm="0">
                                          <p:val>
                                            <p:strVal val="#ppt_w+.3"/>
                                          </p:val>
                                        </p:tav>
                                        <p:tav tm="100000">
                                          <p:val>
                                            <p:strVal val="#ppt_w"/>
                                          </p:val>
                                        </p:tav>
                                      </p:tavLst>
                                    </p:anim>
                                    <p:anim calcmode="lin" valueType="num">
                                      <p:cBhvr>
                                        <p:cTn id="18" dur="1000" fill="hold"/>
                                        <p:tgtEl>
                                          <p:spTgt spid="137"/>
                                        </p:tgtEl>
                                        <p:attrNameLst>
                                          <p:attrName>ppt_h</p:attrName>
                                        </p:attrNameLst>
                                      </p:cBhvr>
                                      <p:tavLst>
                                        <p:tav tm="0">
                                          <p:val>
                                            <p:strVal val="#ppt_h"/>
                                          </p:val>
                                        </p:tav>
                                        <p:tav tm="100000">
                                          <p:val>
                                            <p:strVal val="#ppt_h"/>
                                          </p:val>
                                        </p:tav>
                                      </p:tavLst>
                                    </p:anim>
                                    <p:animEffect transition="in" filter="fade">
                                      <p:cBhvr>
                                        <p:cTn id="19" dur="1000"/>
                                        <p:tgtEl>
                                          <p:spTgt spid="137"/>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36"/>
                                        </p:tgtEl>
                                        <p:attrNameLst>
                                          <p:attrName>style.visibility</p:attrName>
                                        </p:attrNameLst>
                                      </p:cBhvr>
                                      <p:to>
                                        <p:strVal val="visible"/>
                                      </p:to>
                                    </p:set>
                                    <p:anim calcmode="lin" valueType="num">
                                      <p:cBhvr>
                                        <p:cTn id="22" dur="1000" fill="hold"/>
                                        <p:tgtEl>
                                          <p:spTgt spid="136"/>
                                        </p:tgtEl>
                                        <p:attrNameLst>
                                          <p:attrName>ppt_w</p:attrName>
                                        </p:attrNameLst>
                                      </p:cBhvr>
                                      <p:tavLst>
                                        <p:tav tm="0">
                                          <p:val>
                                            <p:strVal val="#ppt_w+.3"/>
                                          </p:val>
                                        </p:tav>
                                        <p:tav tm="100000">
                                          <p:val>
                                            <p:strVal val="#ppt_w"/>
                                          </p:val>
                                        </p:tav>
                                      </p:tavLst>
                                    </p:anim>
                                    <p:anim calcmode="lin" valueType="num">
                                      <p:cBhvr>
                                        <p:cTn id="23" dur="1000" fill="hold"/>
                                        <p:tgtEl>
                                          <p:spTgt spid="136"/>
                                        </p:tgtEl>
                                        <p:attrNameLst>
                                          <p:attrName>ppt_h</p:attrName>
                                        </p:attrNameLst>
                                      </p:cBhvr>
                                      <p:tavLst>
                                        <p:tav tm="0">
                                          <p:val>
                                            <p:strVal val="#ppt_h"/>
                                          </p:val>
                                        </p:tav>
                                        <p:tav tm="100000">
                                          <p:val>
                                            <p:strVal val="#ppt_h"/>
                                          </p:val>
                                        </p:tav>
                                      </p:tavLst>
                                    </p:anim>
                                    <p:animEffect transition="in" filter="fade">
                                      <p:cBhvr>
                                        <p:cTn id="24" dur="1000"/>
                                        <p:tgtEl>
                                          <p:spTgt spid="13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6"/>
                                        </p:tgtEl>
                                        <p:attrNameLst>
                                          <p:attrName>style.visibility</p:attrName>
                                        </p:attrNameLst>
                                      </p:cBhvr>
                                      <p:to>
                                        <p:strVal val="hidden"/>
                                      </p:to>
                                    </p:set>
                                  </p:childTnLst>
                                </p:cTn>
                              </p:par>
                              <p:par>
                                <p:cTn id="29" presetID="42" presetClass="path" presetSubtype="0" accel="50000" decel="50000" fill="hold" grpId="1" nodeType="withEffect">
                                  <p:stCondLst>
                                    <p:cond delay="0"/>
                                  </p:stCondLst>
                                  <p:childTnLst>
                                    <p:animMotion origin="layout" path="M 3.05556E-6 -4.07407E-6 L 3.05556E-6 0.14954 " pathEditMode="relative" rAng="0" ptsTypes="AA">
                                      <p:cBhvr>
                                        <p:cTn id="30" dur="2000" fill="hold"/>
                                        <p:tgtEl>
                                          <p:spTgt spid="135"/>
                                        </p:tgtEl>
                                        <p:attrNameLst>
                                          <p:attrName>ppt_x</p:attrName>
                                          <p:attrName>ppt_y</p:attrName>
                                        </p:attrNameLst>
                                      </p:cBhvr>
                                      <p:rCtr x="0" y="7477"/>
                                    </p:animMotion>
                                  </p:childTnLst>
                                </p:cTn>
                              </p:par>
                              <p:par>
                                <p:cTn id="31" presetID="35" presetClass="path" presetSubtype="0" accel="50000" decel="50000" fill="hold" grpId="1" nodeType="withEffect">
                                  <p:stCondLst>
                                    <p:cond delay="0"/>
                                  </p:stCondLst>
                                  <p:childTnLst>
                                    <p:animMotion origin="layout" path="M -3.61111E-6 2.59259E-6 L -0.17274 2.59259E-6 " pathEditMode="relative" rAng="0" ptsTypes="AA">
                                      <p:cBhvr>
                                        <p:cTn id="32" dur="2000" fill="hold"/>
                                        <p:tgtEl>
                                          <p:spTgt spid="136"/>
                                        </p:tgtEl>
                                        <p:attrNameLst>
                                          <p:attrName>ppt_x</p:attrName>
                                          <p:attrName>ppt_y</p:attrName>
                                        </p:attrNameLst>
                                      </p:cBhvr>
                                      <p:rCtr x="-8646" y="0"/>
                                    </p:animMotion>
                                  </p:childTnLst>
                                </p:cTn>
                              </p:par>
                              <p:par>
                                <p:cTn id="33" presetID="63" presetClass="path" presetSubtype="0" accel="50000" decel="50000" fill="hold" grpId="1" nodeType="withEffect">
                                  <p:stCondLst>
                                    <p:cond delay="0"/>
                                  </p:stCondLst>
                                  <p:childTnLst>
                                    <p:animMotion origin="layout" path="M 8.33333E-7 -4.07407E-6 L 0.14236 -4.07407E-6 " pathEditMode="relative" rAng="0" ptsTypes="AA">
                                      <p:cBhvr>
                                        <p:cTn id="34" dur="2000" fill="hold"/>
                                        <p:tgtEl>
                                          <p:spTgt spid="137"/>
                                        </p:tgtEl>
                                        <p:attrNameLst>
                                          <p:attrName>ppt_x</p:attrName>
                                          <p:attrName>ppt_y</p:attrName>
                                        </p:attrNameLst>
                                      </p:cBhvr>
                                      <p:rCtr x="7118" y="0"/>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9"/>
                                        </p:tgtEl>
                                        <p:attrNameLst>
                                          <p:attrName>style.visibility</p:attrName>
                                        </p:attrNameLst>
                                      </p:cBhvr>
                                      <p:to>
                                        <p:strVal val="visible"/>
                                      </p:to>
                                    </p:set>
                                    <p:animEffect transition="in" filter="fade">
                                      <p:cBhvr>
                                        <p:cTn id="3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5" grpId="1" animBg="1"/>
      <p:bldP spid="136" grpId="0" animBg="1"/>
      <p:bldP spid="136" grpId="1" animBg="1"/>
      <p:bldP spid="137" grpId="0" animBg="1"/>
      <p:bldP spid="137" grpId="1"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Grp="1" noChangeArrowheads="1"/>
          </p:cNvSpPr>
          <p:nvPr>
            <p:ph type="title"/>
          </p:nvPr>
        </p:nvSpPr>
        <p:spPr/>
        <p:txBody>
          <a:bodyPr/>
          <a:lstStyle/>
          <a:p>
            <a:r>
              <a:rPr lang="en-US"/>
              <a:t>Expectation propagation (EP)</a:t>
            </a:r>
          </a:p>
        </p:txBody>
      </p:sp>
      <p:sp>
        <p:nvSpPr>
          <p:cNvPr id="1320963" name="Rectangle 3"/>
          <p:cNvSpPr>
            <a:spLocks noGrp="1" noChangeArrowheads="1"/>
          </p:cNvSpPr>
          <p:nvPr>
            <p:ph type="body" idx="1"/>
          </p:nvPr>
        </p:nvSpPr>
        <p:spPr>
          <a:xfrm>
            <a:off x="457200" y="1219200"/>
            <a:ext cx="8610600" cy="5181600"/>
          </a:xfrm>
        </p:spPr>
        <p:txBody>
          <a:bodyPr/>
          <a:lstStyle/>
          <a:p>
            <a:r>
              <a:rPr lang="en-US" dirty="0"/>
              <a:t>EP solves the problem by simplifying each message once it is computed.</a:t>
            </a:r>
          </a:p>
          <a:p>
            <a:pPr lvl="1"/>
            <a:r>
              <a:rPr lang="en-US" dirty="0"/>
              <a:t>Projects the message back into a tractable family</a:t>
            </a:r>
            <a:r>
              <a:rPr lang="en-US" dirty="0" smtClean="0"/>
              <a:t>.</a:t>
            </a:r>
          </a:p>
          <a:p>
            <a:pPr lvl="1"/>
            <a:endParaRPr lang="en-US" dirty="0"/>
          </a:p>
          <a:p>
            <a:r>
              <a:rPr lang="en-US" dirty="0"/>
              <a:t>In our setting, we can use n-gram models.</a:t>
            </a:r>
          </a:p>
          <a:p>
            <a:pPr lvl="1"/>
            <a:r>
              <a:rPr lang="en-US" dirty="0" err="1"/>
              <a:t>f</a:t>
            </a:r>
            <a:r>
              <a:rPr lang="en-US" baseline="-25000" dirty="0" err="1"/>
              <a:t>approx</a:t>
            </a:r>
            <a:r>
              <a:rPr lang="en-US" dirty="0"/>
              <a:t>(x) = product of weights of the n-grams in x</a:t>
            </a:r>
          </a:p>
          <a:p>
            <a:pPr lvl="1"/>
            <a:r>
              <a:rPr lang="en-US" dirty="0"/>
              <a:t>Just need to choose weights that give a good </a:t>
            </a:r>
            <a:r>
              <a:rPr lang="en-US" dirty="0" err="1"/>
              <a:t>approx</a:t>
            </a:r>
            <a:endParaRPr lang="en-US" dirty="0"/>
          </a:p>
          <a:p>
            <a:pPr lvl="2"/>
            <a:r>
              <a:rPr lang="en-US" dirty="0"/>
              <a:t>Best to use variable-length n-grams.</a:t>
            </a:r>
          </a:p>
          <a:p>
            <a:pPr lvl="2"/>
            <a:endParaRPr lang="en-US" dirty="0"/>
          </a:p>
        </p:txBody>
      </p:sp>
      <p:sp>
        <p:nvSpPr>
          <p:cNvPr id="2" name="Slide Number Placeholder 1"/>
          <p:cNvSpPr>
            <a:spLocks noGrp="1"/>
          </p:cNvSpPr>
          <p:nvPr>
            <p:ph type="sldNum" sz="quarter" idx="10"/>
          </p:nvPr>
        </p:nvSpPr>
        <p:spPr/>
        <p:txBody>
          <a:bodyPr/>
          <a:lstStyle/>
          <a:p>
            <a:fld id="{31A35EC1-B1B4-4FA8-B2AD-670C5F0CF62D}" type="slidenum">
              <a:rPr lang="en-US" smtClean="0"/>
              <a:pPr/>
              <a:t>181</a:t>
            </a:fld>
            <a:endParaRPr lang="en-US"/>
          </a:p>
        </p:txBody>
      </p:sp>
    </p:spTree>
    <p:extLst>
      <p:ext uri="{BB962C8B-B14F-4D97-AF65-F5344CB8AC3E}">
        <p14:creationId xmlns:p14="http://schemas.microsoft.com/office/powerpoint/2010/main" val="2872067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096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096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096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20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63" grpId="0" uiExpand="1"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Expectation Propagation (EP) </a:t>
            </a:r>
            <a:r>
              <a:rPr lang="en-US" dirty="0"/>
              <a:t>i</a:t>
            </a:r>
            <a:r>
              <a:rPr lang="en-US" dirty="0" smtClean="0"/>
              <a:t>n a Nutshell</a:t>
            </a:r>
            <a:endParaRPr lang="en-US" dirty="0"/>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grpSp>
        <p:nvGrpSpPr>
          <p:cNvPr id="36" name="Group 35"/>
          <p:cNvGrpSpPr/>
          <p:nvPr/>
        </p:nvGrpSpPr>
        <p:grpSpPr>
          <a:xfrm>
            <a:off x="4501674" y="1640138"/>
            <a:ext cx="1185825" cy="768204"/>
            <a:chOff x="6977611" y="4298857"/>
            <a:chExt cx="1816644" cy="1219047"/>
          </a:xfrm>
        </p:grpSpPr>
        <p:sp>
          <p:nvSpPr>
            <p:cNvPr id="37" name="Oval 3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8" name="Straight Arrow Connector 37"/>
            <p:cNvCxnSpPr>
              <a:endCxn id="3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0" name="Straight Arrow Connector 39"/>
            <p:cNvCxnSpPr>
              <a:endCxn id="4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2" name="Straight Arrow Connector 41"/>
            <p:cNvCxnSpPr>
              <a:endCxn id="4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4" name="Straight Arrow Connector 43"/>
            <p:cNvCxnSpPr>
              <a:endCxn id="4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6" name="Straight Arrow Connector 44"/>
            <p:cNvCxnSpPr>
              <a:stCxn id="39" idx="5"/>
              <a:endCxn id="4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8" name="Straight Arrow Connector 44"/>
            <p:cNvCxnSpPr>
              <a:stCxn id="39" idx="3"/>
              <a:endCxn id="4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4"/>
            <p:cNvCxnSpPr>
              <a:stCxn id="47" idx="6"/>
              <a:endCxn id="4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44"/>
            <p:cNvCxnSpPr>
              <a:stCxn id="37" idx="0"/>
              <a:endCxn id="3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44"/>
            <p:cNvCxnSpPr>
              <a:stCxn id="39" idx="0"/>
              <a:endCxn id="4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44"/>
            <p:cNvCxnSpPr>
              <a:stCxn id="43" idx="0"/>
              <a:endCxn id="4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5" name="Straight Arrow Connector 44"/>
            <p:cNvCxnSpPr>
              <a:stCxn id="39" idx="7"/>
              <a:endCxn id="4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091131" y="4298857"/>
              <a:ext cx="1531869" cy="1066556"/>
              <a:chOff x="2954628" y="1188732"/>
              <a:chExt cx="1682752" cy="1171608"/>
            </a:xfrm>
          </p:grpSpPr>
          <p:grpSp>
            <p:nvGrpSpPr>
              <p:cNvPr id="57" name="Group 56"/>
              <p:cNvGrpSpPr/>
              <p:nvPr/>
            </p:nvGrpSpPr>
            <p:grpSpPr>
              <a:xfrm>
                <a:off x="2954628" y="1252724"/>
                <a:ext cx="1682752" cy="1107616"/>
                <a:chOff x="3029436" y="2887849"/>
                <a:chExt cx="2109824" cy="1388726"/>
              </a:xfrm>
            </p:grpSpPr>
            <p:sp>
              <p:nvSpPr>
                <p:cNvPr id="59" name="TextBox 5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60" name="TextBox 59"/>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61" name="TextBox 6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62" name="TextBox 6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63" name="TextBox 6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64" name="TextBox 6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65" name="TextBox 64"/>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66" name="TextBox 65"/>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67" name="TextBox 66"/>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68" name="TextBox 67"/>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58" name="TextBox 5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74" name="Group 73"/>
          <p:cNvGrpSpPr/>
          <p:nvPr/>
        </p:nvGrpSpPr>
        <p:grpSpPr>
          <a:xfrm>
            <a:off x="3730223" y="2828318"/>
            <a:ext cx="1185825" cy="768204"/>
            <a:chOff x="6977611" y="4298857"/>
            <a:chExt cx="1816644" cy="1219047"/>
          </a:xfrm>
        </p:grpSpPr>
        <p:sp>
          <p:nvSpPr>
            <p:cNvPr id="75" name="Oval 74"/>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6" name="Straight Arrow Connector 75"/>
            <p:cNvCxnSpPr>
              <a:endCxn id="77"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8" name="Straight Arrow Connector 77"/>
            <p:cNvCxnSpPr>
              <a:endCxn id="79"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0" name="Straight Arrow Connector 79"/>
            <p:cNvCxnSpPr>
              <a:endCxn id="81"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2" name="Straight Arrow Connector 81"/>
            <p:cNvCxnSpPr>
              <a:endCxn id="83"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4" name="Straight Arrow Connector 44"/>
            <p:cNvCxnSpPr>
              <a:stCxn id="77" idx="5"/>
              <a:endCxn id="79"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6" name="Straight Arrow Connector 44"/>
            <p:cNvCxnSpPr>
              <a:stCxn id="77" idx="3"/>
              <a:endCxn id="85"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44"/>
            <p:cNvCxnSpPr>
              <a:stCxn id="85" idx="6"/>
              <a:endCxn id="81"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44"/>
            <p:cNvCxnSpPr>
              <a:stCxn id="75" idx="0"/>
              <a:endCxn id="77"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44"/>
            <p:cNvCxnSpPr>
              <a:stCxn id="77" idx="0"/>
              <a:endCxn id="81"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44"/>
            <p:cNvCxnSpPr>
              <a:stCxn id="81" idx="0"/>
              <a:endCxn id="83"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2" name="Straight Arrow Connector 44"/>
            <p:cNvCxnSpPr>
              <a:stCxn id="77" idx="7"/>
              <a:endCxn id="79"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nvGrpSpPr>
          <p:grpSpPr>
            <a:xfrm>
              <a:off x="7091131" y="4298857"/>
              <a:ext cx="1531869" cy="1066556"/>
              <a:chOff x="2954628" y="1188732"/>
              <a:chExt cx="1682752" cy="1171608"/>
            </a:xfrm>
          </p:grpSpPr>
          <p:grpSp>
            <p:nvGrpSpPr>
              <p:cNvPr id="94" name="Group 93"/>
              <p:cNvGrpSpPr/>
              <p:nvPr/>
            </p:nvGrpSpPr>
            <p:grpSpPr>
              <a:xfrm>
                <a:off x="2954628" y="1252724"/>
                <a:ext cx="1682752" cy="1107616"/>
                <a:chOff x="3029436" y="2887849"/>
                <a:chExt cx="2109824" cy="1388726"/>
              </a:xfrm>
            </p:grpSpPr>
            <p:sp>
              <p:nvSpPr>
                <p:cNvPr id="96" name="TextBox 95"/>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97" name="TextBox 96"/>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98" name="TextBox 97"/>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99" name="TextBox 98"/>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00" name="TextBox 99"/>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01" name="TextBox 100"/>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02" name="TextBox 101"/>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03" name="TextBox 102"/>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04" name="TextBox 103"/>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05" name="TextBox 104"/>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95" name="TextBox 94"/>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06" name="Group 105"/>
          <p:cNvGrpSpPr/>
          <p:nvPr/>
        </p:nvGrpSpPr>
        <p:grpSpPr>
          <a:xfrm>
            <a:off x="4338304" y="3645803"/>
            <a:ext cx="1185825" cy="768204"/>
            <a:chOff x="6977611" y="4298857"/>
            <a:chExt cx="1816644" cy="1219047"/>
          </a:xfrm>
        </p:grpSpPr>
        <p:sp>
          <p:nvSpPr>
            <p:cNvPr id="107" name="Oval 10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08" name="Straight Arrow Connector 107"/>
            <p:cNvCxnSpPr>
              <a:endCxn id="10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0" name="Straight Arrow Connector 109"/>
            <p:cNvCxnSpPr>
              <a:endCxn id="11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2" name="Straight Arrow Connector 111"/>
            <p:cNvCxnSpPr>
              <a:endCxn id="11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4" name="Straight Arrow Connector 113"/>
            <p:cNvCxnSpPr>
              <a:endCxn id="11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5" name="Oval 11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6" name="Straight Arrow Connector 44"/>
            <p:cNvCxnSpPr>
              <a:stCxn id="109" idx="5"/>
              <a:endCxn id="11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18" name="Straight Arrow Connector 44"/>
            <p:cNvCxnSpPr>
              <a:stCxn id="109" idx="3"/>
              <a:endCxn id="11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44"/>
            <p:cNvCxnSpPr>
              <a:stCxn id="117" idx="6"/>
              <a:endCxn id="11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44"/>
            <p:cNvCxnSpPr>
              <a:stCxn id="107" idx="0"/>
              <a:endCxn id="10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44"/>
            <p:cNvCxnSpPr>
              <a:stCxn id="109" idx="0"/>
              <a:endCxn id="11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44"/>
            <p:cNvCxnSpPr>
              <a:stCxn id="113" idx="0"/>
              <a:endCxn id="11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3" name="Oval 122"/>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24" name="Straight Arrow Connector 44"/>
            <p:cNvCxnSpPr>
              <a:stCxn id="109" idx="7"/>
              <a:endCxn id="11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5" name="Group 124"/>
            <p:cNvGrpSpPr/>
            <p:nvPr/>
          </p:nvGrpSpPr>
          <p:grpSpPr>
            <a:xfrm>
              <a:off x="7091131" y="4298857"/>
              <a:ext cx="1531869" cy="1066556"/>
              <a:chOff x="2954628" y="1188732"/>
              <a:chExt cx="1682752" cy="1171608"/>
            </a:xfrm>
          </p:grpSpPr>
          <p:grpSp>
            <p:nvGrpSpPr>
              <p:cNvPr id="126" name="Group 125"/>
              <p:cNvGrpSpPr/>
              <p:nvPr/>
            </p:nvGrpSpPr>
            <p:grpSpPr>
              <a:xfrm>
                <a:off x="2954628" y="1252724"/>
                <a:ext cx="1682752" cy="1107616"/>
                <a:chOff x="3029436" y="2887849"/>
                <a:chExt cx="2109824" cy="1388726"/>
              </a:xfrm>
            </p:grpSpPr>
            <p:sp>
              <p:nvSpPr>
                <p:cNvPr id="128" name="TextBox 127"/>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29" name="TextBox 128"/>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30" name="TextBox 129"/>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31" name="TextBox 130"/>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32" name="TextBox 131"/>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33" name="TextBox 132"/>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34" name="TextBox 133"/>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35" name="TextBox 134"/>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36" name="TextBox 135"/>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37" name="TextBox 136"/>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27" name="TextBox 126"/>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38" name="Group 137"/>
          <p:cNvGrpSpPr/>
          <p:nvPr/>
        </p:nvGrpSpPr>
        <p:grpSpPr>
          <a:xfrm>
            <a:off x="5705429" y="2692139"/>
            <a:ext cx="1185825" cy="768204"/>
            <a:chOff x="6977611" y="4298857"/>
            <a:chExt cx="1816644" cy="1219047"/>
          </a:xfrm>
        </p:grpSpPr>
        <p:sp>
          <p:nvSpPr>
            <p:cNvPr id="139" name="Oval 138"/>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0" name="Straight Arrow Connector 139"/>
            <p:cNvCxnSpPr>
              <a:endCxn id="141"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1" name="Oval 140"/>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2" name="Straight Arrow Connector 141"/>
            <p:cNvCxnSpPr>
              <a:endCxn id="143"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4" name="Straight Arrow Connector 143"/>
            <p:cNvCxnSpPr>
              <a:endCxn id="145"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6" name="Straight Arrow Connector 145"/>
            <p:cNvCxnSpPr>
              <a:endCxn id="147"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8" name="Straight Arrow Connector 44"/>
            <p:cNvCxnSpPr>
              <a:stCxn id="141" idx="5"/>
              <a:endCxn id="143"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0" name="Straight Arrow Connector 44"/>
            <p:cNvCxnSpPr>
              <a:stCxn id="141" idx="3"/>
              <a:endCxn id="149"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44"/>
            <p:cNvCxnSpPr>
              <a:stCxn id="149" idx="6"/>
              <a:endCxn id="145"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44"/>
            <p:cNvCxnSpPr>
              <a:stCxn id="139" idx="0"/>
              <a:endCxn id="141"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44"/>
            <p:cNvCxnSpPr>
              <a:stCxn id="141" idx="0"/>
              <a:endCxn id="145"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44"/>
            <p:cNvCxnSpPr>
              <a:stCxn id="145" idx="0"/>
              <a:endCxn id="147"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5" name="Oval 154"/>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6" name="Straight Arrow Connector 44"/>
            <p:cNvCxnSpPr>
              <a:stCxn id="141" idx="7"/>
              <a:endCxn id="143"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7091131" y="4298857"/>
              <a:ext cx="1531869" cy="1066556"/>
              <a:chOff x="2954628" y="1188732"/>
              <a:chExt cx="1682752" cy="1171608"/>
            </a:xfrm>
          </p:grpSpPr>
          <p:grpSp>
            <p:nvGrpSpPr>
              <p:cNvPr id="158" name="Group 157"/>
              <p:cNvGrpSpPr/>
              <p:nvPr/>
            </p:nvGrpSpPr>
            <p:grpSpPr>
              <a:xfrm>
                <a:off x="2954628" y="1252724"/>
                <a:ext cx="1682752" cy="1107616"/>
                <a:chOff x="3029436" y="2887849"/>
                <a:chExt cx="2109824" cy="1388726"/>
              </a:xfrm>
            </p:grpSpPr>
            <p:sp>
              <p:nvSpPr>
                <p:cNvPr id="160" name="TextBox 159"/>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61" name="TextBox 160"/>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62" name="TextBox 161"/>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63" name="TextBox 162"/>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64" name="TextBox 163"/>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65" name="TextBox 164"/>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66" name="TextBox 165"/>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67" name="TextBox 166"/>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68" name="TextBox 167"/>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69" name="TextBox 168"/>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59" name="TextBox 158"/>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Tree>
    <p:extLst>
      <p:ext uri="{BB962C8B-B14F-4D97-AF65-F5344CB8AC3E}">
        <p14:creationId xmlns:p14="http://schemas.microsoft.com/office/powerpoint/2010/main" val="156477830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Expectation Propagation (EP) in a Nutshell</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graphicFrame>
        <p:nvGraphicFramePr>
          <p:cNvPr id="141" name="Table 140"/>
          <p:cNvGraphicFramePr>
            <a:graphicFrameLocks noGrp="1"/>
          </p:cNvGraphicFramePr>
          <p:nvPr>
            <p:extLst/>
          </p:nvPr>
        </p:nvGraphicFramePr>
        <p:xfrm>
          <a:off x="4400977" y="1773798"/>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pSp>
        <p:nvGrpSpPr>
          <p:cNvPr id="143" name="Group 142"/>
          <p:cNvGrpSpPr/>
          <p:nvPr/>
        </p:nvGrpSpPr>
        <p:grpSpPr>
          <a:xfrm>
            <a:off x="5705429" y="2692139"/>
            <a:ext cx="1185825" cy="768204"/>
            <a:chOff x="6977611" y="4298857"/>
            <a:chExt cx="1816644" cy="1219047"/>
          </a:xfrm>
        </p:grpSpPr>
        <p:sp>
          <p:nvSpPr>
            <p:cNvPr id="144" name="Oval 143"/>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5" name="Straight Arrow Connector 144"/>
            <p:cNvCxnSpPr>
              <a:endCxn id="146"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6" name="Oval 145"/>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7" name="Straight Arrow Connector 146"/>
            <p:cNvCxnSpPr>
              <a:endCxn id="148"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49" name="Straight Arrow Connector 148"/>
            <p:cNvCxnSpPr>
              <a:endCxn id="150"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1" name="Straight Arrow Connector 150"/>
            <p:cNvCxnSpPr>
              <a:endCxn id="152"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2" name="Oval 151"/>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3" name="Straight Arrow Connector 44"/>
            <p:cNvCxnSpPr>
              <a:stCxn id="146" idx="5"/>
              <a:endCxn id="148"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4" name="Oval 153"/>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55" name="Straight Arrow Connector 44"/>
            <p:cNvCxnSpPr>
              <a:stCxn id="146" idx="3"/>
              <a:endCxn id="154"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44"/>
            <p:cNvCxnSpPr>
              <a:stCxn id="154" idx="6"/>
              <a:endCxn id="150"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44"/>
            <p:cNvCxnSpPr>
              <a:stCxn id="144" idx="0"/>
              <a:endCxn id="146"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44"/>
            <p:cNvCxnSpPr>
              <a:stCxn id="146" idx="0"/>
              <a:endCxn id="150"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44"/>
            <p:cNvCxnSpPr>
              <a:stCxn id="150" idx="0"/>
              <a:endCxn id="152"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0" name="Oval 159"/>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61" name="Straight Arrow Connector 44"/>
            <p:cNvCxnSpPr>
              <a:stCxn id="146" idx="7"/>
              <a:endCxn id="148"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62" name="Group 161"/>
            <p:cNvGrpSpPr/>
            <p:nvPr/>
          </p:nvGrpSpPr>
          <p:grpSpPr>
            <a:xfrm>
              <a:off x="7091131" y="4298857"/>
              <a:ext cx="1531869" cy="1066556"/>
              <a:chOff x="2954628" y="1188732"/>
              <a:chExt cx="1682752" cy="1171608"/>
            </a:xfrm>
          </p:grpSpPr>
          <p:grpSp>
            <p:nvGrpSpPr>
              <p:cNvPr id="163" name="Group 162"/>
              <p:cNvGrpSpPr/>
              <p:nvPr/>
            </p:nvGrpSpPr>
            <p:grpSpPr>
              <a:xfrm>
                <a:off x="2954628" y="1252724"/>
                <a:ext cx="1682752" cy="1107616"/>
                <a:chOff x="3029436" y="2887849"/>
                <a:chExt cx="2109824" cy="1388726"/>
              </a:xfrm>
            </p:grpSpPr>
            <p:sp>
              <p:nvSpPr>
                <p:cNvPr id="165" name="TextBox 164"/>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166" name="TextBox 165"/>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167" name="TextBox 166"/>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168" name="TextBox 167"/>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169" name="TextBox 168"/>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172" name="TextBox 171"/>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173" name="TextBox 172"/>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174" name="TextBox 173"/>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175" name="TextBox 174"/>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76" name="TextBox 175"/>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64" name="TextBox 163"/>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177" name="Group 176"/>
          <p:cNvGrpSpPr/>
          <p:nvPr/>
        </p:nvGrpSpPr>
        <p:grpSpPr>
          <a:xfrm>
            <a:off x="4338304" y="3645803"/>
            <a:ext cx="1185825" cy="768204"/>
            <a:chOff x="6977611" y="4298857"/>
            <a:chExt cx="1816644" cy="1219047"/>
          </a:xfrm>
        </p:grpSpPr>
        <p:sp>
          <p:nvSpPr>
            <p:cNvPr id="178" name="Oval 177"/>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79" name="Straight Arrow Connector 178"/>
            <p:cNvCxnSpPr>
              <a:endCxn id="180"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1" name="Straight Arrow Connector 180"/>
            <p:cNvCxnSpPr>
              <a:endCxn id="182"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3" name="Straight Arrow Connector 182"/>
            <p:cNvCxnSpPr>
              <a:endCxn id="184"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4" name="Oval 183"/>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5" name="Straight Arrow Connector 184"/>
            <p:cNvCxnSpPr>
              <a:endCxn id="186"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6" name="Oval 185"/>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7" name="Straight Arrow Connector 44"/>
            <p:cNvCxnSpPr>
              <a:stCxn id="180" idx="5"/>
              <a:endCxn id="182"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8" name="Oval 187"/>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89" name="Straight Arrow Connector 44"/>
            <p:cNvCxnSpPr>
              <a:stCxn id="180" idx="3"/>
              <a:endCxn id="188"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44"/>
            <p:cNvCxnSpPr>
              <a:stCxn id="188" idx="6"/>
              <a:endCxn id="184"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44"/>
            <p:cNvCxnSpPr>
              <a:stCxn id="178" idx="0"/>
              <a:endCxn id="180"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2" name="Straight Arrow Connector 44"/>
            <p:cNvCxnSpPr>
              <a:stCxn id="180" idx="0"/>
              <a:endCxn id="184"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44"/>
            <p:cNvCxnSpPr>
              <a:stCxn id="184" idx="0"/>
              <a:endCxn id="186"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4" name="Oval 193"/>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195" name="Straight Arrow Connector 44"/>
            <p:cNvCxnSpPr>
              <a:stCxn id="180" idx="7"/>
              <a:endCxn id="182"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96" name="Group 195"/>
            <p:cNvGrpSpPr/>
            <p:nvPr/>
          </p:nvGrpSpPr>
          <p:grpSpPr>
            <a:xfrm>
              <a:off x="7091131" y="4298857"/>
              <a:ext cx="1531869" cy="1066556"/>
              <a:chOff x="2954628" y="1188732"/>
              <a:chExt cx="1682752" cy="1171608"/>
            </a:xfrm>
          </p:grpSpPr>
          <p:grpSp>
            <p:nvGrpSpPr>
              <p:cNvPr id="197" name="Group 196"/>
              <p:cNvGrpSpPr/>
              <p:nvPr/>
            </p:nvGrpSpPr>
            <p:grpSpPr>
              <a:xfrm>
                <a:off x="2954628" y="1252724"/>
                <a:ext cx="1682752" cy="1107616"/>
                <a:chOff x="3029436" y="2887849"/>
                <a:chExt cx="2109824" cy="1388726"/>
              </a:xfrm>
            </p:grpSpPr>
            <p:sp>
              <p:nvSpPr>
                <p:cNvPr id="199" name="TextBox 19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200" name="TextBox 199"/>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201" name="TextBox 20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202" name="TextBox 20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203" name="TextBox 20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204" name="TextBox 20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05" name="TextBox 204"/>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06" name="TextBox 205"/>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07" name="TextBox 206"/>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08" name="TextBox 207"/>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198" name="TextBox 19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209" name="Group 208"/>
          <p:cNvGrpSpPr/>
          <p:nvPr/>
        </p:nvGrpSpPr>
        <p:grpSpPr>
          <a:xfrm>
            <a:off x="3730223" y="2828318"/>
            <a:ext cx="1185825" cy="768204"/>
            <a:chOff x="6977611" y="4298857"/>
            <a:chExt cx="1816644" cy="1219047"/>
          </a:xfrm>
        </p:grpSpPr>
        <p:sp>
          <p:nvSpPr>
            <p:cNvPr id="210" name="Oval 209"/>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1" name="Straight Arrow Connector 210"/>
            <p:cNvCxnSpPr>
              <a:endCxn id="212"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3" name="Straight Arrow Connector 212"/>
            <p:cNvCxnSpPr>
              <a:endCxn id="214"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4" name="Oval 213"/>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5" name="Straight Arrow Connector 214"/>
            <p:cNvCxnSpPr>
              <a:endCxn id="216"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6" name="Oval 215"/>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7" name="Straight Arrow Connector 216"/>
            <p:cNvCxnSpPr>
              <a:endCxn id="218"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8" name="Oval 217"/>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19" name="Straight Arrow Connector 44"/>
            <p:cNvCxnSpPr>
              <a:stCxn id="212" idx="5"/>
              <a:endCxn id="214"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0" name="Oval 219"/>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21" name="Straight Arrow Connector 44"/>
            <p:cNvCxnSpPr>
              <a:stCxn id="212" idx="3"/>
              <a:endCxn id="220"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44"/>
            <p:cNvCxnSpPr>
              <a:stCxn id="220" idx="6"/>
              <a:endCxn id="216"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3" name="Straight Arrow Connector 44"/>
            <p:cNvCxnSpPr>
              <a:stCxn id="210" idx="0"/>
              <a:endCxn id="212"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44"/>
            <p:cNvCxnSpPr>
              <a:stCxn id="212" idx="0"/>
              <a:endCxn id="216"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5" name="Straight Arrow Connector 44"/>
            <p:cNvCxnSpPr>
              <a:stCxn id="216" idx="0"/>
              <a:endCxn id="218"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6" name="Oval 225"/>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227" name="Straight Arrow Connector 44"/>
            <p:cNvCxnSpPr>
              <a:stCxn id="212" idx="7"/>
              <a:endCxn id="214"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28" name="Group 227"/>
            <p:cNvGrpSpPr/>
            <p:nvPr/>
          </p:nvGrpSpPr>
          <p:grpSpPr>
            <a:xfrm>
              <a:off x="7091131" y="4298857"/>
              <a:ext cx="1531869" cy="1066556"/>
              <a:chOff x="2954628" y="1188732"/>
              <a:chExt cx="1682752" cy="1171608"/>
            </a:xfrm>
          </p:grpSpPr>
          <p:grpSp>
            <p:nvGrpSpPr>
              <p:cNvPr id="229" name="Group 228"/>
              <p:cNvGrpSpPr/>
              <p:nvPr/>
            </p:nvGrpSpPr>
            <p:grpSpPr>
              <a:xfrm>
                <a:off x="2954628" y="1252724"/>
                <a:ext cx="1682752" cy="1107616"/>
                <a:chOff x="3029436" y="2887849"/>
                <a:chExt cx="2109824" cy="1388726"/>
              </a:xfrm>
            </p:grpSpPr>
            <p:sp>
              <p:nvSpPr>
                <p:cNvPr id="231" name="TextBox 23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232" name="TextBox 231"/>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233" name="TextBox 232"/>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234" name="TextBox 233"/>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235" name="TextBox 234"/>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236" name="TextBox 235"/>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237" name="TextBox 236"/>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238" name="TextBox 237"/>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239" name="TextBox 238"/>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240" name="TextBox 239"/>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230" name="TextBox 22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Tree>
    <p:extLst>
      <p:ext uri="{BB962C8B-B14F-4D97-AF65-F5344CB8AC3E}">
        <p14:creationId xmlns:p14="http://schemas.microsoft.com/office/powerpoint/2010/main" val="212335930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Expectation Propagation (EP) in a Nutshell</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graphicFrame>
        <p:nvGraphicFramePr>
          <p:cNvPr id="141" name="Table 140"/>
          <p:cNvGraphicFramePr>
            <a:graphicFrameLocks noGrp="1"/>
          </p:cNvGraphicFramePr>
          <p:nvPr>
            <p:extLst/>
          </p:nvPr>
        </p:nvGraphicFramePr>
        <p:xfrm>
          <a:off x="4400977" y="1773798"/>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aphicFrame>
        <p:nvGraphicFramePr>
          <p:cNvPr id="142" name="Table 141"/>
          <p:cNvGraphicFramePr>
            <a:graphicFrameLocks noGrp="1"/>
          </p:cNvGraphicFramePr>
          <p:nvPr>
            <p:extLst/>
          </p:nvPr>
        </p:nvGraphicFramePr>
        <p:xfrm>
          <a:off x="3970680" y="2950870"/>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pSp>
        <p:nvGrpSpPr>
          <p:cNvPr id="36" name="Group 35"/>
          <p:cNvGrpSpPr/>
          <p:nvPr/>
        </p:nvGrpSpPr>
        <p:grpSpPr>
          <a:xfrm>
            <a:off x="5705429" y="2692139"/>
            <a:ext cx="1185825" cy="768204"/>
            <a:chOff x="6977611" y="4298857"/>
            <a:chExt cx="1816644" cy="1219047"/>
          </a:xfrm>
        </p:grpSpPr>
        <p:sp>
          <p:nvSpPr>
            <p:cNvPr id="37" name="Oval 36"/>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38" name="Straight Arrow Connector 37"/>
            <p:cNvCxnSpPr>
              <a:endCxn id="39"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0" name="Straight Arrow Connector 39"/>
            <p:cNvCxnSpPr>
              <a:endCxn id="41"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2" name="Straight Arrow Connector 41"/>
            <p:cNvCxnSpPr>
              <a:endCxn id="43"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4" name="Straight Arrow Connector 43"/>
            <p:cNvCxnSpPr>
              <a:endCxn id="45"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6" name="Straight Arrow Connector 44"/>
            <p:cNvCxnSpPr>
              <a:stCxn id="39" idx="5"/>
              <a:endCxn id="41"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48" name="Straight Arrow Connector 44"/>
            <p:cNvCxnSpPr>
              <a:stCxn id="39" idx="3"/>
              <a:endCxn id="47"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4"/>
            <p:cNvCxnSpPr>
              <a:stCxn id="47" idx="6"/>
              <a:endCxn id="43"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44"/>
            <p:cNvCxnSpPr>
              <a:stCxn id="37" idx="0"/>
              <a:endCxn id="39"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44"/>
            <p:cNvCxnSpPr>
              <a:stCxn id="39" idx="0"/>
              <a:endCxn id="43"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44"/>
            <p:cNvCxnSpPr>
              <a:stCxn id="43" idx="0"/>
              <a:endCxn id="45"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55" name="Straight Arrow Connector 44"/>
            <p:cNvCxnSpPr>
              <a:stCxn id="39" idx="7"/>
              <a:endCxn id="41"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091131" y="4298857"/>
              <a:ext cx="1531869" cy="1066556"/>
              <a:chOff x="2954628" y="1188732"/>
              <a:chExt cx="1682752" cy="1171608"/>
            </a:xfrm>
          </p:grpSpPr>
          <p:grpSp>
            <p:nvGrpSpPr>
              <p:cNvPr id="57" name="Group 56"/>
              <p:cNvGrpSpPr/>
              <p:nvPr/>
            </p:nvGrpSpPr>
            <p:grpSpPr>
              <a:xfrm>
                <a:off x="2954628" y="1252724"/>
                <a:ext cx="1682752" cy="1107616"/>
                <a:chOff x="3029436" y="2887849"/>
                <a:chExt cx="2109824" cy="1388726"/>
              </a:xfrm>
            </p:grpSpPr>
            <p:sp>
              <p:nvSpPr>
                <p:cNvPr id="59" name="TextBox 58"/>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60" name="TextBox 59"/>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61" name="TextBox 60"/>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62" name="TextBox 61"/>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63" name="TextBox 62"/>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64" name="TextBox 63"/>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65" name="TextBox 64"/>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66" name="TextBox 65"/>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67" name="TextBox 66"/>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68" name="TextBox 67"/>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58" name="TextBox 57"/>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grpSp>
        <p:nvGrpSpPr>
          <p:cNvPr id="69" name="Group 68"/>
          <p:cNvGrpSpPr/>
          <p:nvPr/>
        </p:nvGrpSpPr>
        <p:grpSpPr>
          <a:xfrm>
            <a:off x="4338304" y="3645803"/>
            <a:ext cx="1185825" cy="768204"/>
            <a:chOff x="6977611" y="4298857"/>
            <a:chExt cx="1816644" cy="1219047"/>
          </a:xfrm>
        </p:grpSpPr>
        <p:sp>
          <p:nvSpPr>
            <p:cNvPr id="70" name="Oval 69"/>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1" name="Straight Arrow Connector 70"/>
            <p:cNvCxnSpPr>
              <a:endCxn id="72"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3" name="Straight Arrow Connector 72"/>
            <p:cNvCxnSpPr>
              <a:endCxn id="74"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5" name="Straight Arrow Connector 74"/>
            <p:cNvCxnSpPr>
              <a:endCxn id="76"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7" name="Straight Arrow Connector 76"/>
            <p:cNvCxnSpPr>
              <a:endCxn id="78"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9" name="Straight Arrow Connector 44"/>
            <p:cNvCxnSpPr>
              <a:stCxn id="72" idx="5"/>
              <a:endCxn id="74"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Oval 79"/>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1" name="Straight Arrow Connector 44"/>
            <p:cNvCxnSpPr>
              <a:stCxn id="72" idx="3"/>
              <a:endCxn id="80"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44"/>
            <p:cNvCxnSpPr>
              <a:stCxn id="80" idx="6"/>
              <a:endCxn id="76"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44"/>
            <p:cNvCxnSpPr>
              <a:stCxn id="70" idx="0"/>
              <a:endCxn id="72"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44"/>
            <p:cNvCxnSpPr>
              <a:stCxn id="72" idx="0"/>
              <a:endCxn id="76"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44"/>
            <p:cNvCxnSpPr>
              <a:stCxn id="76" idx="0"/>
              <a:endCxn id="78"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6" name="Oval 85"/>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7" name="Straight Arrow Connector 44"/>
            <p:cNvCxnSpPr>
              <a:stCxn id="72" idx="7"/>
              <a:endCxn id="74"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7091131" y="4298857"/>
              <a:ext cx="1531869" cy="1066556"/>
              <a:chOff x="2954628" y="1188732"/>
              <a:chExt cx="1682752" cy="1171608"/>
            </a:xfrm>
          </p:grpSpPr>
          <p:grpSp>
            <p:nvGrpSpPr>
              <p:cNvPr id="89" name="Group 88"/>
              <p:cNvGrpSpPr/>
              <p:nvPr/>
            </p:nvGrpSpPr>
            <p:grpSpPr>
              <a:xfrm>
                <a:off x="2954628" y="1252724"/>
                <a:ext cx="1682752" cy="1107616"/>
                <a:chOff x="3029436" y="2887849"/>
                <a:chExt cx="2109824" cy="1388726"/>
              </a:xfrm>
            </p:grpSpPr>
            <p:sp>
              <p:nvSpPr>
                <p:cNvPr id="91" name="TextBox 9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92" name="TextBox 91"/>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93" name="TextBox 92"/>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94" name="TextBox 93"/>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95" name="TextBox 94"/>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96" name="TextBox 95"/>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97" name="TextBox 96"/>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98" name="TextBox 97"/>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99" name="TextBox 98"/>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00" name="TextBox 99"/>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90" name="TextBox 8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Tree>
    <p:extLst>
      <p:ext uri="{BB962C8B-B14F-4D97-AF65-F5344CB8AC3E}">
        <p14:creationId xmlns:p14="http://schemas.microsoft.com/office/powerpoint/2010/main" val="189626093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Expectation Propagation (EP) in a Nutshell</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graphicFrame>
        <p:nvGraphicFramePr>
          <p:cNvPr id="140" name="Table 139"/>
          <p:cNvGraphicFramePr>
            <a:graphicFrameLocks noGrp="1"/>
          </p:cNvGraphicFramePr>
          <p:nvPr>
            <p:extLst/>
          </p:nvPr>
        </p:nvGraphicFramePr>
        <p:xfrm>
          <a:off x="5677889" y="2352918"/>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aphicFrame>
        <p:nvGraphicFramePr>
          <p:cNvPr id="141" name="Table 140"/>
          <p:cNvGraphicFramePr>
            <a:graphicFrameLocks noGrp="1"/>
          </p:cNvGraphicFramePr>
          <p:nvPr>
            <p:extLst/>
          </p:nvPr>
        </p:nvGraphicFramePr>
        <p:xfrm>
          <a:off x="4400977" y="1773798"/>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aphicFrame>
        <p:nvGraphicFramePr>
          <p:cNvPr id="142" name="Table 141"/>
          <p:cNvGraphicFramePr>
            <a:graphicFrameLocks noGrp="1"/>
          </p:cNvGraphicFramePr>
          <p:nvPr>
            <p:extLst/>
          </p:nvPr>
        </p:nvGraphicFramePr>
        <p:xfrm>
          <a:off x="3970680" y="2950870"/>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pSp>
        <p:nvGrpSpPr>
          <p:cNvPr id="69" name="Group 68"/>
          <p:cNvGrpSpPr/>
          <p:nvPr/>
        </p:nvGrpSpPr>
        <p:grpSpPr>
          <a:xfrm>
            <a:off x="4338304" y="3645803"/>
            <a:ext cx="1185825" cy="768204"/>
            <a:chOff x="6977611" y="4298857"/>
            <a:chExt cx="1816644" cy="1219047"/>
          </a:xfrm>
        </p:grpSpPr>
        <p:sp>
          <p:nvSpPr>
            <p:cNvPr id="70" name="Oval 69"/>
            <p:cNvSpPr/>
            <p:nvPr/>
          </p:nvSpPr>
          <p:spPr>
            <a:xfrm>
              <a:off x="6977611" y="477772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1" name="Straight Arrow Connector 70"/>
            <p:cNvCxnSpPr>
              <a:endCxn id="72" idx="2"/>
            </p:cNvCxnSpPr>
            <p:nvPr/>
          </p:nvCxnSpPr>
          <p:spPr>
            <a:xfrm>
              <a:off x="7140664" y="485906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7390170" y="477939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3" name="Straight Arrow Connector 72"/>
            <p:cNvCxnSpPr>
              <a:endCxn id="74" idx="2"/>
            </p:cNvCxnSpPr>
            <p:nvPr/>
          </p:nvCxnSpPr>
          <p:spPr>
            <a:xfrm>
              <a:off x="7536852"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7786357"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5" name="Straight Arrow Connector 74"/>
            <p:cNvCxnSpPr>
              <a:endCxn id="76" idx="2"/>
            </p:cNvCxnSpPr>
            <p:nvPr/>
          </p:nvCxnSpPr>
          <p:spPr>
            <a:xfrm>
              <a:off x="7959274" y="4856528"/>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8208779" y="4776859"/>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7" name="Straight Arrow Connector 76"/>
            <p:cNvCxnSpPr>
              <a:endCxn id="78" idx="2"/>
            </p:cNvCxnSpPr>
            <p:nvPr/>
          </p:nvCxnSpPr>
          <p:spPr>
            <a:xfrm>
              <a:off x="8381696" y="4855566"/>
              <a:ext cx="249506" cy="0"/>
            </a:xfrm>
            <a:prstGeom prst="straightConnector1">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8631201" y="4775896"/>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79" name="Straight Arrow Connector 44"/>
            <p:cNvCxnSpPr>
              <a:stCxn id="72" idx="5"/>
              <a:endCxn id="74" idx="4"/>
            </p:cNvCxnSpPr>
            <p:nvPr/>
          </p:nvCxnSpPr>
          <p:spPr>
            <a:xfrm rot="16200000" flipH="1">
              <a:off x="7688218" y="4756531"/>
              <a:ext cx="20795" cy="338538"/>
            </a:xfrm>
            <a:prstGeom prst="curvedConnector3">
              <a:avLst>
                <a:gd name="adj1" fmla="val 139874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Oval 79"/>
            <p:cNvSpPr/>
            <p:nvPr/>
          </p:nvSpPr>
          <p:spPr>
            <a:xfrm>
              <a:off x="7612418" y="5358564"/>
              <a:ext cx="163054" cy="15934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1" name="Straight Arrow Connector 44"/>
            <p:cNvCxnSpPr>
              <a:stCxn id="72" idx="3"/>
              <a:endCxn id="80" idx="2"/>
            </p:cNvCxnSpPr>
            <p:nvPr/>
          </p:nvCxnSpPr>
          <p:spPr>
            <a:xfrm rot="16200000" flipH="1">
              <a:off x="7251819" y="5077633"/>
              <a:ext cx="522830" cy="198368"/>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44"/>
            <p:cNvCxnSpPr>
              <a:stCxn id="80" idx="6"/>
              <a:endCxn id="76" idx="4"/>
            </p:cNvCxnSpPr>
            <p:nvPr/>
          </p:nvCxnSpPr>
          <p:spPr>
            <a:xfrm flipV="1">
              <a:off x="7775472" y="4936199"/>
              <a:ext cx="514834" cy="502035"/>
            </a:xfrm>
            <a:prstGeom prst="curvedConnector2">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44"/>
            <p:cNvCxnSpPr>
              <a:stCxn id="70" idx="0"/>
              <a:endCxn id="72" idx="1"/>
            </p:cNvCxnSpPr>
            <p:nvPr/>
          </p:nvCxnSpPr>
          <p:spPr>
            <a:xfrm rot="16200000" flipH="1">
              <a:off x="7224088" y="4612773"/>
              <a:ext cx="25010" cy="354912"/>
            </a:xfrm>
            <a:prstGeom prst="curvedConnector3">
              <a:avLst>
                <a:gd name="adj1" fmla="val -83209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44"/>
            <p:cNvCxnSpPr>
              <a:stCxn id="72" idx="0"/>
              <a:endCxn id="76" idx="1"/>
            </p:cNvCxnSpPr>
            <p:nvPr/>
          </p:nvCxnSpPr>
          <p:spPr>
            <a:xfrm rot="16200000" flipH="1">
              <a:off x="7841780" y="4409316"/>
              <a:ext cx="20795" cy="760961"/>
            </a:xfrm>
            <a:prstGeom prst="curvedConnector3">
              <a:avLst>
                <a:gd name="adj1" fmla="val -810370"/>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44"/>
            <p:cNvCxnSpPr>
              <a:stCxn id="76" idx="0"/>
              <a:endCxn id="78" idx="0"/>
            </p:cNvCxnSpPr>
            <p:nvPr/>
          </p:nvCxnSpPr>
          <p:spPr>
            <a:xfrm rot="5400000" flipH="1" flipV="1">
              <a:off x="8501035" y="4565167"/>
              <a:ext cx="963" cy="422422"/>
            </a:xfrm>
            <a:prstGeom prst="curvedConnector3">
              <a:avLst>
                <a:gd name="adj1" fmla="val 21706805"/>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6" name="Oval 85"/>
            <p:cNvSpPr/>
            <p:nvPr/>
          </p:nvSpPr>
          <p:spPr>
            <a:xfrm>
              <a:off x="8679532" y="4817646"/>
              <a:ext cx="66392" cy="66392"/>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7" name="Straight Arrow Connector 44"/>
            <p:cNvCxnSpPr>
              <a:stCxn id="72" idx="7"/>
              <a:endCxn id="74" idx="0"/>
            </p:cNvCxnSpPr>
            <p:nvPr/>
          </p:nvCxnSpPr>
          <p:spPr>
            <a:xfrm rot="5400000" flipH="1" flipV="1">
              <a:off x="7685678" y="4620528"/>
              <a:ext cx="25874" cy="338539"/>
            </a:xfrm>
            <a:prstGeom prst="curvedConnector3">
              <a:avLst>
                <a:gd name="adj1" fmla="val 1152517"/>
              </a:avLst>
            </a:prstGeom>
            <a:ln w="381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7091131" y="4298857"/>
              <a:ext cx="1531869" cy="1066556"/>
              <a:chOff x="2954628" y="1188732"/>
              <a:chExt cx="1682752" cy="1171608"/>
            </a:xfrm>
          </p:grpSpPr>
          <p:grpSp>
            <p:nvGrpSpPr>
              <p:cNvPr id="89" name="Group 88"/>
              <p:cNvGrpSpPr/>
              <p:nvPr/>
            </p:nvGrpSpPr>
            <p:grpSpPr>
              <a:xfrm>
                <a:off x="2954628" y="1252724"/>
                <a:ext cx="1682752" cy="1107616"/>
                <a:chOff x="3029436" y="2887849"/>
                <a:chExt cx="2109824" cy="1388726"/>
              </a:xfrm>
            </p:grpSpPr>
            <p:sp>
              <p:nvSpPr>
                <p:cNvPr id="91" name="TextBox 90"/>
                <p:cNvSpPr txBox="1"/>
                <p:nvPr/>
              </p:nvSpPr>
              <p:spPr>
                <a:xfrm>
                  <a:off x="3084075" y="330112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r</a:t>
                  </a:r>
                </a:p>
              </p:txBody>
            </p:sp>
            <p:sp>
              <p:nvSpPr>
                <p:cNvPr id="92" name="TextBox 91"/>
                <p:cNvSpPr txBox="1"/>
                <p:nvPr/>
              </p:nvSpPr>
              <p:spPr>
                <a:xfrm>
                  <a:off x="3629738"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err="1" smtClean="0">
                      <a:solidFill>
                        <a:srgbClr val="31B6FD"/>
                      </a:solidFill>
                      <a:latin typeface="Handwriting - Dakota"/>
                      <a:cs typeface="Handwriting - Dakota"/>
                    </a:rPr>
                    <a:t>i</a:t>
                  </a:r>
                  <a:endParaRPr lang="en-US" sz="2200" dirty="0" smtClean="0">
                    <a:solidFill>
                      <a:srgbClr val="31B6FD"/>
                    </a:solidFill>
                    <a:latin typeface="Handwriting - Dakota"/>
                    <a:cs typeface="Handwriting - Dakota"/>
                  </a:endParaRPr>
                </a:p>
              </p:txBody>
            </p:sp>
            <p:sp>
              <p:nvSpPr>
                <p:cNvPr id="93" name="TextBox 92"/>
                <p:cNvSpPr txBox="1"/>
                <p:nvPr/>
              </p:nvSpPr>
              <p:spPr>
                <a:xfrm>
                  <a:off x="4211535" y="3297628"/>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n</a:t>
                  </a:r>
                  <a:endParaRPr lang="en-US" sz="2200" dirty="0" smtClean="0">
                    <a:solidFill>
                      <a:srgbClr val="31B6FD"/>
                    </a:solidFill>
                    <a:latin typeface="Handwriting - Dakota"/>
                    <a:cs typeface="Handwriting - Dakota"/>
                  </a:endParaRPr>
                </a:p>
              </p:txBody>
            </p:sp>
            <p:sp>
              <p:nvSpPr>
                <p:cNvPr id="94" name="TextBox 93"/>
                <p:cNvSpPr txBox="1"/>
                <p:nvPr/>
              </p:nvSpPr>
              <p:spPr>
                <a:xfrm>
                  <a:off x="4793332" y="3296302"/>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g</a:t>
                  </a:r>
                </a:p>
              </p:txBody>
            </p:sp>
            <p:sp>
              <p:nvSpPr>
                <p:cNvPr id="95" name="TextBox 94"/>
                <p:cNvSpPr txBox="1"/>
                <p:nvPr/>
              </p:nvSpPr>
              <p:spPr>
                <a:xfrm>
                  <a:off x="3637149" y="377764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u</a:t>
                  </a:r>
                </a:p>
              </p:txBody>
            </p:sp>
            <p:sp>
              <p:nvSpPr>
                <p:cNvPr id="96" name="TextBox 95"/>
                <p:cNvSpPr txBox="1"/>
                <p:nvPr/>
              </p:nvSpPr>
              <p:spPr>
                <a:xfrm>
                  <a:off x="3257039" y="3952056"/>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a:solidFill>
                        <a:srgbClr val="31B6FD"/>
                      </a:solidFill>
                      <a:latin typeface="Handwriting - Dakota"/>
                      <a:cs typeface="Handwriting - Dakota"/>
                    </a:rPr>
                    <a:t>e</a:t>
                  </a:r>
                  <a:endParaRPr lang="en-US" sz="2200" dirty="0" smtClean="0">
                    <a:solidFill>
                      <a:srgbClr val="31B6FD"/>
                    </a:solidFill>
                    <a:latin typeface="Handwriting - Dakota"/>
                    <a:cs typeface="Handwriting - Dakota"/>
                  </a:endParaRPr>
                </a:p>
              </p:txBody>
            </p:sp>
            <p:sp>
              <p:nvSpPr>
                <p:cNvPr id="97" name="TextBox 96"/>
                <p:cNvSpPr txBox="1"/>
                <p:nvPr/>
              </p:nvSpPr>
              <p:spPr>
                <a:xfrm>
                  <a:off x="4409234" y="4060229"/>
                  <a:ext cx="345928" cy="216346"/>
                </a:xfrm>
                <a:prstGeom prst="rect">
                  <a:avLst/>
                </a:prstGeom>
                <a:noFill/>
              </p:spPr>
              <p:txBody>
                <a:bodyPr wrap="square" rtlCol="0" anchor="ctr">
                  <a:noAutofit/>
                </a:bodyPr>
                <a:lstStyle/>
                <a:p>
                  <a:pPr defTabSz="457200" eaLnBrk="1" hangingPunct="1">
                    <a:spcBef>
                      <a:spcPct val="0"/>
                    </a:spcBef>
                    <a:buClrTx/>
                    <a:buSzTx/>
                    <a:buFontTx/>
                    <a:buNone/>
                  </a:pPr>
                  <a:r>
                    <a:rPr lang="el-GR" sz="2200" dirty="0">
                      <a:solidFill>
                        <a:srgbClr val="31B6FD"/>
                      </a:solidFill>
                      <a:latin typeface="Handwriting - Dakota"/>
                      <a:cs typeface="Handwriting - Dakota"/>
                    </a:rPr>
                    <a:t>ε</a:t>
                  </a:r>
                  <a:endParaRPr lang="en-US" sz="2200" dirty="0">
                    <a:solidFill>
                      <a:srgbClr val="31B6FD"/>
                    </a:solidFill>
                    <a:latin typeface="Handwriting - Dakota"/>
                    <a:cs typeface="Handwriting - Dakota"/>
                  </a:endParaRPr>
                </a:p>
              </p:txBody>
            </p:sp>
            <p:sp>
              <p:nvSpPr>
                <p:cNvPr id="98" name="TextBox 97"/>
                <p:cNvSpPr txBox="1"/>
                <p:nvPr/>
              </p:nvSpPr>
              <p:spPr>
                <a:xfrm>
                  <a:off x="3029436" y="2887849"/>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s</a:t>
                  </a:r>
                </a:p>
              </p:txBody>
            </p:sp>
            <p:sp>
              <p:nvSpPr>
                <p:cNvPr id="99" name="TextBox 98"/>
                <p:cNvSpPr txBox="1"/>
                <p:nvPr/>
              </p:nvSpPr>
              <p:spPr>
                <a:xfrm>
                  <a:off x="3971970" y="2975750"/>
                  <a:ext cx="345928" cy="216347"/>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e</a:t>
                  </a:r>
                </a:p>
              </p:txBody>
            </p:sp>
            <p:sp>
              <p:nvSpPr>
                <p:cNvPr id="100" name="TextBox 99"/>
                <p:cNvSpPr txBox="1"/>
                <p:nvPr/>
              </p:nvSpPr>
              <p:spPr>
                <a:xfrm>
                  <a:off x="4788295" y="2896084"/>
                  <a:ext cx="345928" cy="216348"/>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h</a:t>
                  </a:r>
                </a:p>
              </p:txBody>
            </p:sp>
          </p:grpSp>
          <p:sp>
            <p:nvSpPr>
              <p:cNvPr id="90" name="TextBox 89"/>
              <p:cNvSpPr txBox="1"/>
              <p:nvPr/>
            </p:nvSpPr>
            <p:spPr>
              <a:xfrm>
                <a:off x="3449633" y="1188732"/>
                <a:ext cx="275905" cy="172553"/>
              </a:xfrm>
              <a:prstGeom prst="rect">
                <a:avLst/>
              </a:prstGeom>
              <a:noFill/>
            </p:spPr>
            <p:txBody>
              <a:bodyPr wrap="square" rtlCol="0" anchor="ctr">
                <a:noAutofit/>
              </a:bodyPr>
              <a:lstStyle/>
              <a:p>
                <a:pPr defTabSz="457200" eaLnBrk="1" hangingPunct="1">
                  <a:spcBef>
                    <a:spcPct val="0"/>
                  </a:spcBef>
                  <a:buClrTx/>
                  <a:buSzTx/>
                  <a:buFontTx/>
                  <a:buNone/>
                </a:pPr>
                <a:r>
                  <a:rPr lang="en-US" sz="2200" dirty="0" smtClean="0">
                    <a:solidFill>
                      <a:srgbClr val="31B6FD"/>
                    </a:solidFill>
                    <a:latin typeface="Handwriting - Dakota"/>
                    <a:cs typeface="Handwriting - Dakota"/>
                  </a:rPr>
                  <a:t>a</a:t>
                </a:r>
              </a:p>
            </p:txBody>
          </p:sp>
        </p:grpSp>
      </p:grpSp>
    </p:spTree>
    <p:extLst>
      <p:ext uri="{BB962C8B-B14F-4D97-AF65-F5344CB8AC3E}">
        <p14:creationId xmlns:p14="http://schemas.microsoft.com/office/powerpoint/2010/main" val="363037732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Expectation Propagation (EP) in a Nutshell</a:t>
            </a:r>
          </a:p>
        </p:txBody>
      </p:sp>
      <p:grpSp>
        <p:nvGrpSpPr>
          <p:cNvPr id="50" name="Group 49"/>
          <p:cNvGrpSpPr/>
          <p:nvPr/>
        </p:nvGrpSpPr>
        <p:grpSpPr>
          <a:xfrm>
            <a:off x="684426" y="1705683"/>
            <a:ext cx="7767225" cy="4592850"/>
            <a:chOff x="636588" y="1931988"/>
            <a:chExt cx="6762750" cy="4337050"/>
          </a:xfrm>
        </p:grpSpPr>
        <p:sp>
          <p:nvSpPr>
            <p:cNvPr id="10" name="Oval 9"/>
            <p:cNvSpPr/>
            <p:nvPr/>
          </p:nvSpPr>
          <p:spPr>
            <a:xfrm>
              <a:off x="636588" y="3181350"/>
              <a:ext cx="795337" cy="808038"/>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1</a:t>
              </a:r>
              <a:endParaRPr lang="en-US" sz="2400" i="1">
                <a:solidFill>
                  <a:prstClr val="black"/>
                </a:solidFill>
                <a:latin typeface="Times New Roman" pitchFamily="18" charset="0"/>
                <a:cs typeface="Times New Roman" pitchFamily="18" charset="0"/>
              </a:endParaRPr>
            </a:p>
          </p:txBody>
        </p:sp>
        <p:sp>
          <p:nvSpPr>
            <p:cNvPr id="11" name="Rectangle 10"/>
            <p:cNvSpPr/>
            <p:nvPr/>
          </p:nvSpPr>
          <p:spPr>
            <a:xfrm>
              <a:off x="847725" y="4554538"/>
              <a:ext cx="387350" cy="392112"/>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2" name="Straight Connector 11"/>
            <p:cNvCxnSpPr>
              <a:stCxn id="10" idx="4"/>
              <a:endCxn id="11" idx="0"/>
            </p:cNvCxnSpPr>
            <p:nvPr/>
          </p:nvCxnSpPr>
          <p:spPr>
            <a:xfrm>
              <a:off x="1035050" y="4003675"/>
              <a:ext cx="6350" cy="536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5" idx="2"/>
            </p:cNvCxnSpPr>
            <p:nvPr/>
          </p:nvCxnSpPr>
          <p:spPr>
            <a:xfrm>
              <a:off x="1446213" y="3586163"/>
              <a:ext cx="738187" cy="12239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93850" y="3938588"/>
              <a:ext cx="390525"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15" name="Oval 14"/>
            <p:cNvSpPr/>
            <p:nvPr/>
          </p:nvSpPr>
          <p:spPr>
            <a:xfrm>
              <a:off x="2198688" y="4405313"/>
              <a:ext cx="798512"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2</a:t>
              </a:r>
              <a:endParaRPr lang="en-US" sz="2400" i="1">
                <a:solidFill>
                  <a:prstClr val="black"/>
                </a:solidFill>
                <a:latin typeface="Times New Roman" pitchFamily="18" charset="0"/>
                <a:cs typeface="Times New Roman" pitchFamily="18" charset="0"/>
              </a:endParaRPr>
            </a:p>
          </p:txBody>
        </p:sp>
        <p:sp>
          <p:nvSpPr>
            <p:cNvPr id="16" name="Rectangle 15"/>
            <p:cNvSpPr/>
            <p:nvPr/>
          </p:nvSpPr>
          <p:spPr>
            <a:xfrm>
              <a:off x="2392363" y="5645150"/>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17" name="Straight Connector 166"/>
            <p:cNvCxnSpPr>
              <a:cxnSpLocks noChangeShapeType="1"/>
              <a:stCxn id="15" idx="4"/>
              <a:endCxn id="16" idx="0"/>
            </p:cNvCxnSpPr>
            <p:nvPr/>
          </p:nvCxnSpPr>
          <p:spPr bwMode="auto">
            <a:xfrm flipH="1">
              <a:off x="2589213" y="5227638"/>
              <a:ext cx="9525" cy="403225"/>
            </a:xfrm>
            <a:prstGeom prst="line">
              <a:avLst/>
            </a:prstGeom>
            <a:noFill/>
            <a:ln w="28575" algn="ctr">
              <a:solidFill>
                <a:schemeClr val="tx1"/>
              </a:solidFill>
              <a:round/>
              <a:headEnd/>
              <a:tailEnd/>
            </a:ln>
          </p:spPr>
        </p:cxnSp>
        <p:cxnSp>
          <p:nvCxnSpPr>
            <p:cNvPr id="18" name="Straight Connector 17"/>
            <p:cNvCxnSpPr>
              <a:stCxn id="15" idx="7"/>
              <a:endCxn id="20" idx="3"/>
            </p:cNvCxnSpPr>
            <p:nvPr/>
          </p:nvCxnSpPr>
          <p:spPr>
            <a:xfrm flipV="1">
              <a:off x="2879725" y="3516313"/>
              <a:ext cx="1428750" cy="9937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5825" y="3838575"/>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0" name="Oval 19"/>
            <p:cNvSpPr/>
            <p:nvPr/>
          </p:nvSpPr>
          <p:spPr>
            <a:xfrm>
              <a:off x="4192588" y="281463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3</a:t>
              </a:r>
              <a:endParaRPr lang="en-US" sz="2400" i="1" dirty="0">
                <a:solidFill>
                  <a:prstClr val="black"/>
                </a:solidFill>
                <a:latin typeface="Times New Roman" pitchFamily="18" charset="0"/>
                <a:cs typeface="Times New Roman" pitchFamily="18" charset="0"/>
              </a:endParaRPr>
            </a:p>
          </p:txBody>
        </p:sp>
        <p:sp>
          <p:nvSpPr>
            <p:cNvPr id="21" name="Rectangle 20"/>
            <p:cNvSpPr/>
            <p:nvPr/>
          </p:nvSpPr>
          <p:spPr>
            <a:xfrm>
              <a:off x="4413250" y="4187825"/>
              <a:ext cx="390525"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2" name="Straight Connector 21"/>
            <p:cNvCxnSpPr>
              <a:stCxn id="20" idx="4"/>
              <a:endCxn id="21" idx="0"/>
            </p:cNvCxnSpPr>
            <p:nvPr/>
          </p:nvCxnSpPr>
          <p:spPr>
            <a:xfrm>
              <a:off x="4591050" y="3633788"/>
              <a:ext cx="17463" cy="5397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5"/>
              <a:endCxn id="25" idx="2"/>
            </p:cNvCxnSpPr>
            <p:nvPr/>
          </p:nvCxnSpPr>
          <p:spPr>
            <a:xfrm>
              <a:off x="4872038" y="3516313"/>
              <a:ext cx="1717675" cy="7350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524500" y="3651250"/>
              <a:ext cx="392113" cy="39052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25" name="Oval 24"/>
            <p:cNvSpPr/>
            <p:nvPr/>
          </p:nvSpPr>
          <p:spPr>
            <a:xfrm>
              <a:off x="6604000" y="3846513"/>
              <a:ext cx="795338"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4</a:t>
              </a:r>
              <a:endParaRPr lang="en-US" sz="2400" i="1">
                <a:solidFill>
                  <a:prstClr val="black"/>
                </a:solidFill>
                <a:latin typeface="Times New Roman" pitchFamily="18" charset="0"/>
                <a:cs typeface="Times New Roman" pitchFamily="18" charset="0"/>
              </a:endParaRPr>
            </a:p>
          </p:txBody>
        </p:sp>
        <p:sp>
          <p:nvSpPr>
            <p:cNvPr id="26" name="Rectangle 25"/>
            <p:cNvSpPr/>
            <p:nvPr/>
          </p:nvSpPr>
          <p:spPr>
            <a:xfrm>
              <a:off x="6819900" y="5229225"/>
              <a:ext cx="392113"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27" name="Straight Connector 26"/>
            <p:cNvCxnSpPr>
              <a:stCxn id="25" idx="4"/>
              <a:endCxn id="26" idx="0"/>
            </p:cNvCxnSpPr>
            <p:nvPr/>
          </p:nvCxnSpPr>
          <p:spPr>
            <a:xfrm>
              <a:off x="6999288" y="4654550"/>
              <a:ext cx="15875" cy="5746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5" idx="6"/>
            </p:cNvCxnSpPr>
            <p:nvPr/>
          </p:nvCxnSpPr>
          <p:spPr>
            <a:xfrm>
              <a:off x="5718175" y="4054475"/>
              <a:ext cx="20638" cy="947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252663" y="1931988"/>
              <a:ext cx="795337" cy="808037"/>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dirty="0">
                  <a:solidFill>
                    <a:prstClr val="black"/>
                  </a:solidFill>
                  <a:latin typeface="Times New Roman" pitchFamily="18" charset="0"/>
                  <a:cs typeface="Times New Roman" pitchFamily="18" charset="0"/>
                </a:rPr>
                <a:t>X</a:t>
              </a:r>
              <a:r>
                <a:rPr lang="en-US" sz="2400" i="1" baseline="-25000" dirty="0">
                  <a:solidFill>
                    <a:prstClr val="black"/>
                  </a:solidFill>
                  <a:latin typeface="Times New Roman" pitchFamily="18" charset="0"/>
                  <a:cs typeface="Times New Roman" pitchFamily="18" charset="0"/>
                </a:rPr>
                <a:t>7</a:t>
              </a:r>
              <a:endParaRPr lang="en-US" sz="2400" i="1" dirty="0">
                <a:solidFill>
                  <a:prstClr val="black"/>
                </a:solidFill>
                <a:latin typeface="Times New Roman" pitchFamily="18" charset="0"/>
                <a:cs typeface="Times New Roman" pitchFamily="18" charset="0"/>
              </a:endParaRPr>
            </a:p>
          </p:txBody>
        </p:sp>
        <p:sp>
          <p:nvSpPr>
            <p:cNvPr id="30" name="Rectangle 29"/>
            <p:cNvSpPr/>
            <p:nvPr/>
          </p:nvSpPr>
          <p:spPr>
            <a:xfrm>
              <a:off x="2459038" y="317182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cxnSp>
          <p:nvCxnSpPr>
            <p:cNvPr id="31" name="Straight Connector 30"/>
            <p:cNvCxnSpPr>
              <a:stCxn id="29" idx="4"/>
              <a:endCxn id="30" idx="0"/>
            </p:cNvCxnSpPr>
            <p:nvPr/>
          </p:nvCxnSpPr>
          <p:spPr>
            <a:xfrm>
              <a:off x="2651125" y="2754313"/>
              <a:ext cx="4763" cy="403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5"/>
              <a:endCxn id="20" idx="1"/>
            </p:cNvCxnSpPr>
            <p:nvPr/>
          </p:nvCxnSpPr>
          <p:spPr>
            <a:xfrm>
              <a:off x="2932113" y="2635250"/>
              <a:ext cx="1376362" cy="28257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433763" y="2543175"/>
              <a:ext cx="392112" cy="392113"/>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defTabSz="457200" eaLnBrk="1" hangingPunct="1">
                <a:spcBef>
                  <a:spcPct val="0"/>
                </a:spcBef>
                <a:buClrTx/>
                <a:buSzTx/>
                <a:buFontTx/>
                <a:buNone/>
                <a:defRPr/>
              </a:pPr>
              <a:endParaRPr lang="en-US" sz="800" i="1">
                <a:solidFill>
                  <a:prstClr val="white"/>
                </a:solidFill>
                <a:latin typeface="Times New Roman" pitchFamily="18" charset="0"/>
                <a:cs typeface="Times New Roman" pitchFamily="18" charset="0"/>
              </a:endParaRPr>
            </a:p>
          </p:txBody>
        </p:sp>
        <p:sp>
          <p:nvSpPr>
            <p:cNvPr id="34" name="Oval 33"/>
            <p:cNvSpPr/>
            <p:nvPr/>
          </p:nvSpPr>
          <p:spPr>
            <a:xfrm>
              <a:off x="5354638" y="5018088"/>
              <a:ext cx="795337" cy="804862"/>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defTabSz="457200" eaLnBrk="1" hangingPunct="1">
                <a:spcBef>
                  <a:spcPct val="0"/>
                </a:spcBef>
                <a:buClrTx/>
                <a:buSzTx/>
                <a:buFontTx/>
                <a:buNone/>
                <a:defRPr/>
              </a:pPr>
              <a:r>
                <a:rPr lang="en-US" sz="2400" i="1">
                  <a:solidFill>
                    <a:prstClr val="black"/>
                  </a:solidFill>
                  <a:latin typeface="Times New Roman" pitchFamily="18" charset="0"/>
                  <a:cs typeface="Times New Roman" pitchFamily="18" charset="0"/>
                </a:rPr>
                <a:t>X</a:t>
              </a:r>
              <a:r>
                <a:rPr lang="en-US" sz="2400" i="1" baseline="-25000">
                  <a:solidFill>
                    <a:prstClr val="black"/>
                  </a:solidFill>
                  <a:latin typeface="Times New Roman" pitchFamily="18" charset="0"/>
                  <a:cs typeface="Times New Roman" pitchFamily="18" charset="0"/>
                </a:rPr>
                <a:t>5</a:t>
              </a:r>
              <a:endParaRPr lang="en-US" sz="2400" i="1">
                <a:solidFill>
                  <a:prstClr val="black"/>
                </a:solidFill>
                <a:latin typeface="Times New Roman" pitchFamily="18" charset="0"/>
                <a:cs typeface="Times New Roman" pitchFamily="18" charset="0"/>
              </a:endParaRPr>
            </a:p>
          </p:txBody>
        </p:sp>
        <p:cxnSp>
          <p:nvCxnSpPr>
            <p:cNvPr id="35" name="Straight Connector 34"/>
            <p:cNvCxnSpPr>
              <a:stCxn id="34" idx="4"/>
            </p:cNvCxnSpPr>
            <p:nvPr/>
          </p:nvCxnSpPr>
          <p:spPr>
            <a:xfrm>
              <a:off x="5753100" y="5837238"/>
              <a:ext cx="15875" cy="4318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 y="1417638"/>
            <a:ext cx="9144000" cy="5440362"/>
          </a:xfrm>
          <a:custGeom>
            <a:avLst/>
            <a:gdLst/>
            <a:ahLst/>
            <a:cxnLst/>
            <a:rect l="l" t="t" r="r" b="b"/>
            <a:pathLst>
              <a:path w="9144000" h="5440362">
                <a:moveTo>
                  <a:pt x="5205302" y="150353"/>
                </a:moveTo>
                <a:cubicBezTo>
                  <a:pt x="4238088" y="150353"/>
                  <a:pt x="3454006" y="914438"/>
                  <a:pt x="3454006" y="1856985"/>
                </a:cubicBezTo>
                <a:cubicBezTo>
                  <a:pt x="3454006" y="2799532"/>
                  <a:pt x="4238088" y="3563617"/>
                  <a:pt x="5205302" y="3563617"/>
                </a:cubicBezTo>
                <a:cubicBezTo>
                  <a:pt x="6172516" y="3563617"/>
                  <a:pt x="6956598" y="2799532"/>
                  <a:pt x="6956598" y="1856985"/>
                </a:cubicBezTo>
                <a:cubicBezTo>
                  <a:pt x="6956598" y="914438"/>
                  <a:pt x="6172516" y="150353"/>
                  <a:pt x="5205302" y="150353"/>
                </a:cubicBezTo>
                <a:close/>
                <a:moveTo>
                  <a:pt x="0" y="0"/>
                </a:moveTo>
                <a:lnTo>
                  <a:pt x="9144000" y="0"/>
                </a:lnTo>
                <a:lnTo>
                  <a:pt x="9144000" y="5440362"/>
                </a:lnTo>
                <a:lnTo>
                  <a:pt x="0" y="5440362"/>
                </a:lnTo>
                <a:close/>
              </a:path>
            </a:pathLst>
          </a:custGeom>
          <a:solidFill>
            <a:schemeClr val="tx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graphicFrame>
        <p:nvGraphicFramePr>
          <p:cNvPr id="138" name="Table 137"/>
          <p:cNvGraphicFramePr>
            <a:graphicFrameLocks noGrp="1"/>
          </p:cNvGraphicFramePr>
          <p:nvPr>
            <p:extLst/>
          </p:nvPr>
        </p:nvGraphicFramePr>
        <p:xfrm>
          <a:off x="4813723" y="3742965"/>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aphicFrame>
        <p:nvGraphicFramePr>
          <p:cNvPr id="140" name="Table 139"/>
          <p:cNvGraphicFramePr>
            <a:graphicFrameLocks noGrp="1"/>
          </p:cNvGraphicFramePr>
          <p:nvPr>
            <p:extLst/>
          </p:nvPr>
        </p:nvGraphicFramePr>
        <p:xfrm>
          <a:off x="5677889" y="2352918"/>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aphicFrame>
        <p:nvGraphicFramePr>
          <p:cNvPr id="141" name="Table 140"/>
          <p:cNvGraphicFramePr>
            <a:graphicFrameLocks noGrp="1"/>
          </p:cNvGraphicFramePr>
          <p:nvPr>
            <p:extLst/>
          </p:nvPr>
        </p:nvGraphicFramePr>
        <p:xfrm>
          <a:off x="4400977" y="1773798"/>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graphicFrame>
        <p:nvGraphicFramePr>
          <p:cNvPr id="142" name="Table 141"/>
          <p:cNvGraphicFramePr>
            <a:graphicFrameLocks noGrp="1"/>
          </p:cNvGraphicFramePr>
          <p:nvPr>
            <p:extLst/>
          </p:nvPr>
        </p:nvGraphicFramePr>
        <p:xfrm>
          <a:off x="3970680" y="2950870"/>
          <a:ext cx="735247" cy="731520"/>
        </p:xfrm>
        <a:graphic>
          <a:graphicData uri="http://schemas.openxmlformats.org/drawingml/2006/table">
            <a:tbl>
              <a:tblPr bandRow="1">
                <a:tableStyleId>{3C2FFA5D-87B4-456A-9821-1D502468CF0F}</a:tableStyleId>
              </a:tblPr>
              <a:tblGrid>
                <a:gridCol w="449390"/>
                <a:gridCol w="285857"/>
              </a:tblGrid>
              <a:tr h="186966">
                <a:tc>
                  <a:txBody>
                    <a:bodyPr/>
                    <a:lstStyle/>
                    <a:p>
                      <a:pPr algn="ctr"/>
                      <a:r>
                        <a:rPr lang="en-US" sz="1600" dirty="0" smtClean="0">
                          <a:latin typeface="Handwriting - Dakota"/>
                          <a:cs typeface="Handwriting - Dakota"/>
                        </a:rPr>
                        <a:t>foo</a:t>
                      </a:r>
                      <a:endParaRPr lang="en-US" sz="1600" dirty="0">
                        <a:latin typeface="Handwriting - Dakota"/>
                        <a:cs typeface="Handwriting - Dakota"/>
                      </a:endParaRPr>
                    </a:p>
                  </a:txBody>
                  <a:tcPr marL="0" marR="0" marT="0" marB="0" anchor="ctr"/>
                </a:tc>
                <a:tc>
                  <a:txBody>
                    <a:bodyPr/>
                    <a:lstStyle/>
                    <a:p>
                      <a:pPr algn="ctr"/>
                      <a:r>
                        <a:rPr lang="en-US" sz="1600" dirty="0" smtClean="0"/>
                        <a:t>1.2</a:t>
                      </a:r>
                      <a:endParaRPr lang="en-US" sz="1600" dirty="0"/>
                    </a:p>
                  </a:txBody>
                  <a:tcPr marL="0" marR="0" marT="0" marB="0" anchor="ctr"/>
                </a:tc>
              </a:tr>
              <a:tr h="186966">
                <a:tc>
                  <a:txBody>
                    <a:bodyPr/>
                    <a:lstStyle/>
                    <a:p>
                      <a:pPr algn="ctr"/>
                      <a:r>
                        <a:rPr lang="en-US" sz="1600" dirty="0" smtClean="0">
                          <a:latin typeface="Handwriting - Dakota"/>
                          <a:cs typeface="Handwriting - Dakota"/>
                        </a:rPr>
                        <a:t>bar</a:t>
                      </a:r>
                      <a:endParaRPr lang="en-US" sz="1600" dirty="0">
                        <a:latin typeface="Handwriting - Dakota"/>
                        <a:cs typeface="Handwriting - Dakota"/>
                      </a:endParaRPr>
                    </a:p>
                  </a:txBody>
                  <a:tcPr marL="0" marR="0" marT="0" marB="0" anchor="ctr"/>
                </a:tc>
                <a:tc>
                  <a:txBody>
                    <a:bodyPr/>
                    <a:lstStyle/>
                    <a:p>
                      <a:pPr algn="ctr"/>
                      <a:r>
                        <a:rPr lang="en-US" sz="1600" dirty="0" smtClean="0"/>
                        <a:t>0.5</a:t>
                      </a:r>
                      <a:endParaRPr lang="en-US" sz="1600" dirty="0"/>
                    </a:p>
                  </a:txBody>
                  <a:tcPr marL="0" marR="0" marT="0" marB="0" anchor="ctr"/>
                </a:tc>
              </a:tr>
              <a:tr h="186966">
                <a:tc>
                  <a:txBody>
                    <a:bodyPr/>
                    <a:lstStyle/>
                    <a:p>
                      <a:pPr algn="ctr"/>
                      <a:r>
                        <a:rPr lang="en-US" sz="1600" dirty="0" err="1" smtClean="0">
                          <a:latin typeface="Handwriting - Dakota"/>
                          <a:cs typeface="Handwriting - Dakota"/>
                        </a:rPr>
                        <a:t>baz</a:t>
                      </a:r>
                      <a:endParaRPr lang="en-US" sz="1600" dirty="0">
                        <a:latin typeface="Handwriting - Dakota"/>
                        <a:cs typeface="Handwriting - Dakota"/>
                      </a:endParaRPr>
                    </a:p>
                  </a:txBody>
                  <a:tcPr marL="0" marR="0" marT="0" marB="0" anchor="ctr"/>
                </a:tc>
                <a:tc>
                  <a:txBody>
                    <a:bodyPr/>
                    <a:lstStyle/>
                    <a:p>
                      <a:pPr algn="ctr"/>
                      <a:r>
                        <a:rPr lang="en-US" sz="1600" dirty="0" smtClean="0"/>
                        <a:t>4.3</a:t>
                      </a:r>
                      <a:endParaRPr lang="en-US" sz="1600" dirty="0"/>
                    </a:p>
                  </a:txBody>
                  <a:tcPr marL="0" marR="0" marT="0" marB="0" anchor="ctr"/>
                </a:tc>
              </a:tr>
            </a:tbl>
          </a:graphicData>
        </a:graphic>
      </p:graphicFrame>
    </p:spTree>
    <p:extLst>
      <p:ext uri="{BB962C8B-B14F-4D97-AF65-F5344CB8AC3E}">
        <p14:creationId xmlns:p14="http://schemas.microsoft.com/office/powerpoint/2010/main" val="6002385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2"/>
          <p:cNvSpPr>
            <a:spLocks noGrp="1" noChangeArrowheads="1"/>
          </p:cNvSpPr>
          <p:nvPr>
            <p:ph type="title"/>
          </p:nvPr>
        </p:nvSpPr>
        <p:spPr/>
        <p:txBody>
          <a:bodyPr/>
          <a:lstStyle/>
          <a:p>
            <a:r>
              <a:rPr lang="en-US"/>
              <a:t>Expectation propagation (EP)</a:t>
            </a:r>
          </a:p>
        </p:txBody>
      </p:sp>
      <p:pic>
        <p:nvPicPr>
          <p:cNvPr id="122368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63663"/>
            <a:ext cx="6210300" cy="457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187</a:t>
            </a:fld>
            <a:endParaRPr lang="en-US">
              <a:solidFill>
                <a:srgbClr val="000000"/>
              </a:solidFill>
            </a:endParaRPr>
          </a:p>
        </p:txBody>
      </p:sp>
    </p:spTree>
    <p:extLst>
      <p:ext uri="{BB962C8B-B14F-4D97-AF65-F5344CB8AC3E}">
        <p14:creationId xmlns:p14="http://schemas.microsoft.com/office/powerpoint/2010/main" val="328841529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Order Approximations</a:t>
            </a:r>
          </a:p>
        </p:txBody>
      </p:sp>
      <p:sp>
        <p:nvSpPr>
          <p:cNvPr id="4" name="Content Placeholder 3"/>
          <p:cNvSpPr>
            <a:spLocks noGrp="1"/>
          </p:cNvSpPr>
          <p:nvPr>
            <p:ph idx="1"/>
          </p:nvPr>
        </p:nvSpPr>
        <p:spPr>
          <a:xfrm>
            <a:off x="457200" y="1237362"/>
            <a:ext cx="8975006" cy="4525963"/>
          </a:xfrm>
        </p:spPr>
        <p:txBody>
          <a:bodyPr/>
          <a:lstStyle/>
          <a:p>
            <a:r>
              <a:rPr lang="en-US" dirty="0" smtClean="0"/>
              <a:t>Use only the </a:t>
            </a:r>
            <a:r>
              <a:rPr lang="en-US" i="1" dirty="0" smtClean="0"/>
              <a:t>n</a:t>
            </a:r>
            <a:r>
              <a:rPr lang="en-US" dirty="0" smtClean="0"/>
              <a:t>-grams you really need!</a:t>
            </a:r>
          </a:p>
          <a:p>
            <a:endParaRPr lang="en-US" dirty="0" smtClean="0"/>
          </a:p>
          <a:p>
            <a:pPr lvl="1"/>
            <a:endParaRPr lang="en-US" dirty="0" smtClean="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05" y="2752161"/>
            <a:ext cx="6275108" cy="77393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2420" y="4141840"/>
            <a:ext cx="5604380" cy="589097"/>
          </a:xfrm>
          <a:prstGeom prst="rect">
            <a:avLst/>
          </a:prstGeom>
        </p:spPr>
      </p:pic>
    </p:spTree>
    <p:extLst>
      <p:ext uri="{BB962C8B-B14F-4D97-AF65-F5344CB8AC3E}">
        <p14:creationId xmlns:p14="http://schemas.microsoft.com/office/powerpoint/2010/main" val="130683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30" name="Rectangle 6"/>
          <p:cNvSpPr>
            <a:spLocks noChangeArrowheads="1"/>
          </p:cNvSpPr>
          <p:nvPr/>
        </p:nvSpPr>
        <p:spPr bwMode="auto">
          <a:xfrm>
            <a:off x="3505200" y="6019800"/>
            <a:ext cx="5638800" cy="228600"/>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CC9900"/>
              </a:buClr>
            </a:pPr>
            <a:endParaRPr lang="en-US">
              <a:solidFill>
                <a:srgbClr val="000000"/>
              </a:solidFill>
            </a:endParaRPr>
          </a:p>
        </p:txBody>
      </p:sp>
      <p:sp>
        <p:nvSpPr>
          <p:cNvPr id="1255426" name="Rectangle 2"/>
          <p:cNvSpPr>
            <a:spLocks noGrp="1" noChangeArrowheads="1"/>
          </p:cNvSpPr>
          <p:nvPr>
            <p:ph type="title"/>
          </p:nvPr>
        </p:nvSpPr>
        <p:spPr/>
        <p:txBody>
          <a:bodyPr/>
          <a:lstStyle/>
          <a:p>
            <a:r>
              <a:rPr lang="en-US"/>
              <a:t>Approximating beliefs with n-grams</a:t>
            </a:r>
          </a:p>
        </p:txBody>
      </p:sp>
      <p:sp>
        <p:nvSpPr>
          <p:cNvPr id="1255427" name="Rectangle 3"/>
          <p:cNvSpPr>
            <a:spLocks noGrp="1" noChangeArrowheads="1"/>
          </p:cNvSpPr>
          <p:nvPr>
            <p:ph type="body" idx="1"/>
          </p:nvPr>
        </p:nvSpPr>
        <p:spPr>
          <a:xfrm>
            <a:off x="457200" y="1371600"/>
            <a:ext cx="8610600" cy="4572000"/>
          </a:xfrm>
        </p:spPr>
        <p:txBody>
          <a:bodyPr/>
          <a:lstStyle/>
          <a:p>
            <a:r>
              <a:rPr lang="en-US"/>
              <a:t>How to optimize this? </a:t>
            </a:r>
          </a:p>
          <a:p>
            <a:pPr lvl="1"/>
            <a:r>
              <a:rPr lang="en-US"/>
              <a:t>Option 1: Greedily add n-grams by expected count in f.  Stop when adding next batch hurts the objective. </a:t>
            </a:r>
          </a:p>
          <a:p>
            <a:pPr lvl="1"/>
            <a:r>
              <a:rPr lang="en-US"/>
              <a:t>Option 2: Select n-grams from a large set using a convex relaxation + projected gradient (= tree-structured group lasso).   Must incrementally expand the large set (“active set” method). </a:t>
            </a:r>
          </a:p>
          <a:p>
            <a:pPr lvl="1"/>
            <a:endParaRPr lang="en-US"/>
          </a:p>
        </p:txBody>
      </p:sp>
      <p:pic>
        <p:nvPicPr>
          <p:cNvPr id="1255432" name="Picture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4191000"/>
            <a:ext cx="3489325" cy="258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189</a:t>
            </a:fld>
            <a:endParaRPr lang="en-US">
              <a:solidFill>
                <a:srgbClr val="000000"/>
              </a:solidFill>
            </a:endParaRPr>
          </a:p>
        </p:txBody>
      </p:sp>
    </p:spTree>
    <p:extLst>
      <p:ext uri="{BB962C8B-B14F-4D97-AF65-F5344CB8AC3E}">
        <p14:creationId xmlns:p14="http://schemas.microsoft.com/office/powerpoint/2010/main" val="1022798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7" name="Rectangle 3"/>
          <p:cNvSpPr>
            <a:spLocks noGrp="1" noChangeArrowheads="1"/>
          </p:cNvSpPr>
          <p:nvPr>
            <p:ph type="body" idx="1"/>
          </p:nvPr>
        </p:nvSpPr>
        <p:spPr>
          <a:xfrm>
            <a:off x="457200" y="1371600"/>
            <a:ext cx="8534400" cy="4530725"/>
          </a:xfrm>
        </p:spPr>
        <p:txBody>
          <a:bodyPr/>
          <a:lstStyle/>
          <a:p>
            <a:pPr>
              <a:lnSpc>
                <a:spcPct val="90000"/>
              </a:lnSpc>
            </a:pPr>
            <a:r>
              <a:rPr lang="en-US"/>
              <a:t>Language</a:t>
            </a:r>
          </a:p>
          <a:p>
            <a:pPr lvl="1">
              <a:lnSpc>
                <a:spcPct val="90000"/>
              </a:lnSpc>
            </a:pPr>
            <a:r>
              <a:rPr lang="en-US"/>
              <a:t>English, French, Russian, Hebrew, Chinese, …</a:t>
            </a:r>
          </a:p>
          <a:p>
            <a:pPr lvl="1">
              <a:lnSpc>
                <a:spcPct val="90000"/>
              </a:lnSpc>
            </a:pPr>
            <a:r>
              <a:rPr lang="en-US"/>
              <a:t>Related languages (Romance langs, Arabic dialects, …)</a:t>
            </a:r>
          </a:p>
          <a:p>
            <a:pPr lvl="1">
              <a:lnSpc>
                <a:spcPct val="90000"/>
              </a:lnSpc>
            </a:pPr>
            <a:r>
              <a:rPr lang="en-US"/>
              <a:t>Dead languages (common ancestors) – unobserved?</a:t>
            </a:r>
          </a:p>
          <a:p>
            <a:pPr lvl="1">
              <a:lnSpc>
                <a:spcPct val="90000"/>
              </a:lnSpc>
            </a:pPr>
            <a:r>
              <a:rPr lang="en-US"/>
              <a:t>Transliterations into different writing systems</a:t>
            </a:r>
          </a:p>
          <a:p>
            <a:pPr>
              <a:lnSpc>
                <a:spcPct val="90000"/>
              </a:lnSpc>
            </a:pPr>
            <a:r>
              <a:rPr lang="en-US"/>
              <a:t>Medium</a:t>
            </a:r>
          </a:p>
          <a:p>
            <a:pPr lvl="1">
              <a:lnSpc>
                <a:spcPct val="90000"/>
              </a:lnSpc>
            </a:pPr>
            <a:r>
              <a:rPr lang="en-US"/>
              <a:t>Misspellings</a:t>
            </a:r>
          </a:p>
          <a:p>
            <a:pPr lvl="1">
              <a:lnSpc>
                <a:spcPct val="90000"/>
              </a:lnSpc>
            </a:pPr>
            <a:r>
              <a:rPr lang="en-US"/>
              <a:t>Typos</a:t>
            </a:r>
          </a:p>
          <a:p>
            <a:pPr lvl="1">
              <a:lnSpc>
                <a:spcPct val="90000"/>
              </a:lnSpc>
            </a:pPr>
            <a:r>
              <a:rPr lang="en-US"/>
              <a:t>Wordplay</a:t>
            </a:r>
          </a:p>
          <a:p>
            <a:pPr lvl="1">
              <a:lnSpc>
                <a:spcPct val="90000"/>
              </a:lnSpc>
            </a:pPr>
            <a:r>
              <a:rPr lang="en-US"/>
              <a:t>Social media</a:t>
            </a:r>
          </a:p>
        </p:txBody>
      </p:sp>
      <p:sp>
        <p:nvSpPr>
          <p:cNvPr id="2" name="Slide Number Placeholder 1"/>
          <p:cNvSpPr>
            <a:spLocks noGrp="1"/>
          </p:cNvSpPr>
          <p:nvPr>
            <p:ph type="sldNum" sz="quarter" idx="10"/>
          </p:nvPr>
        </p:nvSpPr>
        <p:spPr/>
        <p:txBody>
          <a:bodyPr/>
          <a:lstStyle/>
          <a:p>
            <a:fld id="{31A35EC1-B1B4-4FA8-B2AD-670C5F0CF62D}" type="slidenum">
              <a:rPr lang="en-US" smtClean="0"/>
              <a:pPr/>
              <a:t>19</a:t>
            </a:fld>
            <a:endParaRPr lang="en-US"/>
          </a:p>
        </p:txBody>
      </p:sp>
      <p:sp>
        <p:nvSpPr>
          <p:cNvPr id="7" name="Rectangle 2"/>
          <p:cNvSpPr>
            <a:spLocks noGrp="1" noChangeArrowheads="1"/>
          </p:cNvSpPr>
          <p:nvPr>
            <p:ph type="title"/>
          </p:nvPr>
        </p:nvSpPr>
        <p:spPr>
          <a:xfrm>
            <a:off x="457200" y="277813"/>
            <a:ext cx="8686800" cy="1139825"/>
          </a:xfrm>
        </p:spPr>
        <p:txBody>
          <a:bodyPr/>
          <a:lstStyle/>
          <a:p>
            <a:r>
              <a:rPr lang="en-US" sz="3600" dirty="0" smtClean="0"/>
              <a:t>What’s in the table?  NLP strings are diverse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79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798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79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798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79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798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798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798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798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79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idx="4294967295"/>
          </p:nvPr>
        </p:nvSpPr>
        <p:spPr>
          <a:xfrm>
            <a:off x="685800" y="1273175"/>
            <a:ext cx="7772400" cy="1470025"/>
          </a:xfrm>
        </p:spPr>
        <p:txBody>
          <a:bodyPr/>
          <a:lstStyle/>
          <a:p>
            <a:r>
              <a:rPr lang="en-US" dirty="0" smtClean="0"/>
              <a:t>Results using Expectation Propagation</a:t>
            </a:r>
            <a:br>
              <a:rPr lang="en-US" dirty="0" smtClean="0"/>
            </a:br>
            <a:endParaRPr lang="en-US" dirty="0" smtClean="0"/>
          </a:p>
        </p:txBody>
      </p:sp>
      <p:sp>
        <p:nvSpPr>
          <p:cNvPr id="971779" name="Rectangle 3"/>
          <p:cNvSpPr>
            <a:spLocks noGrp="1" noChangeArrowheads="1"/>
          </p:cNvSpPr>
          <p:nvPr>
            <p:ph type="subTitle" idx="4294967295"/>
          </p:nvPr>
        </p:nvSpPr>
        <p:spPr>
          <a:xfrm>
            <a:off x="1371600" y="3886200"/>
            <a:ext cx="6400800" cy="1752600"/>
          </a:xfrm>
        </p:spPr>
        <p:txBody>
          <a:bodyPr/>
          <a:lstStyle/>
          <a:p>
            <a:pPr marL="0" indent="0" algn="ctr">
              <a:buFont typeface="Wingdings" panose="05000000000000000000" pitchFamily="2" charset="2"/>
              <a:buNone/>
            </a:pPr>
            <a:endParaRPr lang="en-US" smtClean="0"/>
          </a:p>
        </p:txBody>
      </p:sp>
      <p:sp>
        <p:nvSpPr>
          <p:cNvPr id="2" name="Slide Number Placeholder 1"/>
          <p:cNvSpPr>
            <a:spLocks noGrp="1"/>
          </p:cNvSpPr>
          <p:nvPr>
            <p:ph type="sldNum" sz="quarter" idx="10"/>
          </p:nvPr>
        </p:nvSpPr>
        <p:spPr/>
        <p:txBody>
          <a:bodyPr/>
          <a:lstStyle/>
          <a:p>
            <a:fld id="{49DE1205-2570-481F-8800-60FB5913B51D}" type="slidenum">
              <a:rPr lang="en-US" smtClean="0"/>
              <a:pPr/>
              <a:t>190</a:t>
            </a:fld>
            <a:endParaRPr lang="en-US"/>
          </a:p>
        </p:txBody>
      </p:sp>
    </p:spTree>
    <p:extLst>
      <p:ext uri="{BB962C8B-B14F-4D97-AF65-F5344CB8AC3E}">
        <p14:creationId xmlns:p14="http://schemas.microsoft.com/office/powerpoint/2010/main" val="219876406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263" y="734330"/>
            <a:ext cx="9111737" cy="3559477"/>
          </a:xfrm>
          <a:prstGeom prst="rect">
            <a:avLst/>
          </a:prstGeom>
        </p:spPr>
      </p:pic>
      <p:sp>
        <p:nvSpPr>
          <p:cNvPr id="6" name="Rectangle 5"/>
          <p:cNvSpPr/>
          <p:nvPr/>
        </p:nvSpPr>
        <p:spPr>
          <a:xfrm>
            <a:off x="3195022" y="4380637"/>
            <a:ext cx="5938220" cy="2269852"/>
          </a:xfrm>
          <a:prstGeom prst="rect">
            <a:avLst/>
          </a:prstGeom>
        </p:spPr>
        <p:txBody>
          <a:bodyPr wrap="square">
            <a:spAutoFit/>
          </a:bodyPr>
          <a:lstStyle/>
          <a:p>
            <a:pPr algn="l" defTabSz="457200" eaLnBrk="1" hangingPunct="1">
              <a:spcBef>
                <a:spcPct val="0"/>
              </a:spcBef>
              <a:buClrTx/>
              <a:buSzTx/>
              <a:buFontTx/>
              <a:buNone/>
            </a:pPr>
            <a:r>
              <a:rPr lang="en-US" sz="2400" b="1" dirty="0" smtClean="0">
                <a:solidFill>
                  <a:srgbClr val="31B6FD">
                    <a:lumMod val="60000"/>
                    <a:lumOff val="40000"/>
                  </a:srgbClr>
                </a:solidFill>
                <a:latin typeface="Calibri" charset="0"/>
                <a:ea typeface="ＭＳ Ｐゴシック" charset="0"/>
              </a:rPr>
              <a:t>Trigram EP </a:t>
            </a:r>
            <a:r>
              <a:rPr lang="en-US" sz="2400" dirty="0" smtClean="0">
                <a:solidFill>
                  <a:srgbClr val="31B6FD">
                    <a:lumMod val="60000"/>
                    <a:lumOff val="40000"/>
                  </a:srgbClr>
                </a:solidFill>
                <a:latin typeface="Calibri" charset="0"/>
                <a:ea typeface="ＭＳ Ｐゴシック" charset="0"/>
              </a:rPr>
              <a:t>(Cyan) </a:t>
            </a:r>
            <a:r>
              <a:rPr lang="en-US" sz="2400" dirty="0" smtClean="0">
                <a:solidFill>
                  <a:prstClr val="black"/>
                </a:solidFill>
                <a:latin typeface="Calibri" charset="0"/>
                <a:ea typeface="ＭＳ Ｐゴシック" charset="0"/>
              </a:rPr>
              <a:t>– slow, very accurate</a:t>
            </a:r>
          </a:p>
          <a:p>
            <a:pPr algn="l" defTabSz="457200" eaLnBrk="1" hangingPunct="1">
              <a:spcBef>
                <a:spcPct val="0"/>
              </a:spcBef>
              <a:buClrTx/>
              <a:buSzTx/>
              <a:buFontTx/>
              <a:buNone/>
            </a:pPr>
            <a:r>
              <a:rPr lang="en-US" sz="2400" b="1" dirty="0" smtClean="0">
                <a:solidFill>
                  <a:prstClr val="black"/>
                </a:solidFill>
                <a:latin typeface="Calibri" charset="0"/>
                <a:ea typeface="ＭＳ Ｐゴシック" charset="0"/>
              </a:rPr>
              <a:t>Baseline (Black) </a:t>
            </a:r>
            <a:r>
              <a:rPr lang="en-US" sz="2400" dirty="0" smtClean="0">
                <a:solidFill>
                  <a:prstClr val="black"/>
                </a:solidFill>
                <a:latin typeface="Calibri" charset="0"/>
                <a:ea typeface="ＭＳ Ｐゴシック" charset="0"/>
              </a:rPr>
              <a:t>– slow, very accurate </a:t>
            </a:r>
            <a:r>
              <a:rPr lang="en-US" dirty="0" smtClean="0">
                <a:solidFill>
                  <a:prstClr val="black"/>
                </a:solidFill>
                <a:latin typeface="Calibri" charset="0"/>
                <a:ea typeface="ＭＳ Ｐゴシック" charset="0"/>
              </a:rPr>
              <a:t>(pruning)</a:t>
            </a:r>
            <a:endParaRPr lang="en-US" sz="2400" dirty="0" smtClean="0">
              <a:solidFill>
                <a:prstClr val="black"/>
              </a:solidFill>
              <a:latin typeface="Calibri" charset="0"/>
              <a:ea typeface="ＭＳ Ｐゴシック" charset="0"/>
            </a:endParaRPr>
          </a:p>
          <a:p>
            <a:pPr algn="l" defTabSz="457200" eaLnBrk="1" hangingPunct="1">
              <a:spcBef>
                <a:spcPct val="0"/>
              </a:spcBef>
              <a:buClrTx/>
              <a:buSzTx/>
              <a:buFontTx/>
              <a:buNone/>
            </a:pPr>
            <a:endParaRPr lang="en-US" sz="1100" b="1" dirty="0" smtClean="0">
              <a:solidFill>
                <a:srgbClr val="FF0000"/>
              </a:solidFill>
              <a:latin typeface="Calibri" charset="0"/>
              <a:ea typeface="ＭＳ Ｐゴシック" charset="0"/>
            </a:endParaRPr>
          </a:p>
          <a:p>
            <a:pPr algn="l" defTabSz="457200" eaLnBrk="1" hangingPunct="1">
              <a:spcBef>
                <a:spcPct val="0"/>
              </a:spcBef>
              <a:buClrTx/>
              <a:buSzTx/>
              <a:buFontTx/>
              <a:buNone/>
            </a:pPr>
            <a:r>
              <a:rPr lang="en-US" sz="2400" b="1" dirty="0" smtClean="0">
                <a:solidFill>
                  <a:srgbClr val="FF0000"/>
                </a:solidFill>
                <a:latin typeface="Calibri" charset="0"/>
                <a:ea typeface="ＭＳ Ｐゴシック" charset="0"/>
              </a:rPr>
              <a:t>Penalized EP </a:t>
            </a:r>
            <a:r>
              <a:rPr lang="en-US" sz="2400" dirty="0" smtClean="0">
                <a:solidFill>
                  <a:srgbClr val="FF0000"/>
                </a:solidFill>
                <a:latin typeface="Calibri" charset="0"/>
                <a:ea typeface="ＭＳ Ｐゴシック" charset="0"/>
              </a:rPr>
              <a:t>(Red) </a:t>
            </a:r>
            <a:r>
              <a:rPr lang="en-US" sz="2400" dirty="0" smtClean="0">
                <a:solidFill>
                  <a:prstClr val="black"/>
                </a:solidFill>
                <a:latin typeface="Calibri" charset="0"/>
                <a:ea typeface="ＭＳ Ｐゴシック" charset="0"/>
              </a:rPr>
              <a:t>– </a:t>
            </a:r>
            <a:r>
              <a:rPr lang="en-US" sz="2400" b="1" dirty="0" smtClean="0">
                <a:solidFill>
                  <a:prstClr val="black"/>
                </a:solidFill>
                <a:latin typeface="Calibri" charset="0"/>
                <a:ea typeface="ＭＳ Ｐゴシック" charset="0"/>
              </a:rPr>
              <a:t>pretty fast, very accurate </a:t>
            </a:r>
          </a:p>
          <a:p>
            <a:pPr algn="l" defTabSz="457200" eaLnBrk="1" hangingPunct="1">
              <a:spcBef>
                <a:spcPct val="0"/>
              </a:spcBef>
              <a:buClrTx/>
              <a:buSzTx/>
              <a:buFontTx/>
              <a:buNone/>
            </a:pPr>
            <a:endParaRPr lang="en-US" sz="1050" b="1" dirty="0" smtClean="0">
              <a:solidFill>
                <a:srgbClr val="4584D3">
                  <a:lumMod val="50000"/>
                </a:srgbClr>
              </a:solidFill>
              <a:latin typeface="Calibri" charset="0"/>
              <a:ea typeface="ＭＳ Ｐゴシック" charset="0"/>
            </a:endParaRPr>
          </a:p>
          <a:p>
            <a:pPr algn="l" defTabSz="457200" eaLnBrk="1" hangingPunct="1">
              <a:spcBef>
                <a:spcPct val="0"/>
              </a:spcBef>
              <a:buClrTx/>
              <a:buSzTx/>
              <a:buFontTx/>
              <a:buNone/>
            </a:pPr>
            <a:r>
              <a:rPr lang="en-US" sz="2400" b="1" dirty="0" smtClean="0">
                <a:solidFill>
                  <a:srgbClr val="4584D3">
                    <a:lumMod val="50000"/>
                  </a:srgbClr>
                </a:solidFill>
                <a:latin typeface="Calibri" charset="0"/>
                <a:ea typeface="ＭＳ Ｐゴシック" charset="0"/>
              </a:rPr>
              <a:t>Bigram EP </a:t>
            </a:r>
            <a:r>
              <a:rPr lang="en-US" sz="2400" dirty="0" smtClean="0">
                <a:solidFill>
                  <a:srgbClr val="4584D3">
                    <a:lumMod val="50000"/>
                  </a:srgbClr>
                </a:solidFill>
                <a:latin typeface="Calibri" charset="0"/>
                <a:ea typeface="ＭＳ Ｐゴシック" charset="0"/>
              </a:rPr>
              <a:t>(Blue) </a:t>
            </a:r>
            <a:r>
              <a:rPr lang="en-US" sz="2400" dirty="0" smtClean="0">
                <a:solidFill>
                  <a:prstClr val="black"/>
                </a:solidFill>
                <a:latin typeface="Calibri" charset="0"/>
                <a:ea typeface="ＭＳ Ｐゴシック" charset="0"/>
              </a:rPr>
              <a:t>– fast but inaccurate</a:t>
            </a:r>
          </a:p>
          <a:p>
            <a:pPr algn="l" defTabSz="457200" eaLnBrk="1" hangingPunct="1">
              <a:spcBef>
                <a:spcPct val="0"/>
              </a:spcBef>
              <a:buClrTx/>
              <a:buSzTx/>
              <a:buFontTx/>
              <a:buNone/>
            </a:pPr>
            <a:r>
              <a:rPr lang="en-US" sz="2400" b="1" dirty="0" smtClean="0">
                <a:solidFill>
                  <a:srgbClr val="5BD078">
                    <a:lumMod val="75000"/>
                  </a:srgbClr>
                </a:solidFill>
                <a:latin typeface="Calibri" charset="0"/>
                <a:ea typeface="ＭＳ Ｐゴシック" charset="0"/>
              </a:rPr>
              <a:t>Unigram </a:t>
            </a:r>
            <a:r>
              <a:rPr lang="en-US" sz="2400" b="1" dirty="0">
                <a:solidFill>
                  <a:srgbClr val="5BD078">
                    <a:lumMod val="75000"/>
                  </a:srgbClr>
                </a:solidFill>
                <a:latin typeface="Calibri" charset="0"/>
                <a:ea typeface="ＭＳ Ｐゴシック" charset="0"/>
              </a:rPr>
              <a:t>EP </a:t>
            </a:r>
            <a:r>
              <a:rPr lang="en-US" sz="2400" dirty="0">
                <a:solidFill>
                  <a:srgbClr val="5BD078">
                    <a:lumMod val="75000"/>
                  </a:srgbClr>
                </a:solidFill>
                <a:latin typeface="Calibri" charset="0"/>
                <a:ea typeface="ＭＳ Ｐゴシック" charset="0"/>
              </a:rPr>
              <a:t>(Green) </a:t>
            </a:r>
            <a:r>
              <a:rPr lang="en-US" sz="2400" dirty="0">
                <a:solidFill>
                  <a:prstClr val="black"/>
                </a:solidFill>
                <a:latin typeface="Calibri" charset="0"/>
                <a:ea typeface="ＭＳ Ｐゴシック" charset="0"/>
              </a:rPr>
              <a:t>– </a:t>
            </a:r>
            <a:r>
              <a:rPr lang="en-US" sz="2400" dirty="0" smtClean="0">
                <a:solidFill>
                  <a:prstClr val="black"/>
                </a:solidFill>
                <a:latin typeface="Calibri" charset="0"/>
                <a:ea typeface="ＭＳ Ｐゴシック" charset="0"/>
              </a:rPr>
              <a:t>fast but </a:t>
            </a:r>
            <a:r>
              <a:rPr lang="en-US" sz="2400" dirty="0">
                <a:solidFill>
                  <a:prstClr val="black"/>
                </a:solidFill>
                <a:latin typeface="Calibri" charset="0"/>
                <a:ea typeface="ＭＳ Ｐゴシック" charset="0"/>
              </a:rPr>
              <a:t>inaccurate </a:t>
            </a:r>
          </a:p>
        </p:txBody>
      </p:sp>
      <p:sp>
        <p:nvSpPr>
          <p:cNvPr id="7" name="TextBox 6"/>
          <p:cNvSpPr txBox="1"/>
          <p:nvPr/>
        </p:nvSpPr>
        <p:spPr>
          <a:xfrm>
            <a:off x="16833" y="4740698"/>
            <a:ext cx="3089757" cy="923330"/>
          </a:xfrm>
          <a:prstGeom prst="rect">
            <a:avLst/>
          </a:prstGeom>
          <a:noFill/>
          <a:ln>
            <a:solidFill>
              <a:schemeClr val="tx1"/>
            </a:solidFill>
          </a:ln>
        </p:spPr>
        <p:txBody>
          <a:bodyPr wrap="none" rtlCol="0">
            <a:spAutoFit/>
          </a:bodyPr>
          <a:lstStyle/>
          <a:p>
            <a:pPr defTabSz="457200" eaLnBrk="1" hangingPunct="1">
              <a:spcBef>
                <a:spcPct val="0"/>
              </a:spcBef>
              <a:buClrTx/>
              <a:buSzTx/>
              <a:buFontTx/>
              <a:buNone/>
            </a:pPr>
            <a:r>
              <a:rPr lang="en-US" sz="1800" dirty="0" smtClean="0">
                <a:solidFill>
                  <a:prstClr val="black"/>
                </a:solidFill>
                <a:latin typeface="Calibri" charset="0"/>
                <a:ea typeface="ＭＳ Ｐゴシック" charset="0"/>
              </a:rPr>
              <a:t>Speed ranking (upper graph)</a:t>
            </a:r>
            <a:br>
              <a:rPr lang="en-US" sz="1800" dirty="0" smtClean="0">
                <a:solidFill>
                  <a:prstClr val="black"/>
                </a:solidFill>
                <a:latin typeface="Calibri" charset="0"/>
                <a:ea typeface="ＭＳ Ｐゴシック" charset="0"/>
              </a:rPr>
            </a:br>
            <a:r>
              <a:rPr lang="en-US" sz="1800" dirty="0" smtClean="0">
                <a:solidFill>
                  <a:prstClr val="black"/>
                </a:solidFill>
                <a:latin typeface="Calibri" charset="0"/>
                <a:ea typeface="ＭＳ Ｐゴシック" charset="0"/>
              </a:rPr>
              <a:t>Accuracy ranking (lower graph)</a:t>
            </a:r>
          </a:p>
          <a:p>
            <a:pPr defTabSz="457200" eaLnBrk="1" hangingPunct="1">
              <a:spcBef>
                <a:spcPct val="0"/>
              </a:spcBef>
              <a:buClrTx/>
              <a:buSzTx/>
              <a:buFontTx/>
              <a:buNone/>
            </a:pPr>
            <a:r>
              <a:rPr lang="en-US" sz="1800" dirty="0" smtClean="0">
                <a:solidFill>
                  <a:prstClr val="black"/>
                </a:solidFill>
                <a:latin typeface="Calibri" charset="0"/>
                <a:ea typeface="ＭＳ Ｐゴシック" charset="0"/>
              </a:rPr>
              <a:t>… essentially opposites …</a:t>
            </a:r>
            <a:endParaRPr lang="en-US" sz="1800" dirty="0">
              <a:solidFill>
                <a:prstClr val="black"/>
              </a:solidFill>
              <a:latin typeface="Calibri" charset="0"/>
              <a:ea typeface="ＭＳ Ｐゴシック" charset="0"/>
            </a:endParaRPr>
          </a:p>
        </p:txBody>
      </p:sp>
      <p:sp>
        <p:nvSpPr>
          <p:cNvPr id="2" name="Slide Number Placeholder 1"/>
          <p:cNvSpPr>
            <a:spLocks noGrp="1"/>
          </p:cNvSpPr>
          <p:nvPr>
            <p:ph type="sldNum" sz="quarter" idx="10"/>
          </p:nvPr>
        </p:nvSpPr>
        <p:spPr/>
        <p:txBody>
          <a:bodyPr/>
          <a:lstStyle/>
          <a:p>
            <a:pPr>
              <a:defRPr/>
            </a:pPr>
            <a:fld id="{2F53020E-5E33-B446-8494-584D4EE020B3}" type="slidenum">
              <a:rPr lang="en-US" smtClean="0">
                <a:solidFill>
                  <a:prstClr val="black">
                    <a:tint val="75000"/>
                  </a:prstClr>
                </a:solidFill>
              </a:rPr>
              <a:pPr>
                <a:defRPr/>
              </a:pPr>
              <a:t>191</a:t>
            </a:fld>
            <a:endParaRPr lang="en-US">
              <a:solidFill>
                <a:prstClr val="black">
                  <a:tint val="75000"/>
                </a:prstClr>
              </a:solidFill>
            </a:endParaRPr>
          </a:p>
        </p:txBody>
      </p:sp>
    </p:spTree>
    <p:extLst>
      <p:ext uri="{BB962C8B-B14F-4D97-AF65-F5344CB8AC3E}">
        <p14:creationId xmlns:p14="http://schemas.microsoft.com/office/powerpoint/2010/main" val="31914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9253" y="43450"/>
            <a:ext cx="6909948" cy="6764717"/>
          </a:xfrm>
          <a:prstGeom prst="rect">
            <a:avLst/>
          </a:prstGeom>
        </p:spPr>
      </p:pic>
      <p:sp>
        <p:nvSpPr>
          <p:cNvPr id="2" name="Slide Number Placeholder 1"/>
          <p:cNvSpPr>
            <a:spLocks noGrp="1"/>
          </p:cNvSpPr>
          <p:nvPr>
            <p:ph type="sldNum" sz="quarter" idx="10"/>
          </p:nvPr>
        </p:nvSpPr>
        <p:spPr/>
        <p:txBody>
          <a:bodyPr/>
          <a:lstStyle/>
          <a:p>
            <a:pPr>
              <a:defRPr/>
            </a:pPr>
            <a:fld id="{2F53020E-5E33-B446-8494-584D4EE020B3}" type="slidenum">
              <a:rPr lang="en-US" smtClean="0">
                <a:solidFill>
                  <a:prstClr val="black">
                    <a:tint val="75000"/>
                  </a:prstClr>
                </a:solidFill>
              </a:rPr>
              <a:pPr>
                <a:defRPr/>
              </a:pPr>
              <a:t>192</a:t>
            </a:fld>
            <a:endParaRPr lang="en-US">
              <a:solidFill>
                <a:prstClr val="black">
                  <a:tint val="75000"/>
                </a:prstClr>
              </a:solidFill>
            </a:endParaRPr>
          </a:p>
        </p:txBody>
      </p:sp>
    </p:spTree>
    <p:extLst>
      <p:ext uri="{BB962C8B-B14F-4D97-AF65-F5344CB8AC3E}">
        <p14:creationId xmlns:p14="http://schemas.microsoft.com/office/powerpoint/2010/main" val="245128245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idx="4294967295"/>
          </p:nvPr>
        </p:nvSpPr>
        <p:spPr>
          <a:xfrm>
            <a:off x="685800" y="1273175"/>
            <a:ext cx="7772400" cy="1470025"/>
          </a:xfrm>
        </p:spPr>
        <p:txBody>
          <a:bodyPr/>
          <a:lstStyle/>
          <a:p>
            <a:r>
              <a:rPr lang="en-US" dirty="0" smtClean="0"/>
              <a:t>Inference by Dual Decomposition</a:t>
            </a:r>
          </a:p>
        </p:txBody>
      </p:sp>
      <p:sp>
        <p:nvSpPr>
          <p:cNvPr id="971779" name="Rectangle 3"/>
          <p:cNvSpPr>
            <a:spLocks noGrp="1" noChangeArrowheads="1"/>
          </p:cNvSpPr>
          <p:nvPr>
            <p:ph type="subTitle" idx="4294967295"/>
          </p:nvPr>
        </p:nvSpPr>
        <p:spPr>
          <a:xfrm>
            <a:off x="1371600" y="3886200"/>
            <a:ext cx="6400800" cy="1752600"/>
          </a:xfrm>
        </p:spPr>
        <p:txBody>
          <a:bodyPr/>
          <a:lstStyle/>
          <a:p>
            <a:pPr marL="0" indent="0" algn="ctr">
              <a:buFont typeface="Wingdings" panose="05000000000000000000" pitchFamily="2" charset="2"/>
              <a:buNone/>
            </a:pPr>
            <a:r>
              <a:rPr lang="en-US" dirty="0" smtClean="0"/>
              <a:t>Exact 1-best inference!</a:t>
            </a:r>
            <a:br>
              <a:rPr lang="en-US" dirty="0" smtClean="0"/>
            </a:br>
            <a:r>
              <a:rPr lang="en-US" dirty="0" smtClean="0"/>
              <a:t/>
            </a:r>
            <a:br>
              <a:rPr lang="en-US" dirty="0" smtClean="0"/>
            </a:br>
            <a:r>
              <a:rPr lang="en-US" dirty="0" smtClean="0"/>
              <a:t>(can’t terminate in general because of </a:t>
            </a:r>
            <a:r>
              <a:rPr lang="en-US" dirty="0" err="1" smtClean="0"/>
              <a:t>undecidability</a:t>
            </a:r>
            <a:r>
              <a:rPr lang="en-US" dirty="0" smtClean="0"/>
              <a:t>, but does terminate in practice)</a:t>
            </a:r>
          </a:p>
        </p:txBody>
      </p:sp>
      <p:sp>
        <p:nvSpPr>
          <p:cNvPr id="2" name="Slide Number Placeholder 1"/>
          <p:cNvSpPr>
            <a:spLocks noGrp="1"/>
          </p:cNvSpPr>
          <p:nvPr>
            <p:ph type="sldNum" sz="quarter" idx="10"/>
          </p:nvPr>
        </p:nvSpPr>
        <p:spPr/>
        <p:txBody>
          <a:bodyPr/>
          <a:lstStyle/>
          <a:p>
            <a:fld id="{49DE1205-2570-481F-8800-60FB5913B51D}" type="slidenum">
              <a:rPr lang="en-US" smtClean="0"/>
              <a:pPr/>
              <a:t>193</a:t>
            </a:fld>
            <a:endParaRPr lang="en-US"/>
          </a:p>
        </p:txBody>
      </p:sp>
    </p:spTree>
    <p:extLst>
      <p:ext uri="{BB962C8B-B14F-4D97-AF65-F5344CB8AC3E}">
        <p14:creationId xmlns:p14="http://schemas.microsoft.com/office/powerpoint/2010/main" val="252698963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Shape 1946"/>
        <p:cNvGrpSpPr/>
        <p:nvPr/>
      </p:nvGrpSpPr>
      <p:grpSpPr>
        <a:xfrm>
          <a:off x="0" y="0"/>
          <a:ext cx="0" cy="0"/>
          <a:chOff x="0" y="0"/>
          <a:chExt cx="0" cy="0"/>
        </a:xfrm>
      </p:grpSpPr>
      <p:sp>
        <p:nvSpPr>
          <p:cNvPr id="2012" name="Shape 2012"/>
          <p:cNvSpPr txBox="1">
            <a:spLocks noGrp="1"/>
          </p:cNvSpPr>
          <p:nvPr>
            <p:ph type="title"/>
          </p:nvPr>
        </p:nvSpPr>
        <p:spPr>
          <a:xfrm>
            <a:off x="446474" y="233549"/>
            <a:ext cx="7417909" cy="1160763"/>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Arial"/>
              <a:buNone/>
            </a:pPr>
            <a:r>
              <a:rPr lang="en-US" sz="4400" i="0" u="none" strike="noStrike" cap="none" baseline="0" dirty="0" smtClean="0">
                <a:solidFill>
                  <a:srgbClr val="000000"/>
                </a:solidFill>
                <a:latin typeface="Cambria"/>
                <a:ea typeface="Arial"/>
                <a:cs typeface="Cambria"/>
                <a:sym typeface="Arial"/>
                <a:rtl val="0"/>
              </a:rPr>
              <a:t>Challenges</a:t>
            </a:r>
            <a:r>
              <a:rPr lang="en-US" sz="4400" i="0" u="none" strike="noStrike" cap="none" dirty="0" smtClean="0">
                <a:solidFill>
                  <a:srgbClr val="000000"/>
                </a:solidFill>
                <a:latin typeface="Cambria"/>
                <a:ea typeface="Arial"/>
                <a:cs typeface="Cambria"/>
                <a:sym typeface="Arial"/>
                <a:rtl val="0"/>
              </a:rPr>
              <a:t> in </a:t>
            </a:r>
            <a:r>
              <a:rPr lang="en-US" sz="4400" dirty="0" smtClean="0">
                <a:solidFill>
                  <a:srgbClr val="000000"/>
                </a:solidFill>
                <a:latin typeface="Cambria"/>
                <a:cs typeface="Cambria"/>
              </a:rPr>
              <a:t>Inference</a:t>
            </a:r>
            <a:endParaRPr lang="en" sz="4400" i="0" u="none" strike="noStrike" cap="none" baseline="0" dirty="0">
              <a:solidFill>
                <a:srgbClr val="000000"/>
              </a:solidFill>
              <a:latin typeface="Cambria"/>
              <a:ea typeface="Arial"/>
              <a:cs typeface="Cambria"/>
              <a:sym typeface="Arial"/>
              <a:rtl val="0"/>
            </a:endParaRPr>
          </a:p>
        </p:txBody>
      </p:sp>
      <p:sp>
        <p:nvSpPr>
          <p:cNvPr id="2" name="Slide Number Placeholder 1"/>
          <p:cNvSpPr>
            <a:spLocks noGrp="1"/>
          </p:cNvSpPr>
          <p:nvPr>
            <p:ph type="sldNum" idx="12"/>
          </p:nvPr>
        </p:nvSpPr>
        <p:spPr/>
        <p:txBody>
          <a:bodyPr/>
          <a:lstStyle/>
          <a:p>
            <a:fld id="{00000000-1234-1234-1234-123412341234}" type="slidenum">
              <a:rPr lang="en" smtClean="0"/>
              <a:pPr/>
              <a:t>194</a:t>
            </a:fld>
            <a:endParaRPr lang="en"/>
          </a:p>
        </p:txBody>
      </p:sp>
      <p:sp>
        <p:nvSpPr>
          <p:cNvPr id="4" name="TextBox 3"/>
          <p:cNvSpPr txBox="1"/>
          <p:nvPr/>
        </p:nvSpPr>
        <p:spPr>
          <a:xfrm>
            <a:off x="446474" y="1870363"/>
            <a:ext cx="8293435" cy="4447371"/>
          </a:xfrm>
          <a:prstGeom prst="rect">
            <a:avLst/>
          </a:prstGeom>
          <a:noFill/>
        </p:spPr>
        <p:txBody>
          <a:bodyPr wrap="square" rtlCol="0">
            <a:spAutoFit/>
          </a:bodyPr>
          <a:lstStyle/>
          <a:p>
            <a:pPr marL="457200" indent="-457200" algn="l" eaLnBrk="1" fontAlgn="auto" hangingPunct="1">
              <a:spcBef>
                <a:spcPts val="0"/>
              </a:spcBef>
              <a:spcAft>
                <a:spcPts val="0"/>
              </a:spcAft>
              <a:buClrTx/>
              <a:buSzPct val="130000"/>
              <a:buFont typeface="Arial"/>
              <a:buChar char="•"/>
            </a:pPr>
            <a:r>
              <a:rPr lang="en-US" sz="2400" kern="0" dirty="0" smtClean="0">
                <a:solidFill>
                  <a:srgbClr val="000000"/>
                </a:solidFill>
                <a:latin typeface="Cambria" panose="02040503050406030204" pitchFamily="18" charset="0"/>
                <a:cs typeface="Arial"/>
                <a:sym typeface="Arial"/>
                <a:rtl val="0"/>
              </a:rPr>
              <a:t>Global discrete optimization problem.</a:t>
            </a:r>
          </a:p>
          <a:p>
            <a:pPr marL="457200" indent="-457200" algn="l" eaLnBrk="1" fontAlgn="auto" hangingPunct="1">
              <a:spcBef>
                <a:spcPts val="0"/>
              </a:spcBef>
              <a:spcAft>
                <a:spcPts val="0"/>
              </a:spcAft>
              <a:buClrTx/>
              <a:buSzPct val="130000"/>
              <a:buFont typeface="Arial"/>
              <a:buChar char="•"/>
            </a:pPr>
            <a:endParaRPr lang="en-US" sz="2400" kern="0" dirty="0">
              <a:solidFill>
                <a:srgbClr val="000000"/>
              </a:solidFill>
              <a:latin typeface="Cambria" panose="02040503050406030204" pitchFamily="18" charset="0"/>
              <a:cs typeface="Arial"/>
              <a:sym typeface="Arial"/>
              <a:rtl val="0"/>
            </a:endParaRPr>
          </a:p>
          <a:p>
            <a:pPr marL="457200" indent="-457200" algn="l" eaLnBrk="1" fontAlgn="auto" hangingPunct="1">
              <a:spcBef>
                <a:spcPts val="0"/>
              </a:spcBef>
              <a:spcAft>
                <a:spcPts val="0"/>
              </a:spcAft>
              <a:buClrTx/>
              <a:buSzPct val="130000"/>
              <a:buFont typeface="Arial"/>
              <a:buChar char="•"/>
            </a:pPr>
            <a:r>
              <a:rPr lang="en-US" sz="2400" kern="0" dirty="0" smtClean="0">
                <a:solidFill>
                  <a:srgbClr val="000000"/>
                </a:solidFill>
                <a:latin typeface="Cambria" panose="02040503050406030204" pitchFamily="18" charset="0"/>
                <a:cs typeface="Arial"/>
                <a:sym typeface="Arial"/>
                <a:rtl val="0"/>
              </a:rPr>
              <a:t>Variables range over a infinite set … cannot be solved by ILP or even brute force. Undecidable!</a:t>
            </a:r>
          </a:p>
          <a:p>
            <a:pPr algn="l" eaLnBrk="1" fontAlgn="auto" hangingPunct="1">
              <a:spcBef>
                <a:spcPts val="0"/>
              </a:spcBef>
              <a:spcAft>
                <a:spcPts val="0"/>
              </a:spcAft>
              <a:buClrTx/>
              <a:buSzPct val="130000"/>
              <a:buFontTx/>
              <a:buNone/>
            </a:pPr>
            <a:endParaRPr lang="en-US" sz="900" kern="0" dirty="0" smtClean="0">
              <a:solidFill>
                <a:srgbClr val="000000"/>
              </a:solidFill>
              <a:latin typeface="Cambria" panose="02040503050406030204" pitchFamily="18" charset="0"/>
              <a:cs typeface="Arial"/>
              <a:sym typeface="Arial"/>
              <a:rtl val="0"/>
            </a:endParaRPr>
          </a:p>
          <a:p>
            <a:pPr marL="457200" indent="-457200" algn="l" eaLnBrk="1" fontAlgn="auto" hangingPunct="1">
              <a:spcBef>
                <a:spcPts val="0"/>
              </a:spcBef>
              <a:spcAft>
                <a:spcPts val="0"/>
              </a:spcAft>
              <a:buClrTx/>
              <a:buSzPct val="130000"/>
              <a:buFont typeface="Arial"/>
              <a:buChar char="•"/>
            </a:pPr>
            <a:r>
              <a:rPr lang="en-US" sz="2400" kern="0" dirty="0" smtClean="0">
                <a:solidFill>
                  <a:srgbClr val="000000"/>
                </a:solidFill>
                <a:latin typeface="Cambria" panose="02040503050406030204" pitchFamily="18" charset="0"/>
                <a:cs typeface="Arial"/>
                <a:sym typeface="Arial"/>
                <a:rtl val="0"/>
              </a:rPr>
              <a:t>Our previous papers used </a:t>
            </a:r>
            <a:r>
              <a:rPr lang="en-US" sz="2400" i="1" kern="0" dirty="0" smtClean="0">
                <a:solidFill>
                  <a:srgbClr val="000000"/>
                </a:solidFill>
                <a:latin typeface="Cambria" panose="02040503050406030204" pitchFamily="18" charset="0"/>
                <a:cs typeface="Arial"/>
                <a:sym typeface="Arial"/>
                <a:rtl val="0"/>
              </a:rPr>
              <a:t>approximate</a:t>
            </a:r>
            <a:r>
              <a:rPr lang="en-US" sz="2400" kern="0" dirty="0">
                <a:solidFill>
                  <a:srgbClr val="000000"/>
                </a:solidFill>
                <a:latin typeface="Cambria" panose="02040503050406030204" pitchFamily="18" charset="0"/>
                <a:cs typeface="Arial"/>
                <a:sym typeface="Arial"/>
                <a:rtl val="0"/>
              </a:rPr>
              <a:t> </a:t>
            </a:r>
            <a:r>
              <a:rPr lang="en-US" sz="2400" kern="0" dirty="0" smtClean="0">
                <a:solidFill>
                  <a:srgbClr val="000000"/>
                </a:solidFill>
                <a:latin typeface="Cambria" panose="02040503050406030204" pitchFamily="18" charset="0"/>
                <a:cs typeface="Arial"/>
                <a:sym typeface="Arial"/>
                <a:rtl val="0"/>
              </a:rPr>
              <a:t>algorithms: Loopy Belief Propagation, or Expectation Propagation.</a:t>
            </a:r>
          </a:p>
          <a:p>
            <a:pPr algn="l" eaLnBrk="1" fontAlgn="auto" hangingPunct="1">
              <a:spcBef>
                <a:spcPts val="0"/>
              </a:spcBef>
              <a:spcAft>
                <a:spcPts val="0"/>
              </a:spcAft>
              <a:buClrTx/>
              <a:buSzPct val="130000"/>
              <a:buFontTx/>
              <a:buNone/>
            </a:pPr>
            <a:endParaRPr lang="en-US" sz="1600" kern="0" dirty="0">
              <a:solidFill>
                <a:srgbClr val="000000"/>
              </a:solidFill>
              <a:latin typeface="Cambria" panose="02040503050406030204" pitchFamily="18" charset="0"/>
              <a:cs typeface="Arial"/>
              <a:sym typeface="Arial"/>
              <a:rtl val="0"/>
            </a:endParaRPr>
          </a:p>
          <a:p>
            <a:pPr algn="l" defTabSz="457200" eaLnBrk="1" fontAlgn="auto" hangingPunct="1">
              <a:spcBef>
                <a:spcPts val="0"/>
              </a:spcBef>
              <a:spcAft>
                <a:spcPts val="0"/>
              </a:spcAft>
              <a:buClrTx/>
              <a:buSzTx/>
              <a:buFontTx/>
              <a:buNone/>
              <a:defRPr/>
            </a:pPr>
            <a:r>
              <a:rPr lang="en-US" sz="3000" kern="0" dirty="0">
                <a:solidFill>
                  <a:srgbClr val="000000"/>
                </a:solidFill>
                <a:latin typeface="Cambria" panose="02040503050406030204" pitchFamily="18" charset="0"/>
                <a:cs typeface="Arial"/>
                <a:sym typeface="Arial"/>
                <a:rtl val="0"/>
              </a:rPr>
              <a:t>Q: </a:t>
            </a:r>
            <a:r>
              <a:rPr lang="en-US" sz="3000" kern="0" dirty="0" smtClean="0">
                <a:solidFill>
                  <a:srgbClr val="000000"/>
                </a:solidFill>
                <a:latin typeface="Cambria" panose="02040503050406030204" pitchFamily="18" charset="0"/>
                <a:cs typeface="Arial"/>
                <a:sym typeface="Arial"/>
                <a:rtl val="0"/>
              </a:rPr>
              <a:t>Can </a:t>
            </a:r>
            <a:r>
              <a:rPr lang="en-US" sz="3000" kern="0" dirty="0">
                <a:solidFill>
                  <a:srgbClr val="000000"/>
                </a:solidFill>
                <a:latin typeface="Cambria" panose="02040503050406030204" pitchFamily="18" charset="0"/>
                <a:cs typeface="Arial"/>
                <a:sym typeface="Arial"/>
                <a:rtl val="0"/>
              </a:rPr>
              <a:t>we do </a:t>
            </a:r>
            <a:r>
              <a:rPr lang="en-US" sz="3000" i="1" kern="0" dirty="0">
                <a:solidFill>
                  <a:srgbClr val="000000"/>
                </a:solidFill>
                <a:latin typeface="Cambria" panose="02040503050406030204" pitchFamily="18" charset="0"/>
                <a:cs typeface="Arial"/>
                <a:sym typeface="Arial"/>
                <a:rtl val="0"/>
              </a:rPr>
              <a:t>exact</a:t>
            </a:r>
            <a:r>
              <a:rPr lang="en-US" sz="3000" kern="0" dirty="0">
                <a:solidFill>
                  <a:srgbClr val="000000"/>
                </a:solidFill>
                <a:latin typeface="Cambria" panose="02040503050406030204" pitchFamily="18" charset="0"/>
                <a:cs typeface="Arial"/>
                <a:sym typeface="Arial"/>
                <a:rtl val="0"/>
              </a:rPr>
              <a:t> inference?  </a:t>
            </a:r>
            <a:endParaRPr lang="en-US" sz="3000" kern="0" dirty="0" smtClean="0">
              <a:solidFill>
                <a:srgbClr val="000000"/>
              </a:solidFill>
              <a:latin typeface="Cambria" panose="02040503050406030204" pitchFamily="18" charset="0"/>
              <a:cs typeface="Arial"/>
              <a:sym typeface="Arial"/>
              <a:rtl val="0"/>
            </a:endParaRPr>
          </a:p>
          <a:p>
            <a:pPr algn="l" defTabSz="457200" eaLnBrk="1" fontAlgn="auto" hangingPunct="1">
              <a:spcBef>
                <a:spcPts val="0"/>
              </a:spcBef>
              <a:spcAft>
                <a:spcPts val="0"/>
              </a:spcAft>
              <a:buClrTx/>
              <a:buSzTx/>
              <a:buFontTx/>
              <a:buNone/>
              <a:defRPr/>
            </a:pPr>
            <a:r>
              <a:rPr lang="en-US" sz="2400" kern="0" dirty="0" smtClean="0">
                <a:solidFill>
                  <a:srgbClr val="000000"/>
                </a:solidFill>
                <a:latin typeface="Cambria" panose="02040503050406030204" pitchFamily="18" charset="0"/>
                <a:cs typeface="Arial"/>
                <a:sym typeface="Arial"/>
                <a:rtl val="0"/>
              </a:rPr>
              <a:t>A: If </a:t>
            </a:r>
            <a:r>
              <a:rPr lang="en-US" sz="2400" kern="0" dirty="0">
                <a:solidFill>
                  <a:srgbClr val="000000"/>
                </a:solidFill>
                <a:latin typeface="Cambria" panose="02040503050406030204" pitchFamily="18" charset="0"/>
                <a:cs typeface="Arial"/>
                <a:sym typeface="Arial"/>
                <a:rtl val="0"/>
              </a:rPr>
              <a:t>we </a:t>
            </a:r>
            <a:r>
              <a:rPr lang="en-US" sz="2400" kern="0" dirty="0" smtClean="0">
                <a:solidFill>
                  <a:srgbClr val="000000"/>
                </a:solidFill>
                <a:latin typeface="Cambria" panose="02040503050406030204" pitchFamily="18" charset="0"/>
                <a:cs typeface="Arial"/>
                <a:sym typeface="Arial"/>
                <a:rtl val="0"/>
              </a:rPr>
              <a:t>can live with </a:t>
            </a:r>
            <a:r>
              <a:rPr lang="en-US" sz="2400" kern="0" dirty="0">
                <a:solidFill>
                  <a:srgbClr val="000000"/>
                </a:solidFill>
                <a:latin typeface="Cambria" panose="02040503050406030204" pitchFamily="18" charset="0"/>
                <a:cs typeface="Arial"/>
                <a:sym typeface="Arial"/>
                <a:rtl val="0"/>
              </a:rPr>
              <a:t>1-best and not marginal inference, then we can use </a:t>
            </a:r>
            <a:r>
              <a:rPr lang="en-US" sz="2400" kern="0" dirty="0" smtClean="0">
                <a:solidFill>
                  <a:srgbClr val="000000"/>
                </a:solidFill>
                <a:latin typeface="Cambria" panose="02040503050406030204" pitchFamily="18" charset="0"/>
                <a:cs typeface="Arial"/>
                <a:sym typeface="Arial"/>
                <a:rtl val="0"/>
              </a:rPr>
              <a:t>Dual Decomposition … </a:t>
            </a:r>
            <a:r>
              <a:rPr lang="en-US" sz="2400" kern="0" dirty="0">
                <a:solidFill>
                  <a:srgbClr val="000000"/>
                </a:solidFill>
                <a:latin typeface="Cambria" panose="02040503050406030204" pitchFamily="18" charset="0"/>
                <a:cs typeface="Arial"/>
                <a:sym typeface="Arial"/>
                <a:rtl val="0"/>
              </a:rPr>
              <a:t>which is </a:t>
            </a:r>
            <a:r>
              <a:rPr lang="en-US" sz="2400" kern="0" dirty="0" smtClean="0">
                <a:solidFill>
                  <a:srgbClr val="000000"/>
                </a:solidFill>
                <a:latin typeface="Cambria" panose="02040503050406030204" pitchFamily="18" charset="0"/>
                <a:cs typeface="Arial"/>
                <a:sym typeface="Arial"/>
                <a:rtl val="0"/>
              </a:rPr>
              <a:t>exact.</a:t>
            </a:r>
            <a:br>
              <a:rPr lang="en-US" sz="2400" kern="0" dirty="0" smtClean="0">
                <a:solidFill>
                  <a:srgbClr val="000000"/>
                </a:solidFill>
                <a:latin typeface="Cambria" panose="02040503050406030204" pitchFamily="18" charset="0"/>
                <a:cs typeface="Arial"/>
                <a:sym typeface="Arial"/>
                <a:rtl val="0"/>
              </a:rPr>
            </a:br>
            <a:endParaRPr lang="en-US" sz="1200" kern="0" dirty="0" smtClean="0">
              <a:solidFill>
                <a:srgbClr val="000000"/>
              </a:solidFill>
              <a:latin typeface="Cambria" panose="02040503050406030204" pitchFamily="18" charset="0"/>
              <a:cs typeface="Arial"/>
              <a:sym typeface="Arial"/>
              <a:rtl val="0"/>
            </a:endParaRPr>
          </a:p>
          <a:p>
            <a:pPr algn="l" eaLnBrk="1" fontAlgn="auto" hangingPunct="1">
              <a:spcBef>
                <a:spcPts val="0"/>
              </a:spcBef>
              <a:spcAft>
                <a:spcPts val="0"/>
              </a:spcAft>
              <a:buClrTx/>
              <a:buSzTx/>
              <a:buFontTx/>
              <a:buNone/>
            </a:pPr>
            <a:r>
              <a:rPr lang="en-US" sz="2400" kern="0" dirty="0" smtClean="0">
                <a:solidFill>
                  <a:srgbClr val="000000"/>
                </a:solidFill>
                <a:latin typeface="Cambria" panose="02040503050406030204" pitchFamily="18" charset="0"/>
                <a:cs typeface="Arial"/>
                <a:sym typeface="Arial"/>
                <a:rtl val="0"/>
              </a:rPr>
              <a:t>      </a:t>
            </a:r>
            <a:r>
              <a:rPr lang="en-US" kern="0" dirty="0" smtClean="0">
                <a:solidFill>
                  <a:srgbClr val="FFFFFF">
                    <a:lumMod val="75000"/>
                  </a:srgbClr>
                </a:solidFill>
                <a:latin typeface="Cambria" panose="02040503050406030204" pitchFamily="18" charset="0"/>
                <a:cs typeface="Arial"/>
                <a:sym typeface="Arial"/>
                <a:rtl val="0"/>
              </a:rPr>
              <a:t>(</a:t>
            </a:r>
            <a:r>
              <a:rPr lang="en-US" u="sng" kern="0" dirty="0" smtClean="0">
                <a:solidFill>
                  <a:srgbClr val="FFFFFF">
                    <a:lumMod val="75000"/>
                  </a:srgbClr>
                </a:solidFill>
                <a:latin typeface="Cambria" panose="02040503050406030204" pitchFamily="18" charset="0"/>
                <a:cs typeface="Arial"/>
                <a:sym typeface="Arial"/>
                <a:rtl val="0"/>
              </a:rPr>
              <a:t>if</a:t>
            </a:r>
            <a:r>
              <a:rPr lang="en-US" kern="0" dirty="0" smtClean="0">
                <a:solidFill>
                  <a:srgbClr val="FFFFFF">
                    <a:lumMod val="75000"/>
                  </a:srgbClr>
                </a:solidFill>
                <a:latin typeface="Cambria" panose="02040503050406030204" pitchFamily="18" charset="0"/>
                <a:cs typeface="Arial"/>
                <a:sym typeface="Arial"/>
                <a:rtl val="0"/>
              </a:rPr>
              <a:t> it terminates!  the problem is </a:t>
            </a:r>
            <a:r>
              <a:rPr lang="en-US" kern="0" dirty="0" err="1" smtClean="0">
                <a:solidFill>
                  <a:srgbClr val="FFFFFF">
                    <a:lumMod val="75000"/>
                  </a:srgbClr>
                </a:solidFill>
                <a:latin typeface="Cambria" panose="02040503050406030204" pitchFamily="18" charset="0"/>
                <a:cs typeface="Arial"/>
                <a:sym typeface="Arial"/>
                <a:rtl val="0"/>
              </a:rPr>
              <a:t>undecidable</a:t>
            </a:r>
            <a:r>
              <a:rPr lang="en-US" kern="0" dirty="0" smtClean="0">
                <a:solidFill>
                  <a:srgbClr val="FFFFFF">
                    <a:lumMod val="75000"/>
                  </a:srgbClr>
                </a:solidFill>
                <a:latin typeface="Cambria" panose="02040503050406030204" pitchFamily="18" charset="0"/>
                <a:cs typeface="Arial"/>
                <a:sym typeface="Arial"/>
                <a:rtl val="0"/>
              </a:rPr>
              <a:t> in general …)</a:t>
            </a:r>
            <a:endParaRPr lang="en-US" kern="0" dirty="0">
              <a:solidFill>
                <a:srgbClr val="FFFFFF">
                  <a:lumMod val="75000"/>
                </a:srgbClr>
              </a:solidFill>
              <a:latin typeface="Cambria" panose="02040503050406030204" pitchFamily="18" charset="0"/>
              <a:cs typeface="Arial"/>
              <a:sym typeface="Arial"/>
              <a:rtl val="0"/>
            </a:endParaRPr>
          </a:p>
        </p:txBody>
      </p:sp>
    </p:spTree>
    <p:extLst>
      <p:ext uri="{BB962C8B-B14F-4D97-AF65-F5344CB8AC3E}">
        <p14:creationId xmlns:p14="http://schemas.microsoft.com/office/powerpoint/2010/main" val="1020693554"/>
      </p:ext>
    </p:extLst>
  </p:cSld>
  <p:clrMapOvr>
    <a:masterClrMapping/>
  </p:clrMapOvr>
  <p:transition spd="slow">
    <p:cut/>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 dirty="0">
                <a:solidFill>
                  <a:srgbClr val="000000"/>
                </a:solidFill>
              </a:rPr>
              <a:t>Graphical Model for Phonology</a:t>
            </a:r>
            <a:endParaRPr lang="en-US" dirty="0"/>
          </a:p>
        </p:txBody>
      </p: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195</a:t>
            </a:fld>
            <a:endParaRPr lang="en" sz="1200" dirty="0">
              <a:solidFill>
                <a:srgbClr val="888888"/>
              </a:solidFill>
              <a:latin typeface="Calibri"/>
              <a:ea typeface="Calibri"/>
              <a:cs typeface="Calibri"/>
              <a:sym typeface="Calibri"/>
            </a:endParaRPr>
          </a:p>
        </p:txBody>
      </p:sp>
      <p:sp>
        <p:nvSpPr>
          <p:cNvPr id="57" name="Shape 680"/>
          <p:cNvSpPr txBox="1"/>
          <p:nvPr/>
        </p:nvSpPr>
        <p:spPr>
          <a:xfrm>
            <a:off x="495970" y="4983817"/>
            <a:ext cx="8151074" cy="782484"/>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buClr>
                <a:srgbClr val="000000"/>
              </a:buClr>
              <a:buSzPct val="25000"/>
              <a:buFont typeface="Arial"/>
              <a:buNone/>
            </a:pPr>
            <a:r>
              <a:rPr lang="en-US" kern="0" dirty="0" smtClean="0">
                <a:solidFill>
                  <a:srgbClr val="6886FF"/>
                </a:solidFill>
                <a:latin typeface="Comic Sans MS"/>
                <a:ea typeface="Arial"/>
                <a:cs typeface="Comic Sans MS"/>
                <a:sym typeface="Arial"/>
                <a:rtl val="0"/>
              </a:rPr>
              <a:t>Jointly decide the values of the inter-dependent latent variables, which range over a infinite set. </a:t>
            </a:r>
            <a:endParaRPr lang="en" kern="0" dirty="0">
              <a:solidFill>
                <a:srgbClr val="6886FF"/>
              </a:solidFill>
              <a:latin typeface="Comic Sans MS"/>
              <a:ea typeface="Arial"/>
              <a:cs typeface="Comic Sans MS"/>
              <a:sym typeface="Arial"/>
              <a:rtl val="0"/>
            </a:endParaRPr>
          </a:p>
        </p:txBody>
      </p:sp>
      <p:sp>
        <p:nvSpPr>
          <p:cNvPr id="151" name="TextBox 150"/>
          <p:cNvSpPr txBox="1"/>
          <p:nvPr/>
        </p:nvSpPr>
        <p:spPr>
          <a:xfrm>
            <a:off x="409406" y="214362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cs typeface="Arial"/>
                <a:sym typeface="Arial"/>
                <a:rtl val="0"/>
              </a:rPr>
              <a:t>1) </a:t>
            </a:r>
            <a:r>
              <a:rPr lang="en-US" sz="1800" b="1" kern="0" dirty="0" smtClean="0">
                <a:solidFill>
                  <a:srgbClr val="000000"/>
                </a:solidFill>
                <a:latin typeface="Arial"/>
                <a:cs typeface="Arial"/>
                <a:sym typeface="Arial"/>
                <a:rtl val="0"/>
              </a:rPr>
              <a:t>Morpheme URs</a:t>
            </a:r>
            <a:endParaRPr lang="en-US" sz="1800" b="1" kern="0" dirty="0">
              <a:solidFill>
                <a:srgbClr val="000000"/>
              </a:solidFill>
              <a:latin typeface="Arial"/>
              <a:cs typeface="Arial"/>
              <a:sym typeface="Arial"/>
              <a:rtl val="0"/>
            </a:endParaRPr>
          </a:p>
        </p:txBody>
      </p:sp>
      <p:sp>
        <p:nvSpPr>
          <p:cNvPr id="152" name="TextBox 151"/>
          <p:cNvSpPr txBox="1"/>
          <p:nvPr/>
        </p:nvSpPr>
        <p:spPr>
          <a:xfrm>
            <a:off x="409406" y="320711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2</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Word URs</a:t>
            </a:r>
            <a:endParaRPr lang="en-US" sz="1800" b="1" kern="0" dirty="0">
              <a:solidFill>
                <a:srgbClr val="000000"/>
              </a:solidFill>
              <a:latin typeface="Arial"/>
              <a:cs typeface="Arial"/>
              <a:sym typeface="Arial"/>
              <a:rtl val="0"/>
            </a:endParaRPr>
          </a:p>
        </p:txBody>
      </p:sp>
      <p:sp>
        <p:nvSpPr>
          <p:cNvPr id="153" name="TextBox 152"/>
          <p:cNvSpPr txBox="1"/>
          <p:nvPr/>
        </p:nvSpPr>
        <p:spPr>
          <a:xfrm>
            <a:off x="409406" y="4197627"/>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3</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Word SRs</a:t>
            </a:r>
            <a:endParaRPr lang="en-US" sz="1800" b="1" kern="0" dirty="0">
              <a:solidFill>
                <a:srgbClr val="000000"/>
              </a:solidFill>
              <a:latin typeface="Arial"/>
              <a:cs typeface="Arial"/>
              <a:sym typeface="Arial"/>
              <a:rtl val="0"/>
            </a:endParaRPr>
          </a:p>
        </p:txBody>
      </p:sp>
      <p:sp>
        <p:nvSpPr>
          <p:cNvPr id="154" name="TextBox 153"/>
          <p:cNvSpPr txBox="1"/>
          <p:nvPr/>
        </p:nvSpPr>
        <p:spPr>
          <a:xfrm>
            <a:off x="767340" y="2689395"/>
            <a:ext cx="2330651"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Concatenation (e.g.)</a:t>
            </a:r>
            <a:endParaRPr lang="en-US" sz="1800" i="1" kern="0" dirty="0">
              <a:solidFill>
                <a:srgbClr val="000000"/>
              </a:solidFill>
              <a:latin typeface="Arial"/>
              <a:cs typeface="Arial"/>
              <a:sym typeface="Arial"/>
              <a:rtl val="0"/>
            </a:endParaRPr>
          </a:p>
        </p:txBody>
      </p:sp>
      <p:sp>
        <p:nvSpPr>
          <p:cNvPr id="155" name="TextBox 154"/>
          <p:cNvSpPr txBox="1"/>
          <p:nvPr/>
        </p:nvSpPr>
        <p:spPr>
          <a:xfrm>
            <a:off x="767340" y="3676417"/>
            <a:ext cx="2137803"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Phonology (PFST)</a:t>
            </a:r>
            <a:endParaRPr lang="en-US" sz="1800" i="1" kern="0" dirty="0">
              <a:solidFill>
                <a:srgbClr val="000000"/>
              </a:solidFill>
              <a:latin typeface="Arial"/>
              <a:cs typeface="Arial"/>
              <a:sym typeface="Arial"/>
              <a:rtl val="0"/>
            </a:endParaRPr>
          </a:p>
        </p:txBody>
      </p:sp>
      <p:sp>
        <p:nvSpPr>
          <p:cNvPr id="36" name="Shape 1856"/>
          <p:cNvSpPr/>
          <p:nvPr/>
        </p:nvSpPr>
        <p:spPr>
          <a:xfrm>
            <a:off x="4722081" y="2151938"/>
            <a:ext cx="565729"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FF0000"/>
                </a:solidFill>
                <a:latin typeface="Arial"/>
                <a:ea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37" name="Shape 1857"/>
          <p:cNvSpPr/>
          <p:nvPr/>
        </p:nvSpPr>
        <p:spPr>
          <a:xfrm>
            <a:off x="2977052" y="2151938"/>
            <a:ext cx="9462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Arial"/>
                <a:cs typeface="Arial"/>
                <a:sym typeface="Arial"/>
                <a:rtl val="0"/>
              </a:rPr>
              <a:t>rizaj</a:t>
            </a:r>
            <a:r>
              <a:rPr lang="en-US" sz="1400" b="1" kern="0" dirty="0" smtClean="0">
                <a:solidFill>
                  <a:srgbClr val="37AAED"/>
                </a:solidFill>
                <a:latin typeface="Arial"/>
                <a:ea typeface="Arial"/>
                <a:cs typeface="Arial"/>
                <a:sym typeface="Arial"/>
                <a:rtl val="0"/>
              </a:rPr>
              <a:t>g</a:t>
            </a:r>
            <a:r>
              <a:rPr lang="en" sz="1400" b="1" kern="0" dirty="0" smtClean="0">
                <a:solidFill>
                  <a:srgbClr val="37AAED"/>
                </a:solidFill>
                <a:latin typeface="Arial"/>
                <a:ea typeface="Arial"/>
                <a:cs typeface="Arial"/>
                <a:sym typeface="Arial"/>
                <a:rtl val="0"/>
              </a:rPr>
              <a:t>n</a:t>
            </a:r>
            <a:endParaRPr lang="en" sz="1400" b="1" kern="0" dirty="0">
              <a:solidFill>
                <a:srgbClr val="37AAED"/>
              </a:solidFill>
              <a:latin typeface="Arial"/>
              <a:ea typeface="Arial"/>
              <a:cs typeface="Arial"/>
              <a:sym typeface="Arial"/>
              <a:rtl val="0"/>
            </a:endParaRPr>
          </a:p>
        </p:txBody>
      </p:sp>
      <p:sp>
        <p:nvSpPr>
          <p:cNvPr id="38" name="Shape 1860"/>
          <p:cNvSpPr/>
          <p:nvPr/>
        </p:nvSpPr>
        <p:spPr>
          <a:xfrm>
            <a:off x="6128176" y="2185992"/>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sp>
        <p:nvSpPr>
          <p:cNvPr id="39" name="Shape 1862"/>
          <p:cNvSpPr/>
          <p:nvPr/>
        </p:nvSpPr>
        <p:spPr>
          <a:xfrm>
            <a:off x="7650088" y="2185992"/>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p>
        </p:txBody>
      </p:sp>
      <p:sp>
        <p:nvSpPr>
          <p:cNvPr id="40" name="Shape 1864"/>
          <p:cNvSpPr/>
          <p:nvPr/>
        </p:nvSpPr>
        <p:spPr>
          <a:xfrm>
            <a:off x="2621625" y="3243292"/>
            <a:ext cx="1680144"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rεzɪgn#</a:t>
            </a:r>
            <a:r>
              <a:rPr lang="en" sz="1400" b="1" kern="0" dirty="0">
                <a:solidFill>
                  <a:srgbClr val="FF0000"/>
                </a:solidFill>
                <a:latin typeface="Arial"/>
                <a:ea typeface="Arial"/>
                <a:cs typeface="Arial"/>
                <a:sym typeface="Arial"/>
                <a:rtl val="0"/>
              </a:rPr>
              <a:t>eɪʃən</a:t>
            </a:r>
          </a:p>
        </p:txBody>
      </p:sp>
      <p:sp>
        <p:nvSpPr>
          <p:cNvPr id="41" name="Shape 1865"/>
          <p:cNvSpPr/>
          <p:nvPr/>
        </p:nvSpPr>
        <p:spPr>
          <a:xfrm>
            <a:off x="4445917" y="3247267"/>
            <a:ext cx="11430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Arial"/>
                <a:cs typeface="Arial"/>
                <a:sym typeface="Arial"/>
                <a:rtl val="0"/>
              </a:rPr>
              <a:t>rizajn#</a:t>
            </a:r>
            <a:r>
              <a:rPr lang="en" sz="1400" b="1" kern="0" dirty="0">
                <a:solidFill>
                  <a:srgbClr val="FF0000"/>
                </a:solidFill>
                <a:latin typeface="Arial"/>
                <a:ea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42" name="Shape 1866"/>
          <p:cNvSpPr/>
          <p:nvPr/>
        </p:nvSpPr>
        <p:spPr>
          <a:xfrm>
            <a:off x="5752853" y="3243099"/>
            <a:ext cx="1604146"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eɪʃən</a:t>
            </a:r>
          </a:p>
        </p:txBody>
      </p:sp>
      <p:sp>
        <p:nvSpPr>
          <p:cNvPr id="43" name="Shape 1867"/>
          <p:cNvSpPr/>
          <p:nvPr/>
        </p:nvSpPr>
        <p:spPr>
          <a:xfrm>
            <a:off x="7499566" y="3243102"/>
            <a:ext cx="1154545"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s</a:t>
            </a:r>
            <a:endParaRPr lang="en" sz="1400" b="1" kern="0" dirty="0">
              <a:solidFill>
                <a:srgbClr val="FF0000"/>
              </a:solidFill>
              <a:latin typeface="Arial"/>
              <a:ea typeface="Arial"/>
              <a:cs typeface="Arial"/>
              <a:sym typeface="Arial"/>
              <a:rtl val="0"/>
            </a:endParaRPr>
          </a:p>
        </p:txBody>
      </p:sp>
      <p:cxnSp>
        <p:nvCxnSpPr>
          <p:cNvPr id="44" name="Shape 1869"/>
          <p:cNvCxnSpPr>
            <a:stCxn id="61" idx="4"/>
            <a:endCxn id="40" idx="0"/>
          </p:cNvCxnSpPr>
          <p:nvPr/>
        </p:nvCxnSpPr>
        <p:spPr>
          <a:xfrm flipH="1">
            <a:off x="3461697" y="2619991"/>
            <a:ext cx="3094646" cy="623301"/>
          </a:xfrm>
          <a:prstGeom prst="straightConnector1">
            <a:avLst/>
          </a:prstGeom>
          <a:noFill/>
          <a:ln w="19050" cap="flat" cmpd="sng">
            <a:solidFill>
              <a:srgbClr val="000000"/>
            </a:solidFill>
            <a:prstDash val="solid"/>
            <a:round/>
            <a:headEnd type="none" w="med" len="med"/>
            <a:tailEnd type="triangle" w="lg" len="lg"/>
          </a:ln>
        </p:spPr>
      </p:cxnSp>
      <p:cxnSp>
        <p:nvCxnSpPr>
          <p:cNvPr id="45" name="Shape 1870"/>
          <p:cNvCxnSpPr>
            <a:stCxn id="40" idx="4"/>
            <a:endCxn id="54" idx="0"/>
          </p:cNvCxnSpPr>
          <p:nvPr/>
        </p:nvCxnSpPr>
        <p:spPr>
          <a:xfrm>
            <a:off x="3461697" y="3677291"/>
            <a:ext cx="1" cy="503348"/>
          </a:xfrm>
          <a:prstGeom prst="straightConnector1">
            <a:avLst/>
          </a:prstGeom>
          <a:noFill/>
          <a:ln w="19050" cap="flat" cmpd="sng">
            <a:solidFill>
              <a:srgbClr val="000000"/>
            </a:solidFill>
            <a:prstDash val="solid"/>
            <a:round/>
            <a:headEnd type="none" w="med" len="med"/>
            <a:tailEnd type="triangle" w="lg" len="lg"/>
          </a:ln>
        </p:spPr>
      </p:cxnSp>
      <p:cxnSp>
        <p:nvCxnSpPr>
          <p:cNvPr id="46" name="Shape 1871"/>
          <p:cNvCxnSpPr>
            <a:stCxn id="37" idx="4"/>
            <a:endCxn id="41" idx="0"/>
          </p:cNvCxnSpPr>
          <p:nvPr/>
        </p:nvCxnSpPr>
        <p:spPr>
          <a:xfrm>
            <a:off x="3450152" y="2585937"/>
            <a:ext cx="1567265" cy="661330"/>
          </a:xfrm>
          <a:prstGeom prst="straightConnector1">
            <a:avLst/>
          </a:prstGeom>
          <a:noFill/>
          <a:ln w="19050" cap="flat" cmpd="sng">
            <a:solidFill>
              <a:srgbClr val="000000"/>
            </a:solidFill>
            <a:prstDash val="solid"/>
            <a:round/>
            <a:headEnd type="none" w="med" len="med"/>
            <a:tailEnd type="triangle" w="lg" len="lg"/>
          </a:ln>
        </p:spPr>
      </p:cxnSp>
      <p:cxnSp>
        <p:nvCxnSpPr>
          <p:cNvPr id="47" name="Shape 1872"/>
          <p:cNvCxnSpPr>
            <a:stCxn id="36" idx="4"/>
            <a:endCxn id="41" idx="0"/>
          </p:cNvCxnSpPr>
          <p:nvPr/>
        </p:nvCxnSpPr>
        <p:spPr>
          <a:xfrm>
            <a:off x="5004946" y="2585937"/>
            <a:ext cx="12471" cy="661330"/>
          </a:xfrm>
          <a:prstGeom prst="straightConnector1">
            <a:avLst/>
          </a:prstGeom>
          <a:noFill/>
          <a:ln w="19050" cap="flat" cmpd="sng">
            <a:solidFill>
              <a:srgbClr val="000000"/>
            </a:solidFill>
            <a:prstDash val="solid"/>
            <a:round/>
            <a:headEnd type="none" w="med" len="med"/>
            <a:tailEnd type="triangle" w="lg" len="lg"/>
          </a:ln>
        </p:spPr>
      </p:cxnSp>
      <p:cxnSp>
        <p:nvCxnSpPr>
          <p:cNvPr id="48" name="Shape 1873"/>
          <p:cNvCxnSpPr>
            <a:stCxn id="41" idx="4"/>
            <a:endCxn id="55" idx="0"/>
          </p:cNvCxnSpPr>
          <p:nvPr/>
        </p:nvCxnSpPr>
        <p:spPr>
          <a:xfrm>
            <a:off x="5017417" y="3681266"/>
            <a:ext cx="0" cy="499373"/>
          </a:xfrm>
          <a:prstGeom prst="straightConnector1">
            <a:avLst/>
          </a:prstGeom>
          <a:noFill/>
          <a:ln w="19050" cap="flat" cmpd="sng">
            <a:solidFill>
              <a:srgbClr val="000000"/>
            </a:solidFill>
            <a:prstDash val="solid"/>
            <a:round/>
            <a:headEnd type="none" w="med" len="med"/>
            <a:tailEnd type="triangle" w="lg" len="lg"/>
          </a:ln>
        </p:spPr>
      </p:cxnSp>
      <p:cxnSp>
        <p:nvCxnSpPr>
          <p:cNvPr id="49" name="Shape 1874"/>
          <p:cNvCxnSpPr>
            <a:stCxn id="39" idx="4"/>
            <a:endCxn id="42" idx="0"/>
          </p:cNvCxnSpPr>
          <p:nvPr/>
        </p:nvCxnSpPr>
        <p:spPr>
          <a:xfrm flipH="1">
            <a:off x="6554926" y="2619991"/>
            <a:ext cx="1521912" cy="623108"/>
          </a:xfrm>
          <a:prstGeom prst="straightConnector1">
            <a:avLst/>
          </a:prstGeom>
          <a:noFill/>
          <a:ln w="19050" cap="flat" cmpd="sng">
            <a:solidFill>
              <a:srgbClr val="000000"/>
            </a:solidFill>
            <a:prstDash val="solid"/>
            <a:round/>
            <a:headEnd type="none" w="med" len="med"/>
            <a:tailEnd type="triangle" w="lg" len="lg"/>
          </a:ln>
        </p:spPr>
      </p:cxnSp>
      <p:cxnSp>
        <p:nvCxnSpPr>
          <p:cNvPr id="50" name="Shape 1875"/>
          <p:cNvCxnSpPr>
            <a:stCxn id="38" idx="4"/>
            <a:endCxn id="42" idx="0"/>
          </p:cNvCxnSpPr>
          <p:nvPr/>
        </p:nvCxnSpPr>
        <p:spPr>
          <a:xfrm>
            <a:off x="6554926" y="2619991"/>
            <a:ext cx="0" cy="623108"/>
          </a:xfrm>
          <a:prstGeom prst="straightConnector1">
            <a:avLst/>
          </a:prstGeom>
          <a:noFill/>
          <a:ln w="19050" cap="flat" cmpd="sng">
            <a:solidFill>
              <a:srgbClr val="000000"/>
            </a:solidFill>
            <a:prstDash val="solid"/>
            <a:round/>
            <a:headEnd type="none" w="med" len="med"/>
            <a:tailEnd type="triangle" w="lg" len="lg"/>
          </a:ln>
        </p:spPr>
      </p:cxnSp>
      <p:cxnSp>
        <p:nvCxnSpPr>
          <p:cNvPr id="51" name="Shape 1876"/>
          <p:cNvCxnSpPr>
            <a:stCxn id="42" idx="4"/>
            <a:endCxn id="56" idx="0"/>
          </p:cNvCxnSpPr>
          <p:nvPr/>
        </p:nvCxnSpPr>
        <p:spPr>
          <a:xfrm>
            <a:off x="6554926" y="3677098"/>
            <a:ext cx="9930" cy="503541"/>
          </a:xfrm>
          <a:prstGeom prst="straightConnector1">
            <a:avLst/>
          </a:prstGeom>
          <a:noFill/>
          <a:ln w="19050" cap="flat" cmpd="sng">
            <a:solidFill>
              <a:srgbClr val="000000"/>
            </a:solidFill>
            <a:prstDash val="solid"/>
            <a:round/>
            <a:headEnd type="none" w="med" len="med"/>
            <a:tailEnd type="triangle" w="lg" len="lg"/>
          </a:ln>
        </p:spPr>
      </p:cxnSp>
      <p:cxnSp>
        <p:nvCxnSpPr>
          <p:cNvPr id="52" name="Shape 1877"/>
          <p:cNvCxnSpPr>
            <a:stCxn id="39" idx="4"/>
            <a:endCxn id="43" idx="0"/>
          </p:cNvCxnSpPr>
          <p:nvPr/>
        </p:nvCxnSpPr>
        <p:spPr>
          <a:xfrm>
            <a:off x="8076838" y="2619991"/>
            <a:ext cx="1" cy="623111"/>
          </a:xfrm>
          <a:prstGeom prst="straightConnector1">
            <a:avLst/>
          </a:prstGeom>
          <a:noFill/>
          <a:ln w="19050" cap="flat" cmpd="sng">
            <a:solidFill>
              <a:srgbClr val="000000"/>
            </a:solidFill>
            <a:prstDash val="solid"/>
            <a:round/>
            <a:headEnd type="none" w="med" len="med"/>
            <a:tailEnd type="triangle" w="lg" len="lg"/>
          </a:ln>
        </p:spPr>
      </p:cxnSp>
      <p:cxnSp>
        <p:nvCxnSpPr>
          <p:cNvPr id="53" name="Shape 1879"/>
          <p:cNvCxnSpPr>
            <a:stCxn id="43" idx="4"/>
            <a:endCxn id="58" idx="0"/>
          </p:cNvCxnSpPr>
          <p:nvPr/>
        </p:nvCxnSpPr>
        <p:spPr>
          <a:xfrm>
            <a:off x="8076839" y="3677101"/>
            <a:ext cx="0" cy="499374"/>
          </a:xfrm>
          <a:prstGeom prst="straightConnector1">
            <a:avLst/>
          </a:prstGeom>
          <a:noFill/>
          <a:ln w="19050" cap="flat" cmpd="sng">
            <a:solidFill>
              <a:srgbClr val="000000"/>
            </a:solidFill>
            <a:prstDash val="solid"/>
            <a:round/>
            <a:headEnd type="none" w="med" len="med"/>
            <a:tailEnd type="triangle" w="lg" len="lg"/>
          </a:ln>
        </p:spPr>
      </p:cxnSp>
      <p:sp>
        <p:nvSpPr>
          <p:cNvPr id="54" name="Shape 1880"/>
          <p:cNvSpPr/>
          <p:nvPr/>
        </p:nvSpPr>
        <p:spPr>
          <a:xfrm>
            <a:off x="2641798" y="4180639"/>
            <a:ext cx="1639799" cy="433999"/>
          </a:xfrm>
          <a:prstGeom prst="ellipse">
            <a:avLst/>
          </a:prstGeom>
          <a:solidFill>
            <a:srgbClr val="D9D9D9"/>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r,εzɪgn’eɪʃn</a:t>
            </a:r>
          </a:p>
        </p:txBody>
      </p:sp>
      <p:sp>
        <p:nvSpPr>
          <p:cNvPr id="55" name="Shape 1881"/>
          <p:cNvSpPr/>
          <p:nvPr/>
        </p:nvSpPr>
        <p:spPr>
          <a:xfrm>
            <a:off x="4445917" y="4180639"/>
            <a:ext cx="1143000" cy="433999"/>
          </a:xfrm>
          <a:prstGeom prst="ellipse">
            <a:avLst/>
          </a:prstGeom>
          <a:solidFill>
            <a:srgbClr val="D9D9D9"/>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riz’ajnz</a:t>
            </a:r>
          </a:p>
        </p:txBody>
      </p:sp>
      <p:sp>
        <p:nvSpPr>
          <p:cNvPr id="56" name="Shape 1882"/>
          <p:cNvSpPr/>
          <p:nvPr/>
        </p:nvSpPr>
        <p:spPr>
          <a:xfrm>
            <a:off x="5830437" y="4180639"/>
            <a:ext cx="1468838" cy="433999"/>
          </a:xfrm>
          <a:prstGeom prst="ellipse">
            <a:avLst/>
          </a:prstGeom>
          <a:solidFill>
            <a:srgbClr val="D9D9D9"/>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d,æmn’eɪʃn</a:t>
            </a:r>
          </a:p>
        </p:txBody>
      </p:sp>
      <p:sp>
        <p:nvSpPr>
          <p:cNvPr id="58" name="Shape 1883"/>
          <p:cNvSpPr/>
          <p:nvPr/>
        </p:nvSpPr>
        <p:spPr>
          <a:xfrm>
            <a:off x="7499566" y="4176475"/>
            <a:ext cx="1154545" cy="433999"/>
          </a:xfrm>
          <a:prstGeom prst="ellipse">
            <a:avLst/>
          </a:prstGeom>
          <a:solidFill>
            <a:srgbClr val="D9D9D9"/>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d’æmz</a:t>
            </a:r>
          </a:p>
        </p:txBody>
      </p:sp>
      <p:cxnSp>
        <p:nvCxnSpPr>
          <p:cNvPr id="59" name="Shape 1877"/>
          <p:cNvCxnSpPr>
            <a:stCxn id="36" idx="4"/>
            <a:endCxn id="43" idx="0"/>
          </p:cNvCxnSpPr>
          <p:nvPr/>
        </p:nvCxnSpPr>
        <p:spPr>
          <a:xfrm>
            <a:off x="5004946" y="2585937"/>
            <a:ext cx="3071893" cy="657165"/>
          </a:xfrm>
          <a:prstGeom prst="straightConnector1">
            <a:avLst/>
          </a:prstGeom>
          <a:noFill/>
          <a:ln w="19050" cap="flat" cmpd="sng">
            <a:solidFill>
              <a:srgbClr val="000000"/>
            </a:solidFill>
            <a:prstDash val="solid"/>
            <a:round/>
            <a:headEnd type="none" w="med" len="med"/>
            <a:tailEnd type="triangle" w="lg" len="lg"/>
          </a:ln>
        </p:spPr>
      </p:cxnSp>
      <p:sp>
        <p:nvSpPr>
          <p:cNvPr id="60" name="Shape 1857"/>
          <p:cNvSpPr/>
          <p:nvPr/>
        </p:nvSpPr>
        <p:spPr>
          <a:xfrm>
            <a:off x="2977053" y="2151357"/>
            <a:ext cx="9462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smtClean="0">
                <a:solidFill>
                  <a:srgbClr val="37AAED"/>
                </a:solidFill>
                <a:latin typeface="Arial"/>
                <a:ea typeface="Arial"/>
                <a:cs typeface="Arial"/>
                <a:sym typeface="Arial"/>
                <a:rtl val="0"/>
              </a:rPr>
              <a:t>r</a:t>
            </a:r>
            <a:r>
              <a:rPr lang="en" sz="1400" b="1" kern="0" dirty="0" smtClean="0">
                <a:solidFill>
                  <a:srgbClr val="37AAED"/>
                </a:solidFill>
                <a:latin typeface="Arial"/>
                <a:cs typeface="Arial"/>
                <a:sym typeface="Arial"/>
                <a:rtl val="0"/>
              </a:rPr>
              <a:t>ε</a:t>
            </a:r>
            <a:r>
              <a:rPr lang="en" sz="1400" b="1" kern="0" dirty="0" smtClean="0">
                <a:solidFill>
                  <a:srgbClr val="37AAED"/>
                </a:solidFill>
                <a:latin typeface="Arial"/>
                <a:ea typeface="Arial"/>
                <a:cs typeface="Arial"/>
                <a:sym typeface="Arial"/>
                <a:rtl val="0"/>
              </a:rPr>
              <a:t>z</a:t>
            </a:r>
            <a:r>
              <a:rPr lang="en-US" altLang="zh-CN" sz="1400" b="1" kern="0" dirty="0" err="1" smtClean="0">
                <a:solidFill>
                  <a:srgbClr val="37AAED"/>
                </a:solidFill>
                <a:latin typeface="Arial"/>
                <a:ea typeface="Arial"/>
                <a:cs typeface="Arial"/>
                <a:sym typeface="Arial"/>
                <a:rtl val="0"/>
              </a:rPr>
              <a:t>i</a:t>
            </a:r>
            <a:r>
              <a:rPr lang="en-US" sz="1400" b="1" kern="0" dirty="0" err="1" smtClean="0">
                <a:solidFill>
                  <a:srgbClr val="37AAED"/>
                </a:solidFill>
                <a:latin typeface="Arial"/>
                <a:ea typeface="Arial"/>
                <a:cs typeface="Arial"/>
                <a:sym typeface="Arial"/>
                <a:rtl val="0"/>
              </a:rPr>
              <a:t>g</a:t>
            </a:r>
            <a:r>
              <a:rPr lang="en" sz="1400" b="1" kern="0" dirty="0" smtClean="0">
                <a:solidFill>
                  <a:srgbClr val="37AAED"/>
                </a:solidFill>
                <a:latin typeface="Arial"/>
                <a:ea typeface="Arial"/>
                <a:cs typeface="Arial"/>
                <a:sym typeface="Arial"/>
                <a:rtl val="0"/>
              </a:rPr>
              <a:t>n</a:t>
            </a:r>
            <a:endParaRPr lang="en" sz="1400" b="1" kern="0" dirty="0">
              <a:solidFill>
                <a:srgbClr val="37AAED"/>
              </a:solidFill>
              <a:latin typeface="Arial"/>
              <a:ea typeface="Arial"/>
              <a:cs typeface="Arial"/>
              <a:sym typeface="Arial"/>
              <a:rtl val="0"/>
            </a:endParaRPr>
          </a:p>
        </p:txBody>
      </p:sp>
      <p:sp>
        <p:nvSpPr>
          <p:cNvPr id="61" name="Shape 1860"/>
          <p:cNvSpPr/>
          <p:nvPr/>
        </p:nvSpPr>
        <p:spPr>
          <a:xfrm>
            <a:off x="6129593" y="2185992"/>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cxnSp>
        <p:nvCxnSpPr>
          <p:cNvPr id="62" name="Shape 1868"/>
          <p:cNvCxnSpPr>
            <a:stCxn id="60" idx="4"/>
            <a:endCxn id="40" idx="0"/>
          </p:cNvCxnSpPr>
          <p:nvPr/>
        </p:nvCxnSpPr>
        <p:spPr>
          <a:xfrm>
            <a:off x="3450153" y="2585356"/>
            <a:ext cx="11544" cy="657936"/>
          </a:xfrm>
          <a:prstGeom prst="straightConnector1">
            <a:avLst/>
          </a:prstGeom>
          <a:noFill/>
          <a:ln w="19050" cap="flat" cmpd="sng">
            <a:solidFill>
              <a:srgbClr val="000000"/>
            </a:solidFill>
            <a:prstDash val="solid"/>
            <a:round/>
            <a:headEnd type="none" w="med" len="med"/>
            <a:tailEnd type="triangle" w="lg" len="lg"/>
          </a:ln>
        </p:spPr>
      </p:cxnSp>
    </p:spTree>
    <p:extLst>
      <p:ext uri="{BB962C8B-B14F-4D97-AF65-F5344CB8AC3E}">
        <p14:creationId xmlns:p14="http://schemas.microsoft.com/office/powerpoint/2010/main" val="1585115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a:off x="2552355" y="4107872"/>
            <a:ext cx="1809520" cy="56449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2" name="Title 1"/>
          <p:cNvSpPr>
            <a:spLocks noGrp="1"/>
          </p:cNvSpPr>
          <p:nvPr>
            <p:ph type="title"/>
          </p:nvPr>
        </p:nvSpPr>
        <p:spPr/>
        <p:txBody>
          <a:bodyPr/>
          <a:lstStyle/>
          <a:p>
            <a:pPr algn="l"/>
            <a:r>
              <a:rPr lang="en-US" dirty="0" smtClean="0"/>
              <a:t>General Idea of Dual </a:t>
            </a:r>
            <a:r>
              <a:rPr lang="en-US" dirty="0" err="1" smtClean="0"/>
              <a:t>Decomp</a:t>
            </a:r>
            <a:endParaRPr lang="en-US" dirty="0"/>
          </a:p>
        </p:txBody>
      </p: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196</a:t>
            </a:fld>
            <a:endParaRPr lang="en" sz="1200">
              <a:solidFill>
                <a:srgbClr val="888888"/>
              </a:solidFill>
              <a:latin typeface="Calibri"/>
              <a:ea typeface="Calibri"/>
              <a:cs typeface="Calibri"/>
              <a:sym typeface="Calibri"/>
            </a:endParaRPr>
          </a:p>
        </p:txBody>
      </p:sp>
      <p:sp>
        <p:nvSpPr>
          <p:cNvPr id="67" name="Shape 1856"/>
          <p:cNvSpPr/>
          <p:nvPr/>
        </p:nvSpPr>
        <p:spPr>
          <a:xfrm>
            <a:off x="4722081" y="2151938"/>
            <a:ext cx="565729"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68" name="Shape 1857"/>
          <p:cNvSpPr/>
          <p:nvPr/>
        </p:nvSpPr>
        <p:spPr>
          <a:xfrm>
            <a:off x="2977052" y="2151938"/>
            <a:ext cx="9462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Arial"/>
                <a:cs typeface="Arial"/>
                <a:sym typeface="Arial"/>
                <a:rtl val="0"/>
              </a:rPr>
              <a:t>rizaj</a:t>
            </a:r>
            <a:r>
              <a:rPr lang="en-US" sz="1400" b="1" kern="0" dirty="0" smtClean="0">
                <a:solidFill>
                  <a:srgbClr val="37AAED"/>
                </a:solidFill>
                <a:latin typeface="Arial"/>
                <a:ea typeface="Arial"/>
                <a:cs typeface="Arial"/>
                <a:sym typeface="Arial"/>
                <a:rtl val="0"/>
              </a:rPr>
              <a:t>g</a:t>
            </a:r>
            <a:r>
              <a:rPr lang="en" sz="1400" b="1" kern="0" dirty="0" smtClean="0">
                <a:solidFill>
                  <a:srgbClr val="37AAED"/>
                </a:solidFill>
                <a:latin typeface="Arial"/>
                <a:ea typeface="Arial"/>
                <a:cs typeface="Arial"/>
                <a:sym typeface="Arial"/>
                <a:rtl val="0"/>
              </a:rPr>
              <a:t>n</a:t>
            </a:r>
            <a:endParaRPr lang="en" sz="1400" b="1" kern="0" dirty="0">
              <a:solidFill>
                <a:srgbClr val="37AAED"/>
              </a:solidFill>
              <a:latin typeface="Arial"/>
              <a:ea typeface="Arial"/>
              <a:cs typeface="Arial"/>
              <a:sym typeface="Arial"/>
              <a:rtl val="0"/>
            </a:endParaRPr>
          </a:p>
        </p:txBody>
      </p:sp>
      <p:sp>
        <p:nvSpPr>
          <p:cNvPr id="69" name="Shape 1860"/>
          <p:cNvSpPr/>
          <p:nvPr/>
        </p:nvSpPr>
        <p:spPr>
          <a:xfrm>
            <a:off x="6128176" y="2185992"/>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sp>
        <p:nvSpPr>
          <p:cNvPr id="70" name="Shape 1862"/>
          <p:cNvSpPr/>
          <p:nvPr/>
        </p:nvSpPr>
        <p:spPr>
          <a:xfrm>
            <a:off x="7650088" y="2185992"/>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p>
        </p:txBody>
      </p:sp>
      <p:sp>
        <p:nvSpPr>
          <p:cNvPr id="71" name="Shape 1864"/>
          <p:cNvSpPr/>
          <p:nvPr/>
        </p:nvSpPr>
        <p:spPr>
          <a:xfrm>
            <a:off x="2621625" y="3243292"/>
            <a:ext cx="1680144"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rεzɪgn#</a:t>
            </a:r>
            <a:r>
              <a:rPr lang="en" sz="1400" b="1" kern="0" dirty="0">
                <a:solidFill>
                  <a:srgbClr val="FF0000"/>
                </a:solidFill>
                <a:latin typeface="Arial"/>
                <a:ea typeface="Arial"/>
                <a:cs typeface="Arial"/>
                <a:sym typeface="Arial"/>
                <a:rtl val="0"/>
              </a:rPr>
              <a:t>eɪʃən</a:t>
            </a:r>
          </a:p>
        </p:txBody>
      </p:sp>
      <p:sp>
        <p:nvSpPr>
          <p:cNvPr id="72" name="Shape 1865"/>
          <p:cNvSpPr/>
          <p:nvPr/>
        </p:nvSpPr>
        <p:spPr>
          <a:xfrm>
            <a:off x="4445917" y="3247267"/>
            <a:ext cx="11430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Arial"/>
                <a:cs typeface="Arial"/>
                <a:sym typeface="Arial"/>
                <a:rtl val="0"/>
              </a:rPr>
              <a:t>rizajn#</a:t>
            </a:r>
            <a:r>
              <a:rPr lang="en" sz="1400" b="1" kern="0" dirty="0">
                <a:solidFill>
                  <a:srgbClr val="FF0000"/>
                </a:solidFill>
                <a:latin typeface="Arial"/>
                <a:ea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73" name="Shape 1866"/>
          <p:cNvSpPr/>
          <p:nvPr/>
        </p:nvSpPr>
        <p:spPr>
          <a:xfrm>
            <a:off x="5752853" y="3243099"/>
            <a:ext cx="1604146"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eɪʃən</a:t>
            </a:r>
          </a:p>
        </p:txBody>
      </p:sp>
      <p:sp>
        <p:nvSpPr>
          <p:cNvPr id="74" name="Shape 1867"/>
          <p:cNvSpPr/>
          <p:nvPr/>
        </p:nvSpPr>
        <p:spPr>
          <a:xfrm>
            <a:off x="7499566" y="3243102"/>
            <a:ext cx="1154545"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s</a:t>
            </a:r>
            <a:endParaRPr lang="en" sz="1400" b="1" kern="0" dirty="0">
              <a:solidFill>
                <a:srgbClr val="FF0000"/>
              </a:solidFill>
              <a:latin typeface="Arial"/>
              <a:ea typeface="Arial"/>
              <a:cs typeface="Arial"/>
              <a:sym typeface="Arial"/>
              <a:rtl val="0"/>
            </a:endParaRPr>
          </a:p>
        </p:txBody>
      </p:sp>
      <p:cxnSp>
        <p:nvCxnSpPr>
          <p:cNvPr id="76" name="Shape 1869"/>
          <p:cNvCxnSpPr>
            <a:stCxn id="98" idx="4"/>
            <a:endCxn id="71" idx="0"/>
          </p:cNvCxnSpPr>
          <p:nvPr/>
        </p:nvCxnSpPr>
        <p:spPr>
          <a:xfrm flipH="1">
            <a:off x="3461697" y="2619991"/>
            <a:ext cx="3094646" cy="623301"/>
          </a:xfrm>
          <a:prstGeom prst="straightConnector1">
            <a:avLst/>
          </a:prstGeom>
          <a:noFill/>
          <a:ln w="19050" cap="flat" cmpd="sng">
            <a:solidFill>
              <a:srgbClr val="000000"/>
            </a:solidFill>
            <a:prstDash val="solid"/>
            <a:round/>
            <a:headEnd type="none" w="med" len="med"/>
            <a:tailEnd type="triangle" w="lg" len="lg"/>
          </a:ln>
        </p:spPr>
      </p:cxnSp>
      <p:cxnSp>
        <p:nvCxnSpPr>
          <p:cNvPr id="77" name="Shape 1870"/>
          <p:cNvCxnSpPr>
            <a:stCxn id="71" idx="4"/>
            <a:endCxn id="86" idx="0"/>
          </p:cNvCxnSpPr>
          <p:nvPr/>
        </p:nvCxnSpPr>
        <p:spPr>
          <a:xfrm>
            <a:off x="3461697" y="3677291"/>
            <a:ext cx="1" cy="503348"/>
          </a:xfrm>
          <a:prstGeom prst="straightConnector1">
            <a:avLst/>
          </a:prstGeom>
          <a:noFill/>
          <a:ln w="19050" cap="flat" cmpd="sng">
            <a:solidFill>
              <a:srgbClr val="000000"/>
            </a:solidFill>
            <a:prstDash val="solid"/>
            <a:round/>
            <a:headEnd type="none" w="med" len="med"/>
            <a:tailEnd type="triangle" w="lg" len="lg"/>
          </a:ln>
        </p:spPr>
      </p:cxnSp>
      <p:cxnSp>
        <p:nvCxnSpPr>
          <p:cNvPr id="78" name="Shape 1871"/>
          <p:cNvCxnSpPr>
            <a:stCxn id="68" idx="4"/>
            <a:endCxn id="72" idx="0"/>
          </p:cNvCxnSpPr>
          <p:nvPr/>
        </p:nvCxnSpPr>
        <p:spPr>
          <a:xfrm>
            <a:off x="3450152" y="2585937"/>
            <a:ext cx="1567265" cy="661330"/>
          </a:xfrm>
          <a:prstGeom prst="straightConnector1">
            <a:avLst/>
          </a:prstGeom>
          <a:noFill/>
          <a:ln w="19050" cap="flat" cmpd="sng">
            <a:solidFill>
              <a:srgbClr val="000000"/>
            </a:solidFill>
            <a:prstDash val="solid"/>
            <a:round/>
            <a:headEnd type="none" w="med" len="med"/>
            <a:tailEnd type="triangle" w="lg" len="lg"/>
          </a:ln>
        </p:spPr>
      </p:cxnSp>
      <p:cxnSp>
        <p:nvCxnSpPr>
          <p:cNvPr id="79" name="Shape 1872"/>
          <p:cNvCxnSpPr>
            <a:stCxn id="67" idx="4"/>
            <a:endCxn id="72" idx="0"/>
          </p:cNvCxnSpPr>
          <p:nvPr/>
        </p:nvCxnSpPr>
        <p:spPr>
          <a:xfrm>
            <a:off x="5004946" y="2585937"/>
            <a:ext cx="12471" cy="661330"/>
          </a:xfrm>
          <a:prstGeom prst="straightConnector1">
            <a:avLst/>
          </a:prstGeom>
          <a:noFill/>
          <a:ln w="19050" cap="flat" cmpd="sng">
            <a:solidFill>
              <a:srgbClr val="000000"/>
            </a:solidFill>
            <a:prstDash val="solid"/>
            <a:round/>
            <a:headEnd type="none" w="med" len="med"/>
            <a:tailEnd type="triangle" w="lg" len="lg"/>
          </a:ln>
        </p:spPr>
      </p:cxnSp>
      <p:cxnSp>
        <p:nvCxnSpPr>
          <p:cNvPr id="80" name="Shape 1873"/>
          <p:cNvCxnSpPr>
            <a:stCxn id="72" idx="4"/>
            <a:endCxn id="87" idx="0"/>
          </p:cNvCxnSpPr>
          <p:nvPr/>
        </p:nvCxnSpPr>
        <p:spPr>
          <a:xfrm>
            <a:off x="5017417" y="3681266"/>
            <a:ext cx="0" cy="499373"/>
          </a:xfrm>
          <a:prstGeom prst="straightConnector1">
            <a:avLst/>
          </a:prstGeom>
          <a:noFill/>
          <a:ln w="19050" cap="flat" cmpd="sng">
            <a:solidFill>
              <a:srgbClr val="000000"/>
            </a:solidFill>
            <a:prstDash val="solid"/>
            <a:round/>
            <a:headEnd type="none" w="med" len="med"/>
            <a:tailEnd type="triangle" w="lg" len="lg"/>
          </a:ln>
        </p:spPr>
      </p:cxnSp>
      <p:cxnSp>
        <p:nvCxnSpPr>
          <p:cNvPr id="81" name="Shape 1874"/>
          <p:cNvCxnSpPr>
            <a:stCxn id="70" idx="4"/>
            <a:endCxn id="73" idx="0"/>
          </p:cNvCxnSpPr>
          <p:nvPr/>
        </p:nvCxnSpPr>
        <p:spPr>
          <a:xfrm flipH="1">
            <a:off x="6554926" y="2619991"/>
            <a:ext cx="1521912" cy="623108"/>
          </a:xfrm>
          <a:prstGeom prst="straightConnector1">
            <a:avLst/>
          </a:prstGeom>
          <a:noFill/>
          <a:ln w="19050" cap="flat" cmpd="sng">
            <a:solidFill>
              <a:srgbClr val="000000"/>
            </a:solidFill>
            <a:prstDash val="solid"/>
            <a:round/>
            <a:headEnd type="none" w="med" len="med"/>
            <a:tailEnd type="triangle" w="lg" len="lg"/>
          </a:ln>
        </p:spPr>
      </p:cxnSp>
      <p:cxnSp>
        <p:nvCxnSpPr>
          <p:cNvPr id="82" name="Shape 1875"/>
          <p:cNvCxnSpPr>
            <a:stCxn id="69" idx="4"/>
            <a:endCxn id="73" idx="0"/>
          </p:cNvCxnSpPr>
          <p:nvPr/>
        </p:nvCxnSpPr>
        <p:spPr>
          <a:xfrm>
            <a:off x="6554926" y="2619991"/>
            <a:ext cx="0" cy="623108"/>
          </a:xfrm>
          <a:prstGeom prst="straightConnector1">
            <a:avLst/>
          </a:prstGeom>
          <a:noFill/>
          <a:ln w="19050" cap="flat" cmpd="sng">
            <a:solidFill>
              <a:srgbClr val="000000"/>
            </a:solidFill>
            <a:prstDash val="solid"/>
            <a:round/>
            <a:headEnd type="none" w="med" len="med"/>
            <a:tailEnd type="triangle" w="lg" len="lg"/>
          </a:ln>
        </p:spPr>
      </p:cxnSp>
      <p:cxnSp>
        <p:nvCxnSpPr>
          <p:cNvPr id="83" name="Shape 1876"/>
          <p:cNvCxnSpPr>
            <a:stCxn id="73" idx="4"/>
            <a:endCxn id="88" idx="0"/>
          </p:cNvCxnSpPr>
          <p:nvPr/>
        </p:nvCxnSpPr>
        <p:spPr>
          <a:xfrm>
            <a:off x="6554926" y="3677098"/>
            <a:ext cx="9930" cy="503541"/>
          </a:xfrm>
          <a:prstGeom prst="straightConnector1">
            <a:avLst/>
          </a:prstGeom>
          <a:noFill/>
          <a:ln w="19050" cap="flat" cmpd="sng">
            <a:solidFill>
              <a:srgbClr val="000000"/>
            </a:solidFill>
            <a:prstDash val="solid"/>
            <a:round/>
            <a:headEnd type="none" w="med" len="med"/>
            <a:tailEnd type="triangle" w="lg" len="lg"/>
          </a:ln>
        </p:spPr>
      </p:cxnSp>
      <p:cxnSp>
        <p:nvCxnSpPr>
          <p:cNvPr id="84" name="Shape 1877"/>
          <p:cNvCxnSpPr>
            <a:stCxn id="70" idx="4"/>
            <a:endCxn id="74" idx="0"/>
          </p:cNvCxnSpPr>
          <p:nvPr/>
        </p:nvCxnSpPr>
        <p:spPr>
          <a:xfrm>
            <a:off x="8076838" y="2619991"/>
            <a:ext cx="1" cy="623111"/>
          </a:xfrm>
          <a:prstGeom prst="straightConnector1">
            <a:avLst/>
          </a:prstGeom>
          <a:noFill/>
          <a:ln w="19050" cap="flat" cmpd="sng">
            <a:solidFill>
              <a:srgbClr val="000000"/>
            </a:solidFill>
            <a:prstDash val="solid"/>
            <a:round/>
            <a:headEnd type="none" w="med" len="med"/>
            <a:tailEnd type="triangle" w="lg" len="lg"/>
          </a:ln>
        </p:spPr>
      </p:cxnSp>
      <p:cxnSp>
        <p:nvCxnSpPr>
          <p:cNvPr id="85" name="Shape 1879"/>
          <p:cNvCxnSpPr>
            <a:stCxn id="74" idx="4"/>
            <a:endCxn id="89" idx="0"/>
          </p:cNvCxnSpPr>
          <p:nvPr/>
        </p:nvCxnSpPr>
        <p:spPr>
          <a:xfrm>
            <a:off x="8076839" y="3677101"/>
            <a:ext cx="0" cy="499374"/>
          </a:xfrm>
          <a:prstGeom prst="straightConnector1">
            <a:avLst/>
          </a:prstGeom>
          <a:noFill/>
          <a:ln w="19050" cap="flat" cmpd="sng">
            <a:solidFill>
              <a:srgbClr val="000000"/>
            </a:solidFill>
            <a:prstDash val="solid"/>
            <a:round/>
            <a:headEnd type="none" w="med" len="med"/>
            <a:tailEnd type="triangle" w="lg" len="lg"/>
          </a:ln>
        </p:spPr>
      </p:cxnSp>
      <p:sp>
        <p:nvSpPr>
          <p:cNvPr id="86" name="Shape 1880"/>
          <p:cNvSpPr/>
          <p:nvPr/>
        </p:nvSpPr>
        <p:spPr>
          <a:xfrm>
            <a:off x="2641798" y="4180639"/>
            <a:ext cx="1639799" cy="433999"/>
          </a:xfrm>
          <a:prstGeom prst="ellipse">
            <a:avLst/>
          </a:prstGeom>
          <a:solidFill>
            <a:srgbClr val="D9D9D9"/>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r,εzɪgn’eɪʃn</a:t>
            </a:r>
          </a:p>
        </p:txBody>
      </p:sp>
      <p:sp>
        <p:nvSpPr>
          <p:cNvPr id="87" name="Shape 1881"/>
          <p:cNvSpPr/>
          <p:nvPr/>
        </p:nvSpPr>
        <p:spPr>
          <a:xfrm>
            <a:off x="4445917" y="4180639"/>
            <a:ext cx="1143000" cy="433999"/>
          </a:xfrm>
          <a:prstGeom prst="ellipse">
            <a:avLst/>
          </a:prstGeom>
          <a:solidFill>
            <a:srgbClr val="D9D9D9"/>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riz’ajnz</a:t>
            </a:r>
          </a:p>
        </p:txBody>
      </p:sp>
      <p:sp>
        <p:nvSpPr>
          <p:cNvPr id="88" name="Shape 1882"/>
          <p:cNvSpPr/>
          <p:nvPr/>
        </p:nvSpPr>
        <p:spPr>
          <a:xfrm>
            <a:off x="5830437" y="4180639"/>
            <a:ext cx="1468838" cy="433999"/>
          </a:xfrm>
          <a:prstGeom prst="ellipse">
            <a:avLst/>
          </a:prstGeom>
          <a:solidFill>
            <a:srgbClr val="D9D9D9"/>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d,æmn’eɪʃn</a:t>
            </a:r>
          </a:p>
        </p:txBody>
      </p:sp>
      <p:sp>
        <p:nvSpPr>
          <p:cNvPr id="89" name="Shape 1883"/>
          <p:cNvSpPr/>
          <p:nvPr/>
        </p:nvSpPr>
        <p:spPr>
          <a:xfrm>
            <a:off x="7499566" y="4176475"/>
            <a:ext cx="1154545" cy="433999"/>
          </a:xfrm>
          <a:prstGeom prst="ellipse">
            <a:avLst/>
          </a:prstGeom>
          <a:solidFill>
            <a:srgbClr val="D9D9D9"/>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d’æmz</a:t>
            </a:r>
          </a:p>
        </p:txBody>
      </p:sp>
      <p:cxnSp>
        <p:nvCxnSpPr>
          <p:cNvPr id="90" name="Shape 1877"/>
          <p:cNvCxnSpPr>
            <a:stCxn id="67" idx="4"/>
            <a:endCxn id="74" idx="0"/>
          </p:cNvCxnSpPr>
          <p:nvPr/>
        </p:nvCxnSpPr>
        <p:spPr>
          <a:xfrm>
            <a:off x="5004946" y="2585937"/>
            <a:ext cx="3071893" cy="657165"/>
          </a:xfrm>
          <a:prstGeom prst="straightConnector1">
            <a:avLst/>
          </a:prstGeom>
          <a:noFill/>
          <a:ln w="19050" cap="flat" cmpd="sng">
            <a:solidFill>
              <a:srgbClr val="000000"/>
            </a:solidFill>
            <a:prstDash val="solid"/>
            <a:round/>
            <a:headEnd type="none" w="med" len="med"/>
            <a:tailEnd type="triangle" w="lg" len="lg"/>
          </a:ln>
        </p:spPr>
      </p:cxnSp>
      <p:sp>
        <p:nvSpPr>
          <p:cNvPr id="91" name="Shape 1857"/>
          <p:cNvSpPr/>
          <p:nvPr/>
        </p:nvSpPr>
        <p:spPr>
          <a:xfrm>
            <a:off x="2977053" y="2151357"/>
            <a:ext cx="9462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smtClean="0">
                <a:solidFill>
                  <a:srgbClr val="37AAED"/>
                </a:solidFill>
                <a:latin typeface="Arial"/>
                <a:ea typeface="Arial"/>
                <a:cs typeface="Arial"/>
                <a:sym typeface="Arial"/>
                <a:rtl val="0"/>
              </a:rPr>
              <a:t>r</a:t>
            </a:r>
            <a:r>
              <a:rPr lang="en" sz="1400" b="1" kern="0" dirty="0" smtClean="0">
                <a:solidFill>
                  <a:srgbClr val="37AAED"/>
                </a:solidFill>
                <a:latin typeface="Arial"/>
                <a:cs typeface="Arial"/>
                <a:sym typeface="Arial"/>
                <a:rtl val="0"/>
              </a:rPr>
              <a:t>ε</a:t>
            </a:r>
            <a:r>
              <a:rPr lang="en" sz="1400" b="1" kern="0" dirty="0" smtClean="0">
                <a:solidFill>
                  <a:srgbClr val="37AAED"/>
                </a:solidFill>
                <a:latin typeface="Arial"/>
                <a:ea typeface="Arial"/>
                <a:cs typeface="Arial"/>
                <a:sym typeface="Arial"/>
                <a:rtl val="0"/>
              </a:rPr>
              <a:t>z</a:t>
            </a:r>
            <a:r>
              <a:rPr lang="en-US" altLang="zh-CN" sz="1400" b="1" kern="0" dirty="0" err="1" smtClean="0">
                <a:solidFill>
                  <a:srgbClr val="37AAED"/>
                </a:solidFill>
                <a:latin typeface="Arial"/>
                <a:ea typeface="Arial"/>
                <a:cs typeface="Arial"/>
                <a:sym typeface="Arial"/>
                <a:rtl val="0"/>
              </a:rPr>
              <a:t>i</a:t>
            </a:r>
            <a:r>
              <a:rPr lang="en-US" sz="1400" b="1" kern="0" dirty="0" err="1" smtClean="0">
                <a:solidFill>
                  <a:srgbClr val="37AAED"/>
                </a:solidFill>
                <a:latin typeface="Arial"/>
                <a:ea typeface="Arial"/>
                <a:cs typeface="Arial"/>
                <a:sym typeface="Arial"/>
                <a:rtl val="0"/>
              </a:rPr>
              <a:t>g</a:t>
            </a:r>
            <a:r>
              <a:rPr lang="en" sz="1400" b="1" kern="0" dirty="0" smtClean="0">
                <a:solidFill>
                  <a:srgbClr val="37AAED"/>
                </a:solidFill>
                <a:latin typeface="Arial"/>
                <a:ea typeface="Arial"/>
                <a:cs typeface="Arial"/>
                <a:sym typeface="Arial"/>
                <a:rtl val="0"/>
              </a:rPr>
              <a:t>n</a:t>
            </a:r>
            <a:endParaRPr lang="en" sz="1400" b="1" kern="0" dirty="0">
              <a:solidFill>
                <a:srgbClr val="37AAED"/>
              </a:solidFill>
              <a:latin typeface="Arial"/>
              <a:ea typeface="Arial"/>
              <a:cs typeface="Arial"/>
              <a:sym typeface="Arial"/>
              <a:rtl val="0"/>
            </a:endParaRPr>
          </a:p>
        </p:txBody>
      </p:sp>
      <p:sp>
        <p:nvSpPr>
          <p:cNvPr id="98" name="Shape 1860"/>
          <p:cNvSpPr/>
          <p:nvPr/>
        </p:nvSpPr>
        <p:spPr>
          <a:xfrm>
            <a:off x="6129593" y="2185992"/>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cxnSp>
        <p:nvCxnSpPr>
          <p:cNvPr id="101" name="Shape 1868"/>
          <p:cNvCxnSpPr>
            <a:stCxn id="91" idx="4"/>
            <a:endCxn id="71" idx="0"/>
          </p:cNvCxnSpPr>
          <p:nvPr/>
        </p:nvCxnSpPr>
        <p:spPr>
          <a:xfrm>
            <a:off x="3450153" y="2585356"/>
            <a:ext cx="11544" cy="657936"/>
          </a:xfrm>
          <a:prstGeom prst="straightConnector1">
            <a:avLst/>
          </a:prstGeom>
          <a:noFill/>
          <a:ln w="19050" cap="flat" cmpd="sng">
            <a:solidFill>
              <a:srgbClr val="000000"/>
            </a:solidFill>
            <a:prstDash val="solid"/>
            <a:round/>
            <a:headEnd type="none" w="med" len="med"/>
            <a:tailEnd type="triangle" w="lg" len="lg"/>
          </a:ln>
        </p:spPr>
      </p:cxnSp>
      <p:cxnSp>
        <p:nvCxnSpPr>
          <p:cNvPr id="106" name="Shape 1869"/>
          <p:cNvCxnSpPr/>
          <p:nvPr/>
        </p:nvCxnSpPr>
        <p:spPr>
          <a:xfrm flipH="1">
            <a:off x="1235364" y="2596901"/>
            <a:ext cx="1119909" cy="646391"/>
          </a:xfrm>
          <a:prstGeom prst="straightConnector1">
            <a:avLst/>
          </a:prstGeom>
          <a:noFill/>
          <a:ln w="19050" cap="flat" cmpd="sng">
            <a:solidFill>
              <a:srgbClr val="000000"/>
            </a:solidFill>
            <a:prstDash val="solid"/>
            <a:round/>
            <a:headEnd type="none" w="med" len="med"/>
            <a:tailEnd type="triangle" w="lg" len="lg"/>
          </a:ln>
        </p:spPr>
      </p:cxnSp>
      <p:cxnSp>
        <p:nvCxnSpPr>
          <p:cNvPr id="114" name="Shape 1931"/>
          <p:cNvCxnSpPr/>
          <p:nvPr/>
        </p:nvCxnSpPr>
        <p:spPr>
          <a:xfrm rot="5400000" flipH="1">
            <a:off x="4404803" y="20493"/>
            <a:ext cx="27200" cy="4229700"/>
          </a:xfrm>
          <a:prstGeom prst="curvedConnector3">
            <a:avLst>
              <a:gd name="adj1" fmla="val 2717438"/>
            </a:avLst>
          </a:prstGeom>
          <a:noFill/>
          <a:ln w="19050" cap="flat" cmpd="sng">
            <a:solidFill>
              <a:schemeClr val="dk2"/>
            </a:solidFill>
            <a:prstDash val="dashDot"/>
            <a:round/>
            <a:headEnd type="none" w="med" len="med"/>
            <a:tailEnd type="none" w="med" len="med"/>
          </a:ln>
        </p:spPr>
      </p:cxnSp>
      <p:cxnSp>
        <p:nvCxnSpPr>
          <p:cNvPr id="120" name="Shape 1929"/>
          <p:cNvCxnSpPr/>
          <p:nvPr/>
        </p:nvCxnSpPr>
        <p:spPr>
          <a:xfrm rot="16200000" flipV="1">
            <a:off x="2331280" y="1024786"/>
            <a:ext cx="27028" cy="2175117"/>
          </a:xfrm>
          <a:prstGeom prst="curvedConnector3">
            <a:avLst>
              <a:gd name="adj1" fmla="val 2440865"/>
            </a:avLst>
          </a:prstGeom>
          <a:noFill/>
          <a:ln w="19050" cap="flat" cmpd="sng">
            <a:solidFill>
              <a:schemeClr val="dk2"/>
            </a:solidFill>
            <a:prstDash val="dashDot"/>
            <a:round/>
            <a:headEnd type="none" w="med" len="med"/>
            <a:tailEnd type="none" w="med" len="med"/>
          </a:ln>
        </p:spPr>
      </p:cxnSp>
      <p:sp>
        <p:nvSpPr>
          <p:cNvPr id="123" name="Rectangle 122"/>
          <p:cNvSpPr/>
          <p:nvPr/>
        </p:nvSpPr>
        <p:spPr>
          <a:xfrm>
            <a:off x="196272" y="1627910"/>
            <a:ext cx="2597727" cy="32044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Tree>
    <p:extLst>
      <p:ext uri="{BB962C8B-B14F-4D97-AF65-F5344CB8AC3E}">
        <p14:creationId xmlns:p14="http://schemas.microsoft.com/office/powerpoint/2010/main" val="41734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fade">
                                      <p:cBhvr>
                                        <p:cTn id="11" dur="500"/>
                                        <p:tgtEl>
                                          <p:spTgt spid="123"/>
                                        </p:tgtEl>
                                      </p:cBhvr>
                                    </p:animEffect>
                                  </p:childTnLst>
                                </p:cTn>
                              </p:par>
                              <p:par>
                                <p:cTn id="12" presetID="10" presetClass="exit" presetSubtype="0" fill="hold" nodeType="withEffect">
                                  <p:stCondLst>
                                    <p:cond delay="0"/>
                                  </p:stCondLst>
                                  <p:childTnLst>
                                    <p:animEffect transition="out" filter="fade">
                                      <p:cBhvr>
                                        <p:cTn id="13" dur="500"/>
                                        <p:tgtEl>
                                          <p:spTgt spid="76"/>
                                        </p:tgtEl>
                                      </p:cBhvr>
                                    </p:animEffect>
                                    <p:set>
                                      <p:cBhvr>
                                        <p:cTn id="14" dur="1" fill="hold">
                                          <p:stCondLst>
                                            <p:cond delay="499"/>
                                          </p:stCondLst>
                                        </p:cTn>
                                        <p:tgtEl>
                                          <p:spTgt spid="76"/>
                                        </p:tgtEl>
                                        <p:attrNameLst>
                                          <p:attrName>style.visibility</p:attrName>
                                        </p:attrNameLst>
                                      </p:cBhvr>
                                      <p:to>
                                        <p:strVal val="hidden"/>
                                      </p:to>
                                    </p:set>
                                  </p:childTnLst>
                                </p:cTn>
                              </p:par>
                              <p:par>
                                <p:cTn id="15" presetID="0" presetClass="path" presetSubtype="0" accel="50000" decel="50000" fill="hold" grpId="0" nodeType="withEffect">
                                  <p:stCondLst>
                                    <p:cond delay="0"/>
                                  </p:stCondLst>
                                  <p:childTnLst>
                                    <p:animMotion origin="layout" path="M 0 0 L -0.24619 0 " pathEditMode="relative" ptsTypes="AA">
                                      <p:cBhvr>
                                        <p:cTn id="16" dur="2000" fill="hold"/>
                                        <p:tgtEl>
                                          <p:spTgt spid="91"/>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8.33333E-7 4.81481E-6 L -0.46163 -0.00463 " pathEditMode="relative" rAng="0" ptsTypes="AA">
                                      <p:cBhvr>
                                        <p:cTn id="18" dur="2000" fill="hold"/>
                                        <p:tgtEl>
                                          <p:spTgt spid="98"/>
                                        </p:tgtEl>
                                        <p:attrNameLst>
                                          <p:attrName>ppt_x</p:attrName>
                                          <p:attrName>ppt_y</p:attrName>
                                        </p:attrNameLst>
                                      </p:cBhvr>
                                      <p:rCtr x="-23090" y="-231"/>
                                    </p:animMotion>
                                  </p:childTnLst>
                                </p:cTn>
                              </p:par>
                              <p:par>
                                <p:cTn id="19" presetID="0" presetClass="path" presetSubtype="0" accel="50000" decel="50000" fill="hold" grpId="0" nodeType="withEffect">
                                  <p:stCondLst>
                                    <p:cond delay="0"/>
                                  </p:stCondLst>
                                  <p:childTnLst>
                                    <p:animMotion origin="layout" path="M 0 0 L -0.24619 0 " pathEditMode="relative" ptsTypes="AA">
                                      <p:cBhvr>
                                        <p:cTn id="20" dur="2000" fill="hold"/>
                                        <p:tgtEl>
                                          <p:spTgt spid="7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24619 0 " pathEditMode="relative" ptsTypes="AA">
                                      <p:cBhvr>
                                        <p:cTn id="22" dur="2000" fill="hold"/>
                                        <p:tgtEl>
                                          <p:spTgt spid="86"/>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24619 0 " pathEditMode="relative" ptsTypes="AA">
                                      <p:cBhvr>
                                        <p:cTn id="24" dur="2000" fill="hold"/>
                                        <p:tgtEl>
                                          <p:spTgt spid="77"/>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00139 4.81481E-6 L -0.24479 4.81481E-6 " pathEditMode="relative" rAng="0" ptsTypes="AA">
                                      <p:cBhvr>
                                        <p:cTn id="26" dur="2000" fill="hold"/>
                                        <p:tgtEl>
                                          <p:spTgt spid="101"/>
                                        </p:tgtEl>
                                        <p:attrNameLst>
                                          <p:attrName>ppt_x</p:attrName>
                                          <p:attrName>ppt_y</p:attrName>
                                        </p:attrNameLst>
                                      </p:cBhvr>
                                      <p:rCtr x="-12309" y="0"/>
                                    </p:animMotion>
                                  </p:childTnLst>
                                </p:cTn>
                              </p:par>
                              <p:par>
                                <p:cTn id="27" presetID="0" presetClass="path" presetSubtype="0" accel="50000" decel="50000" fill="hold" grpId="1" nodeType="withEffect">
                                  <p:stCondLst>
                                    <p:cond delay="0"/>
                                  </p:stCondLst>
                                  <p:childTnLst>
                                    <p:animMotion origin="layout" path="M 0 0 L -0.24548 -0.00023 " pathEditMode="relative" ptsTypes="AA">
                                      <p:cBhvr>
                                        <p:cTn id="28" dur="2000" fill="hold"/>
                                        <p:tgtEl>
                                          <p:spTgt spid="122"/>
                                        </p:tgtEl>
                                        <p:attrNameLst>
                                          <p:attrName>ppt_x</p:attrName>
                                          <p:attrName>ppt_y</p:attrName>
                                        </p:attrNameLst>
                                      </p:cBhvr>
                                    </p:animMotion>
                                  </p:childTnLst>
                                </p:cTn>
                              </p:par>
                              <p:par>
                                <p:cTn id="29" presetID="10" presetClass="entr" presetSubtype="0" fill="hold" nodeType="withEffect">
                                  <p:stCondLst>
                                    <p:cond delay="150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right)">
                                      <p:cBhvr>
                                        <p:cTn id="35" dur="500"/>
                                        <p:tgtEl>
                                          <p:spTgt spid="114"/>
                                        </p:tgtEl>
                                      </p:cBhvr>
                                    </p:animEffect>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wipe(right)">
                                      <p:cBhvr>
                                        <p:cTn id="3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2" grpId="1" animBg="1"/>
      <p:bldP spid="71" grpId="0" animBg="1"/>
      <p:bldP spid="86" grpId="0" animBg="1"/>
      <p:bldP spid="91" grpId="0" animBg="1"/>
      <p:bldP spid="98" grpId="0" animBg="1"/>
      <p:bldP spid="12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General Idea of Dual </a:t>
            </a:r>
            <a:r>
              <a:rPr lang="en-US" dirty="0" err="1" smtClean="0"/>
              <a:t>Decomp</a:t>
            </a:r>
            <a:endParaRPr lang="en-US" dirty="0"/>
          </a:p>
        </p:txBody>
      </p:sp>
      <p:sp>
        <p:nvSpPr>
          <p:cNvPr id="40" name="Shape 1897"/>
          <p:cNvSpPr/>
          <p:nvPr/>
        </p:nvSpPr>
        <p:spPr>
          <a:xfrm>
            <a:off x="3798455" y="2287497"/>
            <a:ext cx="58063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z</a:t>
            </a:r>
          </a:p>
        </p:txBody>
      </p:sp>
      <p:sp>
        <p:nvSpPr>
          <p:cNvPr id="41" name="Shape 1898"/>
          <p:cNvSpPr/>
          <p:nvPr/>
        </p:nvSpPr>
        <p:spPr>
          <a:xfrm>
            <a:off x="2757024" y="2287503"/>
            <a:ext cx="819586"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rizajn</a:t>
            </a:r>
          </a:p>
        </p:txBody>
      </p:sp>
      <p:sp>
        <p:nvSpPr>
          <p:cNvPr id="42" name="Shape 1899"/>
          <p:cNvSpPr/>
          <p:nvPr/>
        </p:nvSpPr>
        <p:spPr>
          <a:xfrm>
            <a:off x="1541920" y="226046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sp>
        <p:nvSpPr>
          <p:cNvPr id="43" name="Shape 1900"/>
          <p:cNvSpPr/>
          <p:nvPr/>
        </p:nvSpPr>
        <p:spPr>
          <a:xfrm>
            <a:off x="4718785" y="228749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p>
        </p:txBody>
      </p:sp>
      <p:sp>
        <p:nvSpPr>
          <p:cNvPr id="44" name="Shape 1901"/>
          <p:cNvSpPr/>
          <p:nvPr/>
        </p:nvSpPr>
        <p:spPr>
          <a:xfrm>
            <a:off x="5771698" y="228749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sp>
        <p:nvSpPr>
          <p:cNvPr id="45" name="Shape 1902"/>
          <p:cNvSpPr/>
          <p:nvPr/>
        </p:nvSpPr>
        <p:spPr>
          <a:xfrm>
            <a:off x="7899525" y="228749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z</a:t>
            </a:r>
          </a:p>
        </p:txBody>
      </p:sp>
      <p:sp>
        <p:nvSpPr>
          <p:cNvPr id="46" name="Shape 1903"/>
          <p:cNvSpPr/>
          <p:nvPr/>
        </p:nvSpPr>
        <p:spPr>
          <a:xfrm>
            <a:off x="6846611" y="228749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p>
        </p:txBody>
      </p:sp>
      <p:sp>
        <p:nvSpPr>
          <p:cNvPr id="47" name="Shape 1904"/>
          <p:cNvSpPr/>
          <p:nvPr/>
        </p:nvSpPr>
        <p:spPr>
          <a:xfrm>
            <a:off x="518600" y="2260475"/>
            <a:ext cx="9462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rεzɪgn</a:t>
            </a:r>
          </a:p>
        </p:txBody>
      </p:sp>
      <p:sp>
        <p:nvSpPr>
          <p:cNvPr id="48" name="Shape 1905"/>
          <p:cNvSpPr/>
          <p:nvPr/>
        </p:nvSpPr>
        <p:spPr>
          <a:xfrm>
            <a:off x="556926" y="3298617"/>
            <a:ext cx="17270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rεzɪgn#</a:t>
            </a:r>
            <a:r>
              <a:rPr lang="en" sz="1400" b="1" kern="0" dirty="0">
                <a:solidFill>
                  <a:srgbClr val="FF0000"/>
                </a:solidFill>
                <a:latin typeface="Arial"/>
                <a:ea typeface="Arial"/>
                <a:cs typeface="Arial"/>
                <a:sym typeface="Arial"/>
                <a:rtl val="0"/>
              </a:rPr>
              <a:t>eɪʃən</a:t>
            </a:r>
          </a:p>
        </p:txBody>
      </p:sp>
      <p:sp>
        <p:nvSpPr>
          <p:cNvPr id="49" name="Shape 1906"/>
          <p:cNvSpPr/>
          <p:nvPr/>
        </p:nvSpPr>
        <p:spPr>
          <a:xfrm>
            <a:off x="2856022" y="3302592"/>
            <a:ext cx="1388287"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rizajn#</a:t>
            </a:r>
            <a:r>
              <a:rPr lang="en" sz="1400" b="1" kern="0" dirty="0">
                <a:solidFill>
                  <a:srgbClr val="FF0000"/>
                </a:solidFill>
                <a:latin typeface="Arial"/>
                <a:ea typeface="Arial"/>
                <a:cs typeface="Arial"/>
                <a:sym typeface="Arial"/>
                <a:rtl val="0"/>
              </a:rPr>
              <a:t>z</a:t>
            </a:r>
          </a:p>
        </p:txBody>
      </p:sp>
      <p:sp>
        <p:nvSpPr>
          <p:cNvPr id="50" name="Shape 1907"/>
          <p:cNvSpPr/>
          <p:nvPr/>
        </p:nvSpPr>
        <p:spPr>
          <a:xfrm>
            <a:off x="4763420" y="3298424"/>
            <a:ext cx="17270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eɪʃən</a:t>
            </a:r>
          </a:p>
        </p:txBody>
      </p:sp>
      <p:sp>
        <p:nvSpPr>
          <p:cNvPr id="51" name="Shape 1908"/>
          <p:cNvSpPr/>
          <p:nvPr/>
        </p:nvSpPr>
        <p:spPr>
          <a:xfrm>
            <a:off x="6995836" y="3298427"/>
            <a:ext cx="15662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z</a:t>
            </a:r>
          </a:p>
        </p:txBody>
      </p:sp>
      <p:cxnSp>
        <p:nvCxnSpPr>
          <p:cNvPr id="52" name="Shape 1909"/>
          <p:cNvCxnSpPr>
            <a:stCxn id="47" idx="4"/>
            <a:endCxn id="48" idx="0"/>
          </p:cNvCxnSpPr>
          <p:nvPr/>
        </p:nvCxnSpPr>
        <p:spPr>
          <a:xfrm>
            <a:off x="991700" y="2694474"/>
            <a:ext cx="428776" cy="604143"/>
          </a:xfrm>
          <a:prstGeom prst="straightConnector1">
            <a:avLst/>
          </a:prstGeom>
          <a:noFill/>
          <a:ln w="19050" cap="flat" cmpd="sng">
            <a:solidFill>
              <a:schemeClr val="dk2"/>
            </a:solidFill>
            <a:prstDash val="solid"/>
            <a:round/>
            <a:headEnd type="none" w="med" len="med"/>
            <a:tailEnd type="triangle" w="lg" len="lg"/>
          </a:ln>
        </p:spPr>
      </p:cxnSp>
      <p:cxnSp>
        <p:nvCxnSpPr>
          <p:cNvPr id="53" name="Shape 1910"/>
          <p:cNvCxnSpPr>
            <a:stCxn id="42" idx="4"/>
            <a:endCxn id="48" idx="0"/>
          </p:cNvCxnSpPr>
          <p:nvPr/>
        </p:nvCxnSpPr>
        <p:spPr>
          <a:xfrm flipH="1">
            <a:off x="1420476" y="2694466"/>
            <a:ext cx="548194" cy="604151"/>
          </a:xfrm>
          <a:prstGeom prst="straightConnector1">
            <a:avLst/>
          </a:prstGeom>
          <a:noFill/>
          <a:ln w="19050" cap="flat" cmpd="sng">
            <a:solidFill>
              <a:schemeClr val="dk2"/>
            </a:solidFill>
            <a:prstDash val="solid"/>
            <a:round/>
            <a:headEnd type="none" w="med" len="med"/>
            <a:tailEnd type="triangle" w="lg" len="lg"/>
          </a:ln>
        </p:spPr>
      </p:cxnSp>
      <p:cxnSp>
        <p:nvCxnSpPr>
          <p:cNvPr id="54" name="Shape 1911"/>
          <p:cNvCxnSpPr>
            <a:stCxn id="48" idx="4"/>
            <a:endCxn id="64" idx="0"/>
          </p:cNvCxnSpPr>
          <p:nvPr/>
        </p:nvCxnSpPr>
        <p:spPr>
          <a:xfrm>
            <a:off x="1420476" y="3732616"/>
            <a:ext cx="3305" cy="526438"/>
          </a:xfrm>
          <a:prstGeom prst="straightConnector1">
            <a:avLst/>
          </a:prstGeom>
          <a:noFill/>
          <a:ln w="19050" cap="flat" cmpd="sng">
            <a:solidFill>
              <a:schemeClr val="dk2"/>
            </a:solidFill>
            <a:prstDash val="solid"/>
            <a:round/>
            <a:headEnd type="none" w="med" len="med"/>
            <a:tailEnd type="triangle" w="lg" len="lg"/>
          </a:ln>
        </p:spPr>
      </p:cxnSp>
      <p:cxnSp>
        <p:nvCxnSpPr>
          <p:cNvPr id="55" name="Shape 1912"/>
          <p:cNvCxnSpPr>
            <a:stCxn id="41" idx="4"/>
            <a:endCxn id="49" idx="0"/>
          </p:cNvCxnSpPr>
          <p:nvPr/>
        </p:nvCxnSpPr>
        <p:spPr>
          <a:xfrm>
            <a:off x="3166817" y="2721502"/>
            <a:ext cx="383349" cy="581090"/>
          </a:xfrm>
          <a:prstGeom prst="straightConnector1">
            <a:avLst/>
          </a:prstGeom>
          <a:noFill/>
          <a:ln w="19050" cap="flat" cmpd="sng">
            <a:solidFill>
              <a:schemeClr val="dk2"/>
            </a:solidFill>
            <a:prstDash val="solid"/>
            <a:round/>
            <a:headEnd type="none" w="med" len="med"/>
            <a:tailEnd type="triangle" w="lg" len="lg"/>
          </a:ln>
        </p:spPr>
      </p:cxnSp>
      <p:cxnSp>
        <p:nvCxnSpPr>
          <p:cNvPr id="56" name="Shape 1913"/>
          <p:cNvCxnSpPr>
            <a:stCxn id="40" idx="4"/>
            <a:endCxn id="49" idx="0"/>
          </p:cNvCxnSpPr>
          <p:nvPr/>
        </p:nvCxnSpPr>
        <p:spPr>
          <a:xfrm flipH="1">
            <a:off x="3550166" y="2721496"/>
            <a:ext cx="538604" cy="581096"/>
          </a:xfrm>
          <a:prstGeom prst="straightConnector1">
            <a:avLst/>
          </a:prstGeom>
          <a:noFill/>
          <a:ln w="19050" cap="flat" cmpd="sng">
            <a:solidFill>
              <a:schemeClr val="dk2"/>
            </a:solidFill>
            <a:prstDash val="solid"/>
            <a:round/>
            <a:headEnd type="none" w="med" len="med"/>
            <a:tailEnd type="triangle" w="lg" len="lg"/>
          </a:ln>
        </p:spPr>
      </p:cxnSp>
      <p:cxnSp>
        <p:nvCxnSpPr>
          <p:cNvPr id="57" name="Shape 1914"/>
          <p:cNvCxnSpPr>
            <a:stCxn id="49" idx="4"/>
            <a:endCxn id="65" idx="0"/>
          </p:cNvCxnSpPr>
          <p:nvPr/>
        </p:nvCxnSpPr>
        <p:spPr>
          <a:xfrm>
            <a:off x="3550166" y="3736591"/>
            <a:ext cx="6987" cy="522463"/>
          </a:xfrm>
          <a:prstGeom prst="straightConnector1">
            <a:avLst/>
          </a:prstGeom>
          <a:noFill/>
          <a:ln w="19050" cap="flat" cmpd="sng">
            <a:solidFill>
              <a:schemeClr val="dk2"/>
            </a:solidFill>
            <a:prstDash val="solid"/>
            <a:round/>
            <a:headEnd type="none" w="med" len="med"/>
            <a:tailEnd type="triangle" w="lg" len="lg"/>
          </a:ln>
        </p:spPr>
      </p:cxnSp>
      <p:cxnSp>
        <p:nvCxnSpPr>
          <p:cNvPr id="58" name="Shape 1915"/>
          <p:cNvCxnSpPr>
            <a:stCxn id="43" idx="4"/>
            <a:endCxn id="50" idx="0"/>
          </p:cNvCxnSpPr>
          <p:nvPr/>
        </p:nvCxnSpPr>
        <p:spPr>
          <a:xfrm>
            <a:off x="5145535" y="2721496"/>
            <a:ext cx="481435" cy="576928"/>
          </a:xfrm>
          <a:prstGeom prst="straightConnector1">
            <a:avLst/>
          </a:prstGeom>
          <a:noFill/>
          <a:ln w="19050" cap="flat" cmpd="sng">
            <a:solidFill>
              <a:schemeClr val="dk2"/>
            </a:solidFill>
            <a:prstDash val="solid"/>
            <a:round/>
            <a:headEnd type="none" w="med" len="med"/>
            <a:tailEnd type="triangle" w="lg" len="lg"/>
          </a:ln>
        </p:spPr>
      </p:cxnSp>
      <p:cxnSp>
        <p:nvCxnSpPr>
          <p:cNvPr id="59" name="Shape 1916"/>
          <p:cNvCxnSpPr>
            <a:stCxn id="44" idx="4"/>
            <a:endCxn id="50" idx="0"/>
          </p:cNvCxnSpPr>
          <p:nvPr/>
        </p:nvCxnSpPr>
        <p:spPr>
          <a:xfrm flipH="1">
            <a:off x="5626970" y="2721496"/>
            <a:ext cx="571478" cy="576928"/>
          </a:xfrm>
          <a:prstGeom prst="straightConnector1">
            <a:avLst/>
          </a:prstGeom>
          <a:noFill/>
          <a:ln w="19050" cap="flat" cmpd="sng">
            <a:solidFill>
              <a:schemeClr val="dk2"/>
            </a:solidFill>
            <a:prstDash val="solid"/>
            <a:round/>
            <a:headEnd type="none" w="med" len="med"/>
            <a:tailEnd type="triangle" w="lg" len="lg"/>
          </a:ln>
        </p:spPr>
      </p:cxnSp>
      <p:cxnSp>
        <p:nvCxnSpPr>
          <p:cNvPr id="60" name="Shape 1917"/>
          <p:cNvCxnSpPr>
            <a:stCxn id="50" idx="4"/>
            <a:endCxn id="66" idx="0"/>
          </p:cNvCxnSpPr>
          <p:nvPr/>
        </p:nvCxnSpPr>
        <p:spPr>
          <a:xfrm flipH="1">
            <a:off x="5620386" y="3732423"/>
            <a:ext cx="6584" cy="522467"/>
          </a:xfrm>
          <a:prstGeom prst="straightConnector1">
            <a:avLst/>
          </a:prstGeom>
          <a:noFill/>
          <a:ln w="19050" cap="flat" cmpd="sng">
            <a:solidFill>
              <a:schemeClr val="dk2"/>
            </a:solidFill>
            <a:prstDash val="solid"/>
            <a:round/>
            <a:headEnd type="none" w="med" len="med"/>
            <a:tailEnd type="triangle" w="lg" len="lg"/>
          </a:ln>
        </p:spPr>
      </p:cxnSp>
      <p:cxnSp>
        <p:nvCxnSpPr>
          <p:cNvPr id="61" name="Shape 1918"/>
          <p:cNvCxnSpPr>
            <a:stCxn id="46" idx="4"/>
            <a:endCxn id="51" idx="0"/>
          </p:cNvCxnSpPr>
          <p:nvPr/>
        </p:nvCxnSpPr>
        <p:spPr>
          <a:xfrm>
            <a:off x="7273361" y="2721496"/>
            <a:ext cx="505625" cy="576931"/>
          </a:xfrm>
          <a:prstGeom prst="straightConnector1">
            <a:avLst/>
          </a:prstGeom>
          <a:noFill/>
          <a:ln w="19050" cap="flat" cmpd="sng">
            <a:solidFill>
              <a:schemeClr val="dk2"/>
            </a:solidFill>
            <a:prstDash val="solid"/>
            <a:round/>
            <a:headEnd type="none" w="med" len="med"/>
            <a:tailEnd type="triangle" w="lg" len="lg"/>
          </a:ln>
        </p:spPr>
      </p:cxnSp>
      <p:cxnSp>
        <p:nvCxnSpPr>
          <p:cNvPr id="62" name="Shape 1919"/>
          <p:cNvCxnSpPr>
            <a:stCxn id="45" idx="4"/>
            <a:endCxn id="51" idx="0"/>
          </p:cNvCxnSpPr>
          <p:nvPr/>
        </p:nvCxnSpPr>
        <p:spPr>
          <a:xfrm flipH="1">
            <a:off x="7778986" y="2721496"/>
            <a:ext cx="547289" cy="576931"/>
          </a:xfrm>
          <a:prstGeom prst="straightConnector1">
            <a:avLst/>
          </a:prstGeom>
          <a:noFill/>
          <a:ln w="19050" cap="flat" cmpd="sng">
            <a:solidFill>
              <a:schemeClr val="dk2"/>
            </a:solidFill>
            <a:prstDash val="solid"/>
            <a:round/>
            <a:headEnd type="none" w="med" len="med"/>
            <a:tailEnd type="triangle" w="lg" len="lg"/>
          </a:ln>
        </p:spPr>
      </p:cxnSp>
      <p:cxnSp>
        <p:nvCxnSpPr>
          <p:cNvPr id="63" name="Shape 1920"/>
          <p:cNvCxnSpPr>
            <a:stCxn id="51" idx="4"/>
            <a:endCxn id="67" idx="0"/>
          </p:cNvCxnSpPr>
          <p:nvPr/>
        </p:nvCxnSpPr>
        <p:spPr>
          <a:xfrm>
            <a:off x="7778986" y="3732426"/>
            <a:ext cx="314" cy="522464"/>
          </a:xfrm>
          <a:prstGeom prst="straightConnector1">
            <a:avLst/>
          </a:prstGeom>
          <a:noFill/>
          <a:ln w="19050" cap="flat" cmpd="sng">
            <a:solidFill>
              <a:schemeClr val="dk2"/>
            </a:solidFill>
            <a:prstDash val="solid"/>
            <a:round/>
            <a:headEnd type="none" w="med" len="med"/>
            <a:tailEnd type="triangle" w="lg" len="lg"/>
          </a:ln>
        </p:spPr>
      </p:cxnSp>
      <p:sp>
        <p:nvSpPr>
          <p:cNvPr id="64" name="Shape 1921"/>
          <p:cNvSpPr/>
          <p:nvPr/>
        </p:nvSpPr>
        <p:spPr>
          <a:xfrm>
            <a:off x="603881" y="4259054"/>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r,εzɪgn’eɪʃn</a:t>
            </a:r>
          </a:p>
        </p:txBody>
      </p:sp>
      <p:sp>
        <p:nvSpPr>
          <p:cNvPr id="65" name="Shape 1922"/>
          <p:cNvSpPr/>
          <p:nvPr/>
        </p:nvSpPr>
        <p:spPr>
          <a:xfrm>
            <a:off x="2844477" y="4259054"/>
            <a:ext cx="1425351"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riz’ajnz</a:t>
            </a:r>
          </a:p>
        </p:txBody>
      </p:sp>
      <p:sp>
        <p:nvSpPr>
          <p:cNvPr id="66" name="Shape 1923"/>
          <p:cNvSpPr/>
          <p:nvPr/>
        </p:nvSpPr>
        <p:spPr>
          <a:xfrm>
            <a:off x="4800486" y="4254890"/>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d,æmn’eɪʃn</a:t>
            </a:r>
          </a:p>
        </p:txBody>
      </p:sp>
      <p:sp>
        <p:nvSpPr>
          <p:cNvPr id="67" name="Shape 1924"/>
          <p:cNvSpPr/>
          <p:nvPr/>
        </p:nvSpPr>
        <p:spPr>
          <a:xfrm>
            <a:off x="6959400" y="4254890"/>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d’æmz</a:t>
            </a:r>
          </a:p>
        </p:txBody>
      </p:sp>
      <p:sp>
        <p:nvSpPr>
          <p:cNvPr id="68" name="Shape 1925"/>
          <p:cNvSpPr txBox="1"/>
          <p:nvPr/>
        </p:nvSpPr>
        <p:spPr>
          <a:xfrm>
            <a:off x="698775" y="4895711"/>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a:solidFill>
                  <a:srgbClr val="000000"/>
                </a:solidFill>
                <a:latin typeface="Arial"/>
                <a:ea typeface="Arial"/>
                <a:cs typeface="Arial"/>
                <a:sym typeface="Arial"/>
                <a:rtl val="0"/>
              </a:rPr>
              <a:t>Subproblem 1</a:t>
            </a:r>
          </a:p>
        </p:txBody>
      </p:sp>
      <p:sp>
        <p:nvSpPr>
          <p:cNvPr id="69" name="Shape 1926"/>
          <p:cNvSpPr txBox="1"/>
          <p:nvPr/>
        </p:nvSpPr>
        <p:spPr>
          <a:xfrm>
            <a:off x="2971472" y="4895711"/>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2</a:t>
            </a:r>
            <a:endParaRPr lang="en" sz="1400" b="1" kern="0" dirty="0">
              <a:solidFill>
                <a:srgbClr val="000000"/>
              </a:solidFill>
              <a:latin typeface="Arial"/>
              <a:ea typeface="Arial"/>
              <a:cs typeface="Arial"/>
              <a:sym typeface="Arial"/>
              <a:rtl val="0"/>
            </a:endParaRPr>
          </a:p>
        </p:txBody>
      </p:sp>
      <p:sp>
        <p:nvSpPr>
          <p:cNvPr id="70" name="Shape 1927"/>
          <p:cNvSpPr txBox="1"/>
          <p:nvPr/>
        </p:nvSpPr>
        <p:spPr>
          <a:xfrm>
            <a:off x="5051719" y="4895711"/>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3</a:t>
            </a:r>
            <a:endParaRPr lang="en" sz="1400" b="1" kern="0" dirty="0">
              <a:solidFill>
                <a:srgbClr val="000000"/>
              </a:solidFill>
              <a:latin typeface="Arial"/>
              <a:ea typeface="Arial"/>
              <a:cs typeface="Arial"/>
              <a:sym typeface="Arial"/>
              <a:rtl val="0"/>
            </a:endParaRPr>
          </a:p>
        </p:txBody>
      </p:sp>
      <p:sp>
        <p:nvSpPr>
          <p:cNvPr id="71" name="Shape 1928"/>
          <p:cNvSpPr txBox="1"/>
          <p:nvPr/>
        </p:nvSpPr>
        <p:spPr>
          <a:xfrm>
            <a:off x="7160392" y="4895711"/>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4</a:t>
            </a:r>
            <a:endParaRPr lang="en" sz="1400" b="1" kern="0" dirty="0">
              <a:solidFill>
                <a:srgbClr val="00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197</a:t>
            </a:fld>
            <a:endParaRPr lang="en" sz="1200">
              <a:solidFill>
                <a:srgbClr val="888888"/>
              </a:solidFill>
              <a:latin typeface="Calibri"/>
              <a:ea typeface="Calibri"/>
              <a:cs typeface="Calibri"/>
              <a:sym typeface="Calibri"/>
            </a:endParaRPr>
          </a:p>
        </p:txBody>
      </p:sp>
      <p:sp>
        <p:nvSpPr>
          <p:cNvPr id="16" name="Rectangle 15"/>
          <p:cNvSpPr/>
          <p:nvPr/>
        </p:nvSpPr>
        <p:spPr>
          <a:xfrm>
            <a:off x="458349" y="1997364"/>
            <a:ext cx="2005451" cy="32044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
        <p:nvSpPr>
          <p:cNvPr id="81" name="Rectangle 80"/>
          <p:cNvSpPr/>
          <p:nvPr/>
        </p:nvSpPr>
        <p:spPr>
          <a:xfrm>
            <a:off x="2641574" y="1997364"/>
            <a:ext cx="1879626" cy="32044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
        <p:nvSpPr>
          <p:cNvPr id="82" name="Rectangle 81"/>
          <p:cNvSpPr/>
          <p:nvPr/>
        </p:nvSpPr>
        <p:spPr>
          <a:xfrm>
            <a:off x="4667250" y="2009142"/>
            <a:ext cx="2012949" cy="32044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
        <p:nvSpPr>
          <p:cNvPr id="83" name="Rectangle 82"/>
          <p:cNvSpPr/>
          <p:nvPr/>
        </p:nvSpPr>
        <p:spPr>
          <a:xfrm>
            <a:off x="6796502" y="2009142"/>
            <a:ext cx="2012949" cy="32044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Tree>
    <p:extLst>
      <p:ext uri="{BB962C8B-B14F-4D97-AF65-F5344CB8AC3E}">
        <p14:creationId xmlns:p14="http://schemas.microsoft.com/office/powerpoint/2010/main" val="59051638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ular Callout 90"/>
          <p:cNvSpPr/>
          <p:nvPr/>
        </p:nvSpPr>
        <p:spPr>
          <a:xfrm>
            <a:off x="238526" y="1122433"/>
            <a:ext cx="1107370" cy="607675"/>
          </a:xfrm>
          <a:prstGeom prst="wedgeRoundRectCallout">
            <a:avLst>
              <a:gd name="adj1" fmla="val -1266"/>
              <a:gd name="adj2" fmla="val 134418"/>
              <a:gd name="adj3" fmla="val 16667"/>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 kern="0" dirty="0">
                <a:solidFill>
                  <a:srgbClr val="000000"/>
                </a:solidFill>
                <a:ea typeface="Arial"/>
                <a:cs typeface="Arial"/>
                <a:sym typeface="Arial"/>
                <a:rtl val="0"/>
              </a:rPr>
              <a:t>I </a:t>
            </a:r>
            <a:r>
              <a:rPr lang="en" kern="0" dirty="0" smtClean="0">
                <a:solidFill>
                  <a:srgbClr val="000000"/>
                </a:solidFill>
                <a:ea typeface="Arial"/>
                <a:cs typeface="Arial"/>
                <a:sym typeface="Arial"/>
                <a:rtl val="0"/>
              </a:rPr>
              <a:t>prefer</a:t>
            </a:r>
            <a:br>
              <a:rPr lang="en" kern="0" dirty="0" smtClean="0">
                <a:solidFill>
                  <a:srgbClr val="000000"/>
                </a:solidFill>
                <a:ea typeface="Arial"/>
                <a:cs typeface="Arial"/>
                <a:sym typeface="Arial"/>
                <a:rtl val="0"/>
              </a:rPr>
            </a:br>
            <a:r>
              <a:rPr lang="en" i="1" kern="0" dirty="0" smtClean="0">
                <a:solidFill>
                  <a:srgbClr val="000000"/>
                </a:solidFill>
                <a:ea typeface="Arial"/>
                <a:cs typeface="Arial"/>
                <a:sym typeface="Arial"/>
                <a:rtl val="0"/>
              </a:rPr>
              <a:t>rεzɪgn</a:t>
            </a:r>
            <a:endParaRPr lang="en" i="1" kern="0" dirty="0">
              <a:solidFill>
                <a:srgbClr val="000000"/>
              </a:solidFill>
              <a:ea typeface="Arial"/>
              <a:cs typeface="Arial"/>
              <a:sym typeface="Arial"/>
              <a:rtl val="0"/>
            </a:endParaRPr>
          </a:p>
        </p:txBody>
      </p:sp>
      <p:sp>
        <p:nvSpPr>
          <p:cNvPr id="92" name="Rounded Rectangular Callout 91"/>
          <p:cNvSpPr/>
          <p:nvPr/>
        </p:nvSpPr>
        <p:spPr>
          <a:xfrm>
            <a:off x="3277903" y="1152941"/>
            <a:ext cx="1105876" cy="634630"/>
          </a:xfrm>
          <a:prstGeom prst="wedgeRoundRectCallout">
            <a:avLst>
              <a:gd name="adj1" fmla="val -37260"/>
              <a:gd name="adj2" fmla="val 123774"/>
              <a:gd name="adj3" fmla="val 16667"/>
            </a:avLst>
          </a:prstGeom>
          <a:solidFill>
            <a:srgbClr val="BFBFBF"/>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 kern="0" dirty="0">
                <a:solidFill>
                  <a:srgbClr val="000000"/>
                </a:solidFill>
                <a:ea typeface="Arial"/>
                <a:cs typeface="Arial"/>
                <a:sym typeface="Arial"/>
                <a:rtl val="0"/>
              </a:rPr>
              <a:t>I </a:t>
            </a:r>
            <a:r>
              <a:rPr lang="en" kern="0" dirty="0" smtClean="0">
                <a:solidFill>
                  <a:srgbClr val="000000"/>
                </a:solidFill>
                <a:ea typeface="Arial"/>
                <a:cs typeface="Arial"/>
                <a:sym typeface="Arial"/>
                <a:rtl val="0"/>
              </a:rPr>
              <a:t>prefer</a:t>
            </a:r>
            <a:br>
              <a:rPr lang="en" kern="0" dirty="0" smtClean="0">
                <a:solidFill>
                  <a:srgbClr val="000000"/>
                </a:solidFill>
                <a:ea typeface="Arial"/>
                <a:cs typeface="Arial"/>
                <a:sym typeface="Arial"/>
                <a:rtl val="0"/>
              </a:rPr>
            </a:br>
            <a:r>
              <a:rPr lang="en" i="1" kern="0" dirty="0" smtClean="0">
                <a:solidFill>
                  <a:srgbClr val="000000"/>
                </a:solidFill>
                <a:ea typeface="Arial"/>
                <a:cs typeface="Arial"/>
                <a:sym typeface="Arial"/>
                <a:rtl val="0"/>
              </a:rPr>
              <a:t>rizajn</a:t>
            </a:r>
            <a:endParaRPr lang="en" i="1" kern="0" dirty="0">
              <a:solidFill>
                <a:srgbClr val="000000"/>
              </a:solidFill>
              <a:ea typeface="Arial"/>
              <a:cs typeface="Arial"/>
              <a:sym typeface="Arial"/>
              <a:rtl val="0"/>
            </a:endParaRPr>
          </a:p>
        </p:txBody>
      </p:sp>
      <p:sp>
        <p:nvSpPr>
          <p:cNvPr id="2" name="Title 1"/>
          <p:cNvSpPr>
            <a:spLocks noGrp="1"/>
          </p:cNvSpPr>
          <p:nvPr>
            <p:ph type="title"/>
          </p:nvPr>
        </p:nvSpPr>
        <p:spPr/>
        <p:txBody>
          <a:bodyPr/>
          <a:lstStyle/>
          <a:p>
            <a:pPr algn="l"/>
            <a:r>
              <a:rPr lang="en-US" dirty="0" smtClean="0"/>
              <a:t>General Idea of Dual </a:t>
            </a:r>
            <a:r>
              <a:rPr lang="en-US" dirty="0" err="1" smtClean="0"/>
              <a:t>Decomp</a:t>
            </a:r>
            <a:endParaRPr lang="en-US" dirty="0"/>
          </a:p>
        </p:txBody>
      </p:sp>
      <p:sp>
        <p:nvSpPr>
          <p:cNvPr id="40" name="Shape 1897"/>
          <p:cNvSpPr/>
          <p:nvPr/>
        </p:nvSpPr>
        <p:spPr>
          <a:xfrm>
            <a:off x="3798455" y="2287497"/>
            <a:ext cx="58063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z</a:t>
            </a:r>
          </a:p>
        </p:txBody>
      </p:sp>
      <p:sp>
        <p:nvSpPr>
          <p:cNvPr id="41" name="Shape 1898"/>
          <p:cNvSpPr/>
          <p:nvPr/>
        </p:nvSpPr>
        <p:spPr>
          <a:xfrm>
            <a:off x="2757024" y="2287503"/>
            <a:ext cx="819586"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rizajn</a:t>
            </a:r>
          </a:p>
        </p:txBody>
      </p:sp>
      <p:sp>
        <p:nvSpPr>
          <p:cNvPr id="42" name="Shape 1899"/>
          <p:cNvSpPr/>
          <p:nvPr/>
        </p:nvSpPr>
        <p:spPr>
          <a:xfrm>
            <a:off x="1541920" y="226046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sp>
        <p:nvSpPr>
          <p:cNvPr id="43" name="Shape 1900"/>
          <p:cNvSpPr/>
          <p:nvPr/>
        </p:nvSpPr>
        <p:spPr>
          <a:xfrm>
            <a:off x="4718785" y="228749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p>
        </p:txBody>
      </p:sp>
      <p:sp>
        <p:nvSpPr>
          <p:cNvPr id="44" name="Shape 1901"/>
          <p:cNvSpPr/>
          <p:nvPr/>
        </p:nvSpPr>
        <p:spPr>
          <a:xfrm>
            <a:off x="5771698" y="228749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sp>
        <p:nvSpPr>
          <p:cNvPr id="45" name="Shape 1902"/>
          <p:cNvSpPr/>
          <p:nvPr/>
        </p:nvSpPr>
        <p:spPr>
          <a:xfrm>
            <a:off x="7899525" y="228749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z</a:t>
            </a:r>
          </a:p>
        </p:txBody>
      </p:sp>
      <p:sp>
        <p:nvSpPr>
          <p:cNvPr id="46" name="Shape 1903"/>
          <p:cNvSpPr/>
          <p:nvPr/>
        </p:nvSpPr>
        <p:spPr>
          <a:xfrm>
            <a:off x="6846611" y="2287497"/>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p>
        </p:txBody>
      </p:sp>
      <p:sp>
        <p:nvSpPr>
          <p:cNvPr id="47" name="Shape 1904"/>
          <p:cNvSpPr/>
          <p:nvPr/>
        </p:nvSpPr>
        <p:spPr>
          <a:xfrm>
            <a:off x="518600" y="2260475"/>
            <a:ext cx="9462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rεzɪgn</a:t>
            </a:r>
          </a:p>
        </p:txBody>
      </p:sp>
      <p:sp>
        <p:nvSpPr>
          <p:cNvPr id="48" name="Shape 1905"/>
          <p:cNvSpPr/>
          <p:nvPr/>
        </p:nvSpPr>
        <p:spPr>
          <a:xfrm>
            <a:off x="556926" y="3298617"/>
            <a:ext cx="17270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rεzɪgn#</a:t>
            </a:r>
            <a:r>
              <a:rPr lang="en" sz="1400" b="1" kern="0" dirty="0">
                <a:solidFill>
                  <a:srgbClr val="FF0000"/>
                </a:solidFill>
                <a:latin typeface="Arial"/>
                <a:ea typeface="Arial"/>
                <a:cs typeface="Arial"/>
                <a:sym typeface="Arial"/>
                <a:rtl val="0"/>
              </a:rPr>
              <a:t>eɪʃən</a:t>
            </a:r>
          </a:p>
        </p:txBody>
      </p:sp>
      <p:sp>
        <p:nvSpPr>
          <p:cNvPr id="49" name="Shape 1906"/>
          <p:cNvSpPr/>
          <p:nvPr/>
        </p:nvSpPr>
        <p:spPr>
          <a:xfrm>
            <a:off x="2856022" y="3302592"/>
            <a:ext cx="1388287"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rizajn#</a:t>
            </a:r>
            <a:r>
              <a:rPr lang="en" sz="1400" b="1" kern="0" dirty="0">
                <a:solidFill>
                  <a:srgbClr val="FF0000"/>
                </a:solidFill>
                <a:latin typeface="Arial"/>
                <a:ea typeface="Arial"/>
                <a:cs typeface="Arial"/>
                <a:sym typeface="Arial"/>
                <a:rtl val="0"/>
              </a:rPr>
              <a:t>z</a:t>
            </a:r>
          </a:p>
        </p:txBody>
      </p:sp>
      <p:sp>
        <p:nvSpPr>
          <p:cNvPr id="50" name="Shape 1907"/>
          <p:cNvSpPr/>
          <p:nvPr/>
        </p:nvSpPr>
        <p:spPr>
          <a:xfrm>
            <a:off x="4763420" y="3298424"/>
            <a:ext cx="17270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eɪʃən</a:t>
            </a:r>
          </a:p>
        </p:txBody>
      </p:sp>
      <p:sp>
        <p:nvSpPr>
          <p:cNvPr id="51" name="Shape 1908"/>
          <p:cNvSpPr/>
          <p:nvPr/>
        </p:nvSpPr>
        <p:spPr>
          <a:xfrm>
            <a:off x="6995836" y="3298427"/>
            <a:ext cx="15662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z</a:t>
            </a:r>
          </a:p>
        </p:txBody>
      </p:sp>
      <p:sp>
        <p:nvSpPr>
          <p:cNvPr id="64" name="Shape 1921"/>
          <p:cNvSpPr/>
          <p:nvPr/>
        </p:nvSpPr>
        <p:spPr>
          <a:xfrm>
            <a:off x="603881" y="4259054"/>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r,εzɪgn’eɪʃn</a:t>
            </a:r>
          </a:p>
        </p:txBody>
      </p:sp>
      <p:sp>
        <p:nvSpPr>
          <p:cNvPr id="65" name="Shape 1922"/>
          <p:cNvSpPr/>
          <p:nvPr/>
        </p:nvSpPr>
        <p:spPr>
          <a:xfrm>
            <a:off x="2844477" y="4259054"/>
            <a:ext cx="1425351"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riz’ajnz</a:t>
            </a:r>
          </a:p>
        </p:txBody>
      </p:sp>
      <p:sp>
        <p:nvSpPr>
          <p:cNvPr id="66" name="Shape 1923"/>
          <p:cNvSpPr/>
          <p:nvPr/>
        </p:nvSpPr>
        <p:spPr>
          <a:xfrm>
            <a:off x="4800486" y="4254890"/>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d,æmn’eɪʃn</a:t>
            </a:r>
          </a:p>
        </p:txBody>
      </p:sp>
      <p:sp>
        <p:nvSpPr>
          <p:cNvPr id="67" name="Shape 1924"/>
          <p:cNvSpPr/>
          <p:nvPr/>
        </p:nvSpPr>
        <p:spPr>
          <a:xfrm>
            <a:off x="6959400" y="4254890"/>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d’æmz</a:t>
            </a:r>
          </a:p>
        </p:txBody>
      </p:sp>
      <p:sp>
        <p:nvSpPr>
          <p:cNvPr id="68" name="Shape 1925"/>
          <p:cNvSpPr txBox="1"/>
          <p:nvPr/>
        </p:nvSpPr>
        <p:spPr>
          <a:xfrm>
            <a:off x="698775" y="4895711"/>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a:solidFill>
                  <a:srgbClr val="000000"/>
                </a:solidFill>
                <a:latin typeface="Arial"/>
                <a:ea typeface="Arial"/>
                <a:cs typeface="Arial"/>
                <a:sym typeface="Arial"/>
                <a:rtl val="0"/>
              </a:rPr>
              <a:t>Subproblem 1</a:t>
            </a:r>
          </a:p>
        </p:txBody>
      </p:sp>
      <p:sp>
        <p:nvSpPr>
          <p:cNvPr id="69" name="Shape 1926"/>
          <p:cNvSpPr txBox="1"/>
          <p:nvPr/>
        </p:nvSpPr>
        <p:spPr>
          <a:xfrm>
            <a:off x="2971472" y="4895711"/>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2</a:t>
            </a:r>
            <a:endParaRPr lang="en" sz="1400" b="1" kern="0" dirty="0">
              <a:solidFill>
                <a:srgbClr val="000000"/>
              </a:solidFill>
              <a:latin typeface="Arial"/>
              <a:ea typeface="Arial"/>
              <a:cs typeface="Arial"/>
              <a:sym typeface="Arial"/>
              <a:rtl val="0"/>
            </a:endParaRPr>
          </a:p>
        </p:txBody>
      </p:sp>
      <p:sp>
        <p:nvSpPr>
          <p:cNvPr id="70" name="Shape 1927"/>
          <p:cNvSpPr txBox="1"/>
          <p:nvPr/>
        </p:nvSpPr>
        <p:spPr>
          <a:xfrm>
            <a:off x="5051719" y="4895711"/>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3</a:t>
            </a:r>
            <a:endParaRPr lang="en" sz="1400" b="1" kern="0" dirty="0">
              <a:solidFill>
                <a:srgbClr val="000000"/>
              </a:solidFill>
              <a:latin typeface="Arial"/>
              <a:ea typeface="Arial"/>
              <a:cs typeface="Arial"/>
              <a:sym typeface="Arial"/>
              <a:rtl val="0"/>
            </a:endParaRPr>
          </a:p>
        </p:txBody>
      </p:sp>
      <p:sp>
        <p:nvSpPr>
          <p:cNvPr id="71" name="Shape 1928"/>
          <p:cNvSpPr txBox="1"/>
          <p:nvPr/>
        </p:nvSpPr>
        <p:spPr>
          <a:xfrm>
            <a:off x="7160392" y="4895711"/>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4</a:t>
            </a:r>
            <a:endParaRPr lang="en" sz="1400" b="1" kern="0" dirty="0">
              <a:solidFill>
                <a:srgbClr val="00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198</a:t>
            </a:fld>
            <a:endParaRPr lang="en" sz="1200">
              <a:solidFill>
                <a:srgbClr val="888888"/>
              </a:solidFill>
              <a:latin typeface="Calibri"/>
              <a:ea typeface="Calibri"/>
              <a:cs typeface="Calibri"/>
              <a:sym typeface="Calibri"/>
            </a:endParaRPr>
          </a:p>
        </p:txBody>
      </p:sp>
      <p:pic>
        <p:nvPicPr>
          <p:cNvPr id="14" name="Picture 13" descr="Screen Shot 2015-09-19 at 8.13.4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09" y="5372536"/>
            <a:ext cx="3001819" cy="878439"/>
          </a:xfrm>
          <a:prstGeom prst="rect">
            <a:avLst/>
          </a:prstGeom>
        </p:spPr>
      </p:pic>
      <p:pic>
        <p:nvPicPr>
          <p:cNvPr id="15" name="Picture 14" descr="Screen Shot 2015-09-19 at 8.19.08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535" y="5622270"/>
            <a:ext cx="2301574" cy="339299"/>
          </a:xfrm>
          <a:prstGeom prst="rect">
            <a:avLst/>
          </a:prstGeom>
        </p:spPr>
      </p:pic>
      <p:sp>
        <p:nvSpPr>
          <p:cNvPr id="16" name="Rectangle 15"/>
          <p:cNvSpPr/>
          <p:nvPr/>
        </p:nvSpPr>
        <p:spPr>
          <a:xfrm>
            <a:off x="461657" y="1882675"/>
            <a:ext cx="2005451" cy="331912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
        <p:nvSpPr>
          <p:cNvPr id="81" name="Rectangle 80"/>
          <p:cNvSpPr/>
          <p:nvPr/>
        </p:nvSpPr>
        <p:spPr>
          <a:xfrm>
            <a:off x="2715930" y="1882675"/>
            <a:ext cx="1879626" cy="331912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
        <p:nvSpPr>
          <p:cNvPr id="82" name="Rectangle 81"/>
          <p:cNvSpPr/>
          <p:nvPr/>
        </p:nvSpPr>
        <p:spPr>
          <a:xfrm>
            <a:off x="4670558" y="1894453"/>
            <a:ext cx="2012949" cy="331912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
        <p:nvSpPr>
          <p:cNvPr id="83" name="Rectangle 82"/>
          <p:cNvSpPr/>
          <p:nvPr/>
        </p:nvSpPr>
        <p:spPr>
          <a:xfrm>
            <a:off x="6796502" y="1894453"/>
            <a:ext cx="2012949" cy="331912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dirty="0">
              <a:solidFill>
                <a:srgbClr val="FFFFFF"/>
              </a:solidFill>
              <a:sym typeface="Arial"/>
              <a:rtl val="0"/>
            </a:endParaRPr>
          </a:p>
        </p:txBody>
      </p:sp>
      <p:sp>
        <p:nvSpPr>
          <p:cNvPr id="76" name="Shape 1081"/>
          <p:cNvSpPr/>
          <p:nvPr/>
        </p:nvSpPr>
        <p:spPr>
          <a:xfrm>
            <a:off x="1363945" y="2926219"/>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5" name="Straight Connector 4"/>
          <p:cNvCxnSpPr>
            <a:stCxn id="47" idx="4"/>
            <a:endCxn id="76" idx="0"/>
          </p:cNvCxnSpPr>
          <p:nvPr/>
        </p:nvCxnSpPr>
        <p:spPr>
          <a:xfrm>
            <a:off x="991700" y="2694474"/>
            <a:ext cx="436615" cy="23174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42" idx="4"/>
            <a:endCxn id="76" idx="0"/>
          </p:cNvCxnSpPr>
          <p:nvPr/>
        </p:nvCxnSpPr>
        <p:spPr>
          <a:xfrm flipH="1">
            <a:off x="1428315" y="2694466"/>
            <a:ext cx="540355" cy="23175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76" idx="2"/>
            <a:endCxn id="48" idx="0"/>
          </p:cNvCxnSpPr>
          <p:nvPr/>
        </p:nvCxnSpPr>
        <p:spPr>
          <a:xfrm flipH="1">
            <a:off x="1420476" y="3058438"/>
            <a:ext cx="7839" cy="24017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48" idx="4"/>
            <a:endCxn id="85" idx="0"/>
          </p:cNvCxnSpPr>
          <p:nvPr/>
        </p:nvCxnSpPr>
        <p:spPr>
          <a:xfrm>
            <a:off x="1420476" y="3732616"/>
            <a:ext cx="0" cy="20991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5" idx="2"/>
            <a:endCxn id="64" idx="0"/>
          </p:cNvCxnSpPr>
          <p:nvPr/>
        </p:nvCxnSpPr>
        <p:spPr>
          <a:xfrm>
            <a:off x="1420476" y="4074748"/>
            <a:ext cx="3305" cy="184306"/>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5" name="Shape 1081"/>
          <p:cNvSpPr/>
          <p:nvPr/>
        </p:nvSpPr>
        <p:spPr>
          <a:xfrm>
            <a:off x="1356106" y="3942529"/>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6" name="Shape 1081"/>
          <p:cNvSpPr/>
          <p:nvPr/>
        </p:nvSpPr>
        <p:spPr>
          <a:xfrm>
            <a:off x="3490395" y="2953255"/>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 name="Straight Connector 96"/>
          <p:cNvCxnSpPr>
            <a:stCxn id="41" idx="4"/>
            <a:endCxn id="96" idx="0"/>
          </p:cNvCxnSpPr>
          <p:nvPr/>
        </p:nvCxnSpPr>
        <p:spPr>
          <a:xfrm>
            <a:off x="3166817" y="2721502"/>
            <a:ext cx="387948" cy="23175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40" idx="4"/>
            <a:endCxn id="96" idx="0"/>
          </p:cNvCxnSpPr>
          <p:nvPr/>
        </p:nvCxnSpPr>
        <p:spPr>
          <a:xfrm flipH="1">
            <a:off x="3554765" y="2721496"/>
            <a:ext cx="534005" cy="23175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96" idx="2"/>
            <a:endCxn id="49" idx="0"/>
          </p:cNvCxnSpPr>
          <p:nvPr/>
        </p:nvCxnSpPr>
        <p:spPr>
          <a:xfrm flipH="1">
            <a:off x="3550166" y="3085474"/>
            <a:ext cx="4599" cy="217118"/>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49" idx="4"/>
            <a:endCxn id="102" idx="0"/>
          </p:cNvCxnSpPr>
          <p:nvPr/>
        </p:nvCxnSpPr>
        <p:spPr>
          <a:xfrm>
            <a:off x="3550166" y="3736591"/>
            <a:ext cx="5641" cy="18856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102" idx="2"/>
            <a:endCxn id="65" idx="0"/>
          </p:cNvCxnSpPr>
          <p:nvPr/>
        </p:nvCxnSpPr>
        <p:spPr>
          <a:xfrm>
            <a:off x="3555807" y="4057379"/>
            <a:ext cx="1346" cy="20167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2" name="Shape 1081"/>
          <p:cNvSpPr/>
          <p:nvPr/>
        </p:nvSpPr>
        <p:spPr>
          <a:xfrm>
            <a:off x="3491437" y="3925160"/>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108" name="Shape 1081"/>
          <p:cNvSpPr/>
          <p:nvPr/>
        </p:nvSpPr>
        <p:spPr>
          <a:xfrm>
            <a:off x="5568101" y="294000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9" name="Straight Connector 108"/>
          <p:cNvCxnSpPr>
            <a:stCxn id="43" idx="4"/>
            <a:endCxn id="108" idx="0"/>
          </p:cNvCxnSpPr>
          <p:nvPr/>
        </p:nvCxnSpPr>
        <p:spPr>
          <a:xfrm>
            <a:off x="5145535" y="2721496"/>
            <a:ext cx="486936" cy="218512"/>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44" idx="4"/>
            <a:endCxn id="108" idx="0"/>
          </p:cNvCxnSpPr>
          <p:nvPr/>
        </p:nvCxnSpPr>
        <p:spPr>
          <a:xfrm flipH="1">
            <a:off x="5632471" y="2721496"/>
            <a:ext cx="565977" cy="218512"/>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8" idx="2"/>
            <a:endCxn id="50" idx="0"/>
          </p:cNvCxnSpPr>
          <p:nvPr/>
        </p:nvCxnSpPr>
        <p:spPr>
          <a:xfrm flipH="1">
            <a:off x="5626970" y="3072227"/>
            <a:ext cx="5501" cy="226197"/>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50" idx="4"/>
            <a:endCxn id="114" idx="0"/>
          </p:cNvCxnSpPr>
          <p:nvPr/>
        </p:nvCxnSpPr>
        <p:spPr>
          <a:xfrm flipH="1">
            <a:off x="5624632" y="3732423"/>
            <a:ext cx="2338" cy="197252"/>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114" idx="2"/>
            <a:endCxn id="66" idx="0"/>
          </p:cNvCxnSpPr>
          <p:nvPr/>
        </p:nvCxnSpPr>
        <p:spPr>
          <a:xfrm flipH="1">
            <a:off x="5620386" y="4061894"/>
            <a:ext cx="4246" cy="192996"/>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4" name="Shape 1081"/>
          <p:cNvSpPr/>
          <p:nvPr/>
        </p:nvSpPr>
        <p:spPr>
          <a:xfrm>
            <a:off x="5560262" y="3929675"/>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121" name="Shape 1081"/>
          <p:cNvSpPr/>
          <p:nvPr/>
        </p:nvSpPr>
        <p:spPr>
          <a:xfrm>
            <a:off x="7713763" y="294000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22" name="Straight Connector 121"/>
          <p:cNvCxnSpPr>
            <a:stCxn id="46" idx="4"/>
            <a:endCxn id="121" idx="0"/>
          </p:cNvCxnSpPr>
          <p:nvPr/>
        </p:nvCxnSpPr>
        <p:spPr>
          <a:xfrm>
            <a:off x="7273361" y="2721496"/>
            <a:ext cx="504772" cy="218512"/>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45" idx="4"/>
            <a:endCxn id="121" idx="0"/>
          </p:cNvCxnSpPr>
          <p:nvPr/>
        </p:nvCxnSpPr>
        <p:spPr>
          <a:xfrm flipH="1">
            <a:off x="7778133" y="2721496"/>
            <a:ext cx="548142" cy="218512"/>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21" idx="2"/>
            <a:endCxn id="51" idx="0"/>
          </p:cNvCxnSpPr>
          <p:nvPr/>
        </p:nvCxnSpPr>
        <p:spPr>
          <a:xfrm>
            <a:off x="7778133" y="3072227"/>
            <a:ext cx="853" cy="22620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51" idx="4"/>
            <a:endCxn id="127" idx="0"/>
          </p:cNvCxnSpPr>
          <p:nvPr/>
        </p:nvCxnSpPr>
        <p:spPr>
          <a:xfrm>
            <a:off x="7778986" y="3732426"/>
            <a:ext cx="189" cy="19724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a:stCxn id="127" idx="2"/>
            <a:endCxn id="67" idx="0"/>
          </p:cNvCxnSpPr>
          <p:nvPr/>
        </p:nvCxnSpPr>
        <p:spPr>
          <a:xfrm>
            <a:off x="7779175" y="4061894"/>
            <a:ext cx="125" cy="192996"/>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7" name="Shape 1081"/>
          <p:cNvSpPr/>
          <p:nvPr/>
        </p:nvSpPr>
        <p:spPr>
          <a:xfrm>
            <a:off x="7714805" y="3929675"/>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133" name="Shape 1081"/>
          <p:cNvSpPr/>
          <p:nvPr/>
        </p:nvSpPr>
        <p:spPr>
          <a:xfrm>
            <a:off x="927330" y="198059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34" name="Straight Connector 133"/>
          <p:cNvCxnSpPr>
            <a:stCxn id="133" idx="2"/>
            <a:endCxn id="47" idx="0"/>
          </p:cNvCxnSpPr>
          <p:nvPr/>
        </p:nvCxnSpPr>
        <p:spPr>
          <a:xfrm>
            <a:off x="991700" y="2112817"/>
            <a:ext cx="0" cy="147658"/>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7" name="Shape 1081"/>
          <p:cNvSpPr/>
          <p:nvPr/>
        </p:nvSpPr>
        <p:spPr>
          <a:xfrm>
            <a:off x="1904378" y="198059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38" name="Straight Connector 137"/>
          <p:cNvCxnSpPr>
            <a:stCxn id="137" idx="2"/>
            <a:endCxn id="42" idx="0"/>
          </p:cNvCxnSpPr>
          <p:nvPr/>
        </p:nvCxnSpPr>
        <p:spPr>
          <a:xfrm flipH="1">
            <a:off x="1968670" y="2112817"/>
            <a:ext cx="78" cy="14765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0" name="Shape 1081"/>
          <p:cNvSpPr/>
          <p:nvPr/>
        </p:nvSpPr>
        <p:spPr>
          <a:xfrm>
            <a:off x="3102448" y="199189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41" name="Straight Connector 140"/>
          <p:cNvCxnSpPr>
            <a:stCxn id="140" idx="2"/>
            <a:endCxn id="41" idx="0"/>
          </p:cNvCxnSpPr>
          <p:nvPr/>
        </p:nvCxnSpPr>
        <p:spPr>
          <a:xfrm flipH="1">
            <a:off x="3166817" y="2124117"/>
            <a:ext cx="1" cy="163386"/>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4" name="Shape 1081"/>
          <p:cNvSpPr/>
          <p:nvPr/>
        </p:nvSpPr>
        <p:spPr>
          <a:xfrm>
            <a:off x="4021869" y="199189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45" name="Straight Connector 144"/>
          <p:cNvCxnSpPr>
            <a:stCxn id="144" idx="2"/>
            <a:endCxn id="40" idx="0"/>
          </p:cNvCxnSpPr>
          <p:nvPr/>
        </p:nvCxnSpPr>
        <p:spPr>
          <a:xfrm>
            <a:off x="4086239" y="2124117"/>
            <a:ext cx="2531" cy="16338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7" name="Shape 1081"/>
          <p:cNvSpPr/>
          <p:nvPr/>
        </p:nvSpPr>
        <p:spPr>
          <a:xfrm>
            <a:off x="5081165" y="1989479"/>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48" name="Straight Connector 147"/>
          <p:cNvCxnSpPr>
            <a:stCxn id="147" idx="2"/>
            <a:endCxn id="43" idx="0"/>
          </p:cNvCxnSpPr>
          <p:nvPr/>
        </p:nvCxnSpPr>
        <p:spPr>
          <a:xfrm>
            <a:off x="5145535" y="2121698"/>
            <a:ext cx="0" cy="16579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0" name="Shape 1081"/>
          <p:cNvSpPr/>
          <p:nvPr/>
        </p:nvSpPr>
        <p:spPr>
          <a:xfrm>
            <a:off x="6134078" y="199189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51" name="Straight Connector 150"/>
          <p:cNvCxnSpPr>
            <a:stCxn id="150" idx="2"/>
            <a:endCxn id="44" idx="0"/>
          </p:cNvCxnSpPr>
          <p:nvPr/>
        </p:nvCxnSpPr>
        <p:spPr>
          <a:xfrm>
            <a:off x="6198448" y="2124117"/>
            <a:ext cx="0" cy="16338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3" name="Shape 1081"/>
          <p:cNvSpPr/>
          <p:nvPr/>
        </p:nvSpPr>
        <p:spPr>
          <a:xfrm>
            <a:off x="7208991" y="198059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54" name="Straight Connector 153"/>
          <p:cNvCxnSpPr>
            <a:stCxn id="153" idx="2"/>
            <a:endCxn id="46" idx="0"/>
          </p:cNvCxnSpPr>
          <p:nvPr/>
        </p:nvCxnSpPr>
        <p:spPr>
          <a:xfrm>
            <a:off x="7273361" y="2112817"/>
            <a:ext cx="0" cy="17468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6" name="Shape 1081"/>
          <p:cNvSpPr/>
          <p:nvPr/>
        </p:nvSpPr>
        <p:spPr>
          <a:xfrm>
            <a:off x="8268256" y="1980598"/>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57" name="Straight Connector 156"/>
          <p:cNvCxnSpPr>
            <a:stCxn id="156" idx="2"/>
            <a:endCxn id="45" idx="0"/>
          </p:cNvCxnSpPr>
          <p:nvPr/>
        </p:nvCxnSpPr>
        <p:spPr>
          <a:xfrm flipH="1">
            <a:off x="8326275" y="2112817"/>
            <a:ext cx="6351" cy="17468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hape 1929"/>
          <p:cNvCxnSpPr/>
          <p:nvPr/>
        </p:nvCxnSpPr>
        <p:spPr>
          <a:xfrm rot="16200000" flipV="1">
            <a:off x="2065745" y="1186430"/>
            <a:ext cx="27028" cy="2175117"/>
          </a:xfrm>
          <a:prstGeom prst="curvedConnector3">
            <a:avLst>
              <a:gd name="adj1" fmla="val 2440865"/>
            </a:avLst>
          </a:prstGeom>
          <a:noFill/>
          <a:ln w="19050" cap="flat" cmpd="sng">
            <a:solidFill>
              <a:schemeClr val="dk2"/>
            </a:solidFill>
            <a:prstDash val="dashDot"/>
            <a:round/>
            <a:headEnd type="none" w="med" len="med"/>
            <a:tailEnd type="none" w="med" len="med"/>
          </a:ln>
        </p:spPr>
      </p:cxnSp>
      <p:cxnSp>
        <p:nvCxnSpPr>
          <p:cNvPr id="88" name="Shape 1930"/>
          <p:cNvCxnSpPr/>
          <p:nvPr/>
        </p:nvCxnSpPr>
        <p:spPr>
          <a:xfrm rot="5400000">
            <a:off x="6209011" y="1223947"/>
            <a:ext cx="800" cy="2127900"/>
          </a:xfrm>
          <a:prstGeom prst="curvedConnector3">
            <a:avLst>
              <a:gd name="adj1" fmla="val -72346580"/>
            </a:avLst>
          </a:prstGeom>
          <a:noFill/>
          <a:ln w="19050" cap="flat" cmpd="sng">
            <a:solidFill>
              <a:schemeClr val="dk2"/>
            </a:solidFill>
            <a:prstDash val="dashDot"/>
            <a:round/>
            <a:headEnd type="none" w="med" len="med"/>
            <a:tailEnd type="none" w="med" len="med"/>
          </a:ln>
        </p:spPr>
      </p:cxnSp>
      <p:cxnSp>
        <p:nvCxnSpPr>
          <p:cNvPr id="89" name="Shape 1931"/>
          <p:cNvCxnSpPr/>
          <p:nvPr/>
        </p:nvCxnSpPr>
        <p:spPr>
          <a:xfrm rot="5400000" flipH="1">
            <a:off x="4069998" y="159047"/>
            <a:ext cx="27200" cy="4229700"/>
          </a:xfrm>
          <a:prstGeom prst="curvedConnector3">
            <a:avLst>
              <a:gd name="adj1" fmla="val 2717438"/>
            </a:avLst>
          </a:prstGeom>
          <a:noFill/>
          <a:ln w="19050" cap="flat" cmpd="sng">
            <a:solidFill>
              <a:schemeClr val="dk2"/>
            </a:solidFill>
            <a:prstDash val="dashDot"/>
            <a:round/>
            <a:headEnd type="none" w="med" len="med"/>
            <a:tailEnd type="none" w="med" len="med"/>
          </a:ln>
        </p:spPr>
      </p:cxnSp>
      <p:cxnSp>
        <p:nvCxnSpPr>
          <p:cNvPr id="90" name="Shape 1932"/>
          <p:cNvCxnSpPr/>
          <p:nvPr/>
        </p:nvCxnSpPr>
        <p:spPr>
          <a:xfrm rot="16200000" flipV="1">
            <a:off x="6207523" y="168744"/>
            <a:ext cx="12700" cy="4237505"/>
          </a:xfrm>
          <a:prstGeom prst="curvedConnector3">
            <a:avLst>
              <a:gd name="adj1" fmla="val 6072685"/>
            </a:avLst>
          </a:prstGeom>
          <a:noFill/>
          <a:ln w="19050" cap="flat" cmpd="sng">
            <a:solidFill>
              <a:schemeClr val="dk2"/>
            </a:solidFill>
            <a:prstDash val="dashDot"/>
            <a:round/>
            <a:headEnd type="none" w="med" len="med"/>
            <a:tailEnd type="none" w="med" len="med"/>
          </a:ln>
        </p:spPr>
      </p:cxnSp>
    </p:spTree>
    <p:extLst>
      <p:ext uri="{BB962C8B-B14F-4D97-AF65-F5344CB8AC3E}">
        <p14:creationId xmlns:p14="http://schemas.microsoft.com/office/powerpoint/2010/main" val="38211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wipe(left)">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left)">
                                      <p:cBhvr>
                                        <p:cTn id="22" dur="500"/>
                                        <p:tgtEl>
                                          <p:spTgt spid="8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wipe(left)">
                                      <p:cBhvr>
                                        <p:cTn id="26" dur="500"/>
                                        <p:tgtEl>
                                          <p:spTgt spid="89"/>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left)">
                                      <p:cBhvr>
                                        <p:cTn id="30" dur="500"/>
                                        <p:tgtEl>
                                          <p:spTgt spid="90"/>
                                        </p:tgtEl>
                                      </p:cBhvr>
                                    </p:animEffect>
                                  </p:childTnLst>
                                </p:cTn>
                              </p:par>
                            </p:childTnLst>
                          </p:cTn>
                        </p:par>
                        <p:par>
                          <p:cTn id="31" fill="hold">
                            <p:stCondLst>
                              <p:cond delay="1500"/>
                            </p:stCondLst>
                            <p:childTnLst>
                              <p:par>
                                <p:cTn id="32" presetID="2" presetClass="entr" presetSubtype="1"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1897"/>
          <p:cNvSpPr/>
          <p:nvPr/>
        </p:nvSpPr>
        <p:spPr>
          <a:xfrm>
            <a:off x="3606401" y="2340201"/>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z</a:t>
            </a:r>
          </a:p>
        </p:txBody>
      </p:sp>
      <p:sp>
        <p:nvSpPr>
          <p:cNvPr id="41" name="Shape 1898"/>
          <p:cNvSpPr/>
          <p:nvPr/>
        </p:nvSpPr>
        <p:spPr>
          <a:xfrm>
            <a:off x="2570547" y="2340207"/>
            <a:ext cx="946200" cy="433999"/>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rizajn</a:t>
            </a:r>
          </a:p>
        </p:txBody>
      </p:sp>
      <p:sp>
        <p:nvSpPr>
          <p:cNvPr id="42" name="Shape 1899"/>
          <p:cNvSpPr/>
          <p:nvPr/>
        </p:nvSpPr>
        <p:spPr>
          <a:xfrm>
            <a:off x="1541920" y="2313171"/>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sp>
        <p:nvSpPr>
          <p:cNvPr id="43" name="Shape 1900"/>
          <p:cNvSpPr/>
          <p:nvPr/>
        </p:nvSpPr>
        <p:spPr>
          <a:xfrm>
            <a:off x="4718785" y="2340201"/>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p>
        </p:txBody>
      </p:sp>
      <p:sp>
        <p:nvSpPr>
          <p:cNvPr id="44" name="Shape 1901"/>
          <p:cNvSpPr/>
          <p:nvPr/>
        </p:nvSpPr>
        <p:spPr>
          <a:xfrm>
            <a:off x="5771698" y="2340201"/>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eɪʃən</a:t>
            </a:r>
          </a:p>
        </p:txBody>
      </p:sp>
      <p:sp>
        <p:nvSpPr>
          <p:cNvPr id="45" name="Shape 1902"/>
          <p:cNvSpPr/>
          <p:nvPr/>
        </p:nvSpPr>
        <p:spPr>
          <a:xfrm>
            <a:off x="7899525" y="2340201"/>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0000"/>
                </a:solidFill>
                <a:latin typeface="Arial"/>
                <a:ea typeface="Arial"/>
                <a:cs typeface="Arial"/>
                <a:sym typeface="Arial"/>
                <a:rtl val="0"/>
              </a:rPr>
              <a:t>z</a:t>
            </a:r>
          </a:p>
        </p:txBody>
      </p:sp>
      <p:sp>
        <p:nvSpPr>
          <p:cNvPr id="46" name="Shape 1903"/>
          <p:cNvSpPr/>
          <p:nvPr/>
        </p:nvSpPr>
        <p:spPr>
          <a:xfrm>
            <a:off x="6846611" y="2340201"/>
            <a:ext cx="853500"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p>
        </p:txBody>
      </p:sp>
      <p:sp>
        <p:nvSpPr>
          <p:cNvPr id="47" name="Shape 1904"/>
          <p:cNvSpPr/>
          <p:nvPr/>
        </p:nvSpPr>
        <p:spPr>
          <a:xfrm>
            <a:off x="518600" y="2313179"/>
            <a:ext cx="946200" cy="433999"/>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rεzɪgn</a:t>
            </a:r>
          </a:p>
        </p:txBody>
      </p:sp>
      <p:sp>
        <p:nvSpPr>
          <p:cNvPr id="48" name="Shape 1905"/>
          <p:cNvSpPr/>
          <p:nvPr/>
        </p:nvSpPr>
        <p:spPr>
          <a:xfrm>
            <a:off x="556926" y="3397501"/>
            <a:ext cx="17270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rεzɪgn#</a:t>
            </a:r>
            <a:r>
              <a:rPr lang="en" sz="1400" b="1" kern="0" dirty="0">
                <a:solidFill>
                  <a:srgbClr val="FF0000"/>
                </a:solidFill>
                <a:latin typeface="Arial"/>
                <a:ea typeface="Arial"/>
                <a:cs typeface="Arial"/>
                <a:sym typeface="Arial"/>
                <a:rtl val="0"/>
              </a:rPr>
              <a:t>eɪʃən</a:t>
            </a:r>
          </a:p>
        </p:txBody>
      </p:sp>
      <p:sp>
        <p:nvSpPr>
          <p:cNvPr id="49" name="Shape 1906"/>
          <p:cNvSpPr/>
          <p:nvPr/>
        </p:nvSpPr>
        <p:spPr>
          <a:xfrm>
            <a:off x="2678010" y="3401476"/>
            <a:ext cx="15662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rizajn#</a:t>
            </a:r>
            <a:r>
              <a:rPr lang="en" sz="1400" b="1" kern="0" dirty="0">
                <a:solidFill>
                  <a:srgbClr val="FF0000"/>
                </a:solidFill>
                <a:latin typeface="Arial"/>
                <a:ea typeface="Arial"/>
                <a:cs typeface="Arial"/>
                <a:sym typeface="Arial"/>
                <a:rtl val="0"/>
              </a:rPr>
              <a:t>z</a:t>
            </a:r>
          </a:p>
        </p:txBody>
      </p:sp>
      <p:sp>
        <p:nvSpPr>
          <p:cNvPr id="50" name="Shape 1907"/>
          <p:cNvSpPr/>
          <p:nvPr/>
        </p:nvSpPr>
        <p:spPr>
          <a:xfrm>
            <a:off x="4763420" y="3397308"/>
            <a:ext cx="17270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eɪʃən</a:t>
            </a:r>
          </a:p>
        </p:txBody>
      </p:sp>
      <p:sp>
        <p:nvSpPr>
          <p:cNvPr id="51" name="Shape 1908"/>
          <p:cNvSpPr/>
          <p:nvPr/>
        </p:nvSpPr>
        <p:spPr>
          <a:xfrm>
            <a:off x="6995836" y="3397311"/>
            <a:ext cx="1566299" cy="4339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Arial"/>
                <a:cs typeface="Arial"/>
                <a:sym typeface="Arial"/>
                <a:rtl val="0"/>
              </a:rPr>
              <a:t>dæmn#</a:t>
            </a:r>
            <a:r>
              <a:rPr lang="en" sz="1400" b="1" kern="0" dirty="0">
                <a:solidFill>
                  <a:srgbClr val="FF0000"/>
                </a:solidFill>
                <a:latin typeface="Arial"/>
                <a:ea typeface="Arial"/>
                <a:cs typeface="Arial"/>
                <a:sym typeface="Arial"/>
                <a:rtl val="0"/>
              </a:rPr>
              <a:t>z</a:t>
            </a:r>
          </a:p>
        </p:txBody>
      </p:sp>
      <p:sp>
        <p:nvSpPr>
          <p:cNvPr id="64" name="Shape 1921"/>
          <p:cNvSpPr/>
          <p:nvPr/>
        </p:nvSpPr>
        <p:spPr>
          <a:xfrm>
            <a:off x="602687" y="4531113"/>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r,εzɪgn’eɪʃn</a:t>
            </a:r>
          </a:p>
        </p:txBody>
      </p:sp>
      <p:sp>
        <p:nvSpPr>
          <p:cNvPr id="65" name="Shape 1922"/>
          <p:cNvSpPr/>
          <p:nvPr/>
        </p:nvSpPr>
        <p:spPr>
          <a:xfrm>
            <a:off x="2641574" y="4531113"/>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riz’ajnz</a:t>
            </a:r>
          </a:p>
        </p:txBody>
      </p:sp>
      <p:sp>
        <p:nvSpPr>
          <p:cNvPr id="66" name="Shape 1923"/>
          <p:cNvSpPr/>
          <p:nvPr/>
        </p:nvSpPr>
        <p:spPr>
          <a:xfrm>
            <a:off x="4800486" y="4526949"/>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d,æmn’eɪʃn</a:t>
            </a:r>
          </a:p>
        </p:txBody>
      </p:sp>
      <p:sp>
        <p:nvSpPr>
          <p:cNvPr id="67" name="Shape 1924"/>
          <p:cNvSpPr/>
          <p:nvPr/>
        </p:nvSpPr>
        <p:spPr>
          <a:xfrm>
            <a:off x="6959400" y="4526949"/>
            <a:ext cx="1639799" cy="4339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Arial"/>
                <a:cs typeface="Arial"/>
                <a:sym typeface="Arial"/>
                <a:rtl val="0"/>
              </a:rPr>
              <a:t>d’æmz</a:t>
            </a:r>
          </a:p>
        </p:txBody>
      </p:sp>
      <p:sp>
        <p:nvSpPr>
          <p:cNvPr id="68" name="Shape 1925"/>
          <p:cNvSpPr txBox="1"/>
          <p:nvPr/>
        </p:nvSpPr>
        <p:spPr>
          <a:xfrm>
            <a:off x="698775" y="5167770"/>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a:solidFill>
                  <a:srgbClr val="000000"/>
                </a:solidFill>
                <a:latin typeface="Arial"/>
                <a:ea typeface="Arial"/>
                <a:cs typeface="Arial"/>
                <a:sym typeface="Arial"/>
                <a:rtl val="0"/>
              </a:rPr>
              <a:t>Subproblem 1</a:t>
            </a:r>
          </a:p>
        </p:txBody>
      </p:sp>
      <p:sp>
        <p:nvSpPr>
          <p:cNvPr id="69" name="Shape 1926"/>
          <p:cNvSpPr txBox="1"/>
          <p:nvPr/>
        </p:nvSpPr>
        <p:spPr>
          <a:xfrm>
            <a:off x="2856022" y="5167770"/>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2</a:t>
            </a:r>
            <a:endParaRPr lang="en" sz="1400" b="1" kern="0" dirty="0">
              <a:solidFill>
                <a:srgbClr val="000000"/>
              </a:solidFill>
              <a:latin typeface="Arial"/>
              <a:ea typeface="Arial"/>
              <a:cs typeface="Arial"/>
              <a:sym typeface="Arial"/>
              <a:rtl val="0"/>
            </a:endParaRPr>
          </a:p>
        </p:txBody>
      </p:sp>
      <p:sp>
        <p:nvSpPr>
          <p:cNvPr id="70" name="Shape 1927"/>
          <p:cNvSpPr txBox="1"/>
          <p:nvPr/>
        </p:nvSpPr>
        <p:spPr>
          <a:xfrm>
            <a:off x="5051719" y="5167770"/>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3</a:t>
            </a:r>
            <a:endParaRPr lang="en" sz="1400" b="1" kern="0" dirty="0">
              <a:solidFill>
                <a:srgbClr val="000000"/>
              </a:solidFill>
              <a:latin typeface="Arial"/>
              <a:ea typeface="Arial"/>
              <a:cs typeface="Arial"/>
              <a:sym typeface="Arial"/>
              <a:rtl val="0"/>
            </a:endParaRPr>
          </a:p>
        </p:txBody>
      </p:sp>
      <p:sp>
        <p:nvSpPr>
          <p:cNvPr id="71" name="Shape 1928"/>
          <p:cNvSpPr txBox="1"/>
          <p:nvPr/>
        </p:nvSpPr>
        <p:spPr>
          <a:xfrm>
            <a:off x="7160392" y="5167770"/>
            <a:ext cx="1438800" cy="409997"/>
          </a:xfrm>
          <a:prstGeom prst="rect">
            <a:avLst/>
          </a:prstGeom>
          <a:noFill/>
          <a:ln>
            <a:no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dirty="0">
                <a:solidFill>
                  <a:srgbClr val="000000"/>
                </a:solidFill>
                <a:latin typeface="Arial"/>
                <a:ea typeface="Arial"/>
                <a:cs typeface="Arial"/>
                <a:sym typeface="Arial"/>
                <a:rtl val="0"/>
              </a:rPr>
              <a:t>Subproblem </a:t>
            </a:r>
            <a:r>
              <a:rPr lang="en-US" altLang="zh-CN" sz="1400" b="1" kern="0" dirty="0" smtClean="0">
                <a:solidFill>
                  <a:srgbClr val="000000"/>
                </a:solidFill>
                <a:latin typeface="Arial"/>
                <a:ea typeface="Arial"/>
                <a:cs typeface="Arial"/>
                <a:sym typeface="Arial"/>
                <a:rtl val="0"/>
              </a:rPr>
              <a:t>4</a:t>
            </a:r>
            <a:endParaRPr lang="en" sz="1400" b="1" kern="0" dirty="0">
              <a:solidFill>
                <a:srgbClr val="000000"/>
              </a:solidFill>
              <a:latin typeface="Arial"/>
              <a:ea typeface="Arial"/>
              <a:cs typeface="Arial"/>
              <a:sym typeface="Arial"/>
              <a:rtl val="0"/>
            </a:endParaRPr>
          </a:p>
        </p:txBody>
      </p:sp>
      <p:cxnSp>
        <p:nvCxnSpPr>
          <p:cNvPr id="72" name="Shape 1929"/>
          <p:cNvCxnSpPr>
            <a:stCxn id="41" idx="0"/>
            <a:endCxn id="47" idx="0"/>
          </p:cNvCxnSpPr>
          <p:nvPr/>
        </p:nvCxnSpPr>
        <p:spPr>
          <a:xfrm rot="5400000" flipH="1">
            <a:off x="2004047" y="1300606"/>
            <a:ext cx="27200" cy="2052000"/>
          </a:xfrm>
          <a:prstGeom prst="curvedConnector3">
            <a:avLst>
              <a:gd name="adj1" fmla="val 2212291"/>
            </a:avLst>
          </a:prstGeom>
          <a:noFill/>
          <a:ln w="19050" cap="flat" cmpd="sng">
            <a:solidFill>
              <a:srgbClr val="FF0000"/>
            </a:solidFill>
            <a:prstDash val="dashDot"/>
            <a:round/>
            <a:headEnd type="none" w="med" len="med"/>
            <a:tailEnd type="none" w="med" len="med"/>
          </a:ln>
        </p:spPr>
      </p:cxnSp>
      <p:cxnSp>
        <p:nvCxnSpPr>
          <p:cNvPr id="73" name="Shape 1930"/>
          <p:cNvCxnSpPr>
            <a:stCxn id="46" idx="0"/>
            <a:endCxn id="43" idx="0"/>
          </p:cNvCxnSpPr>
          <p:nvPr/>
        </p:nvCxnSpPr>
        <p:spPr>
          <a:xfrm rot="5400000">
            <a:off x="6209011" y="1276651"/>
            <a:ext cx="800" cy="2127900"/>
          </a:xfrm>
          <a:prstGeom prst="curvedConnector3">
            <a:avLst>
              <a:gd name="adj1" fmla="val -72346580"/>
            </a:avLst>
          </a:prstGeom>
          <a:noFill/>
          <a:ln w="19050" cap="flat" cmpd="sng">
            <a:solidFill>
              <a:schemeClr val="dk2"/>
            </a:solidFill>
            <a:prstDash val="dashDot"/>
            <a:round/>
            <a:headEnd type="none" w="med" len="med"/>
            <a:tailEnd type="none" w="med" len="med"/>
          </a:ln>
        </p:spPr>
      </p:cxnSp>
      <p:cxnSp>
        <p:nvCxnSpPr>
          <p:cNvPr id="74" name="Shape 1931"/>
          <p:cNvCxnSpPr>
            <a:stCxn id="44" idx="0"/>
            <a:endCxn id="42" idx="0"/>
          </p:cNvCxnSpPr>
          <p:nvPr/>
        </p:nvCxnSpPr>
        <p:spPr>
          <a:xfrm rot="5400000" flipH="1">
            <a:off x="4069998" y="211751"/>
            <a:ext cx="27200" cy="4229700"/>
          </a:xfrm>
          <a:prstGeom prst="curvedConnector3">
            <a:avLst>
              <a:gd name="adj1" fmla="val 3057007"/>
            </a:avLst>
          </a:prstGeom>
          <a:noFill/>
          <a:ln w="19050" cap="flat" cmpd="sng">
            <a:solidFill>
              <a:schemeClr val="dk2"/>
            </a:solidFill>
            <a:prstDash val="dashDot"/>
            <a:round/>
            <a:headEnd type="none" w="med" len="med"/>
            <a:tailEnd type="none" w="med" len="med"/>
          </a:ln>
        </p:spPr>
      </p:cxnSp>
      <p:cxnSp>
        <p:nvCxnSpPr>
          <p:cNvPr id="75" name="Shape 1932"/>
          <p:cNvCxnSpPr>
            <a:stCxn id="45" idx="0"/>
            <a:endCxn id="40" idx="0"/>
          </p:cNvCxnSpPr>
          <p:nvPr/>
        </p:nvCxnSpPr>
        <p:spPr>
          <a:xfrm rot="5400000">
            <a:off x="6179375" y="194101"/>
            <a:ext cx="800" cy="4293000"/>
          </a:xfrm>
          <a:prstGeom prst="curvedConnector3">
            <a:avLst>
              <a:gd name="adj1" fmla="val -119729914"/>
            </a:avLst>
          </a:prstGeom>
          <a:noFill/>
          <a:ln w="19050" cap="flat" cmpd="sng">
            <a:solidFill>
              <a:schemeClr val="dk2"/>
            </a:solidFill>
            <a:prstDash val="dashDot"/>
            <a:round/>
            <a:headEnd type="none" w="med" len="med"/>
            <a:tailEnd type="none" w="med" len="med"/>
          </a:ln>
        </p:spPr>
      </p:cxnSp>
      <p:cxnSp>
        <p:nvCxnSpPr>
          <p:cNvPr id="77" name="Shape 1934"/>
          <p:cNvCxnSpPr>
            <a:stCxn id="47" idx="0"/>
          </p:cNvCxnSpPr>
          <p:nvPr/>
        </p:nvCxnSpPr>
        <p:spPr>
          <a:xfrm rot="10800000" flipH="1">
            <a:off x="991700" y="2048778"/>
            <a:ext cx="287100" cy="264400"/>
          </a:xfrm>
          <a:prstGeom prst="straightConnector1">
            <a:avLst/>
          </a:prstGeom>
          <a:noFill/>
          <a:ln w="19050" cap="flat" cmpd="sng">
            <a:solidFill>
              <a:srgbClr val="FF0000"/>
            </a:solidFill>
            <a:prstDash val="solid"/>
            <a:round/>
            <a:headEnd type="none" w="med" len="med"/>
            <a:tailEnd type="triangle" w="lg" len="lg"/>
          </a:ln>
        </p:spPr>
      </p:cxnSp>
      <p:cxnSp>
        <p:nvCxnSpPr>
          <p:cNvPr id="79" name="Shape 1936"/>
          <p:cNvCxnSpPr>
            <a:stCxn id="41" idx="0"/>
          </p:cNvCxnSpPr>
          <p:nvPr/>
        </p:nvCxnSpPr>
        <p:spPr>
          <a:xfrm rot="10800000">
            <a:off x="2777847" y="2060206"/>
            <a:ext cx="265800" cy="280000"/>
          </a:xfrm>
          <a:prstGeom prst="straightConnector1">
            <a:avLst/>
          </a:prstGeom>
          <a:noFill/>
          <a:ln w="19050" cap="flat" cmpd="sng">
            <a:solidFill>
              <a:srgbClr val="FF0000"/>
            </a:solidFill>
            <a:prstDash val="solid"/>
            <a:round/>
            <a:headEnd type="none" w="med" len="med"/>
            <a:tailEnd type="triangle" w="lg" len="lg"/>
          </a:ln>
        </p:spPr>
      </p:cxnSp>
      <p:sp>
        <p:nvSpPr>
          <p:cNvPr id="2" name="Slide Number Placeholder 1"/>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199</a:t>
            </a:fld>
            <a:endParaRPr lang="en" sz="1200">
              <a:solidFill>
                <a:srgbClr val="888888"/>
              </a:solidFill>
              <a:latin typeface="Calibri"/>
              <a:ea typeface="Calibri"/>
              <a:cs typeface="Calibri"/>
              <a:sym typeface="Calibri"/>
            </a:endParaRPr>
          </a:p>
        </p:txBody>
      </p:sp>
      <p:sp>
        <p:nvSpPr>
          <p:cNvPr id="76" name="Shape 1081"/>
          <p:cNvSpPr/>
          <p:nvPr/>
        </p:nvSpPr>
        <p:spPr>
          <a:xfrm>
            <a:off x="1363945" y="2961635"/>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8" name="Straight Connector 77"/>
          <p:cNvCxnSpPr>
            <a:stCxn id="47" idx="4"/>
            <a:endCxn id="76" idx="0"/>
          </p:cNvCxnSpPr>
          <p:nvPr/>
        </p:nvCxnSpPr>
        <p:spPr>
          <a:xfrm>
            <a:off x="991700" y="2747178"/>
            <a:ext cx="436615" cy="214457"/>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42" idx="4"/>
            <a:endCxn id="76" idx="0"/>
          </p:cNvCxnSpPr>
          <p:nvPr/>
        </p:nvCxnSpPr>
        <p:spPr>
          <a:xfrm flipH="1">
            <a:off x="1428315" y="2747170"/>
            <a:ext cx="540355" cy="21446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48" idx="4"/>
            <a:endCxn id="83" idx="0"/>
          </p:cNvCxnSpPr>
          <p:nvPr/>
        </p:nvCxnSpPr>
        <p:spPr>
          <a:xfrm>
            <a:off x="1420476" y="3831500"/>
            <a:ext cx="0" cy="28621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3" idx="2"/>
            <a:endCxn id="64" idx="0"/>
          </p:cNvCxnSpPr>
          <p:nvPr/>
        </p:nvCxnSpPr>
        <p:spPr>
          <a:xfrm>
            <a:off x="1420476" y="4249932"/>
            <a:ext cx="2111" cy="281181"/>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3" name="Shape 1081"/>
          <p:cNvSpPr/>
          <p:nvPr/>
        </p:nvSpPr>
        <p:spPr>
          <a:xfrm>
            <a:off x="1356106" y="4117713"/>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84" name="Shape 1081"/>
          <p:cNvSpPr/>
          <p:nvPr/>
        </p:nvSpPr>
        <p:spPr>
          <a:xfrm>
            <a:off x="3402811" y="2961635"/>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5" name="Straight Connector 84"/>
          <p:cNvCxnSpPr>
            <a:stCxn id="41" idx="4"/>
            <a:endCxn id="84" idx="0"/>
          </p:cNvCxnSpPr>
          <p:nvPr/>
        </p:nvCxnSpPr>
        <p:spPr>
          <a:xfrm>
            <a:off x="3043647" y="2774206"/>
            <a:ext cx="423534" cy="18742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40" idx="4"/>
            <a:endCxn id="84" idx="0"/>
          </p:cNvCxnSpPr>
          <p:nvPr/>
        </p:nvCxnSpPr>
        <p:spPr>
          <a:xfrm flipH="1">
            <a:off x="3467181" y="2774200"/>
            <a:ext cx="565970" cy="18743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4" idx="2"/>
            <a:endCxn id="49" idx="0"/>
          </p:cNvCxnSpPr>
          <p:nvPr/>
        </p:nvCxnSpPr>
        <p:spPr>
          <a:xfrm flipH="1">
            <a:off x="3461160" y="3093854"/>
            <a:ext cx="6021" cy="307622"/>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49" idx="4"/>
            <a:endCxn id="90" idx="0"/>
          </p:cNvCxnSpPr>
          <p:nvPr/>
        </p:nvCxnSpPr>
        <p:spPr>
          <a:xfrm flipH="1">
            <a:off x="3457275" y="3835475"/>
            <a:ext cx="3885" cy="26486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90" idx="2"/>
            <a:endCxn id="65" idx="0"/>
          </p:cNvCxnSpPr>
          <p:nvPr/>
        </p:nvCxnSpPr>
        <p:spPr>
          <a:xfrm>
            <a:off x="3457275" y="4232563"/>
            <a:ext cx="4199" cy="29855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0" name="Shape 1081"/>
          <p:cNvSpPr/>
          <p:nvPr/>
        </p:nvSpPr>
        <p:spPr>
          <a:xfrm>
            <a:off x="3392905" y="4100344"/>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1" name="Shape 1081"/>
          <p:cNvSpPr/>
          <p:nvPr/>
        </p:nvSpPr>
        <p:spPr>
          <a:xfrm>
            <a:off x="5568101" y="2961635"/>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2" name="Straight Connector 91"/>
          <p:cNvCxnSpPr>
            <a:stCxn id="43" idx="4"/>
            <a:endCxn id="91" idx="0"/>
          </p:cNvCxnSpPr>
          <p:nvPr/>
        </p:nvCxnSpPr>
        <p:spPr>
          <a:xfrm>
            <a:off x="5145535" y="2774200"/>
            <a:ext cx="486936" cy="18743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44" idx="4"/>
            <a:endCxn id="91" idx="0"/>
          </p:cNvCxnSpPr>
          <p:nvPr/>
        </p:nvCxnSpPr>
        <p:spPr>
          <a:xfrm flipH="1">
            <a:off x="5632471" y="2774200"/>
            <a:ext cx="565977" cy="18743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91" idx="2"/>
            <a:endCxn id="50" idx="0"/>
          </p:cNvCxnSpPr>
          <p:nvPr/>
        </p:nvCxnSpPr>
        <p:spPr>
          <a:xfrm flipH="1">
            <a:off x="5626970" y="3093854"/>
            <a:ext cx="5501" cy="303454"/>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50" idx="4"/>
            <a:endCxn id="97" idx="0"/>
          </p:cNvCxnSpPr>
          <p:nvPr/>
        </p:nvCxnSpPr>
        <p:spPr>
          <a:xfrm flipH="1">
            <a:off x="5624632" y="3831307"/>
            <a:ext cx="2338" cy="273552"/>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97" idx="2"/>
            <a:endCxn id="66" idx="0"/>
          </p:cNvCxnSpPr>
          <p:nvPr/>
        </p:nvCxnSpPr>
        <p:spPr>
          <a:xfrm flipH="1">
            <a:off x="5620386" y="4237078"/>
            <a:ext cx="4246" cy="289871"/>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7" name="Shape 1081"/>
          <p:cNvSpPr/>
          <p:nvPr/>
        </p:nvSpPr>
        <p:spPr>
          <a:xfrm>
            <a:off x="5560262" y="4104859"/>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8" name="Shape 1081"/>
          <p:cNvSpPr/>
          <p:nvPr/>
        </p:nvSpPr>
        <p:spPr>
          <a:xfrm>
            <a:off x="7713763" y="2961635"/>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 name="Straight Connector 98"/>
          <p:cNvCxnSpPr>
            <a:stCxn id="46" idx="4"/>
            <a:endCxn id="98" idx="0"/>
          </p:cNvCxnSpPr>
          <p:nvPr/>
        </p:nvCxnSpPr>
        <p:spPr>
          <a:xfrm>
            <a:off x="7273361" y="2774200"/>
            <a:ext cx="504772" cy="18743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45" idx="4"/>
            <a:endCxn id="98" idx="0"/>
          </p:cNvCxnSpPr>
          <p:nvPr/>
        </p:nvCxnSpPr>
        <p:spPr>
          <a:xfrm flipH="1">
            <a:off x="7778133" y="2774200"/>
            <a:ext cx="548142" cy="18743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98" idx="2"/>
            <a:endCxn id="51" idx="0"/>
          </p:cNvCxnSpPr>
          <p:nvPr/>
        </p:nvCxnSpPr>
        <p:spPr>
          <a:xfrm>
            <a:off x="7778133" y="3093854"/>
            <a:ext cx="853" cy="303457"/>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51" idx="4"/>
            <a:endCxn id="104" idx="0"/>
          </p:cNvCxnSpPr>
          <p:nvPr/>
        </p:nvCxnSpPr>
        <p:spPr>
          <a:xfrm>
            <a:off x="7778986" y="3831310"/>
            <a:ext cx="189" cy="27354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104" idx="2"/>
            <a:endCxn id="67" idx="0"/>
          </p:cNvCxnSpPr>
          <p:nvPr/>
        </p:nvCxnSpPr>
        <p:spPr>
          <a:xfrm>
            <a:off x="7779175" y="4237078"/>
            <a:ext cx="125" cy="289871"/>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4" name="Shape 1081"/>
          <p:cNvSpPr/>
          <p:nvPr/>
        </p:nvSpPr>
        <p:spPr>
          <a:xfrm>
            <a:off x="7714805" y="4104859"/>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105" name="Shape 1081"/>
          <p:cNvSpPr/>
          <p:nvPr/>
        </p:nvSpPr>
        <p:spPr>
          <a:xfrm>
            <a:off x="927330" y="1991547"/>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6" name="Straight Connector 105"/>
          <p:cNvCxnSpPr>
            <a:stCxn id="105" idx="2"/>
            <a:endCxn id="47" idx="0"/>
          </p:cNvCxnSpPr>
          <p:nvPr/>
        </p:nvCxnSpPr>
        <p:spPr>
          <a:xfrm>
            <a:off x="991700" y="2123766"/>
            <a:ext cx="0" cy="18941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7" name="Shape 1081"/>
          <p:cNvSpPr/>
          <p:nvPr/>
        </p:nvSpPr>
        <p:spPr>
          <a:xfrm>
            <a:off x="1904378" y="1991547"/>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8" name="Straight Connector 107"/>
          <p:cNvCxnSpPr>
            <a:stCxn id="107" idx="2"/>
            <a:endCxn id="42" idx="0"/>
          </p:cNvCxnSpPr>
          <p:nvPr/>
        </p:nvCxnSpPr>
        <p:spPr>
          <a:xfrm flipH="1">
            <a:off x="1968670" y="2123766"/>
            <a:ext cx="78" cy="18940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9" name="Shape 1081"/>
          <p:cNvSpPr/>
          <p:nvPr/>
        </p:nvSpPr>
        <p:spPr>
          <a:xfrm>
            <a:off x="2982020" y="2002847"/>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10" name="Straight Connector 109"/>
          <p:cNvCxnSpPr>
            <a:stCxn id="109" idx="2"/>
            <a:endCxn id="41" idx="0"/>
          </p:cNvCxnSpPr>
          <p:nvPr/>
        </p:nvCxnSpPr>
        <p:spPr>
          <a:xfrm flipH="1">
            <a:off x="3043647" y="2135066"/>
            <a:ext cx="2743" cy="205141"/>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1" name="Shape 1081"/>
          <p:cNvSpPr/>
          <p:nvPr/>
        </p:nvSpPr>
        <p:spPr>
          <a:xfrm>
            <a:off x="3967129" y="2013796"/>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12" name="Straight Connector 111"/>
          <p:cNvCxnSpPr>
            <a:stCxn id="111" idx="2"/>
            <a:endCxn id="40" idx="0"/>
          </p:cNvCxnSpPr>
          <p:nvPr/>
        </p:nvCxnSpPr>
        <p:spPr>
          <a:xfrm>
            <a:off x="4031499" y="2146015"/>
            <a:ext cx="1652" cy="194186"/>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3" name="Shape 1081"/>
          <p:cNvSpPr/>
          <p:nvPr/>
        </p:nvSpPr>
        <p:spPr>
          <a:xfrm>
            <a:off x="5081165" y="2011377"/>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14" name="Straight Connector 113"/>
          <p:cNvCxnSpPr>
            <a:stCxn id="113" idx="2"/>
            <a:endCxn id="43" idx="0"/>
          </p:cNvCxnSpPr>
          <p:nvPr/>
        </p:nvCxnSpPr>
        <p:spPr>
          <a:xfrm>
            <a:off x="5145535" y="2143596"/>
            <a:ext cx="0" cy="19660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5" name="Shape 1081"/>
          <p:cNvSpPr/>
          <p:nvPr/>
        </p:nvSpPr>
        <p:spPr>
          <a:xfrm>
            <a:off x="6134078" y="2013796"/>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16" name="Straight Connector 115"/>
          <p:cNvCxnSpPr>
            <a:stCxn id="115" idx="2"/>
            <a:endCxn id="44" idx="0"/>
          </p:cNvCxnSpPr>
          <p:nvPr/>
        </p:nvCxnSpPr>
        <p:spPr>
          <a:xfrm>
            <a:off x="6198448" y="2146015"/>
            <a:ext cx="0" cy="194186"/>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7" name="Shape 1081"/>
          <p:cNvSpPr/>
          <p:nvPr/>
        </p:nvSpPr>
        <p:spPr>
          <a:xfrm>
            <a:off x="7208991" y="2002496"/>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18" name="Straight Connector 117"/>
          <p:cNvCxnSpPr>
            <a:stCxn id="117" idx="2"/>
            <a:endCxn id="46" idx="0"/>
          </p:cNvCxnSpPr>
          <p:nvPr/>
        </p:nvCxnSpPr>
        <p:spPr>
          <a:xfrm>
            <a:off x="7273361" y="2134715"/>
            <a:ext cx="0" cy="205486"/>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9" name="Shape 1081"/>
          <p:cNvSpPr/>
          <p:nvPr/>
        </p:nvSpPr>
        <p:spPr>
          <a:xfrm>
            <a:off x="8257308" y="2002496"/>
            <a:ext cx="128740" cy="13221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20" name="Straight Connector 119"/>
          <p:cNvCxnSpPr>
            <a:stCxn id="119" idx="2"/>
            <a:endCxn id="45" idx="0"/>
          </p:cNvCxnSpPr>
          <p:nvPr/>
        </p:nvCxnSpPr>
        <p:spPr>
          <a:xfrm>
            <a:off x="8321678" y="2134715"/>
            <a:ext cx="4597" cy="205486"/>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48" idx="0"/>
            <a:endCxn id="76" idx="2"/>
          </p:cNvCxnSpPr>
          <p:nvPr/>
        </p:nvCxnSpPr>
        <p:spPr>
          <a:xfrm flipV="1">
            <a:off x="1420476" y="3093854"/>
            <a:ext cx="7839" cy="303647"/>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371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avatars3.githubusercontent.com/u/1191059?v=3&amp;s=46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1" r="6040"/>
          <a:stretch/>
        </p:blipFill>
        <p:spPr bwMode="auto">
          <a:xfrm>
            <a:off x="3288054" y="4126265"/>
            <a:ext cx="1045029" cy="12784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r" eaLnBrk="1" hangingPunct="1">
              <a:buClrTx/>
              <a:buSzTx/>
              <a:buFontTx/>
              <a:buNone/>
            </a:pPr>
            <a:fld id="{7709097B-3E6D-4DD4-9775-2D7F828BF24E}" type="slidenum">
              <a:rPr lang="en-US" sz="1200" b="0">
                <a:latin typeface="Garamond" panose="02020404030301010803" pitchFamily="18" charset="0"/>
              </a:rPr>
              <a:pPr algn="r" eaLnBrk="1" hangingPunct="1">
                <a:buClrTx/>
                <a:buSzTx/>
                <a:buFontTx/>
                <a:buNone/>
              </a:pPr>
              <a:t>2</a:t>
            </a:fld>
            <a:endParaRPr lang="en-US" sz="1200" b="0">
              <a:latin typeface="Garamond" panose="02020404030301010803" pitchFamily="18" charset="0"/>
            </a:endParaRPr>
          </a:p>
        </p:txBody>
      </p:sp>
      <p:sp>
        <p:nvSpPr>
          <p:cNvPr id="9221" name="Rectangle 3"/>
          <p:cNvSpPr>
            <a:spLocks noGrp="1" noChangeArrowheads="1"/>
          </p:cNvSpPr>
          <p:nvPr>
            <p:ph type="subTitle" idx="1"/>
          </p:nvPr>
        </p:nvSpPr>
        <p:spPr>
          <a:xfrm>
            <a:off x="914400" y="1905000"/>
            <a:ext cx="8229600" cy="2819400"/>
          </a:xfrm>
        </p:spPr>
        <p:txBody>
          <a:bodyPr/>
          <a:lstStyle/>
          <a:p>
            <a:pPr eaLnBrk="1" hangingPunct="1">
              <a:spcBef>
                <a:spcPct val="0"/>
              </a:spcBef>
              <a:buFont typeface="Wingdings" panose="05000000000000000000" pitchFamily="2" charset="2"/>
              <a:buNone/>
            </a:pPr>
            <a:endParaRPr lang="en-US" sz="3200" dirty="0" smtClean="0">
              <a:solidFill>
                <a:schemeClr val="tx2"/>
              </a:solidFill>
            </a:endParaRPr>
          </a:p>
          <a:p>
            <a:pPr eaLnBrk="1" hangingPunct="1">
              <a:spcBef>
                <a:spcPct val="0"/>
              </a:spcBef>
              <a:buFont typeface="Wingdings" panose="05000000000000000000" pitchFamily="2" charset="2"/>
              <a:buNone/>
            </a:pPr>
            <a:endParaRPr lang="en-US" sz="3200" dirty="0" smtClean="0">
              <a:solidFill>
                <a:schemeClr val="tx2"/>
              </a:solidFill>
            </a:endParaRPr>
          </a:p>
          <a:p>
            <a:pPr eaLnBrk="1" hangingPunct="1">
              <a:spcBef>
                <a:spcPct val="0"/>
              </a:spcBef>
              <a:buFont typeface="Wingdings" panose="05000000000000000000" pitchFamily="2" charset="2"/>
              <a:buNone/>
            </a:pPr>
            <a:endParaRPr lang="en-US" sz="3200" dirty="0" smtClean="0">
              <a:solidFill>
                <a:schemeClr val="tx2"/>
              </a:solidFill>
            </a:endParaRPr>
          </a:p>
          <a:p>
            <a:pPr algn="ctr" eaLnBrk="1" hangingPunct="1">
              <a:spcBef>
                <a:spcPct val="0"/>
              </a:spcBef>
              <a:buFont typeface="Wingdings" panose="05000000000000000000" pitchFamily="2" charset="2"/>
              <a:buNone/>
            </a:pPr>
            <a:r>
              <a:rPr lang="en-US" sz="3200" dirty="0" smtClean="0">
                <a:solidFill>
                  <a:schemeClr val="tx2"/>
                </a:solidFill>
              </a:rPr>
              <a:t>					ASRU, Dec. 2015</a:t>
            </a:r>
          </a:p>
        </p:txBody>
      </p:sp>
      <p:sp>
        <p:nvSpPr>
          <p:cNvPr id="9222" name="Rectangle 10"/>
          <p:cNvSpPr>
            <a:spLocks noGrp="1" noChangeArrowheads="1"/>
          </p:cNvSpPr>
          <p:nvPr>
            <p:ph type="ctrTitle"/>
          </p:nvPr>
        </p:nvSpPr>
        <p:spPr>
          <a:xfrm>
            <a:off x="838200" y="1371600"/>
            <a:ext cx="8142288" cy="1752600"/>
          </a:xfrm>
        </p:spPr>
        <p:txBody>
          <a:bodyPr/>
          <a:lstStyle/>
          <a:p>
            <a:pPr eaLnBrk="1" hangingPunct="1"/>
            <a:r>
              <a:rPr lang="en-US" sz="4000" b="1" dirty="0" smtClean="0"/>
              <a:t>Probabilistic Inference of Strings</a:t>
            </a:r>
          </a:p>
        </p:txBody>
      </p:sp>
      <p:pic>
        <p:nvPicPr>
          <p:cNvPr id="922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38400"/>
            <a:ext cx="9572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0" name="Picture 14" descr="university.small.vertical.blue.500p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037138"/>
            <a:ext cx="3429000" cy="2201862"/>
          </a:xfrm>
          <a:prstGeom prst="rect">
            <a:avLst/>
          </a:prstGeom>
          <a:noFill/>
          <a:extLst>
            <a:ext uri="{909E8E84-426E-40DD-AFC4-6F175D3DCCD1}">
              <a14:hiddenFill xmlns:a14="http://schemas.microsoft.com/office/drawing/2010/main">
                <a:solidFill>
                  <a:srgbClr val="FFFFFF"/>
                </a:solidFill>
              </a14:hiddenFill>
            </a:ext>
          </a:extLst>
        </p:spPr>
      </p:pic>
      <p:sp>
        <p:nvSpPr>
          <p:cNvPr id="9231" name="Text Box 15"/>
          <p:cNvSpPr txBox="1">
            <a:spLocks noChangeArrowheads="1"/>
          </p:cNvSpPr>
          <p:nvPr/>
        </p:nvSpPr>
        <p:spPr bwMode="auto">
          <a:xfrm>
            <a:off x="1828800" y="3301425"/>
            <a:ext cx="28400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dirty="0" smtClean="0">
                <a:solidFill>
                  <a:schemeClr val="tx2"/>
                </a:solidFill>
                <a:latin typeface="+mn-lt"/>
                <a:cs typeface="+mn-cs"/>
              </a:rPr>
              <a:t>Jason </a:t>
            </a:r>
            <a:r>
              <a:rPr lang="en-US" sz="3200" dirty="0">
                <a:solidFill>
                  <a:schemeClr val="tx2"/>
                </a:solidFill>
                <a:latin typeface="+mn-lt"/>
                <a:cs typeface="+mn-cs"/>
              </a:rPr>
              <a:t>Eisner</a:t>
            </a:r>
          </a:p>
        </p:txBody>
      </p:sp>
      <p:pic>
        <p:nvPicPr>
          <p:cNvPr id="1026" name="Picture 2" descr="http://www.cs.jhu.edu/%7Enpeng/Nanyun_profile_2.jpg"/>
          <p:cNvPicPr>
            <a:picLocks noChangeAspect="1" noChangeArrowheads="1"/>
          </p:cNvPicPr>
          <p:nvPr/>
        </p:nvPicPr>
        <p:blipFill rotWithShape="1">
          <a:blip r:embed="rId6">
            <a:extLst>
              <a:ext uri="{28A0092B-C50C-407E-A947-70E740481C1C}">
                <a14:useLocalDpi xmlns:a14="http://schemas.microsoft.com/office/drawing/2010/main" val="0"/>
              </a:ext>
            </a:extLst>
          </a:blip>
          <a:srcRect l="10398" t="12673" r="38400" b="39385"/>
          <a:stretch/>
        </p:blipFill>
        <p:spPr bwMode="auto">
          <a:xfrm>
            <a:off x="4451234" y="4110617"/>
            <a:ext cx="1018902" cy="1273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rkus Dreyer"/>
          <p:cNvPicPr>
            <a:picLocks noChangeAspect="1" noChangeArrowheads="1"/>
          </p:cNvPicPr>
          <p:nvPr/>
        </p:nvPicPr>
        <p:blipFill rotWithShape="1">
          <a:blip r:embed="rId7">
            <a:extLst>
              <a:ext uri="{28A0092B-C50C-407E-A947-70E740481C1C}">
                <a14:useLocalDpi xmlns:a14="http://schemas.microsoft.com/office/drawing/2010/main" val="0"/>
              </a:ext>
            </a:extLst>
          </a:blip>
          <a:srcRect l="10596" r="18342"/>
          <a:stretch/>
        </p:blipFill>
        <p:spPr bwMode="auto">
          <a:xfrm>
            <a:off x="6879886" y="4119110"/>
            <a:ext cx="914400" cy="12867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cs.jhu.edu/~noa/img/profile-square.png"/>
          <p:cNvPicPr>
            <a:picLocks noChangeAspect="1" noChangeArrowheads="1"/>
          </p:cNvPicPr>
          <p:nvPr/>
        </p:nvPicPr>
        <p:blipFill rotWithShape="1">
          <a:blip r:embed="rId8">
            <a:extLst>
              <a:ext uri="{28A0092B-C50C-407E-A947-70E740481C1C}">
                <a14:useLocalDpi xmlns:a14="http://schemas.microsoft.com/office/drawing/2010/main" val="0"/>
              </a:ext>
            </a:extLst>
          </a:blip>
          <a:srcRect l="27200" t="-1180" r="37066" b="54780"/>
          <a:stretch/>
        </p:blipFill>
        <p:spPr bwMode="auto">
          <a:xfrm>
            <a:off x="5643853" y="4081179"/>
            <a:ext cx="1006750" cy="13072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colorado.edu/cmci/sites/default/files/styles/small/public/people/paul.png?itok=z2R5Q_XD"/>
          <p:cNvPicPr>
            <a:picLocks noChangeAspect="1" noChangeArrowheads="1"/>
          </p:cNvPicPr>
          <p:nvPr/>
        </p:nvPicPr>
        <p:blipFill rotWithShape="1">
          <a:blip r:embed="rId9">
            <a:extLst>
              <a:ext uri="{28A0092B-C50C-407E-A947-70E740481C1C}">
                <a14:useLocalDpi xmlns:a14="http://schemas.microsoft.com/office/drawing/2010/main" val="0"/>
              </a:ext>
            </a:extLst>
          </a:blip>
          <a:srcRect l="20481" r="19519" b="16667"/>
          <a:stretch/>
        </p:blipFill>
        <p:spPr bwMode="auto">
          <a:xfrm>
            <a:off x="7968003" y="4110617"/>
            <a:ext cx="947397" cy="131583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5"/>
          <p:cNvSpPr txBox="1">
            <a:spLocks noChangeArrowheads="1"/>
          </p:cNvSpPr>
          <p:nvPr/>
        </p:nvSpPr>
        <p:spPr bwMode="auto">
          <a:xfrm>
            <a:off x="3124200" y="5410200"/>
            <a:ext cx="1219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smtClean="0">
                <a:solidFill>
                  <a:schemeClr val="accent2"/>
                </a:solidFill>
              </a:rPr>
              <a:t>Ryan</a:t>
            </a:r>
            <a:br>
              <a:rPr lang="en-US" sz="2200" dirty="0" smtClean="0">
                <a:solidFill>
                  <a:schemeClr val="accent2"/>
                </a:solidFill>
              </a:rPr>
            </a:br>
            <a:r>
              <a:rPr lang="en-US" sz="2200" dirty="0" err="1" smtClean="0">
                <a:solidFill>
                  <a:schemeClr val="accent2"/>
                </a:solidFill>
              </a:rPr>
              <a:t>Cotterell</a:t>
            </a:r>
            <a:endParaRPr lang="en-US" sz="2200" dirty="0">
              <a:solidFill>
                <a:schemeClr val="accent2"/>
              </a:solidFill>
            </a:endParaRPr>
          </a:p>
        </p:txBody>
      </p:sp>
      <p:sp>
        <p:nvSpPr>
          <p:cNvPr id="23" name="Text Box 15"/>
          <p:cNvSpPr txBox="1">
            <a:spLocks noChangeArrowheads="1"/>
          </p:cNvSpPr>
          <p:nvPr/>
        </p:nvSpPr>
        <p:spPr bwMode="auto">
          <a:xfrm>
            <a:off x="4287834" y="5402759"/>
            <a:ext cx="135096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err="1" smtClean="0">
                <a:solidFill>
                  <a:schemeClr val="accent2"/>
                </a:solidFill>
              </a:rPr>
              <a:t>Nanyun</a:t>
            </a:r>
            <a:r>
              <a:rPr lang="en-US" sz="2200" dirty="0" smtClean="0">
                <a:solidFill>
                  <a:schemeClr val="accent2"/>
                </a:solidFill>
              </a:rPr>
              <a:t/>
            </a:r>
            <a:br>
              <a:rPr lang="en-US" sz="2200" dirty="0" smtClean="0">
                <a:solidFill>
                  <a:schemeClr val="accent2"/>
                </a:solidFill>
              </a:rPr>
            </a:br>
            <a:r>
              <a:rPr lang="en-US" sz="2200" dirty="0" smtClean="0">
                <a:solidFill>
                  <a:schemeClr val="accent2"/>
                </a:solidFill>
              </a:rPr>
              <a:t>(Violet)</a:t>
            </a:r>
            <a:br>
              <a:rPr lang="en-US" sz="2200" dirty="0" smtClean="0">
                <a:solidFill>
                  <a:schemeClr val="accent2"/>
                </a:solidFill>
              </a:rPr>
            </a:br>
            <a:r>
              <a:rPr lang="en-US" sz="2200" dirty="0" smtClean="0">
                <a:solidFill>
                  <a:schemeClr val="accent2"/>
                </a:solidFill>
              </a:rPr>
              <a:t>Peng</a:t>
            </a:r>
            <a:endParaRPr lang="en-US" sz="2200" dirty="0">
              <a:solidFill>
                <a:schemeClr val="accent2"/>
              </a:solidFill>
            </a:endParaRPr>
          </a:p>
        </p:txBody>
      </p:sp>
      <p:sp>
        <p:nvSpPr>
          <p:cNvPr id="24" name="Text Box 15"/>
          <p:cNvSpPr txBox="1">
            <a:spLocks noChangeArrowheads="1"/>
          </p:cNvSpPr>
          <p:nvPr/>
        </p:nvSpPr>
        <p:spPr bwMode="auto">
          <a:xfrm>
            <a:off x="5507034" y="5402759"/>
            <a:ext cx="1350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smtClean="0">
                <a:solidFill>
                  <a:schemeClr val="accent2"/>
                </a:solidFill>
              </a:rPr>
              <a:t>Nick</a:t>
            </a:r>
            <a:br>
              <a:rPr lang="en-US" sz="2200" dirty="0" smtClean="0">
                <a:solidFill>
                  <a:schemeClr val="accent2"/>
                </a:solidFill>
              </a:rPr>
            </a:br>
            <a:r>
              <a:rPr lang="en-US" sz="2200" dirty="0" smtClean="0">
                <a:solidFill>
                  <a:schemeClr val="accent2"/>
                </a:solidFill>
              </a:rPr>
              <a:t>Andrews</a:t>
            </a:r>
            <a:endParaRPr lang="en-US" sz="2200" dirty="0">
              <a:solidFill>
                <a:schemeClr val="accent2"/>
              </a:solidFill>
            </a:endParaRPr>
          </a:p>
        </p:txBody>
      </p:sp>
      <p:sp>
        <p:nvSpPr>
          <p:cNvPr id="25" name="Text Box 15"/>
          <p:cNvSpPr txBox="1">
            <a:spLocks noChangeArrowheads="1"/>
          </p:cNvSpPr>
          <p:nvPr/>
        </p:nvSpPr>
        <p:spPr bwMode="auto">
          <a:xfrm>
            <a:off x="6650034" y="5410200"/>
            <a:ext cx="1350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smtClean="0">
                <a:solidFill>
                  <a:schemeClr val="accent2"/>
                </a:solidFill>
              </a:rPr>
              <a:t>Markus</a:t>
            </a:r>
            <a:br>
              <a:rPr lang="en-US" sz="2200" dirty="0" smtClean="0">
                <a:solidFill>
                  <a:schemeClr val="accent2"/>
                </a:solidFill>
              </a:rPr>
            </a:br>
            <a:r>
              <a:rPr lang="en-US" sz="2200" dirty="0" smtClean="0">
                <a:solidFill>
                  <a:schemeClr val="accent2"/>
                </a:solidFill>
              </a:rPr>
              <a:t>Dreyer</a:t>
            </a:r>
            <a:endParaRPr lang="en-US" sz="2200" dirty="0">
              <a:solidFill>
                <a:schemeClr val="accent2"/>
              </a:solidFill>
            </a:endParaRPr>
          </a:p>
        </p:txBody>
      </p:sp>
      <p:sp>
        <p:nvSpPr>
          <p:cNvPr id="26" name="Text Box 15"/>
          <p:cNvSpPr txBox="1">
            <a:spLocks noChangeArrowheads="1"/>
          </p:cNvSpPr>
          <p:nvPr/>
        </p:nvSpPr>
        <p:spPr bwMode="auto">
          <a:xfrm>
            <a:off x="7793034" y="5410200"/>
            <a:ext cx="1350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smtClean="0">
                <a:solidFill>
                  <a:schemeClr val="accent2"/>
                </a:solidFill>
              </a:rPr>
              <a:t>Michael Paul</a:t>
            </a:r>
            <a:endParaRPr lang="en-US" sz="2200" dirty="0">
              <a:solidFill>
                <a:schemeClr val="accent2"/>
              </a:solidFill>
            </a:endParaRPr>
          </a:p>
        </p:txBody>
      </p:sp>
      <p:sp>
        <p:nvSpPr>
          <p:cNvPr id="9" name="Slide Number Placeholder 8"/>
          <p:cNvSpPr>
            <a:spLocks noGrp="1"/>
          </p:cNvSpPr>
          <p:nvPr>
            <p:ph type="sldNum" sz="quarter" idx="10"/>
          </p:nvPr>
        </p:nvSpPr>
        <p:spPr/>
        <p:txBody>
          <a:bodyPr/>
          <a:lstStyle/>
          <a:p>
            <a:fld id="{49DE1205-2570-481F-8800-60FB5913B51D}" type="slidenum">
              <a:rPr lang="en-US" smtClean="0"/>
              <a:pPr/>
              <a:t>2</a:t>
            </a:fld>
            <a:endParaRPr lang="en-US"/>
          </a:p>
        </p:txBody>
      </p:sp>
      <p:sp>
        <p:nvSpPr>
          <p:cNvPr id="19" name="Text Box 15"/>
          <p:cNvSpPr txBox="1">
            <a:spLocks noChangeArrowheads="1"/>
          </p:cNvSpPr>
          <p:nvPr/>
        </p:nvSpPr>
        <p:spPr bwMode="auto">
          <a:xfrm>
            <a:off x="990600" y="5511225"/>
            <a:ext cx="28400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dirty="0" smtClean="0">
                <a:solidFill>
                  <a:schemeClr val="tx2"/>
                </a:solidFill>
                <a:latin typeface="+mn-lt"/>
                <a:cs typeface="+mn-cs"/>
              </a:rPr>
              <a:t>with</a:t>
            </a:r>
            <a:endParaRPr lang="en-US" sz="3200" dirty="0">
              <a:solidFill>
                <a:schemeClr val="tx2"/>
              </a:solidFill>
              <a:latin typeface="+mn-lt"/>
              <a:cs typeface="+mn-cs"/>
            </a:endParaRPr>
          </a:p>
        </p:txBody>
      </p:sp>
      <p:grpSp>
        <p:nvGrpSpPr>
          <p:cNvPr id="8" name="Group 7"/>
          <p:cNvGrpSpPr/>
          <p:nvPr/>
        </p:nvGrpSpPr>
        <p:grpSpPr>
          <a:xfrm>
            <a:off x="6553200" y="569893"/>
            <a:ext cx="2590800" cy="1411307"/>
            <a:chOff x="6553200" y="569893"/>
            <a:chExt cx="2590800" cy="1411307"/>
          </a:xfrm>
        </p:grpSpPr>
        <p:cxnSp>
          <p:nvCxnSpPr>
            <p:cNvPr id="3" name="Straight Connector 2"/>
            <p:cNvCxnSpPr/>
            <p:nvPr/>
          </p:nvCxnSpPr>
          <p:spPr bwMode="auto">
            <a:xfrm flipV="1">
              <a:off x="6553200" y="1524000"/>
              <a:ext cx="1524000" cy="45720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7" name="Rectangle 6"/>
            <p:cNvSpPr/>
            <p:nvPr/>
          </p:nvSpPr>
          <p:spPr>
            <a:xfrm>
              <a:off x="6700702" y="569893"/>
              <a:ext cx="2443298" cy="954107"/>
            </a:xfrm>
            <a:prstGeom prst="rect">
              <a:avLst/>
            </a:prstGeom>
            <a:solidFill>
              <a:schemeClr val="bg1"/>
            </a:solidFill>
          </p:spPr>
          <p:txBody>
            <a:bodyPr wrap="none">
              <a:spAutoFit/>
            </a:bodyPr>
            <a:lstStyle/>
            <a:p>
              <a:r>
                <a:rPr lang="en-US" sz="2800" b="1" dirty="0" smtClean="0">
                  <a:solidFill>
                    <a:schemeClr val="tx2"/>
                  </a:solidFill>
                  <a:latin typeface="+mj-lt"/>
                  <a:ea typeface="+mj-ea"/>
                  <a:cs typeface="+mj-cs"/>
                </a:rPr>
                <a:t>Pronunciation </a:t>
              </a:r>
              <a:br>
                <a:rPr lang="en-US" sz="2800" b="1" dirty="0" smtClean="0">
                  <a:solidFill>
                    <a:schemeClr val="tx2"/>
                  </a:solidFill>
                  <a:latin typeface="+mj-lt"/>
                  <a:ea typeface="+mj-ea"/>
                  <a:cs typeface="+mj-cs"/>
                </a:rPr>
              </a:br>
              <a:r>
                <a:rPr lang="en-US" sz="2800" b="1" dirty="0" smtClean="0">
                  <a:solidFill>
                    <a:schemeClr val="tx2"/>
                  </a:solidFill>
                  <a:latin typeface="+mj-lt"/>
                  <a:ea typeface="+mj-ea"/>
                  <a:cs typeface="+mj-cs"/>
                </a:rPr>
                <a:t>Dictionaries</a:t>
              </a:r>
              <a:endParaRPr lang="en-US" sz="2800" b="1" dirty="0">
                <a:solidFill>
                  <a:schemeClr val="tx2"/>
                </a:solidFill>
                <a:latin typeface="+mj-lt"/>
                <a:ea typeface="+mj-ea"/>
                <a:cs typeface="+mj-cs"/>
              </a:endParaRPr>
            </a:p>
          </p:txBody>
        </p:sp>
      </p:grpSp>
    </p:spTree>
    <p:extLst>
      <p:ext uri="{BB962C8B-B14F-4D97-AF65-F5344CB8AC3E}">
        <p14:creationId xmlns:p14="http://schemas.microsoft.com/office/powerpoint/2010/main" val="30829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US" dirty="0" smtClean="0"/>
              <a:t>Some relationships within the table</a:t>
            </a:r>
            <a:endParaRPr lang="en-US" dirty="0"/>
          </a:p>
        </p:txBody>
      </p:sp>
      <p:sp>
        <p:nvSpPr>
          <p:cNvPr id="940035" name="Rectangle 3"/>
          <p:cNvSpPr>
            <a:spLocks noGrp="1" noChangeArrowheads="1"/>
          </p:cNvSpPr>
          <p:nvPr>
            <p:ph type="body" idx="1"/>
          </p:nvPr>
        </p:nvSpPr>
        <p:spPr/>
        <p:txBody>
          <a:bodyPr/>
          <a:lstStyle/>
          <a:p>
            <a:r>
              <a:rPr lang="en-US"/>
              <a:t>spelling </a:t>
            </a:r>
            <a:r>
              <a:rPr lang="en-US">
                <a:sym typeface="Wingdings" panose="05000000000000000000" pitchFamily="2" charset="2"/>
              </a:rPr>
              <a:t> pronunciation</a:t>
            </a:r>
          </a:p>
          <a:p>
            <a:r>
              <a:rPr lang="en-US">
                <a:sym typeface="Wingdings" panose="05000000000000000000" pitchFamily="2" charset="2"/>
              </a:rPr>
              <a:t>word  noisy word (e.g., with a typo)</a:t>
            </a:r>
          </a:p>
          <a:p>
            <a:r>
              <a:rPr lang="en-US">
                <a:sym typeface="Wingdings" panose="05000000000000000000" pitchFamily="2" charset="2"/>
              </a:rPr>
              <a:t>word  related word in another language</a:t>
            </a:r>
            <a:br>
              <a:rPr lang="en-US">
                <a:sym typeface="Wingdings" panose="05000000000000000000" pitchFamily="2" charset="2"/>
              </a:rPr>
            </a:br>
            <a:r>
              <a:rPr lang="en-US">
                <a:sym typeface="Wingdings" panose="05000000000000000000" pitchFamily="2" charset="2"/>
              </a:rPr>
              <a:t>        (loanwords, language evolution, cognates)</a:t>
            </a:r>
          </a:p>
          <a:p>
            <a:pPr>
              <a:buFont typeface="Wingdings" panose="05000000000000000000" pitchFamily="2" charset="2"/>
              <a:buNone/>
            </a:pPr>
            <a:endParaRPr lang="en-US">
              <a:sym typeface="Wingdings" panose="05000000000000000000" pitchFamily="2" charset="2"/>
            </a:endParaRPr>
          </a:p>
          <a:p>
            <a:r>
              <a:rPr lang="en-US">
                <a:sym typeface="Wingdings" panose="05000000000000000000" pitchFamily="2" charset="2"/>
              </a:rPr>
              <a:t>singular  plural    (for example)</a:t>
            </a:r>
          </a:p>
          <a:p>
            <a:r>
              <a:rPr lang="en-US">
                <a:sym typeface="Wingdings" panose="05000000000000000000" pitchFamily="2" charset="2"/>
              </a:rPr>
              <a:t>(root, binyan)  word</a:t>
            </a:r>
          </a:p>
          <a:p>
            <a:r>
              <a:rPr lang="en-US">
                <a:sym typeface="Wingdings" panose="05000000000000000000" pitchFamily="2" charset="2"/>
              </a:rPr>
              <a:t>underlying form  surface form</a:t>
            </a:r>
          </a:p>
          <a:p>
            <a:endParaRPr lang="en-US"/>
          </a:p>
        </p:txBody>
      </p:sp>
      <p:sp>
        <p:nvSpPr>
          <p:cNvPr id="2" name="Slide Number Placeholder 1"/>
          <p:cNvSpPr>
            <a:spLocks noGrp="1"/>
          </p:cNvSpPr>
          <p:nvPr>
            <p:ph type="sldNum" sz="quarter" idx="10"/>
          </p:nvPr>
        </p:nvSpPr>
        <p:spPr/>
        <p:txBody>
          <a:bodyPr/>
          <a:lstStyle/>
          <a:p>
            <a:fld id="{31A35EC1-B1B4-4FA8-B2AD-670C5F0CF62D}" type="slidenum">
              <a:rPr lang="en-US" smtClean="0"/>
              <a:pPr/>
              <a:t>20</a:t>
            </a:fld>
            <a:endParaRPr lang="en-US"/>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Substring Features and Active Set</a:t>
            </a:r>
            <a:endParaRPr lang="en-US" dirty="0"/>
          </a:p>
        </p:txBody>
      </p:sp>
      <p:sp>
        <p:nvSpPr>
          <p:cNvPr id="40" name="Shape 1897"/>
          <p:cNvSpPr/>
          <p:nvPr/>
        </p:nvSpPr>
        <p:spPr>
          <a:xfrm>
            <a:off x="3606401" y="3034973"/>
            <a:ext cx="853500"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z</a:t>
            </a:r>
          </a:p>
        </p:txBody>
      </p:sp>
      <p:sp>
        <p:nvSpPr>
          <p:cNvPr id="41" name="Shape 1898"/>
          <p:cNvSpPr/>
          <p:nvPr/>
        </p:nvSpPr>
        <p:spPr>
          <a:xfrm>
            <a:off x="2570547" y="2849472"/>
            <a:ext cx="1221936" cy="619505"/>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2400" b="1" kern="0" dirty="0">
                <a:solidFill>
                  <a:srgbClr val="000000"/>
                </a:solidFill>
                <a:latin typeface="Arial"/>
                <a:ea typeface="Arial"/>
                <a:cs typeface="Arial"/>
                <a:sym typeface="Arial"/>
                <a:rtl val="0"/>
              </a:rPr>
              <a:t>r</a:t>
            </a:r>
            <a:r>
              <a:rPr lang="en" sz="2400" b="1" kern="0" dirty="0">
                <a:solidFill>
                  <a:srgbClr val="FF6600"/>
                </a:solidFill>
                <a:latin typeface="Arial"/>
                <a:ea typeface="Arial"/>
                <a:cs typeface="Arial"/>
                <a:sym typeface="Arial"/>
                <a:rtl val="0"/>
              </a:rPr>
              <a:t>i</a:t>
            </a:r>
            <a:r>
              <a:rPr lang="en" sz="2400" b="1" kern="0" dirty="0">
                <a:solidFill>
                  <a:srgbClr val="000000"/>
                </a:solidFill>
                <a:latin typeface="Arial"/>
                <a:ea typeface="Arial"/>
                <a:cs typeface="Arial"/>
                <a:sym typeface="Arial"/>
                <a:rtl val="0"/>
              </a:rPr>
              <a:t>z</a:t>
            </a:r>
            <a:r>
              <a:rPr lang="en" sz="2400" b="1" kern="0" dirty="0">
                <a:solidFill>
                  <a:srgbClr val="FF6600"/>
                </a:solidFill>
                <a:latin typeface="Arial"/>
                <a:ea typeface="Arial"/>
                <a:cs typeface="Arial"/>
                <a:sym typeface="Arial"/>
                <a:rtl val="0"/>
              </a:rPr>
              <a:t>aj</a:t>
            </a:r>
            <a:r>
              <a:rPr lang="en" sz="2400" b="1" kern="0" dirty="0">
                <a:solidFill>
                  <a:srgbClr val="000000"/>
                </a:solidFill>
                <a:latin typeface="Arial"/>
                <a:ea typeface="Arial"/>
                <a:cs typeface="Arial"/>
                <a:sym typeface="Arial"/>
                <a:rtl val="0"/>
              </a:rPr>
              <a:t>n</a:t>
            </a:r>
          </a:p>
        </p:txBody>
      </p:sp>
      <p:sp>
        <p:nvSpPr>
          <p:cNvPr id="42" name="Shape 1899"/>
          <p:cNvSpPr/>
          <p:nvPr/>
        </p:nvSpPr>
        <p:spPr>
          <a:xfrm>
            <a:off x="1541920" y="3007942"/>
            <a:ext cx="853500"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eɪʃən</a:t>
            </a:r>
          </a:p>
        </p:txBody>
      </p:sp>
      <p:sp>
        <p:nvSpPr>
          <p:cNvPr id="43" name="Shape 1900"/>
          <p:cNvSpPr/>
          <p:nvPr/>
        </p:nvSpPr>
        <p:spPr>
          <a:xfrm>
            <a:off x="4718785" y="3034973"/>
            <a:ext cx="853500"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dæmn</a:t>
            </a:r>
          </a:p>
        </p:txBody>
      </p:sp>
      <p:sp>
        <p:nvSpPr>
          <p:cNvPr id="44" name="Shape 1901"/>
          <p:cNvSpPr/>
          <p:nvPr/>
        </p:nvSpPr>
        <p:spPr>
          <a:xfrm>
            <a:off x="5771698" y="3034973"/>
            <a:ext cx="853500"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eɪʃən</a:t>
            </a:r>
          </a:p>
        </p:txBody>
      </p:sp>
      <p:sp>
        <p:nvSpPr>
          <p:cNvPr id="45" name="Shape 1902"/>
          <p:cNvSpPr/>
          <p:nvPr/>
        </p:nvSpPr>
        <p:spPr>
          <a:xfrm>
            <a:off x="7899525" y="3034973"/>
            <a:ext cx="853500"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z</a:t>
            </a:r>
          </a:p>
        </p:txBody>
      </p:sp>
      <p:sp>
        <p:nvSpPr>
          <p:cNvPr id="46" name="Shape 1903"/>
          <p:cNvSpPr/>
          <p:nvPr/>
        </p:nvSpPr>
        <p:spPr>
          <a:xfrm>
            <a:off x="6846611" y="3034973"/>
            <a:ext cx="853500"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dæmn</a:t>
            </a:r>
          </a:p>
        </p:txBody>
      </p:sp>
      <p:sp>
        <p:nvSpPr>
          <p:cNvPr id="47" name="Shape 1904"/>
          <p:cNvSpPr/>
          <p:nvPr/>
        </p:nvSpPr>
        <p:spPr>
          <a:xfrm>
            <a:off x="122627" y="2849471"/>
            <a:ext cx="1464800" cy="592479"/>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2400" b="1" kern="0" dirty="0">
                <a:solidFill>
                  <a:srgbClr val="000000"/>
                </a:solidFill>
                <a:latin typeface="Arial"/>
                <a:ea typeface="Arial"/>
                <a:cs typeface="Arial"/>
                <a:sym typeface="Arial"/>
                <a:rtl val="0"/>
              </a:rPr>
              <a:t>r</a:t>
            </a:r>
            <a:r>
              <a:rPr lang="en" sz="2400" b="1" kern="0" dirty="0">
                <a:solidFill>
                  <a:srgbClr val="3366FF"/>
                </a:solidFill>
                <a:latin typeface="Arial"/>
                <a:ea typeface="Arial"/>
                <a:cs typeface="Arial"/>
                <a:sym typeface="Arial"/>
                <a:rtl val="0"/>
              </a:rPr>
              <a:t>ε</a:t>
            </a:r>
            <a:r>
              <a:rPr lang="en" sz="2400" b="1" kern="0" dirty="0">
                <a:solidFill>
                  <a:srgbClr val="000000"/>
                </a:solidFill>
                <a:latin typeface="Arial"/>
                <a:ea typeface="Arial"/>
                <a:cs typeface="Arial"/>
                <a:sym typeface="Arial"/>
                <a:rtl val="0"/>
              </a:rPr>
              <a:t>z</a:t>
            </a:r>
            <a:r>
              <a:rPr lang="en" sz="2400" b="1" kern="0" dirty="0">
                <a:solidFill>
                  <a:srgbClr val="3366FF"/>
                </a:solidFill>
                <a:latin typeface="Arial"/>
                <a:ea typeface="Arial"/>
                <a:cs typeface="Arial"/>
                <a:sym typeface="Arial"/>
                <a:rtl val="0"/>
              </a:rPr>
              <a:t>ɪg</a:t>
            </a:r>
            <a:r>
              <a:rPr lang="en" sz="2400" b="1" kern="0" dirty="0">
                <a:solidFill>
                  <a:srgbClr val="000000"/>
                </a:solidFill>
                <a:latin typeface="Arial"/>
                <a:ea typeface="Arial"/>
                <a:cs typeface="Arial"/>
                <a:sym typeface="Arial"/>
                <a:rtl val="0"/>
              </a:rPr>
              <a:t>n</a:t>
            </a:r>
          </a:p>
        </p:txBody>
      </p:sp>
      <p:sp>
        <p:nvSpPr>
          <p:cNvPr id="48" name="Shape 1905"/>
          <p:cNvSpPr/>
          <p:nvPr/>
        </p:nvSpPr>
        <p:spPr>
          <a:xfrm>
            <a:off x="556926" y="4092273"/>
            <a:ext cx="1727099"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rεzɪgn#eɪʃən</a:t>
            </a:r>
          </a:p>
        </p:txBody>
      </p:sp>
      <p:sp>
        <p:nvSpPr>
          <p:cNvPr id="49" name="Shape 1906"/>
          <p:cNvSpPr/>
          <p:nvPr/>
        </p:nvSpPr>
        <p:spPr>
          <a:xfrm>
            <a:off x="2678010" y="4096247"/>
            <a:ext cx="1566299"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rizajn#z</a:t>
            </a:r>
          </a:p>
        </p:txBody>
      </p:sp>
      <p:sp>
        <p:nvSpPr>
          <p:cNvPr id="50" name="Shape 1907"/>
          <p:cNvSpPr/>
          <p:nvPr/>
        </p:nvSpPr>
        <p:spPr>
          <a:xfrm>
            <a:off x="4763420" y="4092079"/>
            <a:ext cx="1727099"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FFFFFF">
                    <a:lumMod val="85000"/>
                  </a:srgbClr>
                </a:solidFill>
                <a:latin typeface="Arial"/>
                <a:ea typeface="Arial"/>
                <a:cs typeface="Arial"/>
                <a:sym typeface="Arial"/>
                <a:rtl val="0"/>
              </a:rPr>
              <a:t>dæmn#eɪʃən</a:t>
            </a:r>
          </a:p>
        </p:txBody>
      </p:sp>
      <p:sp>
        <p:nvSpPr>
          <p:cNvPr id="51" name="Shape 1908"/>
          <p:cNvSpPr/>
          <p:nvPr/>
        </p:nvSpPr>
        <p:spPr>
          <a:xfrm>
            <a:off x="6995836" y="4092082"/>
            <a:ext cx="1566299" cy="433999"/>
          </a:xfrm>
          <a:prstGeom prst="ellipse">
            <a:avLst/>
          </a:prstGeom>
          <a:solidFill>
            <a:srgbClr val="FFFFFF"/>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dæmn#z</a:t>
            </a:r>
          </a:p>
        </p:txBody>
      </p:sp>
      <p:cxnSp>
        <p:nvCxnSpPr>
          <p:cNvPr id="52" name="Shape 1909"/>
          <p:cNvCxnSpPr>
            <a:stCxn id="47" idx="4"/>
            <a:endCxn id="48" idx="0"/>
          </p:cNvCxnSpPr>
          <p:nvPr/>
        </p:nvCxnSpPr>
        <p:spPr>
          <a:xfrm>
            <a:off x="855027" y="3441949"/>
            <a:ext cx="565448" cy="650323"/>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53" name="Shape 1910"/>
          <p:cNvCxnSpPr>
            <a:stCxn id="42" idx="4"/>
            <a:endCxn id="48" idx="0"/>
          </p:cNvCxnSpPr>
          <p:nvPr/>
        </p:nvCxnSpPr>
        <p:spPr>
          <a:xfrm flipH="1">
            <a:off x="1420571" y="3441940"/>
            <a:ext cx="548100" cy="6504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54" name="Shape 1911"/>
          <p:cNvCxnSpPr>
            <a:stCxn id="48" idx="4"/>
          </p:cNvCxnSpPr>
          <p:nvPr/>
        </p:nvCxnSpPr>
        <p:spPr>
          <a:xfrm flipH="1">
            <a:off x="1400674" y="4526271"/>
            <a:ext cx="19800" cy="6996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55" name="Shape 1912"/>
          <p:cNvCxnSpPr>
            <a:stCxn id="41" idx="4"/>
            <a:endCxn id="49" idx="0"/>
          </p:cNvCxnSpPr>
          <p:nvPr/>
        </p:nvCxnSpPr>
        <p:spPr>
          <a:xfrm>
            <a:off x="3181515" y="3468977"/>
            <a:ext cx="279644" cy="627271"/>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56" name="Shape 1913"/>
          <p:cNvCxnSpPr>
            <a:stCxn id="40" idx="4"/>
            <a:endCxn id="49" idx="0"/>
          </p:cNvCxnSpPr>
          <p:nvPr/>
        </p:nvCxnSpPr>
        <p:spPr>
          <a:xfrm flipH="1">
            <a:off x="3461051" y="3468971"/>
            <a:ext cx="572100" cy="6272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57" name="Shape 1914"/>
          <p:cNvCxnSpPr>
            <a:stCxn id="49" idx="4"/>
          </p:cNvCxnSpPr>
          <p:nvPr/>
        </p:nvCxnSpPr>
        <p:spPr>
          <a:xfrm>
            <a:off x="3461159" y="4530245"/>
            <a:ext cx="300" cy="6956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58" name="Shape 1915"/>
          <p:cNvCxnSpPr>
            <a:stCxn id="43" idx="4"/>
            <a:endCxn id="50" idx="0"/>
          </p:cNvCxnSpPr>
          <p:nvPr/>
        </p:nvCxnSpPr>
        <p:spPr>
          <a:xfrm>
            <a:off x="5145535" y="3468971"/>
            <a:ext cx="481500" cy="6232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59" name="Shape 1916"/>
          <p:cNvCxnSpPr>
            <a:stCxn id="44" idx="4"/>
            <a:endCxn id="50" idx="0"/>
          </p:cNvCxnSpPr>
          <p:nvPr/>
        </p:nvCxnSpPr>
        <p:spPr>
          <a:xfrm flipH="1">
            <a:off x="5626948" y="3468971"/>
            <a:ext cx="571500" cy="6232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60" name="Shape 1917"/>
          <p:cNvCxnSpPr>
            <a:stCxn id="50" idx="4"/>
          </p:cNvCxnSpPr>
          <p:nvPr/>
        </p:nvCxnSpPr>
        <p:spPr>
          <a:xfrm flipH="1">
            <a:off x="5620369" y="4526077"/>
            <a:ext cx="6600" cy="6956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61" name="Shape 1918"/>
          <p:cNvCxnSpPr>
            <a:stCxn id="46" idx="4"/>
            <a:endCxn id="51" idx="0"/>
          </p:cNvCxnSpPr>
          <p:nvPr/>
        </p:nvCxnSpPr>
        <p:spPr>
          <a:xfrm>
            <a:off x="7273361" y="3468971"/>
            <a:ext cx="505500" cy="6232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62" name="Shape 1919"/>
          <p:cNvCxnSpPr>
            <a:stCxn id="45" idx="4"/>
            <a:endCxn id="51" idx="0"/>
          </p:cNvCxnSpPr>
          <p:nvPr/>
        </p:nvCxnSpPr>
        <p:spPr>
          <a:xfrm flipH="1">
            <a:off x="7779075" y="3468971"/>
            <a:ext cx="547200" cy="623200"/>
          </a:xfrm>
          <a:prstGeom prst="straightConnector1">
            <a:avLst/>
          </a:prstGeom>
          <a:noFill/>
          <a:ln w="19050" cap="flat" cmpd="sng">
            <a:solidFill>
              <a:schemeClr val="bg1">
                <a:lumMod val="85000"/>
              </a:schemeClr>
            </a:solidFill>
            <a:prstDash val="solid"/>
            <a:round/>
            <a:headEnd type="none" w="med" len="med"/>
            <a:tailEnd type="triangle" w="lg" len="lg"/>
          </a:ln>
        </p:spPr>
      </p:cxnSp>
      <p:cxnSp>
        <p:nvCxnSpPr>
          <p:cNvPr id="63" name="Shape 1920"/>
          <p:cNvCxnSpPr>
            <a:stCxn id="51" idx="4"/>
          </p:cNvCxnSpPr>
          <p:nvPr/>
        </p:nvCxnSpPr>
        <p:spPr>
          <a:xfrm>
            <a:off x="7778984" y="4526080"/>
            <a:ext cx="300" cy="695600"/>
          </a:xfrm>
          <a:prstGeom prst="straightConnector1">
            <a:avLst/>
          </a:prstGeom>
          <a:noFill/>
          <a:ln w="19050" cap="flat" cmpd="sng">
            <a:solidFill>
              <a:schemeClr val="bg1">
                <a:lumMod val="85000"/>
              </a:schemeClr>
            </a:solidFill>
            <a:prstDash val="solid"/>
            <a:round/>
            <a:headEnd type="none" w="med" len="med"/>
            <a:tailEnd type="triangle" w="lg" len="lg"/>
          </a:ln>
        </p:spPr>
      </p:cxnSp>
      <p:sp>
        <p:nvSpPr>
          <p:cNvPr id="64" name="Shape 1921"/>
          <p:cNvSpPr/>
          <p:nvPr/>
        </p:nvSpPr>
        <p:spPr>
          <a:xfrm>
            <a:off x="580791" y="5225885"/>
            <a:ext cx="1639799" cy="433999"/>
          </a:xfrm>
          <a:prstGeom prst="ellipse">
            <a:avLst/>
          </a:prstGeom>
          <a:solidFill>
            <a:srgbClr val="999999"/>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r,εzɪgn’eɪʃn</a:t>
            </a:r>
          </a:p>
        </p:txBody>
      </p:sp>
      <p:sp>
        <p:nvSpPr>
          <p:cNvPr id="65" name="Shape 1922"/>
          <p:cNvSpPr/>
          <p:nvPr/>
        </p:nvSpPr>
        <p:spPr>
          <a:xfrm>
            <a:off x="2641574" y="5225885"/>
            <a:ext cx="1639799" cy="433999"/>
          </a:xfrm>
          <a:prstGeom prst="ellipse">
            <a:avLst/>
          </a:prstGeom>
          <a:solidFill>
            <a:srgbClr val="999999"/>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riz’ajnz</a:t>
            </a:r>
          </a:p>
        </p:txBody>
      </p:sp>
      <p:sp>
        <p:nvSpPr>
          <p:cNvPr id="66" name="Shape 1923"/>
          <p:cNvSpPr/>
          <p:nvPr/>
        </p:nvSpPr>
        <p:spPr>
          <a:xfrm>
            <a:off x="4800486" y="5221721"/>
            <a:ext cx="1639799" cy="433999"/>
          </a:xfrm>
          <a:prstGeom prst="ellipse">
            <a:avLst/>
          </a:prstGeom>
          <a:solidFill>
            <a:srgbClr val="999999"/>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d,æmn’eɪʃn</a:t>
            </a:r>
          </a:p>
        </p:txBody>
      </p:sp>
      <p:sp>
        <p:nvSpPr>
          <p:cNvPr id="67" name="Shape 1924"/>
          <p:cNvSpPr/>
          <p:nvPr/>
        </p:nvSpPr>
        <p:spPr>
          <a:xfrm>
            <a:off x="6959400" y="5221721"/>
            <a:ext cx="1639799" cy="433999"/>
          </a:xfrm>
          <a:prstGeom prst="ellipse">
            <a:avLst/>
          </a:prstGeom>
          <a:solidFill>
            <a:srgbClr val="999999"/>
          </a:solidFill>
          <a:ln w="19050" cap="flat" cmpd="sng">
            <a:solidFill>
              <a:schemeClr val="bg1">
                <a:lumMod val="85000"/>
              </a:schemeClr>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d’æmz</a:t>
            </a:r>
          </a:p>
        </p:txBody>
      </p:sp>
      <p:sp>
        <p:nvSpPr>
          <p:cNvPr id="68" name="Shape 1925"/>
          <p:cNvSpPr txBox="1"/>
          <p:nvPr/>
        </p:nvSpPr>
        <p:spPr>
          <a:xfrm>
            <a:off x="698775" y="5874087"/>
            <a:ext cx="1438800" cy="409997"/>
          </a:xfrm>
          <a:prstGeom prst="rect">
            <a:avLst/>
          </a:prstGeom>
          <a:noFill/>
          <a:ln>
            <a:solidFill>
              <a:schemeClr val="bg1">
                <a:lumMod val="85000"/>
              </a:schemeClr>
            </a:solid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Subproblem 1</a:t>
            </a:r>
          </a:p>
        </p:txBody>
      </p:sp>
      <p:sp>
        <p:nvSpPr>
          <p:cNvPr id="69" name="Shape 1926"/>
          <p:cNvSpPr txBox="1"/>
          <p:nvPr/>
        </p:nvSpPr>
        <p:spPr>
          <a:xfrm>
            <a:off x="2856022" y="5862542"/>
            <a:ext cx="1438800" cy="409997"/>
          </a:xfrm>
          <a:prstGeom prst="rect">
            <a:avLst/>
          </a:prstGeom>
          <a:noFill/>
          <a:ln>
            <a:solidFill>
              <a:schemeClr val="bg1">
                <a:lumMod val="85000"/>
              </a:schemeClr>
            </a:solid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Subproblem 1</a:t>
            </a:r>
          </a:p>
        </p:txBody>
      </p:sp>
      <p:sp>
        <p:nvSpPr>
          <p:cNvPr id="70" name="Shape 1927"/>
          <p:cNvSpPr txBox="1"/>
          <p:nvPr/>
        </p:nvSpPr>
        <p:spPr>
          <a:xfrm>
            <a:off x="5051719" y="5862542"/>
            <a:ext cx="1438800" cy="409997"/>
          </a:xfrm>
          <a:prstGeom prst="rect">
            <a:avLst/>
          </a:prstGeom>
          <a:noFill/>
          <a:ln>
            <a:solidFill>
              <a:schemeClr val="bg1">
                <a:lumMod val="85000"/>
              </a:schemeClr>
            </a:solid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Subproblem 1</a:t>
            </a:r>
          </a:p>
        </p:txBody>
      </p:sp>
      <p:sp>
        <p:nvSpPr>
          <p:cNvPr id="71" name="Shape 1928"/>
          <p:cNvSpPr txBox="1"/>
          <p:nvPr/>
        </p:nvSpPr>
        <p:spPr>
          <a:xfrm>
            <a:off x="7160392" y="5862542"/>
            <a:ext cx="1438800" cy="409997"/>
          </a:xfrm>
          <a:prstGeom prst="rect">
            <a:avLst/>
          </a:prstGeom>
          <a:noFill/>
          <a:ln>
            <a:solidFill>
              <a:schemeClr val="bg1">
                <a:lumMod val="85000"/>
              </a:schemeClr>
            </a:solidFill>
          </a:ln>
        </p:spPr>
        <p:txBody>
          <a:bodyPr lIns="24600" tIns="24600" rIns="24600" bIns="24600" anchor="t" anchorCtr="0">
            <a:noAutofit/>
          </a:bodyPr>
          <a:lstStyle/>
          <a:p>
            <a:pPr algn="l" eaLnBrk="1" fontAlgn="auto" hangingPunct="1">
              <a:spcBef>
                <a:spcPts val="0"/>
              </a:spcBef>
              <a:spcAft>
                <a:spcPts val="0"/>
              </a:spcAft>
              <a:buClr>
                <a:srgbClr val="000000"/>
              </a:buClr>
              <a:buSzPct val="25000"/>
              <a:buFont typeface="Arial"/>
              <a:buNone/>
            </a:pPr>
            <a:r>
              <a:rPr lang="en" sz="1400" b="1" kern="0">
                <a:solidFill>
                  <a:srgbClr val="FFFFFF">
                    <a:lumMod val="85000"/>
                  </a:srgbClr>
                </a:solidFill>
                <a:latin typeface="Arial"/>
                <a:ea typeface="Arial"/>
                <a:cs typeface="Arial"/>
                <a:sym typeface="Arial"/>
                <a:rtl val="0"/>
              </a:rPr>
              <a:t>Subproblem 1</a:t>
            </a:r>
          </a:p>
        </p:txBody>
      </p:sp>
      <p:cxnSp>
        <p:nvCxnSpPr>
          <p:cNvPr id="72" name="Shape 1929"/>
          <p:cNvCxnSpPr>
            <a:stCxn id="41" idx="0"/>
            <a:endCxn id="47" idx="0"/>
          </p:cNvCxnSpPr>
          <p:nvPr/>
        </p:nvCxnSpPr>
        <p:spPr>
          <a:xfrm rot="16200000" flipV="1">
            <a:off x="2016155" y="1686227"/>
            <a:ext cx="16933" cy="2326488"/>
          </a:xfrm>
          <a:prstGeom prst="curvedConnector3">
            <a:avLst>
              <a:gd name="adj1" fmla="val 1800000"/>
            </a:avLst>
          </a:prstGeom>
          <a:noFill/>
          <a:ln w="19050" cap="flat" cmpd="sng">
            <a:solidFill>
              <a:schemeClr val="tx1"/>
            </a:solidFill>
            <a:prstDash val="dashDot"/>
            <a:round/>
            <a:headEnd type="none" w="med" len="med"/>
            <a:tailEnd type="none" w="med" len="med"/>
          </a:ln>
        </p:spPr>
      </p:cxnSp>
      <p:cxnSp>
        <p:nvCxnSpPr>
          <p:cNvPr id="73" name="Shape 1930"/>
          <p:cNvCxnSpPr>
            <a:stCxn id="46" idx="0"/>
            <a:endCxn id="43" idx="0"/>
          </p:cNvCxnSpPr>
          <p:nvPr/>
        </p:nvCxnSpPr>
        <p:spPr>
          <a:xfrm rot="5400000">
            <a:off x="6209011" y="1971422"/>
            <a:ext cx="800" cy="2127900"/>
          </a:xfrm>
          <a:prstGeom prst="curvedConnector3">
            <a:avLst>
              <a:gd name="adj1" fmla="val -72346580"/>
            </a:avLst>
          </a:prstGeom>
          <a:noFill/>
          <a:ln w="19050" cap="flat" cmpd="sng">
            <a:solidFill>
              <a:schemeClr val="bg1">
                <a:lumMod val="85000"/>
              </a:schemeClr>
            </a:solidFill>
            <a:prstDash val="dashDot"/>
            <a:round/>
            <a:headEnd type="none" w="med" len="med"/>
            <a:tailEnd type="none" w="med" len="med"/>
          </a:ln>
        </p:spPr>
      </p:cxnSp>
      <p:cxnSp>
        <p:nvCxnSpPr>
          <p:cNvPr id="74" name="Shape 1931"/>
          <p:cNvCxnSpPr>
            <a:stCxn id="44" idx="0"/>
            <a:endCxn id="42" idx="0"/>
          </p:cNvCxnSpPr>
          <p:nvPr/>
        </p:nvCxnSpPr>
        <p:spPr>
          <a:xfrm rot="5400000" flipH="1">
            <a:off x="4069998" y="906522"/>
            <a:ext cx="27200" cy="4229700"/>
          </a:xfrm>
          <a:prstGeom prst="curvedConnector3">
            <a:avLst>
              <a:gd name="adj1" fmla="val 3057007"/>
            </a:avLst>
          </a:prstGeom>
          <a:noFill/>
          <a:ln w="19050" cap="flat" cmpd="sng">
            <a:solidFill>
              <a:schemeClr val="bg1">
                <a:lumMod val="85000"/>
              </a:schemeClr>
            </a:solidFill>
            <a:prstDash val="dashDot"/>
            <a:round/>
            <a:headEnd type="none" w="med" len="med"/>
            <a:tailEnd type="none" w="med" len="med"/>
          </a:ln>
        </p:spPr>
      </p:cxnSp>
      <p:cxnSp>
        <p:nvCxnSpPr>
          <p:cNvPr id="75" name="Shape 1932"/>
          <p:cNvCxnSpPr>
            <a:stCxn id="45" idx="0"/>
            <a:endCxn id="40" idx="0"/>
          </p:cNvCxnSpPr>
          <p:nvPr/>
        </p:nvCxnSpPr>
        <p:spPr>
          <a:xfrm rot="5400000">
            <a:off x="6179375" y="888872"/>
            <a:ext cx="800" cy="4293000"/>
          </a:xfrm>
          <a:prstGeom prst="curvedConnector3">
            <a:avLst>
              <a:gd name="adj1" fmla="val -119729914"/>
            </a:avLst>
          </a:prstGeom>
          <a:noFill/>
          <a:ln w="19050" cap="flat" cmpd="sng">
            <a:solidFill>
              <a:schemeClr val="bg1">
                <a:lumMod val="85000"/>
              </a:schemeClr>
            </a:solidFill>
            <a:prstDash val="dashDot"/>
            <a:round/>
            <a:headEnd type="none" w="med" len="med"/>
            <a:tailEnd type="none" w="med" len="med"/>
          </a:ln>
        </p:spPr>
      </p:cxnSp>
      <p:cxnSp>
        <p:nvCxnSpPr>
          <p:cNvPr id="77" name="Shape 1934"/>
          <p:cNvCxnSpPr>
            <a:stCxn id="47" idx="0"/>
          </p:cNvCxnSpPr>
          <p:nvPr/>
        </p:nvCxnSpPr>
        <p:spPr>
          <a:xfrm flipV="1">
            <a:off x="855028" y="2743551"/>
            <a:ext cx="546399" cy="105920"/>
          </a:xfrm>
          <a:prstGeom prst="straightConnector1">
            <a:avLst/>
          </a:prstGeom>
          <a:noFill/>
          <a:ln w="19050" cap="flat" cmpd="sng">
            <a:solidFill>
              <a:srgbClr val="000000"/>
            </a:solidFill>
            <a:prstDash val="solid"/>
            <a:round/>
            <a:headEnd type="none" w="med" len="med"/>
            <a:tailEnd type="triangle" w="lg" len="lg"/>
          </a:ln>
        </p:spPr>
      </p:cxnSp>
      <p:cxnSp>
        <p:nvCxnSpPr>
          <p:cNvPr id="79" name="Shape 1936"/>
          <p:cNvCxnSpPr>
            <a:stCxn id="41" idx="0"/>
          </p:cNvCxnSpPr>
          <p:nvPr/>
        </p:nvCxnSpPr>
        <p:spPr>
          <a:xfrm flipH="1" flipV="1">
            <a:off x="2777849" y="2754978"/>
            <a:ext cx="403666" cy="94493"/>
          </a:xfrm>
          <a:prstGeom prst="straightConnector1">
            <a:avLst/>
          </a:prstGeom>
          <a:noFill/>
          <a:ln w="19050" cap="flat" cmpd="sng">
            <a:solidFill>
              <a:srgbClr val="000000"/>
            </a:solidFill>
            <a:prstDash val="solid"/>
            <a:round/>
            <a:headEnd type="none" w="med" len="med"/>
            <a:tailEnd type="triangle" w="lg" len="lg"/>
          </a:ln>
        </p:spPr>
      </p:cxn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200</a:t>
            </a:fld>
            <a:endParaRPr lang="en" sz="1200">
              <a:solidFill>
                <a:srgbClr val="888888"/>
              </a:solidFill>
              <a:latin typeface="Calibri"/>
              <a:ea typeface="Calibri"/>
              <a:cs typeface="Calibri"/>
              <a:sym typeface="Calibri"/>
            </a:endParaRPr>
          </a:p>
        </p:txBody>
      </p:sp>
      <p:sp>
        <p:nvSpPr>
          <p:cNvPr id="5" name="Rounded Rectangular Callout 4"/>
          <p:cNvSpPr/>
          <p:nvPr/>
        </p:nvSpPr>
        <p:spPr>
          <a:xfrm>
            <a:off x="861378" y="3821544"/>
            <a:ext cx="2326488" cy="969819"/>
          </a:xfrm>
          <a:prstGeom prst="wedgeRoundRectCallout">
            <a:avLst>
              <a:gd name="adj1" fmla="val -44348"/>
              <a:gd name="adj2" fmla="val -98928"/>
              <a:gd name="adj3" fmla="val 16667"/>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 sz="2400" kern="0" dirty="0">
                <a:solidFill>
                  <a:srgbClr val="000000"/>
                </a:solidFill>
                <a:ea typeface="Arial"/>
                <a:cs typeface="Arial"/>
                <a:sym typeface="Arial"/>
                <a:rtl val="0"/>
              </a:rPr>
              <a:t>I </a:t>
            </a:r>
            <a:r>
              <a:rPr lang="en" sz="2400" kern="0" dirty="0" smtClean="0">
                <a:solidFill>
                  <a:srgbClr val="000000"/>
                </a:solidFill>
                <a:ea typeface="Arial"/>
                <a:cs typeface="Arial"/>
                <a:sym typeface="Arial"/>
                <a:rtl val="0"/>
              </a:rPr>
              <a:t>prefer</a:t>
            </a:r>
            <a:br>
              <a:rPr lang="en" sz="2400" kern="0" dirty="0" smtClean="0">
                <a:solidFill>
                  <a:srgbClr val="000000"/>
                </a:solidFill>
                <a:ea typeface="Arial"/>
                <a:cs typeface="Arial"/>
                <a:sym typeface="Arial"/>
                <a:rtl val="0"/>
              </a:rPr>
            </a:br>
            <a:r>
              <a:rPr lang="en" sz="2400" i="1" kern="0" dirty="0" smtClean="0">
                <a:solidFill>
                  <a:srgbClr val="000000"/>
                </a:solidFill>
                <a:ea typeface="Arial"/>
                <a:cs typeface="Arial"/>
                <a:sym typeface="Arial"/>
                <a:rtl val="0"/>
              </a:rPr>
              <a:t>rεzɪgn</a:t>
            </a:r>
            <a:endParaRPr lang="en" sz="2400" i="1" kern="0" dirty="0">
              <a:solidFill>
                <a:srgbClr val="000000"/>
              </a:solidFill>
              <a:ea typeface="Arial"/>
              <a:cs typeface="Arial"/>
              <a:sym typeface="Arial"/>
              <a:rtl val="0"/>
            </a:endParaRPr>
          </a:p>
        </p:txBody>
      </p:sp>
      <p:sp>
        <p:nvSpPr>
          <p:cNvPr id="76" name="Cloud 75"/>
          <p:cNvSpPr/>
          <p:nvPr/>
        </p:nvSpPr>
        <p:spPr>
          <a:xfrm>
            <a:off x="2042434" y="3441941"/>
            <a:ext cx="3669251" cy="1762996"/>
          </a:xfrm>
          <a:prstGeom prst="cloud">
            <a:avLst/>
          </a:prstGeom>
          <a:solidFill>
            <a:srgbClr val="FFFF83"/>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US" altLang="zh-CN" sz="2400" kern="0" dirty="0" smtClean="0">
                <a:solidFill>
                  <a:srgbClr val="000000"/>
                </a:solidFill>
                <a:sym typeface="Arial"/>
                <a:rtl val="0"/>
              </a:rPr>
              <a:t>Less</a:t>
            </a:r>
            <a:r>
              <a:rPr lang="en-US" altLang="zh-CN" sz="2400" kern="0" dirty="0" smtClean="0">
                <a:solidFill>
                  <a:srgbClr val="3366FF"/>
                </a:solidFill>
                <a:sym typeface="Arial"/>
                <a:rtl val="0"/>
              </a:rPr>
              <a:t> </a:t>
            </a:r>
            <a:r>
              <a:rPr lang="en" sz="2400" kern="0" dirty="0" smtClean="0">
                <a:solidFill>
                  <a:srgbClr val="3366FF"/>
                </a:solidFill>
                <a:sym typeface="Arial"/>
                <a:rtl val="0"/>
              </a:rPr>
              <a:t>ε</a:t>
            </a:r>
            <a:r>
              <a:rPr lang="en-US" sz="2400" kern="0" dirty="0">
                <a:solidFill>
                  <a:srgbClr val="3366FF"/>
                </a:solidFill>
                <a:sym typeface="Arial"/>
                <a:rtl val="0"/>
              </a:rPr>
              <a:t>, </a:t>
            </a:r>
            <a:r>
              <a:rPr lang="en" sz="2400" kern="0" dirty="0">
                <a:solidFill>
                  <a:srgbClr val="3366FF"/>
                </a:solidFill>
                <a:sym typeface="Arial"/>
                <a:rtl val="0"/>
              </a:rPr>
              <a:t>ɪ</a:t>
            </a:r>
            <a:r>
              <a:rPr lang="en-US" sz="2400" kern="0" dirty="0">
                <a:solidFill>
                  <a:srgbClr val="3366FF"/>
                </a:solidFill>
                <a:sym typeface="Arial"/>
                <a:rtl val="0"/>
              </a:rPr>
              <a:t>, </a:t>
            </a:r>
            <a:r>
              <a:rPr lang="en" sz="2400" kern="0" dirty="0">
                <a:solidFill>
                  <a:srgbClr val="3366FF"/>
                </a:solidFill>
                <a:sym typeface="Arial"/>
                <a:rtl val="0"/>
              </a:rPr>
              <a:t>g</a:t>
            </a:r>
            <a:r>
              <a:rPr lang="en-US" sz="2400" kern="0" dirty="0">
                <a:solidFill>
                  <a:srgbClr val="000000"/>
                </a:solidFill>
                <a:sym typeface="Arial"/>
                <a:rtl val="0"/>
              </a:rPr>
              <a:t>; </a:t>
            </a:r>
            <a:r>
              <a:rPr lang="en-US" sz="2400" kern="0" dirty="0" smtClean="0">
                <a:solidFill>
                  <a:srgbClr val="000000"/>
                </a:solidFill>
                <a:sym typeface="Arial"/>
                <a:rtl val="0"/>
              </a:rPr>
              <a:t>more </a:t>
            </a:r>
            <a:r>
              <a:rPr lang="en-US" sz="2400" kern="0" dirty="0" err="1">
                <a:solidFill>
                  <a:srgbClr val="FF6600"/>
                </a:solidFill>
                <a:sym typeface="Arial"/>
                <a:rtl val="0"/>
              </a:rPr>
              <a:t>i</a:t>
            </a:r>
            <a:r>
              <a:rPr lang="en-US" sz="2400" kern="0" dirty="0">
                <a:solidFill>
                  <a:srgbClr val="FF6600"/>
                </a:solidFill>
                <a:sym typeface="Arial"/>
                <a:rtl val="0"/>
              </a:rPr>
              <a:t>, a, </a:t>
            </a:r>
            <a:r>
              <a:rPr lang="en-US" sz="2400" kern="0" dirty="0" smtClean="0">
                <a:solidFill>
                  <a:srgbClr val="FF6600"/>
                </a:solidFill>
                <a:sym typeface="Arial"/>
                <a:rtl val="0"/>
              </a:rPr>
              <a:t>j</a:t>
            </a:r>
          </a:p>
          <a:p>
            <a:pPr algn="l" eaLnBrk="1" fontAlgn="auto" hangingPunct="1">
              <a:spcBef>
                <a:spcPts val="0"/>
              </a:spcBef>
              <a:spcAft>
                <a:spcPts val="0"/>
              </a:spcAft>
              <a:buClr>
                <a:srgbClr val="000000"/>
              </a:buClr>
              <a:buSzPct val="25000"/>
              <a:buFontTx/>
              <a:buNone/>
            </a:pPr>
            <a:r>
              <a:rPr lang="en-US" kern="0" dirty="0" smtClean="0">
                <a:solidFill>
                  <a:srgbClr val="000000"/>
                </a:solidFill>
                <a:sym typeface="Arial"/>
                <a:rtl val="0"/>
              </a:rPr>
              <a:t>(to match others)</a:t>
            </a:r>
            <a:endParaRPr lang="en" sz="2400" kern="0" dirty="0">
              <a:solidFill>
                <a:srgbClr val="000000"/>
              </a:solidFill>
              <a:sym typeface="Arial"/>
              <a:rtl val="0"/>
            </a:endParaRPr>
          </a:p>
        </p:txBody>
      </p:sp>
      <p:sp>
        <p:nvSpPr>
          <p:cNvPr id="6" name="Rounded Rectangular Callout 5"/>
          <p:cNvSpPr/>
          <p:nvPr/>
        </p:nvSpPr>
        <p:spPr>
          <a:xfrm>
            <a:off x="4033275" y="1720273"/>
            <a:ext cx="2165173" cy="1034705"/>
          </a:xfrm>
          <a:prstGeom prst="wedgeRoundRectCallout">
            <a:avLst>
              <a:gd name="adj1" fmla="val -62425"/>
              <a:gd name="adj2" fmla="val 73658"/>
              <a:gd name="adj3" fmla="val 16667"/>
            </a:avLst>
          </a:prstGeom>
          <a:solidFill>
            <a:srgbClr val="BFBFBF"/>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 sz="2400" kern="0" dirty="0">
                <a:solidFill>
                  <a:srgbClr val="000000"/>
                </a:solidFill>
                <a:ea typeface="Arial"/>
                <a:cs typeface="Arial"/>
                <a:sym typeface="Arial"/>
                <a:rtl val="0"/>
              </a:rPr>
              <a:t>I </a:t>
            </a:r>
            <a:r>
              <a:rPr lang="en" sz="2400" kern="0" dirty="0" smtClean="0">
                <a:solidFill>
                  <a:srgbClr val="000000"/>
                </a:solidFill>
                <a:ea typeface="Arial"/>
                <a:cs typeface="Arial"/>
                <a:sym typeface="Arial"/>
                <a:rtl val="0"/>
              </a:rPr>
              <a:t>prefer</a:t>
            </a:r>
            <a:br>
              <a:rPr lang="en" sz="2400" kern="0" dirty="0" smtClean="0">
                <a:solidFill>
                  <a:srgbClr val="000000"/>
                </a:solidFill>
                <a:ea typeface="Arial"/>
                <a:cs typeface="Arial"/>
                <a:sym typeface="Arial"/>
                <a:rtl val="0"/>
              </a:rPr>
            </a:br>
            <a:r>
              <a:rPr lang="en" sz="2400" i="1" kern="0" dirty="0" smtClean="0">
                <a:solidFill>
                  <a:srgbClr val="000000"/>
                </a:solidFill>
                <a:ea typeface="Arial"/>
                <a:cs typeface="Arial"/>
                <a:sym typeface="Arial"/>
                <a:rtl val="0"/>
              </a:rPr>
              <a:t>rizajn</a:t>
            </a:r>
            <a:endParaRPr lang="en" sz="2400" i="1" kern="0" dirty="0">
              <a:solidFill>
                <a:srgbClr val="000000"/>
              </a:solidFill>
              <a:ea typeface="Arial"/>
              <a:cs typeface="Arial"/>
              <a:sym typeface="Arial"/>
              <a:rtl val="0"/>
            </a:endParaRPr>
          </a:p>
        </p:txBody>
      </p:sp>
      <p:sp>
        <p:nvSpPr>
          <p:cNvPr id="80" name="Cloud 79"/>
          <p:cNvSpPr/>
          <p:nvPr/>
        </p:nvSpPr>
        <p:spPr>
          <a:xfrm>
            <a:off x="4989714" y="1579467"/>
            <a:ext cx="3594045" cy="1866843"/>
          </a:xfrm>
          <a:prstGeom prst="cloud">
            <a:avLst/>
          </a:prstGeom>
          <a:solidFill>
            <a:srgbClr val="FFFF83"/>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US" sz="2400" kern="0" dirty="0" smtClean="0">
                <a:solidFill>
                  <a:srgbClr val="000000"/>
                </a:solidFill>
                <a:sym typeface="Arial"/>
                <a:rtl val="0"/>
              </a:rPr>
              <a:t>Less </a:t>
            </a:r>
            <a:r>
              <a:rPr lang="en-US" sz="2400" kern="0" dirty="0" err="1" smtClean="0">
                <a:solidFill>
                  <a:srgbClr val="FF6600"/>
                </a:solidFill>
                <a:sym typeface="Arial"/>
                <a:rtl val="0"/>
              </a:rPr>
              <a:t>i</a:t>
            </a:r>
            <a:r>
              <a:rPr lang="en-US" sz="2400" kern="0" dirty="0">
                <a:solidFill>
                  <a:srgbClr val="FF6600"/>
                </a:solidFill>
                <a:sym typeface="Arial"/>
                <a:rtl val="0"/>
              </a:rPr>
              <a:t>, a, j</a:t>
            </a:r>
            <a:r>
              <a:rPr lang="en-US" sz="2400" kern="0" dirty="0" smtClean="0">
                <a:solidFill>
                  <a:srgbClr val="000000"/>
                </a:solidFill>
                <a:sym typeface="Arial"/>
                <a:rtl val="0"/>
              </a:rPr>
              <a:t>;</a:t>
            </a:r>
          </a:p>
          <a:p>
            <a:pPr algn="l" eaLnBrk="1" fontAlgn="auto" hangingPunct="1">
              <a:spcBef>
                <a:spcPts val="0"/>
              </a:spcBef>
              <a:spcAft>
                <a:spcPts val="0"/>
              </a:spcAft>
              <a:buClr>
                <a:srgbClr val="000000"/>
              </a:buClr>
              <a:buSzPct val="25000"/>
              <a:buFontTx/>
              <a:buNone/>
            </a:pPr>
            <a:r>
              <a:rPr lang="en-US" sz="2400" kern="0" dirty="0" smtClean="0">
                <a:solidFill>
                  <a:srgbClr val="000000"/>
                </a:solidFill>
                <a:sym typeface="Arial"/>
                <a:rtl val="0"/>
              </a:rPr>
              <a:t>more </a:t>
            </a:r>
            <a:r>
              <a:rPr lang="en" sz="2400" kern="0" dirty="0" smtClean="0">
                <a:solidFill>
                  <a:srgbClr val="3366FF"/>
                </a:solidFill>
                <a:sym typeface="Arial"/>
                <a:rtl val="0"/>
              </a:rPr>
              <a:t>ε</a:t>
            </a:r>
            <a:r>
              <a:rPr lang="en-US" sz="2400" kern="0" dirty="0">
                <a:solidFill>
                  <a:srgbClr val="3366FF"/>
                </a:solidFill>
                <a:sym typeface="Arial"/>
                <a:rtl val="0"/>
              </a:rPr>
              <a:t>, </a:t>
            </a:r>
            <a:r>
              <a:rPr lang="en" sz="2400" kern="0" dirty="0">
                <a:solidFill>
                  <a:srgbClr val="3366FF"/>
                </a:solidFill>
                <a:sym typeface="Arial"/>
                <a:rtl val="0"/>
              </a:rPr>
              <a:t>ɪ</a:t>
            </a:r>
            <a:r>
              <a:rPr lang="en-US" sz="2400" kern="0" dirty="0">
                <a:solidFill>
                  <a:srgbClr val="3366FF"/>
                </a:solidFill>
                <a:sym typeface="Arial"/>
                <a:rtl val="0"/>
              </a:rPr>
              <a:t>, </a:t>
            </a:r>
            <a:r>
              <a:rPr lang="en" sz="2400" kern="0" dirty="0" smtClean="0">
                <a:solidFill>
                  <a:srgbClr val="3366FF"/>
                </a:solidFill>
                <a:sym typeface="Arial"/>
                <a:rtl val="0"/>
              </a:rPr>
              <a:t>g</a:t>
            </a:r>
            <a:endParaRPr lang="en-US" sz="2400" kern="0" dirty="0" smtClean="0">
              <a:solidFill>
                <a:srgbClr val="3366FF"/>
              </a:solidFill>
              <a:sym typeface="Arial"/>
              <a:rtl val="0"/>
            </a:endParaRPr>
          </a:p>
          <a:p>
            <a:pPr algn="l" eaLnBrk="1" fontAlgn="auto" hangingPunct="1">
              <a:spcBef>
                <a:spcPts val="0"/>
              </a:spcBef>
              <a:spcAft>
                <a:spcPts val="0"/>
              </a:spcAft>
              <a:buClr>
                <a:srgbClr val="000000"/>
              </a:buClr>
              <a:buSzPct val="25000"/>
              <a:buFontTx/>
              <a:buNone/>
            </a:pPr>
            <a:r>
              <a:rPr lang="en-US" kern="0" dirty="0">
                <a:solidFill>
                  <a:srgbClr val="000000"/>
                </a:solidFill>
                <a:sym typeface="Arial"/>
                <a:rtl val="0"/>
              </a:rPr>
              <a:t>(to match others)</a:t>
            </a:r>
            <a:endParaRPr lang="en" sz="2400" kern="0" dirty="0">
              <a:solidFill>
                <a:srgbClr val="000000"/>
              </a:solidFill>
              <a:sym typeface="Arial"/>
              <a:rtl val="0"/>
            </a:endParaRPr>
          </a:p>
        </p:txBody>
      </p:sp>
      <p:grpSp>
        <p:nvGrpSpPr>
          <p:cNvPr id="81" name="Group 80"/>
          <p:cNvGrpSpPr/>
          <p:nvPr/>
        </p:nvGrpSpPr>
        <p:grpSpPr>
          <a:xfrm>
            <a:off x="4221593" y="3786682"/>
            <a:ext cx="1062981" cy="656973"/>
            <a:chOff x="3457777" y="1258460"/>
            <a:chExt cx="1062981" cy="656973"/>
          </a:xfrm>
        </p:grpSpPr>
        <p:pic>
          <p:nvPicPr>
            <p:cNvPr id="85" name="Picture 84" descr="weight_blue.jpe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86" name="Picture 85" descr="weight_blue.jpe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87" name="Picture 86" descr="weight_blue.jpe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88" name="Picture 87" descr="weight_blue.jpe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89" name="Picture 88" descr="weight_blue.jpe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90" name="Picture 89" descr="weight_blue.jpe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91" name="Group 90"/>
          <p:cNvGrpSpPr/>
          <p:nvPr/>
        </p:nvGrpSpPr>
        <p:grpSpPr>
          <a:xfrm>
            <a:off x="7200118" y="1938177"/>
            <a:ext cx="1143987" cy="684096"/>
            <a:chOff x="4614296" y="1223815"/>
            <a:chExt cx="1143987" cy="684096"/>
          </a:xfrm>
        </p:grpSpPr>
        <p:pic>
          <p:nvPicPr>
            <p:cNvPr id="92" name="Picture 91" descr="weight_purple.jpeg"/>
            <p:cNvPicPr>
              <a:picLocks noChangeAspect="1"/>
            </p:cNvPicPr>
            <p:nvPr/>
          </p:nvPicPr>
          <p:blipFill>
            <a:blip r:embed="rId4" cstate="print">
              <a:clrChange>
                <a:clrFrom>
                  <a:srgbClr val="FFFDFE"/>
                </a:clrFrom>
                <a:clrTo>
                  <a:srgbClr val="FFFDFE">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93" name="Picture 92" descr="weight_purple.jpeg"/>
            <p:cNvPicPr>
              <a:picLocks noChangeAspect="1"/>
            </p:cNvPicPr>
            <p:nvPr/>
          </p:nvPicPr>
          <p:blipFill>
            <a:blip r:embed="rId4" cstate="print">
              <a:clrChange>
                <a:clrFrom>
                  <a:srgbClr val="FFFDFE"/>
                </a:clrFrom>
                <a:clrTo>
                  <a:srgbClr val="FFFDFE">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94" name="Picture 93" descr="weight_purple.jpeg"/>
            <p:cNvPicPr>
              <a:picLocks noChangeAspect="1"/>
            </p:cNvPicPr>
            <p:nvPr/>
          </p:nvPicPr>
          <p:blipFill>
            <a:blip r:embed="rId4" cstate="print">
              <a:clrChange>
                <a:clrFrom>
                  <a:srgbClr val="FFFDFE"/>
                </a:clrFrom>
                <a:clrTo>
                  <a:srgbClr val="FFFDFE">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95" name="Picture 94" descr="weight_purple.jpeg"/>
            <p:cNvPicPr>
              <a:picLocks noChangeAspect="1"/>
            </p:cNvPicPr>
            <p:nvPr/>
          </p:nvPicPr>
          <p:blipFill>
            <a:blip r:embed="rId4" cstate="print">
              <a:clrChange>
                <a:clrFrom>
                  <a:srgbClr val="FFFDFE"/>
                </a:clrFrom>
                <a:clrTo>
                  <a:srgbClr val="FFFDFE">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96" name="Picture 95" descr="weight_purple.jpeg"/>
            <p:cNvPicPr>
              <a:picLocks noChangeAspect="1"/>
            </p:cNvPicPr>
            <p:nvPr/>
          </p:nvPicPr>
          <p:blipFill>
            <a:blip r:embed="rId4" cstate="print">
              <a:clrChange>
                <a:clrFrom>
                  <a:srgbClr val="FFFDFE"/>
                </a:clrFrom>
                <a:clrTo>
                  <a:srgbClr val="FFFDFE">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97" name="Picture 96" descr="weight_purple.jpeg"/>
            <p:cNvPicPr>
              <a:picLocks noChangeAspect="1"/>
            </p:cNvPicPr>
            <p:nvPr/>
          </p:nvPicPr>
          <p:blipFill>
            <a:blip r:embed="rId4" cstate="print">
              <a:clrChange>
                <a:clrFrom>
                  <a:srgbClr val="FFFDFE"/>
                </a:clrFrom>
                <a:clrTo>
                  <a:srgbClr val="FFFDFE">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pic>
        <p:nvPicPr>
          <p:cNvPr id="7" name="Picture 6" descr="Screen Shot 2015-09-19 at 8.37.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2620" y="5204936"/>
            <a:ext cx="5439197" cy="1084958"/>
          </a:xfrm>
          <a:prstGeom prst="rect">
            <a:avLst/>
          </a:prstGeom>
        </p:spPr>
      </p:pic>
      <p:sp>
        <p:nvSpPr>
          <p:cNvPr id="78" name="Shape 1081"/>
          <p:cNvSpPr/>
          <p:nvPr/>
        </p:nvSpPr>
        <p:spPr>
          <a:xfrm>
            <a:off x="764032" y="2375079"/>
            <a:ext cx="194692" cy="18558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2" name="Straight Connector 81"/>
          <p:cNvCxnSpPr>
            <a:stCxn id="78" idx="2"/>
            <a:endCxn id="47" idx="0"/>
          </p:cNvCxnSpPr>
          <p:nvPr/>
        </p:nvCxnSpPr>
        <p:spPr>
          <a:xfrm flipH="1">
            <a:off x="855027" y="2560668"/>
            <a:ext cx="6351" cy="28880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3" name="Shape 1081"/>
          <p:cNvSpPr/>
          <p:nvPr/>
        </p:nvSpPr>
        <p:spPr>
          <a:xfrm>
            <a:off x="3090520" y="2361194"/>
            <a:ext cx="194692" cy="18558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4" name="Straight Connector 83"/>
          <p:cNvCxnSpPr>
            <a:stCxn id="83" idx="2"/>
            <a:endCxn id="41" idx="0"/>
          </p:cNvCxnSpPr>
          <p:nvPr/>
        </p:nvCxnSpPr>
        <p:spPr>
          <a:xfrm flipH="1">
            <a:off x="3181515" y="2546783"/>
            <a:ext cx="6351" cy="30268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336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6" grpId="0" animBg="1"/>
      <p:bldP spid="6" grpId="0" animBg="1"/>
      <p:bldP spid="80"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Features: “Active set” method</a:t>
            </a:r>
            <a:endParaRPr lang="en-US" dirty="0"/>
          </a:p>
        </p:txBody>
      </p:sp>
      <p:sp>
        <p:nvSpPr>
          <p:cNvPr id="3" name="Text Placeholder 2"/>
          <p:cNvSpPr>
            <a:spLocks noGrp="1"/>
          </p:cNvSpPr>
          <p:nvPr>
            <p:ph type="body" idx="1"/>
          </p:nvPr>
        </p:nvSpPr>
        <p:spPr>
          <a:xfrm>
            <a:off x="457200" y="1600200"/>
            <a:ext cx="8432800" cy="4526000"/>
          </a:xfrm>
        </p:spPr>
        <p:txBody>
          <a:bodyPr/>
          <a:lstStyle/>
          <a:p>
            <a:pPr marL="393192" indent="-365760">
              <a:spcBef>
                <a:spcPts val="0"/>
              </a:spcBef>
              <a:spcAft>
                <a:spcPts val="0"/>
              </a:spcAft>
              <a:buSzPct val="150000"/>
            </a:pPr>
            <a:r>
              <a:rPr lang="en-US" sz="3000" dirty="0" smtClean="0"/>
              <a:t>How many features?</a:t>
            </a:r>
          </a:p>
          <a:p>
            <a:pPr marL="393192" indent="-365760">
              <a:spcBef>
                <a:spcPts val="0"/>
              </a:spcBef>
              <a:spcAft>
                <a:spcPts val="0"/>
              </a:spcAft>
              <a:buSzPct val="150000"/>
            </a:pPr>
            <a:r>
              <a:rPr lang="en-US" sz="3000" dirty="0" smtClean="0"/>
              <a:t>Infinitely many possible n-grams!</a:t>
            </a:r>
          </a:p>
          <a:p>
            <a:pPr marL="393192" indent="-365760">
              <a:spcBef>
                <a:spcPts val="0"/>
              </a:spcBef>
              <a:spcAft>
                <a:spcPts val="0"/>
              </a:spcAft>
              <a:buSzPct val="150000"/>
            </a:pPr>
            <a:r>
              <a:rPr lang="en-US" sz="3000" dirty="0" smtClean="0"/>
              <a:t>Trick: Gradually increase feature set as needed.</a:t>
            </a:r>
          </a:p>
          <a:p>
            <a:pPr marL="793242" lvl="1" indent="-365760">
              <a:spcBef>
                <a:spcPts val="0"/>
              </a:spcBef>
              <a:spcAft>
                <a:spcPts val="0"/>
              </a:spcAft>
              <a:buSzPct val="150000"/>
            </a:pPr>
            <a:r>
              <a:rPr lang="en-US" sz="2600" dirty="0" smtClean="0"/>
              <a:t>Like Paul &amp; Eisner (2012), Cotterell &amp; Eisner (2015)</a:t>
            </a:r>
          </a:p>
          <a:p>
            <a:pPr marL="393192" indent="-365760">
              <a:spcBef>
                <a:spcPts val="0"/>
              </a:spcBef>
              <a:spcAft>
                <a:spcPts val="0"/>
              </a:spcAft>
              <a:buSzPct val="150000"/>
            </a:pPr>
            <a:endParaRPr lang="en-US" sz="3000" dirty="0"/>
          </a:p>
          <a:p>
            <a:pPr marL="541782" indent="-514350">
              <a:spcBef>
                <a:spcPts val="0"/>
              </a:spcBef>
              <a:spcAft>
                <a:spcPts val="0"/>
              </a:spcAft>
              <a:buFont typeface="+mj-lt"/>
              <a:buAutoNum type="arabicPeriod"/>
            </a:pPr>
            <a:r>
              <a:rPr lang="en-US" sz="3000" dirty="0" smtClean="0"/>
              <a:t>Only add features on which strings disagree.</a:t>
            </a:r>
          </a:p>
          <a:p>
            <a:pPr marL="541782" indent="-514350">
              <a:spcBef>
                <a:spcPts val="0"/>
              </a:spcBef>
              <a:spcAft>
                <a:spcPts val="0"/>
              </a:spcAft>
              <a:buFont typeface="+mj-lt"/>
              <a:buAutoNum type="arabicPeriod"/>
            </a:pPr>
            <a:r>
              <a:rPr lang="en-US" sz="3000" dirty="0" smtClean="0"/>
              <a:t>Only add </a:t>
            </a:r>
            <a:r>
              <a:rPr lang="en-US" sz="2800" dirty="0" err="1" smtClean="0">
                <a:solidFill>
                  <a:srgbClr val="FF0000"/>
                </a:solidFill>
                <a:latin typeface="Arial"/>
                <a:sym typeface="Arial"/>
              </a:rPr>
              <a:t>abcd</a:t>
            </a:r>
            <a:r>
              <a:rPr lang="en-US" sz="2800" dirty="0" smtClean="0">
                <a:solidFill>
                  <a:srgbClr val="FF0000"/>
                </a:solidFill>
                <a:latin typeface="Arial"/>
                <a:sym typeface="Arial"/>
              </a:rPr>
              <a:t> </a:t>
            </a:r>
            <a:r>
              <a:rPr lang="en-US" sz="3000" dirty="0" smtClean="0"/>
              <a:t>once </a:t>
            </a:r>
            <a:r>
              <a:rPr lang="en-US" sz="2800" dirty="0" err="1" smtClean="0">
                <a:solidFill>
                  <a:srgbClr val="0000FF"/>
                </a:solidFill>
                <a:latin typeface="Arial"/>
                <a:ea typeface="+mn-ea"/>
                <a:cs typeface="+mn-cs"/>
                <a:sym typeface="Arial"/>
              </a:rPr>
              <a:t>abc</a:t>
            </a:r>
            <a:r>
              <a:rPr lang="en-US" sz="2800" dirty="0" smtClean="0">
                <a:solidFill>
                  <a:srgbClr val="0000FF"/>
                </a:solidFill>
                <a:latin typeface="Arial"/>
                <a:ea typeface="+mn-ea"/>
                <a:cs typeface="+mn-cs"/>
                <a:sym typeface="Arial"/>
              </a:rPr>
              <a:t> </a:t>
            </a:r>
            <a:r>
              <a:rPr lang="en-US" sz="3000" dirty="0" smtClean="0"/>
              <a:t>and </a:t>
            </a:r>
            <a:r>
              <a:rPr lang="en-US" sz="2800" dirty="0" err="1" smtClean="0">
                <a:solidFill>
                  <a:srgbClr val="0000FF"/>
                </a:solidFill>
                <a:latin typeface="Arial"/>
                <a:sym typeface="Arial"/>
              </a:rPr>
              <a:t>bcd</a:t>
            </a:r>
            <a:r>
              <a:rPr lang="en-US" sz="2800" dirty="0" smtClean="0">
                <a:solidFill>
                  <a:srgbClr val="0000FF"/>
                </a:solidFill>
                <a:latin typeface="Arial"/>
                <a:sym typeface="Arial"/>
              </a:rPr>
              <a:t> </a:t>
            </a:r>
            <a:r>
              <a:rPr lang="en-US" sz="3000" dirty="0" smtClean="0"/>
              <a:t>already agree.</a:t>
            </a:r>
          </a:p>
          <a:p>
            <a:pPr marL="941832" lvl="1" indent="-514350">
              <a:spcBef>
                <a:spcPts val="0"/>
              </a:spcBef>
              <a:spcAft>
                <a:spcPts val="0"/>
              </a:spcAft>
            </a:pPr>
            <a:r>
              <a:rPr lang="en-US" sz="2600" dirty="0" smtClean="0"/>
              <a:t>Exception: Add unigrams and bigrams for free.</a:t>
            </a:r>
            <a:endParaRPr lang="en-US" sz="2600"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201</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5358099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Shape 776"/>
          <p:cNvSpPr txBox="1">
            <a:spLocks noGrp="1"/>
          </p:cNvSpPr>
          <p:nvPr>
            <p:ph type="title"/>
          </p:nvPr>
        </p:nvSpPr>
        <p:spPr>
          <a:xfrm>
            <a:off x="457200" y="274637"/>
            <a:ext cx="8229600" cy="114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mbria"/>
              <a:buNone/>
            </a:pPr>
            <a:r>
              <a:rPr lang="en" sz="4000" dirty="0" smtClean="0"/>
              <a:t>Fragment </a:t>
            </a:r>
            <a:r>
              <a:rPr lang="en" sz="4000" dirty="0"/>
              <a:t>of </a:t>
            </a:r>
            <a:r>
              <a:rPr lang="en-US" sz="4000" dirty="0" smtClean="0"/>
              <a:t>O</a:t>
            </a:r>
            <a:r>
              <a:rPr lang="en" sz="4000" dirty="0" smtClean="0"/>
              <a:t>ur </a:t>
            </a:r>
            <a:r>
              <a:rPr lang="en-US" sz="4000" dirty="0"/>
              <a:t>G</a:t>
            </a:r>
            <a:r>
              <a:rPr lang="en" sz="4000" dirty="0" smtClean="0"/>
              <a:t>raph </a:t>
            </a:r>
            <a:r>
              <a:rPr lang="en" sz="4000" dirty="0"/>
              <a:t>for Catalan</a:t>
            </a:r>
          </a:p>
        </p:txBody>
      </p:sp>
      <p:sp>
        <p:nvSpPr>
          <p:cNvPr id="777" name="Shape 777"/>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202</a:t>
            </a:fld>
            <a:endParaRPr lang="en"/>
          </a:p>
        </p:txBody>
      </p:sp>
      <p:sp>
        <p:nvSpPr>
          <p:cNvPr id="778" name="Shape 778"/>
          <p:cNvSpPr/>
          <p:nvPr/>
        </p:nvSpPr>
        <p:spPr>
          <a:xfrm>
            <a:off x="697701" y="2229428"/>
            <a:ext cx="1032299"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779" name="Shape 779"/>
          <p:cNvSpPr/>
          <p:nvPr/>
        </p:nvSpPr>
        <p:spPr>
          <a:xfrm>
            <a:off x="2161451" y="3686816"/>
            <a:ext cx="11079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780" name="Shape 780"/>
          <p:cNvSpPr/>
          <p:nvPr/>
        </p:nvSpPr>
        <p:spPr>
          <a:xfrm>
            <a:off x="2135051" y="5002930"/>
            <a:ext cx="1160700"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cs typeface="Arial"/>
                <a:sym typeface="Arial"/>
                <a:rtl val="0"/>
              </a:rPr>
              <a:t>grizos</a:t>
            </a:r>
          </a:p>
        </p:txBody>
      </p:sp>
      <p:sp>
        <p:nvSpPr>
          <p:cNvPr id="781" name="Shape 781"/>
          <p:cNvSpPr/>
          <p:nvPr/>
        </p:nvSpPr>
        <p:spPr>
          <a:xfrm>
            <a:off x="659910" y="3696387"/>
            <a:ext cx="11079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782" name="Shape 782"/>
          <p:cNvSpPr/>
          <p:nvPr/>
        </p:nvSpPr>
        <p:spPr>
          <a:xfrm>
            <a:off x="642360" y="5002930"/>
            <a:ext cx="1143000"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Pct val="55000"/>
              <a:buFont typeface="Arial"/>
              <a:buNone/>
            </a:pPr>
            <a:r>
              <a:rPr lang="en" b="1" kern="0" dirty="0">
                <a:solidFill>
                  <a:srgbClr val="E013FF"/>
                </a:solidFill>
                <a:latin typeface="Arial"/>
                <a:cs typeface="Arial"/>
                <a:sym typeface="Arial"/>
                <a:rtl val="0"/>
              </a:rPr>
              <a:t>gris</a:t>
            </a:r>
          </a:p>
        </p:txBody>
      </p:sp>
      <p:cxnSp>
        <p:nvCxnSpPr>
          <p:cNvPr id="783" name="Shape 783"/>
          <p:cNvCxnSpPr>
            <a:stCxn id="779" idx="4"/>
            <a:endCxn id="784" idx="0"/>
          </p:cNvCxnSpPr>
          <p:nvPr/>
        </p:nvCxnSpPr>
        <p:spPr>
          <a:xfrm>
            <a:off x="2715401" y="4331216"/>
            <a:ext cx="1" cy="235165"/>
          </a:xfrm>
          <a:prstGeom prst="straightConnector1">
            <a:avLst/>
          </a:prstGeom>
          <a:noFill/>
          <a:ln w="28575" cap="flat" cmpd="sng">
            <a:solidFill>
              <a:schemeClr val="dk2"/>
            </a:solidFill>
            <a:prstDash val="solid"/>
            <a:round/>
            <a:headEnd type="none" w="med" len="med"/>
            <a:tailEnd type="none" w="med" len="med"/>
          </a:ln>
        </p:spPr>
      </p:cxnSp>
      <p:sp>
        <p:nvSpPr>
          <p:cNvPr id="784" name="Shape 784"/>
          <p:cNvSpPr/>
          <p:nvPr/>
        </p:nvSpPr>
        <p:spPr>
          <a:xfrm>
            <a:off x="2615202" y="4566381"/>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85" name="Shape 785"/>
          <p:cNvCxnSpPr>
            <a:stCxn id="786" idx="4"/>
          </p:cNvCxnSpPr>
          <p:nvPr/>
        </p:nvCxnSpPr>
        <p:spPr>
          <a:xfrm>
            <a:off x="2715401" y="287382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787" name="Shape 787"/>
          <p:cNvSpPr/>
          <p:nvPr/>
        </p:nvSpPr>
        <p:spPr>
          <a:xfrm>
            <a:off x="2615188" y="3219485"/>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88" name="Shape 788"/>
          <p:cNvCxnSpPr>
            <a:stCxn id="778" idx="4"/>
            <a:endCxn id="789" idx="0"/>
          </p:cNvCxnSpPr>
          <p:nvPr/>
        </p:nvCxnSpPr>
        <p:spPr>
          <a:xfrm>
            <a:off x="1213851" y="2873828"/>
            <a:ext cx="10" cy="345657"/>
          </a:xfrm>
          <a:prstGeom prst="straightConnector1">
            <a:avLst/>
          </a:prstGeom>
          <a:noFill/>
          <a:ln w="19050" cap="flat" cmpd="sng">
            <a:solidFill>
              <a:schemeClr val="dk2"/>
            </a:solidFill>
            <a:prstDash val="solid"/>
            <a:round/>
            <a:headEnd type="none" w="med" len="med"/>
            <a:tailEnd type="none" w="med" len="med"/>
          </a:ln>
        </p:spPr>
      </p:cxnSp>
      <p:cxnSp>
        <p:nvCxnSpPr>
          <p:cNvPr id="790" name="Shape 790"/>
          <p:cNvCxnSpPr>
            <a:stCxn id="781" idx="4"/>
            <a:endCxn id="791" idx="0"/>
          </p:cNvCxnSpPr>
          <p:nvPr/>
        </p:nvCxnSpPr>
        <p:spPr>
          <a:xfrm>
            <a:off x="1213860" y="4340787"/>
            <a:ext cx="1" cy="225594"/>
          </a:xfrm>
          <a:prstGeom prst="straightConnector1">
            <a:avLst/>
          </a:prstGeom>
          <a:noFill/>
          <a:ln w="28575" cap="flat" cmpd="sng">
            <a:solidFill>
              <a:schemeClr val="dk2"/>
            </a:solidFill>
            <a:prstDash val="solid"/>
            <a:round/>
            <a:headEnd type="none" w="med" len="med"/>
            <a:tailEnd type="none" w="med" len="med"/>
          </a:ln>
        </p:spPr>
      </p:cxnSp>
      <p:sp>
        <p:nvSpPr>
          <p:cNvPr id="791" name="Shape 791"/>
          <p:cNvSpPr/>
          <p:nvPr/>
        </p:nvSpPr>
        <p:spPr>
          <a:xfrm>
            <a:off x="1113661" y="4566381"/>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89" name="Shape 789"/>
          <p:cNvSpPr/>
          <p:nvPr/>
        </p:nvSpPr>
        <p:spPr>
          <a:xfrm>
            <a:off x="1113661" y="3219485"/>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92" name="Shape 792"/>
          <p:cNvCxnSpPr>
            <a:stCxn id="793" idx="4"/>
            <a:endCxn id="789" idx="0"/>
          </p:cNvCxnSpPr>
          <p:nvPr/>
        </p:nvCxnSpPr>
        <p:spPr>
          <a:xfrm flipH="1">
            <a:off x="1213861" y="3022228"/>
            <a:ext cx="3506401" cy="197257"/>
          </a:xfrm>
          <a:prstGeom prst="straightConnector1">
            <a:avLst/>
          </a:prstGeom>
          <a:noFill/>
          <a:ln w="19050" cap="flat" cmpd="sng">
            <a:solidFill>
              <a:schemeClr val="dk2"/>
            </a:solidFill>
            <a:prstDash val="solid"/>
            <a:round/>
            <a:headEnd type="none" w="med" len="med"/>
            <a:tailEnd type="none" w="med" len="med"/>
          </a:ln>
        </p:spPr>
      </p:cxnSp>
      <p:cxnSp>
        <p:nvCxnSpPr>
          <p:cNvPr id="794" name="Shape 794"/>
          <p:cNvCxnSpPr>
            <a:stCxn id="789" idx="2"/>
            <a:endCxn id="781" idx="0"/>
          </p:cNvCxnSpPr>
          <p:nvPr/>
        </p:nvCxnSpPr>
        <p:spPr>
          <a:xfrm>
            <a:off x="1213860" y="3419884"/>
            <a:ext cx="0" cy="276400"/>
          </a:xfrm>
          <a:prstGeom prst="straightConnector1">
            <a:avLst/>
          </a:prstGeom>
          <a:noFill/>
          <a:ln w="19050" cap="flat" cmpd="sng">
            <a:solidFill>
              <a:schemeClr val="dk2"/>
            </a:solidFill>
            <a:prstDash val="solid"/>
            <a:round/>
            <a:headEnd type="none" w="med" len="med"/>
            <a:tailEnd type="none" w="med" len="med"/>
          </a:ln>
        </p:spPr>
      </p:cxnSp>
      <p:sp>
        <p:nvSpPr>
          <p:cNvPr id="795" name="Shape 795"/>
          <p:cNvSpPr/>
          <p:nvPr/>
        </p:nvSpPr>
        <p:spPr>
          <a:xfrm>
            <a:off x="2615202" y="1728595"/>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96" name="Shape 796"/>
          <p:cNvSpPr/>
          <p:nvPr/>
        </p:nvSpPr>
        <p:spPr>
          <a:xfrm>
            <a:off x="1116511" y="1779033"/>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97" name="Shape 797"/>
          <p:cNvCxnSpPr>
            <a:stCxn id="795" idx="2"/>
          </p:cNvCxnSpPr>
          <p:nvPr/>
        </p:nvCxnSpPr>
        <p:spPr>
          <a:xfrm>
            <a:off x="2715401" y="192899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98" name="Shape 798"/>
          <p:cNvCxnSpPr>
            <a:stCxn id="796" idx="2"/>
            <a:endCxn id="778" idx="0"/>
          </p:cNvCxnSpPr>
          <p:nvPr/>
        </p:nvCxnSpPr>
        <p:spPr>
          <a:xfrm flipH="1">
            <a:off x="1213710" y="1979432"/>
            <a:ext cx="3000" cy="250000"/>
          </a:xfrm>
          <a:prstGeom prst="straightConnector1">
            <a:avLst/>
          </a:prstGeom>
          <a:noFill/>
          <a:ln w="19050" cap="flat" cmpd="sng">
            <a:solidFill>
              <a:schemeClr val="dk2"/>
            </a:solidFill>
            <a:prstDash val="solid"/>
            <a:round/>
            <a:headEnd type="none" w="med" len="med"/>
            <a:tailEnd type="none" w="med" len="med"/>
          </a:ln>
        </p:spPr>
      </p:cxnSp>
      <p:sp>
        <p:nvSpPr>
          <p:cNvPr id="793" name="Shape 793"/>
          <p:cNvSpPr/>
          <p:nvPr/>
        </p:nvSpPr>
        <p:spPr>
          <a:xfrm>
            <a:off x="3849962" y="2081028"/>
            <a:ext cx="1740600" cy="9412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799" name="Shape 799"/>
          <p:cNvCxnSpPr>
            <a:stCxn id="779" idx="0"/>
            <a:endCxn id="787" idx="2"/>
          </p:cNvCxnSpPr>
          <p:nvPr/>
        </p:nvCxnSpPr>
        <p:spPr>
          <a:xfrm rot="10800000">
            <a:off x="2715401" y="3420016"/>
            <a:ext cx="0" cy="266800"/>
          </a:xfrm>
          <a:prstGeom prst="straightConnector1">
            <a:avLst/>
          </a:prstGeom>
          <a:noFill/>
          <a:ln w="19050" cap="flat" cmpd="sng">
            <a:solidFill>
              <a:schemeClr val="dk2"/>
            </a:solidFill>
            <a:prstDash val="solid"/>
            <a:round/>
            <a:headEnd type="none" w="med" len="med"/>
            <a:tailEnd type="none" w="med" len="med"/>
          </a:ln>
        </p:spPr>
      </p:cxnSp>
      <p:cxnSp>
        <p:nvCxnSpPr>
          <p:cNvPr id="800" name="Shape 800"/>
          <p:cNvCxnSpPr>
            <a:stCxn id="793" idx="4"/>
            <a:endCxn id="787" idx="0"/>
          </p:cNvCxnSpPr>
          <p:nvPr/>
        </p:nvCxnSpPr>
        <p:spPr>
          <a:xfrm flipH="1">
            <a:off x="2715388" y="3022228"/>
            <a:ext cx="2004874" cy="197257"/>
          </a:xfrm>
          <a:prstGeom prst="straightConnector1">
            <a:avLst/>
          </a:prstGeom>
          <a:noFill/>
          <a:ln w="19050" cap="flat" cmpd="sng">
            <a:solidFill>
              <a:schemeClr val="dk2"/>
            </a:solidFill>
            <a:prstDash val="solid"/>
            <a:round/>
            <a:headEnd type="none" w="med" len="med"/>
            <a:tailEnd type="none" w="med" len="med"/>
          </a:ln>
        </p:spPr>
      </p:cxnSp>
      <p:sp>
        <p:nvSpPr>
          <p:cNvPr id="801" name="Shape 801"/>
          <p:cNvSpPr/>
          <p:nvPr/>
        </p:nvSpPr>
        <p:spPr>
          <a:xfrm>
            <a:off x="4620063" y="1700078"/>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02" name="Shape 802"/>
          <p:cNvCxnSpPr>
            <a:stCxn id="801" idx="2"/>
            <a:endCxn id="793" idx="0"/>
          </p:cNvCxnSpPr>
          <p:nvPr/>
        </p:nvCxnSpPr>
        <p:spPr>
          <a:xfrm>
            <a:off x="4720262" y="1900477"/>
            <a:ext cx="0" cy="180400"/>
          </a:xfrm>
          <a:prstGeom prst="straightConnector1">
            <a:avLst/>
          </a:prstGeom>
          <a:noFill/>
          <a:ln w="19050" cap="flat" cmpd="sng">
            <a:solidFill>
              <a:schemeClr val="dk2"/>
            </a:solidFill>
            <a:prstDash val="solid"/>
            <a:round/>
            <a:headEnd type="none" w="med" len="med"/>
            <a:tailEnd type="none" w="med" len="med"/>
          </a:ln>
        </p:spPr>
      </p:cxnSp>
      <p:sp>
        <p:nvSpPr>
          <p:cNvPr id="803" name="Shape 803"/>
          <p:cNvSpPr/>
          <p:nvPr/>
        </p:nvSpPr>
        <p:spPr>
          <a:xfrm>
            <a:off x="5940652" y="3687158"/>
            <a:ext cx="11079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804" name="Shape 804"/>
          <p:cNvSpPr/>
          <p:nvPr/>
        </p:nvSpPr>
        <p:spPr>
          <a:xfrm>
            <a:off x="5914252" y="5002930"/>
            <a:ext cx="1160700"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cs typeface="Arial"/>
                <a:sym typeface="Arial"/>
                <a:rtl val="0"/>
              </a:rPr>
              <a:t>grize</a:t>
            </a:r>
          </a:p>
        </p:txBody>
      </p:sp>
      <p:cxnSp>
        <p:nvCxnSpPr>
          <p:cNvPr id="805" name="Shape 805"/>
          <p:cNvCxnSpPr>
            <a:stCxn id="803" idx="4"/>
            <a:endCxn id="806" idx="0"/>
          </p:cNvCxnSpPr>
          <p:nvPr/>
        </p:nvCxnSpPr>
        <p:spPr>
          <a:xfrm>
            <a:off x="6494602" y="4331558"/>
            <a:ext cx="1" cy="234823"/>
          </a:xfrm>
          <a:prstGeom prst="straightConnector1">
            <a:avLst/>
          </a:prstGeom>
          <a:noFill/>
          <a:ln w="28575" cap="flat" cmpd="sng">
            <a:solidFill>
              <a:schemeClr val="dk2"/>
            </a:solidFill>
            <a:prstDash val="solid"/>
            <a:round/>
            <a:headEnd type="none" w="med" len="med"/>
            <a:tailEnd type="none" w="med" len="med"/>
          </a:ln>
        </p:spPr>
      </p:cxnSp>
      <p:sp>
        <p:nvSpPr>
          <p:cNvPr id="806" name="Shape 806"/>
          <p:cNvSpPr/>
          <p:nvPr/>
        </p:nvSpPr>
        <p:spPr>
          <a:xfrm>
            <a:off x="6394403" y="4566381"/>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07" name="Shape 807"/>
          <p:cNvCxnSpPr>
            <a:stCxn id="786" idx="4"/>
            <a:endCxn id="787" idx="0"/>
          </p:cNvCxnSpPr>
          <p:nvPr/>
        </p:nvCxnSpPr>
        <p:spPr>
          <a:xfrm flipH="1">
            <a:off x="2715388" y="2873828"/>
            <a:ext cx="14" cy="345657"/>
          </a:xfrm>
          <a:prstGeom prst="straightConnector1">
            <a:avLst/>
          </a:prstGeom>
          <a:noFill/>
          <a:ln w="19050" cap="flat" cmpd="sng">
            <a:solidFill>
              <a:schemeClr val="dk2"/>
            </a:solidFill>
            <a:prstDash val="solid"/>
            <a:round/>
            <a:headEnd type="none" w="med" len="med"/>
            <a:tailEnd type="none" w="med" len="med"/>
          </a:ln>
        </p:spPr>
      </p:cxnSp>
      <p:sp>
        <p:nvSpPr>
          <p:cNvPr id="808" name="Shape 808"/>
          <p:cNvSpPr/>
          <p:nvPr/>
        </p:nvSpPr>
        <p:spPr>
          <a:xfrm>
            <a:off x="6394403" y="3219485"/>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09" name="Shape 809"/>
          <p:cNvCxnSpPr>
            <a:stCxn id="803" idx="0"/>
            <a:endCxn id="808" idx="2"/>
          </p:cNvCxnSpPr>
          <p:nvPr/>
        </p:nvCxnSpPr>
        <p:spPr>
          <a:xfrm rot="10800000">
            <a:off x="6494602" y="3419958"/>
            <a:ext cx="0" cy="267200"/>
          </a:xfrm>
          <a:prstGeom prst="straightConnector1">
            <a:avLst/>
          </a:prstGeom>
          <a:noFill/>
          <a:ln w="19050" cap="flat" cmpd="sng">
            <a:solidFill>
              <a:schemeClr val="dk2"/>
            </a:solidFill>
            <a:prstDash val="solid"/>
            <a:round/>
            <a:headEnd type="none" w="med" len="med"/>
            <a:tailEnd type="none" w="med" len="med"/>
          </a:ln>
        </p:spPr>
      </p:cxnSp>
      <p:cxnSp>
        <p:nvCxnSpPr>
          <p:cNvPr id="810" name="Shape 810"/>
          <p:cNvCxnSpPr>
            <a:stCxn id="793" idx="4"/>
            <a:endCxn id="808" idx="0"/>
          </p:cNvCxnSpPr>
          <p:nvPr/>
        </p:nvCxnSpPr>
        <p:spPr>
          <a:xfrm>
            <a:off x="4720262" y="3022228"/>
            <a:ext cx="1774341" cy="197257"/>
          </a:xfrm>
          <a:prstGeom prst="straightConnector1">
            <a:avLst/>
          </a:prstGeom>
          <a:noFill/>
          <a:ln w="19050" cap="flat" cmpd="sng">
            <a:solidFill>
              <a:schemeClr val="dk2"/>
            </a:solidFill>
            <a:prstDash val="solid"/>
            <a:round/>
            <a:headEnd type="none" w="med" len="med"/>
            <a:tailEnd type="none" w="med" len="med"/>
          </a:ln>
        </p:spPr>
      </p:cxnSp>
      <p:sp>
        <p:nvSpPr>
          <p:cNvPr id="811" name="Shape 811"/>
          <p:cNvSpPr/>
          <p:nvPr/>
        </p:nvSpPr>
        <p:spPr>
          <a:xfrm>
            <a:off x="5978453" y="2229428"/>
            <a:ext cx="1032299"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812" name="Shape 812"/>
          <p:cNvCxnSpPr>
            <a:stCxn id="813" idx="2"/>
            <a:endCxn id="811" idx="0"/>
          </p:cNvCxnSpPr>
          <p:nvPr/>
        </p:nvCxnSpPr>
        <p:spPr>
          <a:xfrm>
            <a:off x="6494602" y="1971693"/>
            <a:ext cx="0" cy="257600"/>
          </a:xfrm>
          <a:prstGeom prst="straightConnector1">
            <a:avLst/>
          </a:prstGeom>
          <a:noFill/>
          <a:ln w="19050" cap="flat" cmpd="sng">
            <a:solidFill>
              <a:schemeClr val="dk2"/>
            </a:solidFill>
            <a:prstDash val="solid"/>
            <a:round/>
            <a:headEnd type="none" w="med" len="med"/>
            <a:tailEnd type="none" w="med" len="med"/>
          </a:ln>
        </p:spPr>
      </p:cxnSp>
      <p:sp>
        <p:nvSpPr>
          <p:cNvPr id="813" name="Shape 813"/>
          <p:cNvSpPr/>
          <p:nvPr/>
        </p:nvSpPr>
        <p:spPr>
          <a:xfrm>
            <a:off x="6394403" y="1771294"/>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14" name="Shape 814"/>
          <p:cNvCxnSpPr>
            <a:stCxn id="778" idx="4"/>
          </p:cNvCxnSpPr>
          <p:nvPr/>
        </p:nvCxnSpPr>
        <p:spPr>
          <a:xfrm flipH="1">
            <a:off x="692449" y="2873828"/>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815" name="Shape 815"/>
          <p:cNvCxnSpPr>
            <a:stCxn id="778" idx="4"/>
          </p:cNvCxnSpPr>
          <p:nvPr/>
        </p:nvCxnSpPr>
        <p:spPr>
          <a:xfrm flipH="1">
            <a:off x="918049" y="2873828"/>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816" name="Shape 816"/>
          <p:cNvCxnSpPr>
            <a:stCxn id="778" idx="4"/>
          </p:cNvCxnSpPr>
          <p:nvPr/>
        </p:nvCxnSpPr>
        <p:spPr>
          <a:xfrm flipH="1">
            <a:off x="465649" y="2873828"/>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817" name="Shape 817"/>
          <p:cNvCxnSpPr>
            <a:stCxn id="786" idx="4"/>
          </p:cNvCxnSpPr>
          <p:nvPr/>
        </p:nvCxnSpPr>
        <p:spPr>
          <a:xfrm flipH="1">
            <a:off x="2146001" y="2873828"/>
            <a:ext cx="569400" cy="209200"/>
          </a:xfrm>
          <a:prstGeom prst="straightConnector1">
            <a:avLst/>
          </a:prstGeom>
          <a:noFill/>
          <a:ln w="19050" cap="flat" cmpd="sng">
            <a:solidFill>
              <a:schemeClr val="dk2"/>
            </a:solidFill>
            <a:prstDash val="solid"/>
            <a:round/>
            <a:headEnd type="none" w="med" len="med"/>
            <a:tailEnd type="none" w="med" len="med"/>
          </a:ln>
        </p:spPr>
      </p:cxnSp>
      <p:cxnSp>
        <p:nvCxnSpPr>
          <p:cNvPr id="818" name="Shape 818"/>
          <p:cNvCxnSpPr>
            <a:stCxn id="786" idx="4"/>
          </p:cNvCxnSpPr>
          <p:nvPr/>
        </p:nvCxnSpPr>
        <p:spPr>
          <a:xfrm flipH="1">
            <a:off x="2367101" y="2873828"/>
            <a:ext cx="348300" cy="238800"/>
          </a:xfrm>
          <a:prstGeom prst="straightConnector1">
            <a:avLst/>
          </a:prstGeom>
          <a:noFill/>
          <a:ln w="19050" cap="flat" cmpd="sng">
            <a:solidFill>
              <a:schemeClr val="dk2"/>
            </a:solidFill>
            <a:prstDash val="solid"/>
            <a:round/>
            <a:headEnd type="none" w="med" len="med"/>
            <a:tailEnd type="none" w="med" len="med"/>
          </a:ln>
        </p:spPr>
      </p:cxnSp>
      <p:cxnSp>
        <p:nvCxnSpPr>
          <p:cNvPr id="819" name="Shape 819"/>
          <p:cNvCxnSpPr>
            <a:stCxn id="778" idx="4"/>
          </p:cNvCxnSpPr>
          <p:nvPr/>
        </p:nvCxnSpPr>
        <p:spPr>
          <a:xfrm>
            <a:off x="1213849" y="2873828"/>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820" name="Shape 820"/>
          <p:cNvCxnSpPr>
            <a:stCxn id="778" idx="4"/>
          </p:cNvCxnSpPr>
          <p:nvPr/>
        </p:nvCxnSpPr>
        <p:spPr>
          <a:xfrm>
            <a:off x="1213849" y="2873828"/>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821" name="Shape 821"/>
          <p:cNvCxnSpPr>
            <a:stCxn id="811" idx="4"/>
            <a:endCxn id="811" idx="4"/>
          </p:cNvCxnSpPr>
          <p:nvPr/>
        </p:nvCxnSpPr>
        <p:spPr>
          <a:xfrm>
            <a:off x="6494602" y="2873828"/>
            <a:ext cx="0" cy="0"/>
          </a:xfrm>
          <a:prstGeom prst="straightConnector1">
            <a:avLst/>
          </a:prstGeom>
          <a:noFill/>
          <a:ln w="19050" cap="flat" cmpd="sng">
            <a:solidFill>
              <a:schemeClr val="dk2"/>
            </a:solidFill>
            <a:prstDash val="solid"/>
            <a:round/>
            <a:headEnd type="none" w="med" len="med"/>
            <a:tailEnd type="none" w="med" len="med"/>
          </a:ln>
        </p:spPr>
      </p:cxnSp>
      <p:cxnSp>
        <p:nvCxnSpPr>
          <p:cNvPr id="822" name="Shape 822"/>
          <p:cNvCxnSpPr>
            <a:stCxn id="811" idx="4"/>
          </p:cNvCxnSpPr>
          <p:nvPr/>
        </p:nvCxnSpPr>
        <p:spPr>
          <a:xfrm>
            <a:off x="6494602" y="2873828"/>
            <a:ext cx="374400" cy="168000"/>
          </a:xfrm>
          <a:prstGeom prst="straightConnector1">
            <a:avLst/>
          </a:prstGeom>
          <a:noFill/>
          <a:ln w="19050" cap="flat" cmpd="sng">
            <a:solidFill>
              <a:schemeClr val="dk2"/>
            </a:solidFill>
            <a:prstDash val="solid"/>
            <a:round/>
            <a:headEnd type="none" w="med" len="med"/>
            <a:tailEnd type="none" w="med" len="med"/>
          </a:ln>
        </p:spPr>
      </p:cxnSp>
      <p:cxnSp>
        <p:nvCxnSpPr>
          <p:cNvPr id="823" name="Shape 823"/>
          <p:cNvCxnSpPr>
            <a:stCxn id="811" idx="4"/>
            <a:endCxn id="808" idx="0"/>
          </p:cNvCxnSpPr>
          <p:nvPr/>
        </p:nvCxnSpPr>
        <p:spPr>
          <a:xfrm>
            <a:off x="6494603" y="2873828"/>
            <a:ext cx="0" cy="345657"/>
          </a:xfrm>
          <a:prstGeom prst="straightConnector1">
            <a:avLst/>
          </a:prstGeom>
          <a:noFill/>
          <a:ln w="19050" cap="flat" cmpd="sng">
            <a:solidFill>
              <a:schemeClr val="dk2"/>
            </a:solidFill>
            <a:prstDash val="solid"/>
            <a:round/>
            <a:headEnd type="none" w="med" len="med"/>
            <a:tailEnd type="none" w="med" len="med"/>
          </a:ln>
        </p:spPr>
      </p:cxnSp>
      <p:cxnSp>
        <p:nvCxnSpPr>
          <p:cNvPr id="824" name="Shape 824"/>
          <p:cNvCxnSpPr>
            <a:stCxn id="811" idx="4"/>
            <a:endCxn id="808" idx="0"/>
          </p:cNvCxnSpPr>
          <p:nvPr/>
        </p:nvCxnSpPr>
        <p:spPr>
          <a:xfrm>
            <a:off x="6494603" y="2873828"/>
            <a:ext cx="0" cy="345657"/>
          </a:xfrm>
          <a:prstGeom prst="straightConnector1">
            <a:avLst/>
          </a:prstGeom>
          <a:noFill/>
          <a:ln w="19050" cap="flat" cmpd="sng">
            <a:solidFill>
              <a:schemeClr val="dk2"/>
            </a:solidFill>
            <a:prstDash val="solid"/>
            <a:round/>
            <a:headEnd type="none" w="med" len="med"/>
            <a:tailEnd type="none" w="med" len="med"/>
          </a:ln>
        </p:spPr>
      </p:cxnSp>
      <p:cxnSp>
        <p:nvCxnSpPr>
          <p:cNvPr id="825" name="Shape 825"/>
          <p:cNvCxnSpPr>
            <a:stCxn id="811" idx="4"/>
          </p:cNvCxnSpPr>
          <p:nvPr/>
        </p:nvCxnSpPr>
        <p:spPr>
          <a:xfrm>
            <a:off x="6494602" y="2873828"/>
            <a:ext cx="197400" cy="182800"/>
          </a:xfrm>
          <a:prstGeom prst="straightConnector1">
            <a:avLst/>
          </a:prstGeom>
          <a:noFill/>
          <a:ln w="19050" cap="flat" cmpd="sng">
            <a:solidFill>
              <a:schemeClr val="dk2"/>
            </a:solidFill>
            <a:prstDash val="solid"/>
            <a:round/>
            <a:headEnd type="none" w="med" len="med"/>
            <a:tailEnd type="none" w="med" len="med"/>
          </a:ln>
        </p:spPr>
      </p:cxnSp>
      <p:cxnSp>
        <p:nvCxnSpPr>
          <p:cNvPr id="826" name="Shape 826"/>
          <p:cNvCxnSpPr>
            <a:stCxn id="811" idx="4"/>
          </p:cNvCxnSpPr>
          <p:nvPr/>
        </p:nvCxnSpPr>
        <p:spPr>
          <a:xfrm flipH="1">
            <a:off x="5984002" y="2873828"/>
            <a:ext cx="510600" cy="79600"/>
          </a:xfrm>
          <a:prstGeom prst="straightConnector1">
            <a:avLst/>
          </a:prstGeom>
          <a:noFill/>
          <a:ln w="19050" cap="flat" cmpd="sng">
            <a:solidFill>
              <a:schemeClr val="dk2"/>
            </a:solidFill>
            <a:prstDash val="solid"/>
            <a:round/>
            <a:headEnd type="none" w="med" len="med"/>
            <a:tailEnd type="none" w="med" len="med"/>
          </a:ln>
        </p:spPr>
      </p:cxnSp>
      <p:cxnSp>
        <p:nvCxnSpPr>
          <p:cNvPr id="827" name="Shape 827"/>
          <p:cNvCxnSpPr>
            <a:stCxn id="811" idx="4"/>
          </p:cNvCxnSpPr>
          <p:nvPr/>
        </p:nvCxnSpPr>
        <p:spPr>
          <a:xfrm>
            <a:off x="6494602" y="2873828"/>
            <a:ext cx="618900" cy="116800"/>
          </a:xfrm>
          <a:prstGeom prst="straightConnector1">
            <a:avLst/>
          </a:prstGeom>
          <a:noFill/>
          <a:ln w="19050" cap="flat" cmpd="sng">
            <a:solidFill>
              <a:schemeClr val="dk2"/>
            </a:solidFill>
            <a:prstDash val="solid"/>
            <a:round/>
            <a:headEnd type="none" w="med" len="med"/>
            <a:tailEnd type="none" w="med" len="med"/>
          </a:ln>
        </p:spPr>
      </p:cxnSp>
      <p:sp>
        <p:nvSpPr>
          <p:cNvPr id="786" name="Shape 786"/>
          <p:cNvSpPr/>
          <p:nvPr/>
        </p:nvSpPr>
        <p:spPr>
          <a:xfrm>
            <a:off x="2199252" y="2229428"/>
            <a:ext cx="1032299"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828" name="Shape 828"/>
          <p:cNvSpPr/>
          <p:nvPr/>
        </p:nvSpPr>
        <p:spPr>
          <a:xfrm>
            <a:off x="7397251" y="5002930"/>
            <a:ext cx="1160700"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cs typeface="Arial"/>
                <a:sym typeface="Arial"/>
                <a:rtl val="0"/>
              </a:rPr>
              <a:t>grizes </a:t>
            </a:r>
          </a:p>
        </p:txBody>
      </p:sp>
      <p:sp>
        <p:nvSpPr>
          <p:cNvPr id="829" name="Shape 829"/>
          <p:cNvSpPr/>
          <p:nvPr/>
        </p:nvSpPr>
        <p:spPr>
          <a:xfrm>
            <a:off x="7423651" y="3687158"/>
            <a:ext cx="11079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830" name="Shape 830"/>
          <p:cNvSpPr/>
          <p:nvPr/>
        </p:nvSpPr>
        <p:spPr>
          <a:xfrm>
            <a:off x="7877402" y="3219485"/>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1" name="Shape 831"/>
          <p:cNvCxnSpPr>
            <a:stCxn id="829" idx="0"/>
            <a:endCxn id="830" idx="2"/>
          </p:cNvCxnSpPr>
          <p:nvPr/>
        </p:nvCxnSpPr>
        <p:spPr>
          <a:xfrm rot="10800000">
            <a:off x="7977601" y="3419958"/>
            <a:ext cx="0" cy="267200"/>
          </a:xfrm>
          <a:prstGeom prst="straightConnector1">
            <a:avLst/>
          </a:prstGeom>
          <a:noFill/>
          <a:ln w="19050" cap="flat" cmpd="sng">
            <a:solidFill>
              <a:schemeClr val="dk2"/>
            </a:solidFill>
            <a:prstDash val="solid"/>
            <a:round/>
            <a:headEnd type="none" w="med" len="med"/>
            <a:tailEnd type="none" w="med" len="med"/>
          </a:ln>
        </p:spPr>
      </p:cxnSp>
      <p:sp>
        <p:nvSpPr>
          <p:cNvPr id="832" name="Shape 832"/>
          <p:cNvSpPr/>
          <p:nvPr/>
        </p:nvSpPr>
        <p:spPr>
          <a:xfrm>
            <a:off x="7461452" y="2229428"/>
            <a:ext cx="1032299"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833" name="Shape 833"/>
          <p:cNvCxnSpPr>
            <a:stCxn id="834" idx="2"/>
            <a:endCxn id="832" idx="0"/>
          </p:cNvCxnSpPr>
          <p:nvPr/>
        </p:nvCxnSpPr>
        <p:spPr>
          <a:xfrm>
            <a:off x="7977601" y="1971693"/>
            <a:ext cx="0" cy="257600"/>
          </a:xfrm>
          <a:prstGeom prst="straightConnector1">
            <a:avLst/>
          </a:prstGeom>
          <a:noFill/>
          <a:ln w="19050" cap="flat" cmpd="sng">
            <a:solidFill>
              <a:schemeClr val="dk2"/>
            </a:solidFill>
            <a:prstDash val="solid"/>
            <a:round/>
            <a:headEnd type="none" w="med" len="med"/>
            <a:tailEnd type="none" w="med" len="med"/>
          </a:ln>
        </p:spPr>
      </p:cxnSp>
      <p:sp>
        <p:nvSpPr>
          <p:cNvPr id="834" name="Shape 834"/>
          <p:cNvSpPr/>
          <p:nvPr/>
        </p:nvSpPr>
        <p:spPr>
          <a:xfrm>
            <a:off x="7877402" y="1771294"/>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5" name="Shape 835"/>
          <p:cNvCxnSpPr>
            <a:stCxn id="832" idx="4"/>
          </p:cNvCxnSpPr>
          <p:nvPr/>
        </p:nvCxnSpPr>
        <p:spPr>
          <a:xfrm>
            <a:off x="7977601" y="2873828"/>
            <a:ext cx="195300" cy="177600"/>
          </a:xfrm>
          <a:prstGeom prst="straightConnector1">
            <a:avLst/>
          </a:prstGeom>
          <a:noFill/>
          <a:ln w="19050" cap="flat" cmpd="sng">
            <a:solidFill>
              <a:schemeClr val="dk2"/>
            </a:solidFill>
            <a:prstDash val="solid"/>
            <a:round/>
            <a:headEnd type="none" w="med" len="med"/>
            <a:tailEnd type="none" w="med" len="med"/>
          </a:ln>
        </p:spPr>
      </p:cxnSp>
      <p:cxnSp>
        <p:nvCxnSpPr>
          <p:cNvPr id="836" name="Shape 836"/>
          <p:cNvCxnSpPr>
            <a:stCxn id="832" idx="4"/>
          </p:cNvCxnSpPr>
          <p:nvPr/>
        </p:nvCxnSpPr>
        <p:spPr>
          <a:xfrm>
            <a:off x="7977601" y="2873828"/>
            <a:ext cx="402300" cy="177600"/>
          </a:xfrm>
          <a:prstGeom prst="straightConnector1">
            <a:avLst/>
          </a:prstGeom>
          <a:noFill/>
          <a:ln w="19050" cap="flat" cmpd="sng">
            <a:solidFill>
              <a:schemeClr val="dk2"/>
            </a:solidFill>
            <a:prstDash val="solid"/>
            <a:round/>
            <a:headEnd type="none" w="med" len="med"/>
            <a:tailEnd type="none" w="med" len="med"/>
          </a:ln>
        </p:spPr>
      </p:cxnSp>
      <p:cxnSp>
        <p:nvCxnSpPr>
          <p:cNvPr id="837" name="Shape 837"/>
          <p:cNvCxnSpPr>
            <a:stCxn id="832" idx="4"/>
            <a:endCxn id="830" idx="0"/>
          </p:cNvCxnSpPr>
          <p:nvPr/>
        </p:nvCxnSpPr>
        <p:spPr>
          <a:xfrm>
            <a:off x="7977602" y="2873828"/>
            <a:ext cx="0" cy="345657"/>
          </a:xfrm>
          <a:prstGeom prst="straightConnector1">
            <a:avLst/>
          </a:prstGeom>
          <a:noFill/>
          <a:ln w="19050" cap="flat" cmpd="sng">
            <a:solidFill>
              <a:schemeClr val="dk2"/>
            </a:solidFill>
            <a:prstDash val="solid"/>
            <a:round/>
            <a:headEnd type="none" w="med" len="med"/>
            <a:tailEnd type="none" w="med" len="med"/>
          </a:ln>
        </p:spPr>
      </p:cxnSp>
      <p:cxnSp>
        <p:nvCxnSpPr>
          <p:cNvPr id="838" name="Shape 838"/>
          <p:cNvCxnSpPr>
            <a:stCxn id="832" idx="4"/>
          </p:cNvCxnSpPr>
          <p:nvPr/>
        </p:nvCxnSpPr>
        <p:spPr>
          <a:xfrm flipH="1">
            <a:off x="7768201" y="2873828"/>
            <a:ext cx="209400" cy="202800"/>
          </a:xfrm>
          <a:prstGeom prst="straightConnector1">
            <a:avLst/>
          </a:prstGeom>
          <a:noFill/>
          <a:ln w="19050" cap="flat" cmpd="sng">
            <a:solidFill>
              <a:schemeClr val="dk2"/>
            </a:solidFill>
            <a:prstDash val="solid"/>
            <a:round/>
            <a:headEnd type="none" w="med" len="med"/>
            <a:tailEnd type="none" w="med" len="med"/>
          </a:ln>
        </p:spPr>
      </p:cxnSp>
      <p:cxnSp>
        <p:nvCxnSpPr>
          <p:cNvPr id="839" name="Shape 839"/>
          <p:cNvCxnSpPr>
            <a:stCxn id="832" idx="4"/>
          </p:cNvCxnSpPr>
          <p:nvPr/>
        </p:nvCxnSpPr>
        <p:spPr>
          <a:xfrm flipH="1">
            <a:off x="7579501" y="2873828"/>
            <a:ext cx="398100" cy="177600"/>
          </a:xfrm>
          <a:prstGeom prst="straightConnector1">
            <a:avLst/>
          </a:prstGeom>
          <a:noFill/>
          <a:ln w="19050" cap="flat" cmpd="sng">
            <a:solidFill>
              <a:schemeClr val="dk2"/>
            </a:solidFill>
            <a:prstDash val="solid"/>
            <a:round/>
            <a:headEnd type="none" w="med" len="med"/>
            <a:tailEnd type="none" w="med" len="med"/>
          </a:ln>
        </p:spPr>
      </p:cxnSp>
      <p:cxnSp>
        <p:nvCxnSpPr>
          <p:cNvPr id="840" name="Shape 840"/>
          <p:cNvCxnSpPr>
            <a:stCxn id="832" idx="4"/>
          </p:cNvCxnSpPr>
          <p:nvPr/>
        </p:nvCxnSpPr>
        <p:spPr>
          <a:xfrm>
            <a:off x="7977601" y="2873828"/>
            <a:ext cx="618900" cy="116800"/>
          </a:xfrm>
          <a:prstGeom prst="straightConnector1">
            <a:avLst/>
          </a:prstGeom>
          <a:noFill/>
          <a:ln w="19050" cap="flat" cmpd="sng">
            <a:solidFill>
              <a:schemeClr val="dk2"/>
            </a:solidFill>
            <a:prstDash val="solid"/>
            <a:round/>
            <a:headEnd type="none" w="med" len="med"/>
            <a:tailEnd type="none" w="med" len="med"/>
          </a:ln>
        </p:spPr>
      </p:cxnSp>
      <p:cxnSp>
        <p:nvCxnSpPr>
          <p:cNvPr id="841" name="Shape 841"/>
          <p:cNvCxnSpPr>
            <a:stCxn id="829" idx="4"/>
            <a:endCxn id="842" idx="0"/>
          </p:cNvCxnSpPr>
          <p:nvPr/>
        </p:nvCxnSpPr>
        <p:spPr>
          <a:xfrm>
            <a:off x="7977601" y="4331558"/>
            <a:ext cx="1" cy="234823"/>
          </a:xfrm>
          <a:prstGeom prst="straightConnector1">
            <a:avLst/>
          </a:prstGeom>
          <a:noFill/>
          <a:ln w="19050" cap="flat" cmpd="sng">
            <a:solidFill>
              <a:schemeClr val="dk2"/>
            </a:solidFill>
            <a:prstDash val="solid"/>
            <a:round/>
            <a:headEnd type="none" w="lg" len="lg"/>
            <a:tailEnd type="none" w="lg" len="lg"/>
          </a:ln>
        </p:spPr>
      </p:cxnSp>
      <p:sp>
        <p:nvSpPr>
          <p:cNvPr id="842" name="Shape 842"/>
          <p:cNvSpPr/>
          <p:nvPr/>
        </p:nvSpPr>
        <p:spPr>
          <a:xfrm>
            <a:off x="7877402" y="4566381"/>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43" name="Shape 843"/>
          <p:cNvCxnSpPr>
            <a:stCxn id="786" idx="4"/>
          </p:cNvCxnSpPr>
          <p:nvPr/>
        </p:nvCxnSpPr>
        <p:spPr>
          <a:xfrm>
            <a:off x="2715401" y="287382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844" name="Shape 844"/>
          <p:cNvCxnSpPr>
            <a:stCxn id="791" idx="2"/>
            <a:endCxn id="782" idx="0"/>
          </p:cNvCxnSpPr>
          <p:nvPr/>
        </p:nvCxnSpPr>
        <p:spPr>
          <a:xfrm flipH="1">
            <a:off x="1213860" y="4766780"/>
            <a:ext cx="1" cy="236150"/>
          </a:xfrm>
          <a:prstGeom prst="straightConnector1">
            <a:avLst/>
          </a:prstGeom>
          <a:noFill/>
          <a:ln w="28575" cap="flat" cmpd="sng">
            <a:solidFill>
              <a:schemeClr val="dk2"/>
            </a:solidFill>
            <a:prstDash val="solid"/>
            <a:round/>
            <a:headEnd type="none" w="med" len="med"/>
            <a:tailEnd type="none" w="med" len="med"/>
          </a:ln>
        </p:spPr>
      </p:cxnSp>
      <p:cxnSp>
        <p:nvCxnSpPr>
          <p:cNvPr id="845" name="Shape 845"/>
          <p:cNvCxnSpPr>
            <a:stCxn id="784" idx="2"/>
            <a:endCxn id="780" idx="0"/>
          </p:cNvCxnSpPr>
          <p:nvPr/>
        </p:nvCxnSpPr>
        <p:spPr>
          <a:xfrm flipH="1">
            <a:off x="2715401" y="4766780"/>
            <a:ext cx="1" cy="236150"/>
          </a:xfrm>
          <a:prstGeom prst="straightConnector1">
            <a:avLst/>
          </a:prstGeom>
          <a:noFill/>
          <a:ln w="28575" cap="flat" cmpd="sng">
            <a:solidFill>
              <a:schemeClr val="dk2"/>
            </a:solidFill>
            <a:prstDash val="solid"/>
            <a:round/>
            <a:headEnd type="none" w="med" len="med"/>
            <a:tailEnd type="none" w="med" len="med"/>
          </a:ln>
        </p:spPr>
      </p:cxnSp>
      <p:cxnSp>
        <p:nvCxnSpPr>
          <p:cNvPr id="846" name="Shape 846"/>
          <p:cNvCxnSpPr>
            <a:stCxn id="806" idx="2"/>
            <a:endCxn id="804" idx="0"/>
          </p:cNvCxnSpPr>
          <p:nvPr/>
        </p:nvCxnSpPr>
        <p:spPr>
          <a:xfrm flipH="1">
            <a:off x="6494602" y="4766780"/>
            <a:ext cx="1" cy="236150"/>
          </a:xfrm>
          <a:prstGeom prst="straightConnector1">
            <a:avLst/>
          </a:prstGeom>
          <a:noFill/>
          <a:ln w="28575" cap="flat" cmpd="sng">
            <a:solidFill>
              <a:schemeClr val="dk2"/>
            </a:solidFill>
            <a:prstDash val="solid"/>
            <a:round/>
            <a:headEnd type="none" w="med" len="med"/>
            <a:tailEnd type="none" w="med" len="med"/>
          </a:ln>
        </p:spPr>
      </p:cxnSp>
      <p:cxnSp>
        <p:nvCxnSpPr>
          <p:cNvPr id="847" name="Shape 847"/>
          <p:cNvCxnSpPr>
            <a:stCxn id="842" idx="2"/>
            <a:endCxn id="828" idx="0"/>
          </p:cNvCxnSpPr>
          <p:nvPr/>
        </p:nvCxnSpPr>
        <p:spPr>
          <a:xfrm flipH="1">
            <a:off x="7977601" y="4766780"/>
            <a:ext cx="1" cy="236150"/>
          </a:xfrm>
          <a:prstGeom prst="straightConnector1">
            <a:avLst/>
          </a:prstGeom>
          <a:noFill/>
          <a:ln w="19050" cap="flat" cmpd="sng">
            <a:solidFill>
              <a:schemeClr val="dk2"/>
            </a:solidFill>
            <a:prstDash val="solid"/>
            <a:round/>
            <a:headEnd type="none" w="lg" len="lg"/>
            <a:tailEnd type="none" w="lg" len="lg"/>
          </a:ln>
        </p:spPr>
      </p:cxnSp>
      <p:cxnSp>
        <p:nvCxnSpPr>
          <p:cNvPr id="848" name="Shape 848"/>
          <p:cNvCxnSpPr>
            <a:stCxn id="830" idx="0"/>
            <a:endCxn id="793" idx="4"/>
          </p:cNvCxnSpPr>
          <p:nvPr/>
        </p:nvCxnSpPr>
        <p:spPr>
          <a:xfrm flipH="1" flipV="1">
            <a:off x="4720262" y="3022228"/>
            <a:ext cx="3257340" cy="197257"/>
          </a:xfrm>
          <a:prstGeom prst="straightConnector1">
            <a:avLst/>
          </a:prstGeom>
          <a:noFill/>
          <a:ln w="19050" cap="flat" cmpd="sng">
            <a:solidFill>
              <a:schemeClr val="dk2"/>
            </a:solidFill>
            <a:prstDash val="solid"/>
            <a:round/>
            <a:headEnd type="none" w="lg" len="lg"/>
            <a:tailEnd type="none" w="lg" len="lg"/>
          </a:ln>
        </p:spPr>
      </p:cxnSp>
      <p:sp>
        <p:nvSpPr>
          <p:cNvPr id="3" name="Cloud 2"/>
          <p:cNvSpPr/>
          <p:nvPr/>
        </p:nvSpPr>
        <p:spPr>
          <a:xfrm>
            <a:off x="3661834" y="3220152"/>
            <a:ext cx="1928728" cy="914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sz="2200" kern="0" dirty="0">
                <a:solidFill>
                  <a:srgbClr val="000000"/>
                </a:solidFill>
                <a:sym typeface="Arial"/>
                <a:rtl val="0"/>
              </a:rPr>
              <a:t>Stem </a:t>
            </a:r>
            <a:r>
              <a:rPr lang="en-US" sz="2200" kern="0" dirty="0" smtClean="0">
                <a:solidFill>
                  <a:srgbClr val="000000"/>
                </a:solidFill>
                <a:sym typeface="Arial"/>
                <a:rtl val="0"/>
              </a:rPr>
              <a:t>of “</a:t>
            </a:r>
            <a:r>
              <a:rPr lang="en-US" sz="2200" kern="0" dirty="0">
                <a:solidFill>
                  <a:srgbClr val="000000"/>
                </a:solidFill>
                <a:sym typeface="Arial"/>
                <a:rtl val="0"/>
              </a:rPr>
              <a:t>grey”</a:t>
            </a:r>
          </a:p>
        </p:txBody>
      </p:sp>
      <p:sp>
        <p:nvSpPr>
          <p:cNvPr id="2" name="TextBox 1"/>
          <p:cNvSpPr txBox="1"/>
          <p:nvPr/>
        </p:nvSpPr>
        <p:spPr>
          <a:xfrm>
            <a:off x="667860" y="5853550"/>
            <a:ext cx="8218566" cy="461665"/>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2400" kern="0" dirty="0" smtClean="0">
                <a:solidFill>
                  <a:srgbClr val="2D5BE5"/>
                </a:solidFill>
                <a:latin typeface="Comic Sans MS"/>
                <a:cs typeface="Comic Sans MS"/>
                <a:sym typeface="Arial"/>
                <a:rtl val="0"/>
              </a:rPr>
              <a:t>Separate these 4 words into 4 </a:t>
            </a:r>
            <a:r>
              <a:rPr lang="en-US" sz="2400" kern="0" dirty="0" err="1" smtClean="0">
                <a:solidFill>
                  <a:srgbClr val="2D5BE5"/>
                </a:solidFill>
                <a:latin typeface="Comic Sans MS"/>
                <a:cs typeface="Comic Sans MS"/>
                <a:sym typeface="Arial"/>
                <a:rtl val="0"/>
              </a:rPr>
              <a:t>subproblems</a:t>
            </a:r>
            <a:r>
              <a:rPr lang="en-US" sz="2400" kern="0" dirty="0" smtClean="0">
                <a:solidFill>
                  <a:srgbClr val="2D5BE5"/>
                </a:solidFill>
                <a:latin typeface="Comic Sans MS"/>
                <a:cs typeface="Comic Sans MS"/>
                <a:sym typeface="Arial"/>
                <a:rtl val="0"/>
              </a:rPr>
              <a:t> as before …</a:t>
            </a:r>
            <a:endParaRPr lang="en-US" sz="2400" kern="0" dirty="0">
              <a:solidFill>
                <a:srgbClr val="2D5BE5"/>
              </a:solidFill>
              <a:latin typeface="Comic Sans MS"/>
              <a:cs typeface="Comic Sans MS"/>
              <a:sym typeface="Arial"/>
              <a:rtl val="0"/>
            </a:endParaRPr>
          </a:p>
        </p:txBody>
      </p:sp>
    </p:spTree>
    <p:extLst>
      <p:ext uri="{BB962C8B-B14F-4D97-AF65-F5344CB8AC3E}">
        <p14:creationId xmlns:p14="http://schemas.microsoft.com/office/powerpoint/2010/main" val="304998882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5" name="Shape 855"/>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203</a:t>
            </a:fld>
            <a:endParaRPr lang="en"/>
          </a:p>
        </p:txBody>
      </p:sp>
      <p:sp>
        <p:nvSpPr>
          <p:cNvPr id="856" name="Shape 856"/>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857" name="Shape 857"/>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858" name="Shape 858"/>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Tx/>
              <a:buNone/>
            </a:pPr>
            <a:r>
              <a:rPr lang="en"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859" name="Shape 859"/>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860" name="Shape 860"/>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861" name="Shape 861"/>
          <p:cNvCxnSpPr>
            <a:stCxn id="857" idx="4"/>
            <a:endCxn id="862"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862" name="Shape 862"/>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63" name="Shape 863"/>
          <p:cNvCxnSpPr>
            <a:stCxn id="864"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865" name="Shape 865"/>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66" name="Shape 866"/>
          <p:cNvCxnSpPr>
            <a:stCxn id="856" idx="4"/>
            <a:endCxn id="867"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868" name="Shape 868"/>
          <p:cNvCxnSpPr>
            <a:stCxn id="859" idx="4"/>
            <a:endCxn id="869"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869" name="Shape 869"/>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867" name="Shape 867"/>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70" name="Shape 870"/>
          <p:cNvCxnSpPr>
            <a:stCxn id="871" idx="4"/>
            <a:endCxn id="867" idx="0"/>
          </p:cNvCxnSpPr>
          <p:nvPr/>
        </p:nvCxnSpPr>
        <p:spPr>
          <a:xfrm flipH="1">
            <a:off x="1688972" y="3029735"/>
            <a:ext cx="3033921" cy="1734299"/>
          </a:xfrm>
          <a:prstGeom prst="straightConnector1">
            <a:avLst/>
          </a:prstGeom>
          <a:noFill/>
          <a:ln w="19050" cap="flat" cmpd="sng">
            <a:solidFill>
              <a:schemeClr val="dk2"/>
            </a:solidFill>
            <a:prstDash val="solid"/>
            <a:round/>
            <a:headEnd type="none" w="med" len="med"/>
            <a:tailEnd type="none" w="med" len="med"/>
          </a:ln>
        </p:spPr>
      </p:cxnSp>
      <p:cxnSp>
        <p:nvCxnSpPr>
          <p:cNvPr id="872" name="Shape 872"/>
          <p:cNvCxnSpPr>
            <a:stCxn id="867" idx="2"/>
            <a:endCxn id="859"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873" name="Shape 873"/>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874" name="Shape 874"/>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75" name="Shape 875"/>
          <p:cNvCxnSpPr>
            <a:stCxn id="873"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876" name="Shape 876"/>
          <p:cNvCxnSpPr>
            <a:stCxn id="874" idx="2"/>
            <a:endCxn id="856"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871" name="Shape 871"/>
          <p:cNvSpPr/>
          <p:nvPr/>
        </p:nvSpPr>
        <p:spPr>
          <a:xfrm>
            <a:off x="3852593" y="2088535"/>
            <a:ext cx="1740600" cy="9412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FF0000"/>
                </a:solidFill>
                <a:latin typeface="Arial"/>
                <a:ea typeface="Arial"/>
                <a:cs typeface="Arial"/>
                <a:sym typeface="Arial"/>
                <a:rtl val="0"/>
              </a:rPr>
              <a:t>?</a:t>
            </a:r>
          </a:p>
        </p:txBody>
      </p:sp>
      <p:cxnSp>
        <p:nvCxnSpPr>
          <p:cNvPr id="877" name="Shape 877"/>
          <p:cNvCxnSpPr>
            <a:stCxn id="857" idx="0"/>
            <a:endCxn id="865"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878" name="Shape 878"/>
          <p:cNvCxnSpPr>
            <a:stCxn id="871" idx="4"/>
            <a:endCxn id="865" idx="0"/>
          </p:cNvCxnSpPr>
          <p:nvPr/>
        </p:nvCxnSpPr>
        <p:spPr>
          <a:xfrm flipH="1">
            <a:off x="3739933" y="3029735"/>
            <a:ext cx="982960" cy="1761399"/>
          </a:xfrm>
          <a:prstGeom prst="straightConnector1">
            <a:avLst/>
          </a:prstGeom>
          <a:noFill/>
          <a:ln w="19050" cap="flat" cmpd="sng">
            <a:solidFill>
              <a:schemeClr val="dk2"/>
            </a:solidFill>
            <a:prstDash val="solid"/>
            <a:round/>
            <a:headEnd type="none" w="med" len="med"/>
            <a:tailEnd type="none" w="med" len="med"/>
          </a:ln>
        </p:spPr>
      </p:cxnSp>
      <p:sp>
        <p:nvSpPr>
          <p:cNvPr id="879" name="Shape 879"/>
          <p:cNvSpPr/>
          <p:nvPr/>
        </p:nvSpPr>
        <p:spPr>
          <a:xfrm>
            <a:off x="4622694" y="1707585"/>
            <a:ext cx="200399"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0" name="Shape 880"/>
          <p:cNvCxnSpPr>
            <a:stCxn id="879" idx="2"/>
            <a:endCxn id="871" idx="0"/>
          </p:cNvCxnSpPr>
          <p:nvPr/>
        </p:nvCxnSpPr>
        <p:spPr>
          <a:xfrm flipH="1">
            <a:off x="4722893" y="1907984"/>
            <a:ext cx="1" cy="180551"/>
          </a:xfrm>
          <a:prstGeom prst="straightConnector1">
            <a:avLst/>
          </a:prstGeom>
          <a:noFill/>
          <a:ln w="19050" cap="flat" cmpd="sng">
            <a:solidFill>
              <a:schemeClr val="dk2"/>
            </a:solidFill>
            <a:prstDash val="solid"/>
            <a:round/>
            <a:headEnd type="none" w="med" len="med"/>
            <a:tailEnd type="none" w="med" len="med"/>
          </a:ln>
        </p:spPr>
      </p:cxnSp>
      <p:sp>
        <p:nvSpPr>
          <p:cNvPr id="881" name="Shape 881"/>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882" name="Shape 882"/>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883" name="Shape 883"/>
          <p:cNvCxnSpPr>
            <a:stCxn id="881" idx="4"/>
            <a:endCxn id="884"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884" name="Shape 884"/>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5" name="Shape 885"/>
          <p:cNvCxnSpPr>
            <a:stCxn id="864" idx="4"/>
            <a:endCxn id="865"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886" name="Shape 886"/>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7" name="Shape 887"/>
          <p:cNvCxnSpPr>
            <a:stCxn id="881" idx="0"/>
            <a:endCxn id="886"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888" name="Shape 888"/>
          <p:cNvCxnSpPr>
            <a:stCxn id="871" idx="4"/>
            <a:endCxn id="886" idx="0"/>
          </p:cNvCxnSpPr>
          <p:nvPr/>
        </p:nvCxnSpPr>
        <p:spPr>
          <a:xfrm>
            <a:off x="4722893" y="3029735"/>
            <a:ext cx="1237235" cy="1761399"/>
          </a:xfrm>
          <a:prstGeom prst="straightConnector1">
            <a:avLst/>
          </a:prstGeom>
          <a:noFill/>
          <a:ln w="19050" cap="flat" cmpd="sng">
            <a:solidFill>
              <a:schemeClr val="dk2"/>
            </a:solidFill>
            <a:prstDash val="solid"/>
            <a:round/>
            <a:headEnd type="none" w="med" len="med"/>
            <a:tailEnd type="none" w="med" len="med"/>
          </a:ln>
        </p:spPr>
      </p:cxnSp>
      <p:sp>
        <p:nvSpPr>
          <p:cNvPr id="889" name="Shape 88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890" name="Shape 890"/>
          <p:cNvCxnSpPr>
            <a:stCxn id="891" idx="2"/>
            <a:endCxn id="88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891" name="Shape 89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92" name="Shape 892"/>
          <p:cNvCxnSpPr>
            <a:stCxn id="856"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893" name="Shape 893"/>
          <p:cNvCxnSpPr>
            <a:stCxn id="856"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894" name="Shape 894"/>
          <p:cNvCxnSpPr>
            <a:stCxn id="856"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895" name="Shape 895"/>
          <p:cNvCxnSpPr>
            <a:stCxn id="864"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896" name="Shape 896"/>
          <p:cNvCxnSpPr>
            <a:stCxn id="864"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897" name="Shape 897"/>
          <p:cNvCxnSpPr>
            <a:stCxn id="856"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898" name="Shape 898"/>
          <p:cNvCxnSpPr>
            <a:stCxn id="856"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899" name="Shape 899"/>
          <p:cNvCxnSpPr>
            <a:stCxn id="889" idx="4"/>
            <a:endCxn id="88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00" name="Shape 900"/>
          <p:cNvCxnSpPr>
            <a:stCxn id="88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01" name="Shape 901"/>
          <p:cNvCxnSpPr>
            <a:stCxn id="889" idx="4"/>
            <a:endCxn id="886"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02" name="Shape 902"/>
          <p:cNvCxnSpPr>
            <a:stCxn id="88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03" name="Shape 903"/>
          <p:cNvCxnSpPr>
            <a:stCxn id="88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04" name="Shape 904"/>
          <p:cNvCxnSpPr>
            <a:stCxn id="88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05" name="Shape 905"/>
          <p:cNvCxnSpPr>
            <a:stCxn id="88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864" name="Shape 864"/>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07" name="Shape 90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08" name="Shape 90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9" name="Shape 909"/>
          <p:cNvCxnSpPr>
            <a:stCxn id="907" idx="0"/>
            <a:endCxn id="90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10" name="Shape 91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11" name="Shape 911"/>
          <p:cNvCxnSpPr>
            <a:stCxn id="912" idx="2"/>
            <a:endCxn id="91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12" name="Shape 91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13" name="Shape 913"/>
          <p:cNvCxnSpPr>
            <a:stCxn id="91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14" name="Shape 914"/>
          <p:cNvCxnSpPr>
            <a:stCxn id="91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15" name="Shape 915"/>
          <p:cNvCxnSpPr>
            <a:stCxn id="910" idx="4"/>
            <a:endCxn id="90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16" name="Shape 916"/>
          <p:cNvCxnSpPr>
            <a:stCxn id="91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17" name="Shape 917"/>
          <p:cNvCxnSpPr>
            <a:stCxn id="91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18" name="Shape 918"/>
          <p:cNvCxnSpPr>
            <a:stCxn id="91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19" name="Shape 919"/>
          <p:cNvCxnSpPr>
            <a:stCxn id="907" idx="4"/>
            <a:endCxn id="92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920" name="Shape 92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21" name="Shape 921"/>
          <p:cNvCxnSpPr>
            <a:stCxn id="864"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922" name="Shape 922"/>
          <p:cNvCxnSpPr>
            <a:stCxn id="869" idx="2"/>
            <a:endCxn id="860"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923" name="Shape 923"/>
          <p:cNvCxnSpPr>
            <a:stCxn id="862" idx="2"/>
            <a:endCxn id="858"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924" name="Shape 924"/>
          <p:cNvCxnSpPr>
            <a:stCxn id="884" idx="2"/>
            <a:endCxn id="882"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925" name="Shape 925"/>
          <p:cNvCxnSpPr>
            <a:stCxn id="920" idx="2"/>
            <a:endCxn id="90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926" name="Shape 926"/>
          <p:cNvCxnSpPr>
            <a:stCxn id="908" idx="0"/>
            <a:endCxn id="871" idx="4"/>
          </p:cNvCxnSpPr>
          <p:nvPr/>
        </p:nvCxnSpPr>
        <p:spPr>
          <a:xfrm flipH="1" flipV="1">
            <a:off x="4722893" y="3029735"/>
            <a:ext cx="3447266" cy="1761399"/>
          </a:xfrm>
          <a:prstGeom prst="straightConnector1">
            <a:avLst/>
          </a:prstGeom>
          <a:noFill/>
          <a:ln w="19050" cap="flat" cmpd="sng">
            <a:solidFill>
              <a:schemeClr val="dk2"/>
            </a:solidFill>
            <a:prstDash val="solid"/>
            <a:round/>
            <a:headEnd type="none" w="lg" len="lg"/>
            <a:tailEnd type="none" w="lg" len="lg"/>
          </a:ln>
        </p:spPr>
      </p:cxnSp>
      <p:cxnSp>
        <p:nvCxnSpPr>
          <p:cNvPr id="75" name="Straight Arrow Connector 74"/>
          <p:cNvCxnSpPr/>
          <p:nvPr/>
        </p:nvCxnSpPr>
        <p:spPr>
          <a:xfrm flipV="1">
            <a:off x="2397167" y="3467099"/>
            <a:ext cx="1030858" cy="648757"/>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4127740" y="3467099"/>
            <a:ext cx="494954"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5270504" y="3467099"/>
            <a:ext cx="527478"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flipV="1">
            <a:off x="6212418" y="3534835"/>
            <a:ext cx="846715" cy="47519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06" name="Shape 90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79" name="TextBox 78"/>
          <p:cNvSpPr txBox="1"/>
          <p:nvPr/>
        </p:nvSpPr>
        <p:spPr>
          <a:xfrm>
            <a:off x="1671698" y="716098"/>
            <a:ext cx="6099596" cy="461665"/>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2400" kern="0" dirty="0" smtClean="0">
                <a:solidFill>
                  <a:srgbClr val="2D5BE5"/>
                </a:solidFill>
                <a:latin typeface="Comic Sans MS"/>
                <a:cs typeface="Comic Sans MS"/>
                <a:sym typeface="Arial"/>
                <a:rtl val="0"/>
              </a:rPr>
              <a:t>Redraw the graph to focus on the stem …</a:t>
            </a:r>
            <a:endParaRPr lang="en-US" sz="2400" kern="0" dirty="0">
              <a:solidFill>
                <a:srgbClr val="2D5BE5"/>
              </a:solidFill>
              <a:latin typeface="Comic Sans MS"/>
              <a:cs typeface="Comic Sans MS"/>
              <a:sym typeface="Arial"/>
              <a:rtl val="0"/>
            </a:endParaRPr>
          </a:p>
        </p:txBody>
      </p:sp>
    </p:spTree>
    <p:extLst>
      <p:ext uri="{BB962C8B-B14F-4D97-AF65-F5344CB8AC3E}">
        <p14:creationId xmlns:p14="http://schemas.microsoft.com/office/powerpoint/2010/main" val="1868317683"/>
      </p:ext>
    </p:extLst>
  </p:cSld>
  <p:clrMapOvr>
    <a:masterClrMapping/>
  </p:clrMapOvr>
  <p:transition spd="slow">
    <p:cut/>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204</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Tx/>
              <a:buNone/>
            </a:pPr>
            <a:r>
              <a:rPr lang="en-US" sz="1400" kern="0" dirty="0">
                <a:solidFill>
                  <a:srgbClr val="E013FF"/>
                </a:solidFill>
                <a:latin typeface="Arial"/>
                <a:cs typeface="Arial"/>
                <a:sym typeface="Arial"/>
                <a:rtl val="0"/>
              </a:rPr>
              <a:t>gris</a:t>
            </a:r>
            <a:endParaRPr sz="1400" b="1"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zh-CN" altLang="en-US" b="1" kern="0" dirty="0">
                <a:solidFill>
                  <a:srgbClr val="FF0000"/>
                </a:solidFill>
                <a:latin typeface="Arial"/>
                <a:cs typeface="Arial"/>
                <a:sym typeface="Arial"/>
                <a:rtl val="0"/>
              </a:rPr>
              <a:t>？</a:t>
            </a:r>
            <a:endParaRPr lang="en" b="1" kern="0" dirty="0">
              <a:solidFill>
                <a:srgbClr val="FF0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zh-CN" altLang="en-US" b="1" kern="0" dirty="0">
                <a:solidFill>
                  <a:srgbClr val="FF0000"/>
                </a:solidFill>
                <a:latin typeface="Arial"/>
                <a:cs typeface="Arial"/>
                <a:sym typeface="Arial"/>
                <a:rtl val="0"/>
              </a:rPr>
              <a:t>？</a:t>
            </a:r>
            <a:endParaRPr lang="en" b="1" kern="0" dirty="0">
              <a:solidFill>
                <a:srgbClr val="FF0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zh-CN" altLang="en-US" b="1" kern="0" dirty="0">
                <a:solidFill>
                  <a:srgbClr val="FF0000"/>
                </a:solidFill>
                <a:latin typeface="Arial"/>
                <a:cs typeface="Arial"/>
                <a:sym typeface="Arial"/>
                <a:rtl val="0"/>
              </a:rPr>
              <a:t>？</a:t>
            </a:r>
            <a:endParaRPr lang="en" b="1" kern="0" dirty="0">
              <a:solidFill>
                <a:srgbClr val="FF0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zh-CN" altLang="en-US" b="1" kern="0" dirty="0">
                <a:solidFill>
                  <a:srgbClr val="FF0000"/>
                </a:solidFill>
                <a:latin typeface="Arial"/>
                <a:cs typeface="Arial"/>
                <a:sym typeface="Arial"/>
                <a:rtl val="0"/>
              </a:rPr>
              <a:t>？</a:t>
            </a:r>
            <a:endParaRPr lang="en" b="1" kern="0" dirty="0">
              <a:solidFill>
                <a:srgbClr val="FF0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2410578" y="716098"/>
            <a:ext cx="5188890" cy="830997"/>
          </a:xfrm>
          <a:prstGeom prst="rect">
            <a:avLst/>
          </a:prstGeom>
          <a:noFill/>
        </p:spPr>
        <p:txBody>
          <a:bodyPr wrap="none" rtlCol="0">
            <a:spAutoFit/>
          </a:bodyPr>
          <a:lstStyle/>
          <a:p>
            <a:pPr eaLnBrk="1" fontAlgn="auto" hangingPunct="1">
              <a:spcBef>
                <a:spcPts val="0"/>
              </a:spcBef>
              <a:spcAft>
                <a:spcPts val="0"/>
              </a:spcAft>
              <a:buClrTx/>
              <a:buSzTx/>
              <a:buFontTx/>
              <a:buNone/>
            </a:pPr>
            <a:r>
              <a:rPr lang="en-US" sz="2400" kern="0" dirty="0" smtClean="0">
                <a:solidFill>
                  <a:srgbClr val="2D5BE5"/>
                </a:solidFill>
                <a:latin typeface="Comic Sans MS"/>
                <a:cs typeface="Comic Sans MS"/>
                <a:sym typeface="Arial"/>
                <a:rtl val="0"/>
              </a:rPr>
              <a:t>Separate into 4 </a:t>
            </a:r>
            <a:r>
              <a:rPr lang="en-US" sz="2400" kern="0" dirty="0" err="1" smtClean="0">
                <a:solidFill>
                  <a:srgbClr val="2D5BE5"/>
                </a:solidFill>
                <a:latin typeface="Comic Sans MS"/>
                <a:cs typeface="Comic Sans MS"/>
                <a:sym typeface="Arial"/>
                <a:rtl val="0"/>
              </a:rPr>
              <a:t>subproblems</a:t>
            </a:r>
            <a:r>
              <a:rPr lang="en-US" sz="2400" kern="0" dirty="0" smtClean="0">
                <a:solidFill>
                  <a:srgbClr val="2D5BE5"/>
                </a:solidFill>
                <a:latin typeface="Comic Sans MS"/>
                <a:cs typeface="Comic Sans MS"/>
                <a:sym typeface="Arial"/>
                <a:rtl val="0"/>
              </a:rPr>
              <a:t> – </a:t>
            </a:r>
            <a:br>
              <a:rPr lang="en-US" sz="2400" kern="0" dirty="0" smtClean="0">
                <a:solidFill>
                  <a:srgbClr val="2D5BE5"/>
                </a:solidFill>
                <a:latin typeface="Comic Sans MS"/>
                <a:cs typeface="Comic Sans MS"/>
                <a:sym typeface="Arial"/>
                <a:rtl val="0"/>
              </a:rPr>
            </a:br>
            <a:r>
              <a:rPr lang="en-US" sz="2400" kern="0" dirty="0" smtClean="0">
                <a:solidFill>
                  <a:srgbClr val="2D5BE5"/>
                </a:solidFill>
                <a:latin typeface="Comic Sans MS"/>
                <a:cs typeface="Comic Sans MS"/>
                <a:sym typeface="Arial"/>
                <a:rtl val="0"/>
              </a:rPr>
              <a:t>each gets its </a:t>
            </a:r>
            <a:r>
              <a:rPr lang="en-US" sz="2400" i="1" kern="0" dirty="0" smtClean="0">
                <a:solidFill>
                  <a:srgbClr val="2D5BE5"/>
                </a:solidFill>
                <a:latin typeface="Comic Sans MS"/>
                <a:cs typeface="Comic Sans MS"/>
                <a:sym typeface="Arial"/>
                <a:rtl val="0"/>
              </a:rPr>
              <a:t>own copy</a:t>
            </a:r>
            <a:r>
              <a:rPr lang="en-US" sz="2400" kern="0" dirty="0" smtClean="0">
                <a:solidFill>
                  <a:srgbClr val="2D5BE5"/>
                </a:solidFill>
                <a:latin typeface="Comic Sans MS"/>
                <a:cs typeface="Comic Sans MS"/>
                <a:sym typeface="Arial"/>
                <a:rtl val="0"/>
              </a:rPr>
              <a:t> of the stem</a:t>
            </a:r>
            <a:endParaRPr lang="en-US" sz="2400" kern="0" dirty="0">
              <a:solidFill>
                <a:srgbClr val="2D5BE5"/>
              </a:solidFill>
              <a:latin typeface="Comic Sans MS"/>
              <a:cs typeface="Comic Sans MS"/>
              <a:sym typeface="Arial"/>
              <a:rtl val="0"/>
            </a:endParaRPr>
          </a:p>
        </p:txBody>
      </p:sp>
    </p:spTree>
    <p:extLst>
      <p:ext uri="{BB962C8B-B14F-4D97-AF65-F5344CB8AC3E}">
        <p14:creationId xmlns:p14="http://schemas.microsoft.com/office/powerpoint/2010/main" val="1227664107"/>
      </p:ext>
    </p:extLst>
  </p:cSld>
  <p:clrMapOvr>
    <a:masterClrMapping/>
  </p:clrMapOvr>
  <p:transition spd="slow">
    <p:cut/>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205</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smtClean="0">
                <a:solidFill>
                  <a:srgbClr val="008000"/>
                </a:solidFill>
                <a:latin typeface="Arial"/>
                <a:ea typeface="Arial"/>
                <a:cs typeface="Arial"/>
                <a:sym typeface="Arial"/>
                <a:rtl val="0"/>
              </a:rPr>
              <a:t>ε</a:t>
            </a:r>
            <a:endParaRPr lang="en" b="1" kern="0" dirty="0">
              <a:solidFill>
                <a:srgbClr val="008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smtClean="0">
                <a:solidFill>
                  <a:srgbClr val="008000"/>
                </a:solidFill>
                <a:latin typeface="Arial"/>
                <a:cs typeface="Arial"/>
                <a:sym typeface="Arial"/>
                <a:rtl val="0"/>
              </a:rPr>
              <a:t>ε</a:t>
            </a:r>
            <a:endParaRPr lang="en" b="1" kern="0" dirty="0">
              <a:solidFill>
                <a:srgbClr val="008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smtClean="0">
                <a:solidFill>
                  <a:srgbClr val="008000"/>
                </a:solidFill>
                <a:latin typeface="Arial"/>
                <a:cs typeface="Arial"/>
                <a:sym typeface="Arial"/>
                <a:rtl val="0"/>
              </a:rPr>
              <a:t>ε</a:t>
            </a:r>
            <a:endParaRPr lang="en" b="1" kern="0" dirty="0">
              <a:solidFill>
                <a:srgbClr val="008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b="1" kern="0" dirty="0" smtClean="0">
                <a:solidFill>
                  <a:srgbClr val="008000"/>
                </a:solidFill>
                <a:latin typeface="Arial"/>
                <a:cs typeface="Arial"/>
                <a:sym typeface="Arial"/>
                <a:rtl val="0"/>
              </a:rPr>
              <a:t>ε</a:t>
            </a:r>
            <a:endParaRPr lang="en" b="1" kern="0" dirty="0">
              <a:solidFill>
                <a:srgbClr val="008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a:t>
            </a:r>
            <a:r>
              <a:rPr lang="en-US" kern="0" dirty="0" smtClean="0">
                <a:solidFill>
                  <a:srgbClr val="000000"/>
                </a:solidFill>
                <a:sym typeface="Arial"/>
                <a:rtl val="0"/>
              </a:rPr>
              <a:t>:</a:t>
            </a:r>
            <a:br>
              <a:rPr lang="en-US" kern="0" dirty="0" smtClean="0">
                <a:solidFill>
                  <a:srgbClr val="000000"/>
                </a:solidFill>
                <a:sym typeface="Arial"/>
                <a:rtl val="0"/>
              </a:rPr>
            </a:br>
            <a:r>
              <a:rPr lang="en-US" kern="0" dirty="0" smtClean="0">
                <a:solidFill>
                  <a:srgbClr val="000000"/>
                </a:solidFill>
                <a:sym typeface="Arial"/>
                <a:rtl val="0"/>
              </a:rPr>
              <a:t>{ }</a:t>
            </a:r>
            <a:endParaRPr lang="en-US" kern="0" dirty="0">
              <a:solidFill>
                <a:srgbClr val="0000FF"/>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a:solidFill>
                  <a:srgbClr val="000000"/>
                </a:solidFill>
                <a:sym typeface="Arial"/>
                <a:rtl val="0"/>
              </a:rPr>
              <a:t>Iteration: 1</a:t>
            </a: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9761764"/>
      </p:ext>
    </p:extLst>
  </p:cSld>
  <p:clrMapOvr>
    <a:masterClrMapping/>
  </p:clrMapOvr>
  <p:transition spd="slow">
    <p:cut/>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206</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ea typeface="Arial"/>
                <a:cs typeface="Arial"/>
                <a:sym typeface="Arial"/>
                <a:rtl val="0"/>
              </a:rPr>
              <a:t>g</a:t>
            </a:r>
            <a:endParaRPr lang="en" b="1" kern="0" dirty="0">
              <a:solidFill>
                <a:srgbClr val="008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a:t>
            </a:r>
            <a:endParaRPr lang="en" b="1" kern="0" dirty="0">
              <a:solidFill>
                <a:srgbClr val="008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a:t>
            </a:r>
            <a:endParaRPr lang="en" b="1" kern="0" dirty="0">
              <a:solidFill>
                <a:srgbClr val="008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a:t>
            </a:r>
            <a:endParaRPr lang="en" b="1" kern="0" dirty="0">
              <a:solidFill>
                <a:srgbClr val="008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 </a:t>
            </a:r>
            <a:r>
              <a:rPr lang="en-US" kern="0" dirty="0" smtClean="0">
                <a:solidFill>
                  <a:srgbClr val="000000"/>
                </a:solidFill>
                <a:sym typeface="Arial"/>
                <a:rtl val="0"/>
              </a:rPr>
              <a:t/>
            </a:r>
            <a:br>
              <a:rPr lang="en-US" kern="0" dirty="0" smtClean="0">
                <a:solidFill>
                  <a:srgbClr val="000000"/>
                </a:solidFill>
                <a:sym typeface="Arial"/>
                <a:rtl val="0"/>
              </a:rPr>
            </a:br>
            <a:r>
              <a:rPr lang="en-US" kern="0" dirty="0" smtClean="0">
                <a:solidFill>
                  <a:srgbClr val="000000"/>
                </a:solidFill>
                <a:sym typeface="Arial"/>
                <a:rtl val="0"/>
              </a:rPr>
              <a:t>{ }</a:t>
            </a:r>
            <a:endParaRPr lang="en-US" kern="0" dirty="0">
              <a:solidFill>
                <a:srgbClr val="0000FF"/>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3</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2081597"/>
      </p:ext>
    </p:extLst>
  </p:cSld>
  <p:clrMapOvr>
    <a:masterClrMapping/>
  </p:clrMapOvr>
  <p:transition spd="slow">
    <p:cut/>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207</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ea typeface="Arial"/>
                <a:cs typeface="Arial"/>
                <a:sym typeface="Arial"/>
                <a:rtl val="0"/>
              </a:rPr>
              <a:t>gri</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a:t>
            </a:r>
            <a:endParaRPr lang="en" b="1" kern="0" dirty="0">
              <a:solidFill>
                <a:srgbClr val="FF0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a:t>
            </a:r>
            <a:endParaRPr lang="en" b="1" kern="0" dirty="0">
              <a:solidFill>
                <a:srgbClr val="FF0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a:t>
            </a:r>
            <a:endParaRPr lang="en" b="1" kern="0" dirty="0">
              <a:solidFill>
                <a:srgbClr val="FF0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 </a:t>
            </a:r>
            <a:r>
              <a:rPr lang="en-US" kern="0" dirty="0" smtClean="0">
                <a:solidFill>
                  <a:srgbClr val="000000"/>
                </a:solidFill>
                <a:sym typeface="Arial"/>
                <a:rtl val="0"/>
              </a:rPr>
              <a:t>{</a:t>
            </a:r>
            <a:r>
              <a:rPr lang="hr-HR" kern="0" dirty="0" smtClean="0">
                <a:solidFill>
                  <a:srgbClr val="FF0000"/>
                </a:solidFill>
                <a:sym typeface="Arial"/>
                <a:rtl val="0"/>
              </a:rPr>
              <a:t>s</a:t>
            </a:r>
            <a:r>
              <a:rPr lang="hr-HR" kern="0" dirty="0">
                <a:solidFill>
                  <a:srgbClr val="FF0000"/>
                </a:solidFill>
                <a:sym typeface="Arial"/>
                <a:rtl val="0"/>
              </a:rPr>
              <a:t>, z, is, iz, s</a:t>
            </a:r>
            <a:r>
              <a:rPr lang="hr-HR" kern="0" dirty="0" smtClean="0">
                <a:solidFill>
                  <a:srgbClr val="FF0000"/>
                </a:solidFill>
                <a:sym typeface="Arial"/>
                <a:rtl val="0"/>
              </a:rPr>
              <a:t>$, </a:t>
            </a:r>
            <a:r>
              <a:rPr lang="hr-HR" kern="0" dirty="0">
                <a:solidFill>
                  <a:srgbClr val="FF0000"/>
                </a:solidFill>
                <a:sym typeface="Arial"/>
                <a:rtl val="0"/>
              </a:rPr>
              <a:t>z</a:t>
            </a:r>
            <a:r>
              <a:rPr lang="hr-HR" kern="0" dirty="0" smtClean="0">
                <a:solidFill>
                  <a:srgbClr val="FF0000"/>
                </a:solidFill>
                <a:sym typeface="Arial"/>
                <a:rtl val="0"/>
              </a:rPr>
              <a:t>$ </a:t>
            </a:r>
            <a:r>
              <a:rPr lang="en-US" kern="0" dirty="0" smtClean="0">
                <a:solidFill>
                  <a:srgbClr val="000000"/>
                </a:solidFill>
                <a:sym typeface="Arial"/>
                <a:rtl val="0"/>
              </a:rPr>
              <a:t>}</a:t>
            </a:r>
            <a:endParaRPr lang="en-US" kern="0" dirty="0">
              <a:solidFill>
                <a:srgbClr val="000000"/>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4</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050599" y="3008858"/>
            <a:ext cx="1142945" cy="616576"/>
            <a:chOff x="2202886" y="1223818"/>
            <a:chExt cx="1142945" cy="616576"/>
          </a:xfrm>
        </p:grpSpPr>
        <p:pic>
          <p:nvPicPr>
            <p:cNvPr id="2" name="Picture 1"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359" y="1223818"/>
              <a:ext cx="381545" cy="308288"/>
            </a:xfrm>
            <a:prstGeom prst="rect">
              <a:avLst/>
            </a:prstGeom>
          </p:spPr>
        </p:pic>
        <p:pic>
          <p:nvPicPr>
            <p:cNvPr id="95" name="Picture 94"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020" y="1223818"/>
              <a:ext cx="381545" cy="308288"/>
            </a:xfrm>
            <a:prstGeom prst="rect">
              <a:avLst/>
            </a:prstGeom>
          </p:spPr>
        </p:pic>
        <p:pic>
          <p:nvPicPr>
            <p:cNvPr id="96" name="Picture 95"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286" y="1223818"/>
              <a:ext cx="381545" cy="308288"/>
            </a:xfrm>
            <a:prstGeom prst="rect">
              <a:avLst/>
            </a:prstGeom>
          </p:spPr>
        </p:pic>
        <p:pic>
          <p:nvPicPr>
            <p:cNvPr id="97" name="Picture 96"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525" y="1532106"/>
              <a:ext cx="381545" cy="308288"/>
            </a:xfrm>
            <a:prstGeom prst="rect">
              <a:avLst/>
            </a:prstGeom>
          </p:spPr>
        </p:pic>
        <p:pic>
          <p:nvPicPr>
            <p:cNvPr id="98" name="Picture 97"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703" y="1532106"/>
              <a:ext cx="381545" cy="308288"/>
            </a:xfrm>
            <a:prstGeom prst="rect">
              <a:avLst/>
            </a:prstGeom>
          </p:spPr>
        </p:pic>
        <p:pic>
          <p:nvPicPr>
            <p:cNvPr id="99" name="Picture 98"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886" y="1532106"/>
              <a:ext cx="381545" cy="308288"/>
            </a:xfrm>
            <a:prstGeom prst="rect">
              <a:avLst/>
            </a:prstGeom>
          </p:spPr>
        </p:pic>
      </p:grpSp>
      <p:grpSp>
        <p:nvGrpSpPr>
          <p:cNvPr id="15" name="Group 14"/>
          <p:cNvGrpSpPr/>
          <p:nvPr/>
        </p:nvGrpSpPr>
        <p:grpSpPr>
          <a:xfrm>
            <a:off x="2681945" y="3548493"/>
            <a:ext cx="1062981" cy="656973"/>
            <a:chOff x="3457777" y="1258460"/>
            <a:chExt cx="1062981" cy="656973"/>
          </a:xfrm>
        </p:grpSpPr>
        <p:pic>
          <p:nvPicPr>
            <p:cNvPr id="6" name="Picture 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118" name="Picture 117"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119" name="Picture 118"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120" name="Picture 119"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121" name="Picture 120"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122" name="Picture 121"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18" name="Group 17"/>
          <p:cNvGrpSpPr/>
          <p:nvPr/>
        </p:nvGrpSpPr>
        <p:grpSpPr>
          <a:xfrm>
            <a:off x="4367115" y="3654884"/>
            <a:ext cx="1143987" cy="684096"/>
            <a:chOff x="4614296" y="1223815"/>
            <a:chExt cx="1143987" cy="684096"/>
          </a:xfrm>
        </p:grpSpPr>
        <p:pic>
          <p:nvPicPr>
            <p:cNvPr id="16" name="Picture 15"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123" name="Picture 122"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124" name="Picture 123"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125" name="Picture 124"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126" name="Picture 125"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127" name="Picture 126"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grpSp>
        <p:nvGrpSpPr>
          <p:cNvPr id="21" name="Group 20"/>
          <p:cNvGrpSpPr/>
          <p:nvPr/>
        </p:nvGrpSpPr>
        <p:grpSpPr>
          <a:xfrm>
            <a:off x="6077360" y="3516046"/>
            <a:ext cx="934783" cy="518628"/>
            <a:chOff x="5433698" y="1369546"/>
            <a:chExt cx="934783" cy="518628"/>
          </a:xfrm>
        </p:grpSpPr>
        <p:pic>
          <p:nvPicPr>
            <p:cNvPr id="20" name="Picture 19"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3494" y="1369546"/>
              <a:ext cx="309877" cy="263880"/>
            </a:xfrm>
            <a:prstGeom prst="rect">
              <a:avLst/>
            </a:prstGeom>
          </p:spPr>
        </p:pic>
        <p:pic>
          <p:nvPicPr>
            <p:cNvPr id="131" name="Picture 130"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958" y="1369546"/>
              <a:ext cx="309877" cy="263880"/>
            </a:xfrm>
            <a:prstGeom prst="rect">
              <a:avLst/>
            </a:prstGeom>
          </p:spPr>
        </p:pic>
        <p:pic>
          <p:nvPicPr>
            <p:cNvPr id="132" name="Picture 131"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8604" y="1369546"/>
              <a:ext cx="309877" cy="263880"/>
            </a:xfrm>
            <a:prstGeom prst="rect">
              <a:avLst/>
            </a:prstGeom>
          </p:spPr>
        </p:pic>
        <p:pic>
          <p:nvPicPr>
            <p:cNvPr id="133" name="Picture 132"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698" y="1624294"/>
              <a:ext cx="309877" cy="263880"/>
            </a:xfrm>
            <a:prstGeom prst="rect">
              <a:avLst/>
            </a:prstGeom>
          </p:spPr>
        </p:pic>
        <p:pic>
          <p:nvPicPr>
            <p:cNvPr id="134" name="Picture 133"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8818" y="1624294"/>
              <a:ext cx="309877" cy="263880"/>
            </a:xfrm>
            <a:prstGeom prst="rect">
              <a:avLst/>
            </a:prstGeom>
          </p:spPr>
        </p:pic>
        <p:pic>
          <p:nvPicPr>
            <p:cNvPr id="135" name="Picture 134"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8233" y="1624294"/>
              <a:ext cx="309877" cy="263880"/>
            </a:xfrm>
            <a:prstGeom prst="rect">
              <a:avLst/>
            </a:prstGeom>
          </p:spPr>
        </p:pic>
      </p:grpSp>
      <p:sp>
        <p:nvSpPr>
          <p:cNvPr id="137" name="TextBox 136"/>
          <p:cNvSpPr txBox="1"/>
          <p:nvPr/>
        </p:nvSpPr>
        <p:spPr>
          <a:xfrm>
            <a:off x="492268" y="2301471"/>
            <a:ext cx="209249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2833D1"/>
                </a:solidFill>
                <a:latin typeface="Arial"/>
                <a:cs typeface="Arial"/>
                <a:sym typeface="Arial"/>
                <a:rtl val="0"/>
              </a:rPr>
              <a:t>Feature weights (dual variable)</a:t>
            </a:r>
            <a:endParaRPr lang="en-US" kern="0" dirty="0">
              <a:solidFill>
                <a:srgbClr val="2833D1"/>
              </a:solidFill>
              <a:latin typeface="Arial"/>
              <a:cs typeface="Arial"/>
              <a:sym typeface="Arial"/>
              <a:rtl val="0"/>
            </a:endParaRPr>
          </a:p>
        </p:txBody>
      </p:sp>
    </p:spTree>
    <p:extLst>
      <p:ext uri="{BB962C8B-B14F-4D97-AF65-F5344CB8AC3E}">
        <p14:creationId xmlns:p14="http://schemas.microsoft.com/office/powerpoint/2010/main" val="51870502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208</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ea typeface="Arial"/>
                <a:cs typeface="Arial"/>
                <a:sym typeface="Arial"/>
                <a:rtl val="0"/>
              </a:rPr>
              <a:t>gri</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a:t>
            </a:r>
            <a:endParaRPr lang="en" b="1" kern="0" dirty="0">
              <a:solidFill>
                <a:srgbClr val="FF0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zo</a:t>
            </a:r>
            <a:endParaRPr lang="en" b="1" kern="0" dirty="0">
              <a:solidFill>
                <a:srgbClr val="FF0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a:t>
            </a:r>
            <a:endParaRPr lang="en" b="1" kern="0" dirty="0">
              <a:solidFill>
                <a:srgbClr val="FF0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 </a:t>
            </a:r>
            <a:r>
              <a:rPr lang="en-US" kern="0" dirty="0" smtClean="0">
                <a:solidFill>
                  <a:srgbClr val="000000"/>
                </a:solidFill>
                <a:sym typeface="Arial"/>
                <a:rtl val="0"/>
              </a:rPr>
              <a:t>{</a:t>
            </a:r>
            <a:r>
              <a:rPr lang="hr-HR" kern="0" dirty="0" smtClean="0">
                <a:solidFill>
                  <a:srgbClr val="0000FF"/>
                </a:solidFill>
                <a:sym typeface="Arial"/>
                <a:rtl val="0"/>
              </a:rPr>
              <a:t>s</a:t>
            </a:r>
            <a:r>
              <a:rPr lang="hr-HR" kern="0" dirty="0">
                <a:solidFill>
                  <a:srgbClr val="0000FF"/>
                </a:solidFill>
                <a:sym typeface="Arial"/>
                <a:rtl val="0"/>
              </a:rPr>
              <a:t>, z, is, iz, s</a:t>
            </a:r>
            <a:r>
              <a:rPr lang="hr-HR" kern="0" dirty="0" smtClean="0">
                <a:solidFill>
                  <a:srgbClr val="0000FF"/>
                </a:solidFill>
                <a:sym typeface="Arial"/>
                <a:rtl val="0"/>
              </a:rPr>
              <a:t>$, </a:t>
            </a:r>
            <a:r>
              <a:rPr lang="hr-HR" kern="0" dirty="0">
                <a:solidFill>
                  <a:srgbClr val="0000FF"/>
                </a:solidFill>
                <a:sym typeface="Arial"/>
                <a:rtl val="0"/>
              </a:rPr>
              <a:t>z</a:t>
            </a:r>
            <a:r>
              <a:rPr lang="hr-HR" kern="0" dirty="0" smtClean="0">
                <a:solidFill>
                  <a:srgbClr val="0000FF"/>
                </a:solidFill>
                <a:sym typeface="Arial"/>
                <a:rtl val="0"/>
              </a:rPr>
              <a:t>$,</a:t>
            </a:r>
          </a:p>
          <a:p>
            <a:pPr algn="l" eaLnBrk="1" fontAlgn="auto" hangingPunct="1">
              <a:spcBef>
                <a:spcPts val="0"/>
              </a:spcBef>
              <a:spcAft>
                <a:spcPts val="0"/>
              </a:spcAft>
              <a:buClrTx/>
              <a:buSzTx/>
              <a:buFontTx/>
              <a:buNone/>
            </a:pPr>
            <a:r>
              <a:rPr lang="en-US" kern="0" dirty="0" smtClean="0">
                <a:solidFill>
                  <a:srgbClr val="FF0000"/>
                </a:solidFill>
                <a:sym typeface="Arial"/>
                <a:rtl val="0"/>
              </a:rPr>
              <a:t>o</a:t>
            </a:r>
            <a:r>
              <a:rPr lang="en-US" kern="0" dirty="0">
                <a:solidFill>
                  <a:srgbClr val="FF0000"/>
                </a:solidFill>
                <a:sym typeface="Arial"/>
                <a:rtl val="0"/>
              </a:rPr>
              <a:t>, </a:t>
            </a:r>
            <a:r>
              <a:rPr lang="en-US" kern="0" dirty="0" err="1">
                <a:solidFill>
                  <a:srgbClr val="FF0000"/>
                </a:solidFill>
                <a:sym typeface="Arial"/>
                <a:rtl val="0"/>
              </a:rPr>
              <a:t>zo</a:t>
            </a:r>
            <a:r>
              <a:rPr lang="en-US" kern="0" dirty="0">
                <a:solidFill>
                  <a:srgbClr val="FF0000"/>
                </a:solidFill>
                <a:sym typeface="Arial"/>
                <a:rtl val="0"/>
              </a:rPr>
              <a:t>, o</a:t>
            </a:r>
            <a:r>
              <a:rPr lang="en-US" kern="0" dirty="0" smtClean="0">
                <a:solidFill>
                  <a:srgbClr val="FF0000"/>
                </a:solidFill>
                <a:sym typeface="Arial"/>
                <a:rtl val="0"/>
              </a:rPr>
              <a:t>$ </a:t>
            </a:r>
            <a:r>
              <a:rPr lang="en-US" kern="0" dirty="0" smtClean="0">
                <a:solidFill>
                  <a:srgbClr val="000000"/>
                </a:solidFill>
                <a:sym typeface="Arial"/>
                <a:rtl val="0"/>
              </a:rPr>
              <a:t>}</a:t>
            </a:r>
            <a:endParaRPr lang="en-US" kern="0" dirty="0">
              <a:solidFill>
                <a:srgbClr val="000000"/>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5</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492268" y="2301471"/>
            <a:ext cx="6557625" cy="2454201"/>
            <a:chOff x="492268" y="2301471"/>
            <a:chExt cx="6557625" cy="2454201"/>
          </a:xfrm>
        </p:grpSpPr>
        <p:grpSp>
          <p:nvGrpSpPr>
            <p:cNvPr id="95" name="Group 94"/>
            <p:cNvGrpSpPr/>
            <p:nvPr/>
          </p:nvGrpSpPr>
          <p:grpSpPr>
            <a:xfrm>
              <a:off x="1060993" y="3065298"/>
              <a:ext cx="1142945" cy="616576"/>
              <a:chOff x="2202886" y="1223818"/>
              <a:chExt cx="1142945" cy="616576"/>
            </a:xfrm>
          </p:grpSpPr>
          <p:pic>
            <p:nvPicPr>
              <p:cNvPr id="96" name="Picture 95"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359" y="1223818"/>
                <a:ext cx="381545" cy="308288"/>
              </a:xfrm>
              <a:prstGeom prst="rect">
                <a:avLst/>
              </a:prstGeom>
            </p:spPr>
          </p:pic>
          <p:pic>
            <p:nvPicPr>
              <p:cNvPr id="97" name="Picture 96"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020" y="1223818"/>
                <a:ext cx="381545" cy="308288"/>
              </a:xfrm>
              <a:prstGeom prst="rect">
                <a:avLst/>
              </a:prstGeom>
            </p:spPr>
          </p:pic>
          <p:pic>
            <p:nvPicPr>
              <p:cNvPr id="98" name="Picture 97"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286" y="1223818"/>
                <a:ext cx="381545" cy="308288"/>
              </a:xfrm>
              <a:prstGeom prst="rect">
                <a:avLst/>
              </a:prstGeom>
            </p:spPr>
          </p:pic>
          <p:pic>
            <p:nvPicPr>
              <p:cNvPr id="99" name="Picture 98"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525" y="1532106"/>
                <a:ext cx="381545" cy="308288"/>
              </a:xfrm>
              <a:prstGeom prst="rect">
                <a:avLst/>
              </a:prstGeom>
            </p:spPr>
          </p:pic>
          <p:pic>
            <p:nvPicPr>
              <p:cNvPr id="100" name="Picture 99"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703" y="1532106"/>
                <a:ext cx="381545" cy="308288"/>
              </a:xfrm>
              <a:prstGeom prst="rect">
                <a:avLst/>
              </a:prstGeom>
            </p:spPr>
          </p:pic>
          <p:pic>
            <p:nvPicPr>
              <p:cNvPr id="101" name="Picture 100"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886" y="1532106"/>
                <a:ext cx="381545" cy="308288"/>
              </a:xfrm>
              <a:prstGeom prst="rect">
                <a:avLst/>
              </a:prstGeom>
            </p:spPr>
          </p:pic>
        </p:grpSp>
        <p:grpSp>
          <p:nvGrpSpPr>
            <p:cNvPr id="103" name="Group 102"/>
            <p:cNvGrpSpPr/>
            <p:nvPr/>
          </p:nvGrpSpPr>
          <p:grpSpPr>
            <a:xfrm>
              <a:off x="2629552" y="3522705"/>
              <a:ext cx="1062981" cy="656973"/>
              <a:chOff x="3457777" y="1258460"/>
              <a:chExt cx="1062981" cy="656973"/>
            </a:xfrm>
          </p:grpSpPr>
          <p:pic>
            <p:nvPicPr>
              <p:cNvPr id="104" name="Picture 103"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105" name="Picture 104"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106" name="Picture 10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107" name="Picture 106"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108" name="Picture 107"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109" name="Picture 108"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110" name="Group 109"/>
            <p:cNvGrpSpPr/>
            <p:nvPr/>
          </p:nvGrpSpPr>
          <p:grpSpPr>
            <a:xfrm>
              <a:off x="4324478" y="3711864"/>
              <a:ext cx="1143987" cy="684096"/>
              <a:chOff x="4614296" y="1223815"/>
              <a:chExt cx="1143987" cy="684096"/>
            </a:xfrm>
          </p:grpSpPr>
          <p:pic>
            <p:nvPicPr>
              <p:cNvPr id="111" name="Picture 110"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112" name="Picture 111"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113" name="Picture 112"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114" name="Picture 113"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118" name="Picture 117"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119" name="Picture 118"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grpSp>
          <p:nvGrpSpPr>
            <p:cNvPr id="120" name="Group 119"/>
            <p:cNvGrpSpPr/>
            <p:nvPr/>
          </p:nvGrpSpPr>
          <p:grpSpPr>
            <a:xfrm>
              <a:off x="6115110" y="3535284"/>
              <a:ext cx="934783" cy="518628"/>
              <a:chOff x="5433698" y="1369546"/>
              <a:chExt cx="934783" cy="518628"/>
            </a:xfrm>
          </p:grpSpPr>
          <p:pic>
            <p:nvPicPr>
              <p:cNvPr id="121" name="Picture 120"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3494" y="1369546"/>
                <a:ext cx="309877" cy="263880"/>
              </a:xfrm>
              <a:prstGeom prst="rect">
                <a:avLst/>
              </a:prstGeom>
            </p:spPr>
          </p:pic>
          <p:pic>
            <p:nvPicPr>
              <p:cNvPr id="122" name="Picture 121"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958" y="1369546"/>
                <a:ext cx="309877" cy="263880"/>
              </a:xfrm>
              <a:prstGeom prst="rect">
                <a:avLst/>
              </a:prstGeom>
            </p:spPr>
          </p:pic>
          <p:pic>
            <p:nvPicPr>
              <p:cNvPr id="123" name="Picture 122"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8604" y="1369546"/>
                <a:ext cx="309877" cy="263880"/>
              </a:xfrm>
              <a:prstGeom prst="rect">
                <a:avLst/>
              </a:prstGeom>
            </p:spPr>
          </p:pic>
          <p:pic>
            <p:nvPicPr>
              <p:cNvPr id="124" name="Picture 123"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698" y="1624294"/>
                <a:ext cx="309877" cy="263880"/>
              </a:xfrm>
              <a:prstGeom prst="rect">
                <a:avLst/>
              </a:prstGeom>
            </p:spPr>
          </p:pic>
          <p:pic>
            <p:nvPicPr>
              <p:cNvPr id="125" name="Picture 124"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8818" y="1624294"/>
                <a:ext cx="309877" cy="263880"/>
              </a:xfrm>
              <a:prstGeom prst="rect">
                <a:avLst/>
              </a:prstGeom>
            </p:spPr>
          </p:pic>
          <p:pic>
            <p:nvPicPr>
              <p:cNvPr id="126" name="Picture 125"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8233" y="1624294"/>
                <a:ext cx="309877" cy="263880"/>
              </a:xfrm>
              <a:prstGeom prst="rect">
                <a:avLst/>
              </a:prstGeom>
            </p:spPr>
          </p:pic>
        </p:grpSp>
        <p:grpSp>
          <p:nvGrpSpPr>
            <p:cNvPr id="5" name="Group 4"/>
            <p:cNvGrpSpPr/>
            <p:nvPr/>
          </p:nvGrpSpPr>
          <p:grpSpPr>
            <a:xfrm>
              <a:off x="832713" y="3716509"/>
              <a:ext cx="1047578" cy="318695"/>
              <a:chOff x="913528" y="3624149"/>
              <a:chExt cx="1047578" cy="318695"/>
            </a:xfrm>
          </p:grpSpPr>
          <p:pic>
            <p:nvPicPr>
              <p:cNvPr id="2" name="Picture 1"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156" name="Picture 155"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157" name="Picture 156"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nvGrpSpPr>
            <p:cNvPr id="7" name="Group 6"/>
            <p:cNvGrpSpPr/>
            <p:nvPr/>
          </p:nvGrpSpPr>
          <p:grpSpPr>
            <a:xfrm>
              <a:off x="2674084" y="4156730"/>
              <a:ext cx="1031222" cy="362106"/>
              <a:chOff x="2674084" y="4156730"/>
              <a:chExt cx="1031222" cy="362106"/>
            </a:xfrm>
          </p:grpSpPr>
          <p:pic>
            <p:nvPicPr>
              <p:cNvPr id="6" name="Picture 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158" name="Picture 157"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159" name="Picture 158"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nvGrpSpPr>
            <p:cNvPr id="10" name="Group 9"/>
            <p:cNvGrpSpPr/>
            <p:nvPr/>
          </p:nvGrpSpPr>
          <p:grpSpPr>
            <a:xfrm>
              <a:off x="4396270" y="4368434"/>
              <a:ext cx="1077153" cy="387238"/>
              <a:chOff x="4419360" y="4287619"/>
              <a:chExt cx="1077153" cy="387238"/>
            </a:xfrm>
          </p:grpSpPr>
          <p:pic>
            <p:nvPicPr>
              <p:cNvPr id="8" name="Picture 7"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162" name="Picture 161"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163" name="Picture 162"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nvGrpSpPr>
            <p:cNvPr id="12" name="Group 11"/>
            <p:cNvGrpSpPr/>
            <p:nvPr/>
          </p:nvGrpSpPr>
          <p:grpSpPr>
            <a:xfrm>
              <a:off x="5985073" y="4067940"/>
              <a:ext cx="898823" cy="277404"/>
              <a:chOff x="6054343" y="4010215"/>
              <a:chExt cx="898823" cy="277404"/>
            </a:xfrm>
          </p:grpSpPr>
          <p:pic>
            <p:nvPicPr>
              <p:cNvPr id="11" name="Picture 10"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166" name="Picture 165"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167" name="Picture 166"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sp>
          <p:nvSpPr>
            <p:cNvPr id="172" name="TextBox 171"/>
            <p:cNvSpPr txBox="1"/>
            <p:nvPr/>
          </p:nvSpPr>
          <p:spPr>
            <a:xfrm>
              <a:off x="492268" y="2301471"/>
              <a:ext cx="209249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2833D1"/>
                  </a:solidFill>
                  <a:latin typeface="Arial"/>
                  <a:cs typeface="Arial"/>
                  <a:sym typeface="Arial"/>
                  <a:rtl val="0"/>
                </a:rPr>
                <a:t>Feature weights (dual variable)</a:t>
              </a:r>
              <a:endParaRPr lang="en-US" kern="0" dirty="0">
                <a:solidFill>
                  <a:srgbClr val="2833D1"/>
                </a:solidFill>
                <a:latin typeface="Arial"/>
                <a:cs typeface="Arial"/>
                <a:sym typeface="Arial"/>
                <a:rtl val="0"/>
              </a:endParaRPr>
            </a:p>
          </p:txBody>
        </p:sp>
      </p:grpSp>
    </p:spTree>
    <p:extLst>
      <p:ext uri="{BB962C8B-B14F-4D97-AF65-F5344CB8AC3E}">
        <p14:creationId xmlns:p14="http://schemas.microsoft.com/office/powerpoint/2010/main" val="203283449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209</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ea typeface="Arial"/>
                <a:cs typeface="Arial"/>
                <a:sym typeface="Arial"/>
                <a:rtl val="0"/>
              </a:rPr>
              <a:t>gri</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a:t>
            </a:r>
            <a:endParaRPr lang="en" b="1" kern="0" dirty="0">
              <a:solidFill>
                <a:srgbClr val="FF0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zo</a:t>
            </a:r>
            <a:endParaRPr lang="en" b="1" kern="0" dirty="0">
              <a:solidFill>
                <a:srgbClr val="FF0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a:t>
            </a:r>
            <a:r>
              <a:rPr lang="en-US" b="1" kern="0" dirty="0" smtClean="0">
                <a:solidFill>
                  <a:srgbClr val="FF0000"/>
                </a:solidFill>
                <a:latin typeface="Arial"/>
                <a:cs typeface="Arial"/>
                <a:sym typeface="Arial"/>
                <a:rtl val="0"/>
              </a:rPr>
              <a:t>z</a:t>
            </a:r>
            <a:endParaRPr lang="en" b="1" kern="0" dirty="0">
              <a:solidFill>
                <a:srgbClr val="FF0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 </a:t>
            </a:r>
            <a:r>
              <a:rPr lang="en-US" kern="0" dirty="0" smtClean="0">
                <a:solidFill>
                  <a:srgbClr val="000000"/>
                </a:solidFill>
                <a:sym typeface="Arial"/>
                <a:rtl val="0"/>
              </a:rPr>
              <a:t>{</a:t>
            </a:r>
            <a:r>
              <a:rPr lang="hr-HR" kern="0" dirty="0" smtClean="0">
                <a:solidFill>
                  <a:srgbClr val="0000FF"/>
                </a:solidFill>
                <a:sym typeface="Arial"/>
                <a:rtl val="0"/>
              </a:rPr>
              <a:t>s</a:t>
            </a:r>
            <a:r>
              <a:rPr lang="hr-HR" kern="0" dirty="0">
                <a:solidFill>
                  <a:srgbClr val="0000FF"/>
                </a:solidFill>
                <a:sym typeface="Arial"/>
                <a:rtl val="0"/>
              </a:rPr>
              <a:t>, z, is, iz, s</a:t>
            </a:r>
            <a:r>
              <a:rPr lang="hr-HR" kern="0" dirty="0" smtClean="0">
                <a:solidFill>
                  <a:srgbClr val="0000FF"/>
                </a:solidFill>
                <a:sym typeface="Arial"/>
                <a:rtl val="0"/>
              </a:rPr>
              <a:t>$, </a:t>
            </a:r>
            <a:r>
              <a:rPr lang="hr-HR" kern="0" dirty="0">
                <a:solidFill>
                  <a:srgbClr val="0000FF"/>
                </a:solidFill>
                <a:sym typeface="Arial"/>
                <a:rtl val="0"/>
              </a:rPr>
              <a:t>z</a:t>
            </a:r>
            <a:r>
              <a:rPr lang="hr-HR" kern="0" dirty="0" smtClean="0">
                <a:solidFill>
                  <a:srgbClr val="0000FF"/>
                </a:solidFill>
                <a:sym typeface="Arial"/>
                <a:rtl val="0"/>
              </a:rPr>
              <a:t>$,</a:t>
            </a:r>
          </a:p>
          <a:p>
            <a:pPr algn="l" eaLnBrk="1" fontAlgn="auto" hangingPunct="1">
              <a:spcBef>
                <a:spcPts val="0"/>
              </a:spcBef>
              <a:spcAft>
                <a:spcPts val="0"/>
              </a:spcAft>
              <a:buClrTx/>
              <a:buSzTx/>
              <a:buFontTx/>
              <a:buNone/>
            </a:pPr>
            <a:r>
              <a:rPr lang="en-US" kern="0" dirty="0" smtClean="0">
                <a:solidFill>
                  <a:srgbClr val="0000FF"/>
                </a:solidFill>
                <a:sym typeface="Arial"/>
                <a:rtl val="0"/>
              </a:rPr>
              <a:t>o</a:t>
            </a:r>
            <a:r>
              <a:rPr lang="en-US" kern="0" dirty="0">
                <a:solidFill>
                  <a:srgbClr val="0000FF"/>
                </a:solidFill>
                <a:sym typeface="Arial"/>
                <a:rtl val="0"/>
              </a:rPr>
              <a:t>, </a:t>
            </a:r>
            <a:r>
              <a:rPr lang="en-US" kern="0" dirty="0" err="1">
                <a:solidFill>
                  <a:srgbClr val="0000FF"/>
                </a:solidFill>
                <a:sym typeface="Arial"/>
                <a:rtl val="0"/>
              </a:rPr>
              <a:t>zo</a:t>
            </a:r>
            <a:r>
              <a:rPr lang="en-US" kern="0" dirty="0">
                <a:solidFill>
                  <a:srgbClr val="0000FF"/>
                </a:solidFill>
                <a:sym typeface="Arial"/>
                <a:rtl val="0"/>
              </a:rPr>
              <a:t>, o</a:t>
            </a:r>
            <a:r>
              <a:rPr lang="en-US" kern="0" dirty="0" smtClean="0">
                <a:solidFill>
                  <a:srgbClr val="0000FF"/>
                </a:solidFill>
                <a:sym typeface="Arial"/>
                <a:rtl val="0"/>
              </a:rPr>
              <a:t>$ </a:t>
            </a:r>
            <a:r>
              <a:rPr lang="en-US" kern="0" dirty="0" smtClean="0">
                <a:solidFill>
                  <a:srgbClr val="000000"/>
                </a:solidFill>
                <a:sym typeface="Arial"/>
                <a:rtl val="0"/>
              </a:rPr>
              <a:t>}</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
        <p:nvSpPr>
          <p:cNvPr id="96" name="Rounded Rectangle 95"/>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6</a:t>
            </a:r>
            <a:endParaRPr lang="en-US" kern="0" dirty="0">
              <a:solidFill>
                <a:srgbClr val="000000"/>
              </a:solidFill>
              <a:sym typeface="Arial"/>
              <a:rtl val="0"/>
            </a:endParaRPr>
          </a:p>
        </p:txBody>
      </p:sp>
      <p:sp>
        <p:nvSpPr>
          <p:cNvPr id="97" name="Rounded Rectangle 96"/>
          <p:cNvSpPr/>
          <p:nvPr/>
        </p:nvSpPr>
        <p:spPr>
          <a:xfrm>
            <a:off x="335333" y="1727965"/>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13</a:t>
            </a:r>
            <a:endParaRPr lang="en-US" kern="0" dirty="0">
              <a:solidFill>
                <a:srgbClr val="000000"/>
              </a:solidFill>
              <a:sym typeface="Arial"/>
              <a:rtl val="0"/>
            </a:endParaRPr>
          </a:p>
        </p:txBody>
      </p:sp>
      <p:sp>
        <p:nvSpPr>
          <p:cNvPr id="2" name="Oval 1"/>
          <p:cNvSpPr/>
          <p:nvPr/>
        </p:nvSpPr>
        <p:spPr>
          <a:xfrm>
            <a:off x="1120966" y="1085273"/>
            <a:ext cx="45719" cy="5772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99" name="Oval 98"/>
          <p:cNvSpPr/>
          <p:nvPr/>
        </p:nvSpPr>
        <p:spPr>
          <a:xfrm>
            <a:off x="1120966" y="1260763"/>
            <a:ext cx="45719" cy="5772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100" name="Oval 99"/>
          <p:cNvSpPr/>
          <p:nvPr/>
        </p:nvSpPr>
        <p:spPr>
          <a:xfrm>
            <a:off x="1120966" y="1459343"/>
            <a:ext cx="45719" cy="5772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149" name="TextBox 148"/>
          <p:cNvSpPr txBox="1"/>
          <p:nvPr/>
        </p:nvSpPr>
        <p:spPr>
          <a:xfrm>
            <a:off x="492268" y="2301471"/>
            <a:ext cx="209249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2833D1"/>
                </a:solidFill>
                <a:latin typeface="Arial"/>
                <a:cs typeface="Arial"/>
                <a:sym typeface="Arial"/>
                <a:rtl val="0"/>
              </a:rPr>
              <a:t>Feature weights (dual variable)</a:t>
            </a:r>
            <a:endParaRPr lang="en-US" kern="0" dirty="0">
              <a:solidFill>
                <a:srgbClr val="2833D1"/>
              </a:solidFill>
              <a:latin typeface="Arial"/>
              <a:cs typeface="Arial"/>
              <a:sym typeface="Arial"/>
              <a:rtl val="0"/>
            </a:endParaRPr>
          </a:p>
        </p:txBody>
      </p:sp>
      <p:grpSp>
        <p:nvGrpSpPr>
          <p:cNvPr id="11" name="Group 10"/>
          <p:cNvGrpSpPr/>
          <p:nvPr/>
        </p:nvGrpSpPr>
        <p:grpSpPr>
          <a:xfrm>
            <a:off x="774988" y="3065298"/>
            <a:ext cx="1371225" cy="969906"/>
            <a:chOff x="832713" y="3065298"/>
            <a:chExt cx="1371225" cy="969906"/>
          </a:xfrm>
        </p:grpSpPr>
        <p:grpSp>
          <p:nvGrpSpPr>
            <p:cNvPr id="194" name="Group 193"/>
            <p:cNvGrpSpPr/>
            <p:nvPr/>
          </p:nvGrpSpPr>
          <p:grpSpPr>
            <a:xfrm>
              <a:off x="1060993" y="3065298"/>
              <a:ext cx="1142945" cy="616576"/>
              <a:chOff x="2202886" y="1223818"/>
              <a:chExt cx="1142945" cy="616576"/>
            </a:xfrm>
          </p:grpSpPr>
          <p:pic>
            <p:nvPicPr>
              <p:cNvPr id="195" name="Picture 194"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359" y="1223818"/>
                <a:ext cx="381545" cy="308288"/>
              </a:xfrm>
              <a:prstGeom prst="rect">
                <a:avLst/>
              </a:prstGeom>
            </p:spPr>
          </p:pic>
          <p:pic>
            <p:nvPicPr>
              <p:cNvPr id="196" name="Picture 195"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020" y="1223818"/>
                <a:ext cx="381545" cy="308288"/>
              </a:xfrm>
              <a:prstGeom prst="rect">
                <a:avLst/>
              </a:prstGeom>
            </p:spPr>
          </p:pic>
          <p:pic>
            <p:nvPicPr>
              <p:cNvPr id="197" name="Picture 196"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286" y="1223818"/>
                <a:ext cx="381545" cy="308288"/>
              </a:xfrm>
              <a:prstGeom prst="rect">
                <a:avLst/>
              </a:prstGeom>
            </p:spPr>
          </p:pic>
          <p:pic>
            <p:nvPicPr>
              <p:cNvPr id="198" name="Picture 197"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525" y="1532106"/>
                <a:ext cx="381545" cy="308288"/>
              </a:xfrm>
              <a:prstGeom prst="rect">
                <a:avLst/>
              </a:prstGeom>
            </p:spPr>
          </p:pic>
          <p:pic>
            <p:nvPicPr>
              <p:cNvPr id="199" name="Picture 198"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703" y="1532106"/>
                <a:ext cx="381545" cy="308288"/>
              </a:xfrm>
              <a:prstGeom prst="rect">
                <a:avLst/>
              </a:prstGeom>
            </p:spPr>
          </p:pic>
          <p:pic>
            <p:nvPicPr>
              <p:cNvPr id="200" name="Picture 199"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886" y="1532106"/>
                <a:ext cx="381545" cy="308288"/>
              </a:xfrm>
              <a:prstGeom prst="rect">
                <a:avLst/>
              </a:prstGeom>
            </p:spPr>
          </p:pic>
        </p:grpSp>
        <p:grpSp>
          <p:nvGrpSpPr>
            <p:cNvPr id="222" name="Group 221"/>
            <p:cNvGrpSpPr/>
            <p:nvPr/>
          </p:nvGrpSpPr>
          <p:grpSpPr>
            <a:xfrm>
              <a:off x="832713" y="3716509"/>
              <a:ext cx="1047578" cy="318695"/>
              <a:chOff x="913528" y="3624149"/>
              <a:chExt cx="1047578" cy="318695"/>
            </a:xfrm>
          </p:grpSpPr>
          <p:pic>
            <p:nvPicPr>
              <p:cNvPr id="223" name="Picture 222"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224" name="Picture 223"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225" name="Picture 224"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grpSp>
        <p:nvGrpSpPr>
          <p:cNvPr id="12" name="Group 11"/>
          <p:cNvGrpSpPr/>
          <p:nvPr/>
        </p:nvGrpSpPr>
        <p:grpSpPr>
          <a:xfrm>
            <a:off x="2606462" y="3545795"/>
            <a:ext cx="1075754" cy="996131"/>
            <a:chOff x="2629552" y="3522705"/>
            <a:chExt cx="1075754" cy="996131"/>
          </a:xfrm>
        </p:grpSpPr>
        <p:grpSp>
          <p:nvGrpSpPr>
            <p:cNvPr id="201" name="Group 200"/>
            <p:cNvGrpSpPr/>
            <p:nvPr/>
          </p:nvGrpSpPr>
          <p:grpSpPr>
            <a:xfrm>
              <a:off x="2629552" y="3522705"/>
              <a:ext cx="1062981" cy="656973"/>
              <a:chOff x="3457777" y="1258460"/>
              <a:chExt cx="1062981" cy="656973"/>
            </a:xfrm>
          </p:grpSpPr>
          <p:pic>
            <p:nvPicPr>
              <p:cNvPr id="202" name="Picture 201"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203" name="Picture 202"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204" name="Picture 203"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205" name="Picture 204"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206" name="Picture 205"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207" name="Picture 206"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226" name="Group 225"/>
            <p:cNvGrpSpPr/>
            <p:nvPr/>
          </p:nvGrpSpPr>
          <p:grpSpPr>
            <a:xfrm>
              <a:off x="2674084" y="4156730"/>
              <a:ext cx="1031222" cy="362106"/>
              <a:chOff x="2674084" y="4156730"/>
              <a:chExt cx="1031222" cy="362106"/>
            </a:xfrm>
          </p:grpSpPr>
          <p:pic>
            <p:nvPicPr>
              <p:cNvPr id="227" name="Picture 226"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228" name="Picture 227"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229" name="Picture 228"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grpSp>
        <p:nvGrpSpPr>
          <p:cNvPr id="13" name="Group 12"/>
          <p:cNvGrpSpPr/>
          <p:nvPr/>
        </p:nvGrpSpPr>
        <p:grpSpPr>
          <a:xfrm>
            <a:off x="4359113" y="3711864"/>
            <a:ext cx="1148945" cy="1043808"/>
            <a:chOff x="4324478" y="3711864"/>
            <a:chExt cx="1148945" cy="1043808"/>
          </a:xfrm>
        </p:grpSpPr>
        <p:grpSp>
          <p:nvGrpSpPr>
            <p:cNvPr id="208" name="Group 207"/>
            <p:cNvGrpSpPr/>
            <p:nvPr/>
          </p:nvGrpSpPr>
          <p:grpSpPr>
            <a:xfrm>
              <a:off x="4324478" y="3711864"/>
              <a:ext cx="1143987" cy="684096"/>
              <a:chOff x="4614296" y="1223815"/>
              <a:chExt cx="1143987" cy="684096"/>
            </a:xfrm>
          </p:grpSpPr>
          <p:pic>
            <p:nvPicPr>
              <p:cNvPr id="209" name="Picture 208"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210" name="Picture 209"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211" name="Picture 210"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212" name="Picture 211"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213" name="Picture 212"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214" name="Picture 213"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grpSp>
          <p:nvGrpSpPr>
            <p:cNvPr id="230" name="Group 229"/>
            <p:cNvGrpSpPr/>
            <p:nvPr/>
          </p:nvGrpSpPr>
          <p:grpSpPr>
            <a:xfrm>
              <a:off x="4396270" y="4368434"/>
              <a:ext cx="1077153" cy="387238"/>
              <a:chOff x="4419360" y="4287619"/>
              <a:chExt cx="1077153" cy="387238"/>
            </a:xfrm>
          </p:grpSpPr>
          <p:pic>
            <p:nvPicPr>
              <p:cNvPr id="231" name="Picture 230"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232" name="Picture 231"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233" name="Picture 232"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grpSp>
        <p:nvGrpSpPr>
          <p:cNvPr id="14" name="Group 13"/>
          <p:cNvGrpSpPr/>
          <p:nvPr/>
        </p:nvGrpSpPr>
        <p:grpSpPr>
          <a:xfrm>
            <a:off x="6019708" y="3569919"/>
            <a:ext cx="1064820" cy="810060"/>
            <a:chOff x="5985073" y="3535284"/>
            <a:chExt cx="1064820" cy="810060"/>
          </a:xfrm>
        </p:grpSpPr>
        <p:grpSp>
          <p:nvGrpSpPr>
            <p:cNvPr id="215" name="Group 214"/>
            <p:cNvGrpSpPr/>
            <p:nvPr/>
          </p:nvGrpSpPr>
          <p:grpSpPr>
            <a:xfrm>
              <a:off x="6115110" y="3535284"/>
              <a:ext cx="934783" cy="518628"/>
              <a:chOff x="5433698" y="1369546"/>
              <a:chExt cx="934783" cy="518628"/>
            </a:xfrm>
          </p:grpSpPr>
          <p:pic>
            <p:nvPicPr>
              <p:cNvPr id="216" name="Picture 215"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494" y="1369546"/>
                <a:ext cx="309877" cy="263880"/>
              </a:xfrm>
              <a:prstGeom prst="rect">
                <a:avLst/>
              </a:prstGeom>
            </p:spPr>
          </p:pic>
          <p:pic>
            <p:nvPicPr>
              <p:cNvPr id="217" name="Picture 216"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958" y="1369546"/>
                <a:ext cx="309877" cy="263880"/>
              </a:xfrm>
              <a:prstGeom prst="rect">
                <a:avLst/>
              </a:prstGeom>
            </p:spPr>
          </p:pic>
          <p:pic>
            <p:nvPicPr>
              <p:cNvPr id="218" name="Picture 217"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8604" y="1369546"/>
                <a:ext cx="309877" cy="263880"/>
              </a:xfrm>
              <a:prstGeom prst="rect">
                <a:avLst/>
              </a:prstGeom>
            </p:spPr>
          </p:pic>
          <p:pic>
            <p:nvPicPr>
              <p:cNvPr id="219" name="Picture 218"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3698" y="1624294"/>
                <a:ext cx="309877" cy="263880"/>
              </a:xfrm>
              <a:prstGeom prst="rect">
                <a:avLst/>
              </a:prstGeom>
            </p:spPr>
          </p:pic>
          <p:pic>
            <p:nvPicPr>
              <p:cNvPr id="220" name="Picture 219"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8818" y="1624294"/>
                <a:ext cx="309877" cy="263880"/>
              </a:xfrm>
              <a:prstGeom prst="rect">
                <a:avLst/>
              </a:prstGeom>
            </p:spPr>
          </p:pic>
          <p:pic>
            <p:nvPicPr>
              <p:cNvPr id="221" name="Picture 220"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8233" y="1624294"/>
                <a:ext cx="309877" cy="263880"/>
              </a:xfrm>
              <a:prstGeom prst="rect">
                <a:avLst/>
              </a:prstGeom>
            </p:spPr>
          </p:pic>
        </p:grpSp>
        <p:grpSp>
          <p:nvGrpSpPr>
            <p:cNvPr id="234" name="Group 233"/>
            <p:cNvGrpSpPr/>
            <p:nvPr/>
          </p:nvGrpSpPr>
          <p:grpSpPr>
            <a:xfrm>
              <a:off x="5985073" y="4067940"/>
              <a:ext cx="898823" cy="277404"/>
              <a:chOff x="6054343" y="4010215"/>
              <a:chExt cx="898823" cy="277404"/>
            </a:xfrm>
          </p:grpSpPr>
          <p:pic>
            <p:nvPicPr>
              <p:cNvPr id="235" name="Picture 234"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236" name="Picture 235"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237" name="Picture 236"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grpSp>
    </p:spTree>
    <p:extLst>
      <p:ext uri="{BB962C8B-B14F-4D97-AF65-F5344CB8AC3E}">
        <p14:creationId xmlns:p14="http://schemas.microsoft.com/office/powerpoint/2010/main" val="560013560"/>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p:txBody>
          <a:bodyPr/>
          <a:lstStyle/>
          <a:p>
            <a:r>
              <a:rPr lang="en-US" dirty="0"/>
              <a:t>Chains of relations can be </a:t>
            </a:r>
            <a:r>
              <a:rPr lang="en-US" dirty="0" smtClean="0"/>
              <a:t>useful</a:t>
            </a:r>
            <a:endParaRPr lang="en-US" dirty="0"/>
          </a:p>
        </p:txBody>
      </p:sp>
      <p:sp>
        <p:nvSpPr>
          <p:cNvPr id="942083" name="Rectangle 3"/>
          <p:cNvSpPr>
            <a:spLocks noGrp="1" noChangeArrowheads="1"/>
          </p:cNvSpPr>
          <p:nvPr>
            <p:ph type="body" idx="1"/>
          </p:nvPr>
        </p:nvSpPr>
        <p:spPr/>
        <p:txBody>
          <a:bodyPr/>
          <a:lstStyle/>
          <a:p>
            <a:r>
              <a:rPr lang="en-US"/>
              <a:t>Misspelling or pun</a:t>
            </a:r>
            <a:br>
              <a:rPr lang="en-US"/>
            </a:br>
            <a:r>
              <a:rPr lang="en-US"/>
              <a:t>= spelling </a:t>
            </a:r>
            <a:r>
              <a:rPr lang="en-US">
                <a:sym typeface="Wingdings" panose="05000000000000000000" pitchFamily="2" charset="2"/>
              </a:rPr>
              <a:t> pronunciation  spelling</a:t>
            </a:r>
          </a:p>
          <a:p>
            <a:endParaRPr lang="en-US">
              <a:sym typeface="Wingdings" panose="05000000000000000000" pitchFamily="2" charset="2"/>
            </a:endParaRPr>
          </a:p>
          <a:p>
            <a:r>
              <a:rPr lang="en-US">
                <a:sym typeface="Wingdings" panose="05000000000000000000" pitchFamily="2" charset="2"/>
              </a:rPr>
              <a:t>Cognate</a:t>
            </a:r>
            <a:br>
              <a:rPr lang="en-US">
                <a:sym typeface="Wingdings" panose="05000000000000000000" pitchFamily="2" charset="2"/>
              </a:rPr>
            </a:br>
            <a:r>
              <a:rPr lang="en-US">
                <a:sym typeface="Wingdings" panose="05000000000000000000" pitchFamily="2" charset="2"/>
              </a:rPr>
              <a:t>= word  historical parent  historical child</a:t>
            </a:r>
          </a:p>
        </p:txBody>
      </p:sp>
      <p:sp>
        <p:nvSpPr>
          <p:cNvPr id="2" name="Slide Number Placeholder 1"/>
          <p:cNvSpPr>
            <a:spLocks noGrp="1"/>
          </p:cNvSpPr>
          <p:nvPr>
            <p:ph type="sldNum" sz="quarter" idx="10"/>
          </p:nvPr>
        </p:nvSpPr>
        <p:spPr/>
        <p:txBody>
          <a:bodyPr/>
          <a:lstStyle/>
          <a:p>
            <a:fld id="{31A35EC1-B1B4-4FA8-B2AD-670C5F0CF62D}" type="slidenum">
              <a:rPr lang="en-US" smtClean="0"/>
              <a:pPr/>
              <a:t>21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210</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ea typeface="Arial"/>
                <a:cs typeface="Arial"/>
                <a:sym typeface="Arial"/>
                <a:rtl val="0"/>
              </a:rPr>
              <a:t>griz</a:t>
            </a:r>
            <a:endParaRPr lang="en" b="1" kern="0" dirty="0">
              <a:solidFill>
                <a:srgbClr val="000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endParaRPr lang="en" b="1" kern="0" dirty="0">
              <a:solidFill>
                <a:srgbClr val="000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r>
              <a:rPr lang="en-US" b="1" kern="0" dirty="0" smtClean="0">
                <a:solidFill>
                  <a:srgbClr val="FF0000"/>
                </a:solidFill>
                <a:latin typeface="Arial"/>
                <a:cs typeface="Arial"/>
                <a:sym typeface="Arial"/>
                <a:rtl val="0"/>
              </a:rPr>
              <a:t>o</a:t>
            </a:r>
            <a:endParaRPr lang="en" b="1" kern="0" dirty="0">
              <a:solidFill>
                <a:srgbClr val="FF0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endParaRPr lang="en" b="1" kern="0" dirty="0">
              <a:solidFill>
                <a:srgbClr val="000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a:t>
            </a:r>
            <a:r>
              <a:rPr lang="en-US" kern="0" dirty="0" smtClean="0">
                <a:solidFill>
                  <a:srgbClr val="000000"/>
                </a:solidFill>
                <a:sym typeface="Arial"/>
                <a:rtl val="0"/>
              </a:rPr>
              <a:t>: {</a:t>
            </a:r>
            <a:r>
              <a:rPr lang="hr-HR" kern="0" dirty="0" smtClean="0">
                <a:solidFill>
                  <a:srgbClr val="0000FF"/>
                </a:solidFill>
                <a:sym typeface="Arial"/>
                <a:rtl val="0"/>
              </a:rPr>
              <a:t>s</a:t>
            </a:r>
            <a:r>
              <a:rPr lang="hr-HR" kern="0" dirty="0">
                <a:solidFill>
                  <a:srgbClr val="0000FF"/>
                </a:solidFill>
                <a:sym typeface="Arial"/>
                <a:rtl val="0"/>
              </a:rPr>
              <a:t>, z, is, iz, s</a:t>
            </a:r>
            <a:r>
              <a:rPr lang="hr-HR" kern="0" dirty="0" smtClean="0">
                <a:solidFill>
                  <a:srgbClr val="0000FF"/>
                </a:solidFill>
                <a:sym typeface="Arial"/>
                <a:rtl val="0"/>
              </a:rPr>
              <a:t>$, </a:t>
            </a:r>
            <a:r>
              <a:rPr lang="hr-HR" kern="0" dirty="0">
                <a:solidFill>
                  <a:srgbClr val="0000FF"/>
                </a:solidFill>
                <a:sym typeface="Arial"/>
                <a:rtl val="0"/>
              </a:rPr>
              <a:t>z</a:t>
            </a:r>
            <a:r>
              <a:rPr lang="hr-HR" kern="0" dirty="0" smtClean="0">
                <a:solidFill>
                  <a:srgbClr val="0000FF"/>
                </a:solidFill>
                <a:sym typeface="Arial"/>
                <a:rtl val="0"/>
              </a:rPr>
              <a:t>$,</a:t>
            </a:r>
          </a:p>
          <a:p>
            <a:pPr algn="l" eaLnBrk="1" fontAlgn="auto" hangingPunct="1">
              <a:spcBef>
                <a:spcPts val="0"/>
              </a:spcBef>
              <a:spcAft>
                <a:spcPts val="0"/>
              </a:spcAft>
              <a:buClrTx/>
              <a:buSzTx/>
              <a:buFontTx/>
              <a:buNone/>
            </a:pPr>
            <a:r>
              <a:rPr lang="en-US" kern="0" dirty="0" smtClean="0">
                <a:solidFill>
                  <a:srgbClr val="0000FF"/>
                </a:solidFill>
                <a:sym typeface="Arial"/>
                <a:rtl val="0"/>
              </a:rPr>
              <a:t>o</a:t>
            </a:r>
            <a:r>
              <a:rPr lang="en-US" kern="0" dirty="0">
                <a:solidFill>
                  <a:srgbClr val="0000FF"/>
                </a:solidFill>
                <a:sym typeface="Arial"/>
                <a:rtl val="0"/>
              </a:rPr>
              <a:t>, </a:t>
            </a:r>
            <a:r>
              <a:rPr lang="en-US" kern="0" dirty="0" err="1">
                <a:solidFill>
                  <a:srgbClr val="0000FF"/>
                </a:solidFill>
                <a:sym typeface="Arial"/>
                <a:rtl val="0"/>
              </a:rPr>
              <a:t>zo</a:t>
            </a:r>
            <a:r>
              <a:rPr lang="en-US" kern="0" dirty="0">
                <a:solidFill>
                  <a:srgbClr val="0000FF"/>
                </a:solidFill>
                <a:sym typeface="Arial"/>
                <a:rtl val="0"/>
              </a:rPr>
              <a:t>, o</a:t>
            </a:r>
            <a:r>
              <a:rPr lang="en-US" kern="0" dirty="0" smtClean="0">
                <a:solidFill>
                  <a:srgbClr val="0000FF"/>
                </a:solidFill>
                <a:sym typeface="Arial"/>
                <a:rtl val="0"/>
              </a:rPr>
              <a:t>$ </a:t>
            </a:r>
            <a:r>
              <a:rPr lang="en-US" kern="0" dirty="0" smtClean="0">
                <a:solidFill>
                  <a:srgbClr val="000000"/>
                </a:solidFill>
                <a:sym typeface="Arial"/>
                <a:rtl val="0"/>
              </a:rPr>
              <a:t>}</a:t>
            </a:r>
            <a:endParaRPr lang="en-US" kern="0" dirty="0">
              <a:solidFill>
                <a:srgbClr val="000000"/>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14</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
        <p:nvSpPr>
          <p:cNvPr id="148" name="TextBox 147"/>
          <p:cNvSpPr txBox="1"/>
          <p:nvPr/>
        </p:nvSpPr>
        <p:spPr>
          <a:xfrm>
            <a:off x="492268" y="2301471"/>
            <a:ext cx="209249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2833D1"/>
                </a:solidFill>
                <a:latin typeface="Arial"/>
                <a:cs typeface="Arial"/>
                <a:sym typeface="Arial"/>
                <a:rtl val="0"/>
              </a:rPr>
              <a:t>Feature weights (dual variable)</a:t>
            </a:r>
            <a:endParaRPr lang="en-US" kern="0" dirty="0">
              <a:solidFill>
                <a:srgbClr val="2833D1"/>
              </a:solidFill>
              <a:latin typeface="Arial"/>
              <a:cs typeface="Arial"/>
              <a:sym typeface="Arial"/>
              <a:rtl val="0"/>
            </a:endParaRPr>
          </a:p>
        </p:txBody>
      </p:sp>
      <p:grpSp>
        <p:nvGrpSpPr>
          <p:cNvPr id="149" name="Group 148"/>
          <p:cNvGrpSpPr/>
          <p:nvPr/>
        </p:nvGrpSpPr>
        <p:grpSpPr>
          <a:xfrm>
            <a:off x="763443" y="3076843"/>
            <a:ext cx="1371225" cy="969906"/>
            <a:chOff x="832713" y="3065298"/>
            <a:chExt cx="1371225" cy="969906"/>
          </a:xfrm>
        </p:grpSpPr>
        <p:grpSp>
          <p:nvGrpSpPr>
            <p:cNvPr id="150" name="Group 149"/>
            <p:cNvGrpSpPr/>
            <p:nvPr/>
          </p:nvGrpSpPr>
          <p:grpSpPr>
            <a:xfrm>
              <a:off x="1060993" y="3065298"/>
              <a:ext cx="1142945" cy="616576"/>
              <a:chOff x="2202886" y="1223818"/>
              <a:chExt cx="1142945" cy="616576"/>
            </a:xfrm>
          </p:grpSpPr>
          <p:pic>
            <p:nvPicPr>
              <p:cNvPr id="155" name="Picture 154"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359" y="1223818"/>
                <a:ext cx="381545" cy="308288"/>
              </a:xfrm>
              <a:prstGeom prst="rect">
                <a:avLst/>
              </a:prstGeom>
            </p:spPr>
          </p:pic>
          <p:pic>
            <p:nvPicPr>
              <p:cNvPr id="156" name="Picture 155"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020" y="1223818"/>
                <a:ext cx="381545" cy="308288"/>
              </a:xfrm>
              <a:prstGeom prst="rect">
                <a:avLst/>
              </a:prstGeom>
            </p:spPr>
          </p:pic>
          <p:pic>
            <p:nvPicPr>
              <p:cNvPr id="157" name="Picture 156"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286" y="1223818"/>
                <a:ext cx="381545" cy="308288"/>
              </a:xfrm>
              <a:prstGeom prst="rect">
                <a:avLst/>
              </a:prstGeom>
            </p:spPr>
          </p:pic>
          <p:pic>
            <p:nvPicPr>
              <p:cNvPr id="158" name="Picture 157"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525" y="1532106"/>
                <a:ext cx="381545" cy="308288"/>
              </a:xfrm>
              <a:prstGeom prst="rect">
                <a:avLst/>
              </a:prstGeom>
            </p:spPr>
          </p:pic>
          <p:pic>
            <p:nvPicPr>
              <p:cNvPr id="159" name="Picture 158"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703" y="1532106"/>
                <a:ext cx="381545" cy="308288"/>
              </a:xfrm>
              <a:prstGeom prst="rect">
                <a:avLst/>
              </a:prstGeom>
            </p:spPr>
          </p:pic>
          <p:pic>
            <p:nvPicPr>
              <p:cNvPr id="160" name="Picture 159"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886" y="1532106"/>
                <a:ext cx="381545" cy="308288"/>
              </a:xfrm>
              <a:prstGeom prst="rect">
                <a:avLst/>
              </a:prstGeom>
            </p:spPr>
          </p:pic>
        </p:grpSp>
        <p:grpSp>
          <p:nvGrpSpPr>
            <p:cNvPr id="151" name="Group 150"/>
            <p:cNvGrpSpPr/>
            <p:nvPr/>
          </p:nvGrpSpPr>
          <p:grpSpPr>
            <a:xfrm>
              <a:off x="832713" y="3716509"/>
              <a:ext cx="1047578" cy="318695"/>
              <a:chOff x="913528" y="3624149"/>
              <a:chExt cx="1047578" cy="318695"/>
            </a:xfrm>
          </p:grpSpPr>
          <p:pic>
            <p:nvPicPr>
              <p:cNvPr id="152" name="Picture 151"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153" name="Picture 152"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154" name="Picture 153"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grpSp>
        <p:nvGrpSpPr>
          <p:cNvPr id="161" name="Group 160"/>
          <p:cNvGrpSpPr/>
          <p:nvPr/>
        </p:nvGrpSpPr>
        <p:grpSpPr>
          <a:xfrm>
            <a:off x="2594917" y="3557340"/>
            <a:ext cx="1075754" cy="996131"/>
            <a:chOff x="2629552" y="3522705"/>
            <a:chExt cx="1075754" cy="996131"/>
          </a:xfrm>
        </p:grpSpPr>
        <p:grpSp>
          <p:nvGrpSpPr>
            <p:cNvPr id="162" name="Group 161"/>
            <p:cNvGrpSpPr/>
            <p:nvPr/>
          </p:nvGrpSpPr>
          <p:grpSpPr>
            <a:xfrm>
              <a:off x="2629552" y="3522705"/>
              <a:ext cx="1062981" cy="656973"/>
              <a:chOff x="3457777" y="1258460"/>
              <a:chExt cx="1062981" cy="656973"/>
            </a:xfrm>
          </p:grpSpPr>
          <p:pic>
            <p:nvPicPr>
              <p:cNvPr id="167" name="Picture 166"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168" name="Picture 167"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169" name="Picture 168"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170" name="Picture 169"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171" name="Picture 170"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172" name="Picture 171"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163" name="Group 162"/>
            <p:cNvGrpSpPr/>
            <p:nvPr/>
          </p:nvGrpSpPr>
          <p:grpSpPr>
            <a:xfrm>
              <a:off x="2674084" y="4156730"/>
              <a:ext cx="1031222" cy="362106"/>
              <a:chOff x="2674084" y="4156730"/>
              <a:chExt cx="1031222" cy="362106"/>
            </a:xfrm>
          </p:grpSpPr>
          <p:pic>
            <p:nvPicPr>
              <p:cNvPr id="164" name="Picture 163"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165" name="Picture 164"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166" name="Picture 165"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grpSp>
        <p:nvGrpSpPr>
          <p:cNvPr id="173" name="Group 172"/>
          <p:cNvGrpSpPr/>
          <p:nvPr/>
        </p:nvGrpSpPr>
        <p:grpSpPr>
          <a:xfrm>
            <a:off x="4347568" y="3723409"/>
            <a:ext cx="1148945" cy="1043808"/>
            <a:chOff x="4324478" y="3711864"/>
            <a:chExt cx="1148945" cy="1043808"/>
          </a:xfrm>
        </p:grpSpPr>
        <p:grpSp>
          <p:nvGrpSpPr>
            <p:cNvPr id="174" name="Group 173"/>
            <p:cNvGrpSpPr/>
            <p:nvPr/>
          </p:nvGrpSpPr>
          <p:grpSpPr>
            <a:xfrm>
              <a:off x="4324478" y="3711864"/>
              <a:ext cx="1143987" cy="684096"/>
              <a:chOff x="4614296" y="1223815"/>
              <a:chExt cx="1143987" cy="684096"/>
            </a:xfrm>
          </p:grpSpPr>
          <p:pic>
            <p:nvPicPr>
              <p:cNvPr id="179" name="Picture 178"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180" name="Picture 179"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181" name="Picture 180"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182" name="Picture 181"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183" name="Picture 182"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184" name="Picture 183"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grpSp>
          <p:nvGrpSpPr>
            <p:cNvPr id="175" name="Group 174"/>
            <p:cNvGrpSpPr/>
            <p:nvPr/>
          </p:nvGrpSpPr>
          <p:grpSpPr>
            <a:xfrm>
              <a:off x="4396270" y="4368434"/>
              <a:ext cx="1077153" cy="387238"/>
              <a:chOff x="4419360" y="4287619"/>
              <a:chExt cx="1077153" cy="387238"/>
            </a:xfrm>
          </p:grpSpPr>
          <p:pic>
            <p:nvPicPr>
              <p:cNvPr id="176" name="Picture 175"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177" name="Picture 176"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178" name="Picture 177"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grpSp>
        <p:nvGrpSpPr>
          <p:cNvPr id="185" name="Group 184"/>
          <p:cNvGrpSpPr/>
          <p:nvPr/>
        </p:nvGrpSpPr>
        <p:grpSpPr>
          <a:xfrm>
            <a:off x="6054343" y="3604554"/>
            <a:ext cx="1064820" cy="810060"/>
            <a:chOff x="5985073" y="3535284"/>
            <a:chExt cx="1064820" cy="810060"/>
          </a:xfrm>
        </p:grpSpPr>
        <p:grpSp>
          <p:nvGrpSpPr>
            <p:cNvPr id="186" name="Group 185"/>
            <p:cNvGrpSpPr/>
            <p:nvPr/>
          </p:nvGrpSpPr>
          <p:grpSpPr>
            <a:xfrm>
              <a:off x="6115110" y="3535284"/>
              <a:ext cx="934783" cy="518628"/>
              <a:chOff x="5433698" y="1369546"/>
              <a:chExt cx="934783" cy="518628"/>
            </a:xfrm>
          </p:grpSpPr>
          <p:pic>
            <p:nvPicPr>
              <p:cNvPr id="191" name="Picture 190"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494" y="1369546"/>
                <a:ext cx="309877" cy="263880"/>
              </a:xfrm>
              <a:prstGeom prst="rect">
                <a:avLst/>
              </a:prstGeom>
            </p:spPr>
          </p:pic>
          <p:pic>
            <p:nvPicPr>
              <p:cNvPr id="192" name="Picture 191"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958" y="1369546"/>
                <a:ext cx="309877" cy="263880"/>
              </a:xfrm>
              <a:prstGeom prst="rect">
                <a:avLst/>
              </a:prstGeom>
            </p:spPr>
          </p:pic>
          <p:pic>
            <p:nvPicPr>
              <p:cNvPr id="193" name="Picture 192"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8604" y="1369546"/>
                <a:ext cx="309877" cy="263880"/>
              </a:xfrm>
              <a:prstGeom prst="rect">
                <a:avLst/>
              </a:prstGeom>
            </p:spPr>
          </p:pic>
          <p:pic>
            <p:nvPicPr>
              <p:cNvPr id="194" name="Picture 193"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3698" y="1624294"/>
                <a:ext cx="309877" cy="263880"/>
              </a:xfrm>
              <a:prstGeom prst="rect">
                <a:avLst/>
              </a:prstGeom>
            </p:spPr>
          </p:pic>
          <p:pic>
            <p:nvPicPr>
              <p:cNvPr id="195" name="Picture 194"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8818" y="1624294"/>
                <a:ext cx="309877" cy="263880"/>
              </a:xfrm>
              <a:prstGeom prst="rect">
                <a:avLst/>
              </a:prstGeom>
            </p:spPr>
          </p:pic>
          <p:pic>
            <p:nvPicPr>
              <p:cNvPr id="196" name="Picture 195"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8233" y="1624294"/>
                <a:ext cx="309877" cy="263880"/>
              </a:xfrm>
              <a:prstGeom prst="rect">
                <a:avLst/>
              </a:prstGeom>
            </p:spPr>
          </p:pic>
        </p:grpSp>
        <p:grpSp>
          <p:nvGrpSpPr>
            <p:cNvPr id="187" name="Group 186"/>
            <p:cNvGrpSpPr/>
            <p:nvPr/>
          </p:nvGrpSpPr>
          <p:grpSpPr>
            <a:xfrm>
              <a:off x="5985073" y="4067940"/>
              <a:ext cx="898823" cy="277404"/>
              <a:chOff x="6054343" y="4010215"/>
              <a:chExt cx="898823" cy="277404"/>
            </a:xfrm>
          </p:grpSpPr>
          <p:pic>
            <p:nvPicPr>
              <p:cNvPr id="188" name="Picture 187"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189" name="Picture 188"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190" name="Picture 189"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grpSp>
    </p:spTree>
    <p:extLst>
      <p:ext uri="{BB962C8B-B14F-4D97-AF65-F5344CB8AC3E}">
        <p14:creationId xmlns:p14="http://schemas.microsoft.com/office/powerpoint/2010/main" val="195357940"/>
      </p:ext>
    </p:extLst>
  </p:cSld>
  <p:clrMapOvr>
    <a:masterClrMapping/>
  </p:clrMapOvr>
  <p:transition spd="slow">
    <p:cut/>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211</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ea typeface="Arial"/>
                <a:cs typeface="Arial"/>
                <a:sym typeface="Arial"/>
                <a:rtl val="0"/>
              </a:rPr>
              <a:t>griz</a:t>
            </a:r>
            <a:endParaRPr lang="en" b="1" kern="0" dirty="0">
              <a:solidFill>
                <a:srgbClr val="008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a:t>
            </a:r>
            <a:r>
              <a:rPr lang="en-US" kern="0" dirty="0" smtClean="0">
                <a:solidFill>
                  <a:srgbClr val="000000"/>
                </a:solidFill>
                <a:sym typeface="Arial"/>
                <a:rtl val="0"/>
              </a:rPr>
              <a:t>: {</a:t>
            </a:r>
            <a:r>
              <a:rPr lang="hr-HR" kern="0" dirty="0" smtClean="0">
                <a:solidFill>
                  <a:srgbClr val="0000FF"/>
                </a:solidFill>
                <a:sym typeface="Arial"/>
                <a:rtl val="0"/>
              </a:rPr>
              <a:t>s</a:t>
            </a:r>
            <a:r>
              <a:rPr lang="hr-HR" kern="0" dirty="0">
                <a:solidFill>
                  <a:srgbClr val="0000FF"/>
                </a:solidFill>
                <a:sym typeface="Arial"/>
                <a:rtl val="0"/>
              </a:rPr>
              <a:t>, z, is, iz, s</a:t>
            </a:r>
            <a:r>
              <a:rPr lang="hr-HR" kern="0" dirty="0" smtClean="0">
                <a:solidFill>
                  <a:srgbClr val="0000FF"/>
                </a:solidFill>
                <a:sym typeface="Arial"/>
                <a:rtl val="0"/>
              </a:rPr>
              <a:t>$, </a:t>
            </a:r>
            <a:r>
              <a:rPr lang="hr-HR" kern="0" dirty="0">
                <a:solidFill>
                  <a:srgbClr val="0000FF"/>
                </a:solidFill>
                <a:sym typeface="Arial"/>
                <a:rtl val="0"/>
              </a:rPr>
              <a:t>z</a:t>
            </a:r>
            <a:r>
              <a:rPr lang="hr-HR" kern="0" dirty="0" smtClean="0">
                <a:solidFill>
                  <a:srgbClr val="0000FF"/>
                </a:solidFill>
                <a:sym typeface="Arial"/>
                <a:rtl val="0"/>
              </a:rPr>
              <a:t>$,</a:t>
            </a:r>
          </a:p>
          <a:p>
            <a:pPr algn="l" eaLnBrk="1" fontAlgn="auto" hangingPunct="1">
              <a:spcBef>
                <a:spcPts val="0"/>
              </a:spcBef>
              <a:spcAft>
                <a:spcPts val="0"/>
              </a:spcAft>
              <a:buClrTx/>
              <a:buSzTx/>
              <a:buFontTx/>
              <a:buNone/>
            </a:pPr>
            <a:r>
              <a:rPr lang="en-US" kern="0" dirty="0" smtClean="0">
                <a:solidFill>
                  <a:srgbClr val="0000FF"/>
                </a:solidFill>
                <a:sym typeface="Arial"/>
                <a:rtl val="0"/>
              </a:rPr>
              <a:t>o</a:t>
            </a:r>
            <a:r>
              <a:rPr lang="en-US" kern="0" dirty="0">
                <a:solidFill>
                  <a:srgbClr val="0000FF"/>
                </a:solidFill>
                <a:sym typeface="Arial"/>
                <a:rtl val="0"/>
              </a:rPr>
              <a:t>, </a:t>
            </a:r>
            <a:r>
              <a:rPr lang="en-US" kern="0" dirty="0" err="1">
                <a:solidFill>
                  <a:srgbClr val="0000FF"/>
                </a:solidFill>
                <a:sym typeface="Arial"/>
                <a:rtl val="0"/>
              </a:rPr>
              <a:t>zo</a:t>
            </a:r>
            <a:r>
              <a:rPr lang="en-US" kern="0" dirty="0">
                <a:solidFill>
                  <a:srgbClr val="0000FF"/>
                </a:solidFill>
                <a:sym typeface="Arial"/>
                <a:rtl val="0"/>
              </a:rPr>
              <a:t>, o</a:t>
            </a:r>
            <a:r>
              <a:rPr lang="en-US" kern="0" dirty="0" smtClean="0">
                <a:solidFill>
                  <a:srgbClr val="0000FF"/>
                </a:solidFill>
                <a:sym typeface="Arial"/>
                <a:rtl val="0"/>
              </a:rPr>
              <a:t>$ </a:t>
            </a:r>
            <a:r>
              <a:rPr lang="en-US" kern="0" dirty="0" smtClean="0">
                <a:solidFill>
                  <a:srgbClr val="000000"/>
                </a:solidFill>
                <a:sym typeface="Arial"/>
                <a:rtl val="0"/>
              </a:rPr>
              <a:t>}</a:t>
            </a:r>
            <a:endParaRPr lang="en-US" kern="0" dirty="0">
              <a:solidFill>
                <a:srgbClr val="000000"/>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17</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492268" y="2301471"/>
            <a:ext cx="209249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2833D1"/>
                </a:solidFill>
                <a:latin typeface="Arial"/>
                <a:cs typeface="Arial"/>
                <a:sym typeface="Arial"/>
                <a:rtl val="0"/>
              </a:rPr>
              <a:t>Feature weights (dual variable)</a:t>
            </a:r>
            <a:endParaRPr lang="en-US" kern="0" dirty="0">
              <a:solidFill>
                <a:srgbClr val="2833D1"/>
              </a:solidFill>
              <a:latin typeface="Arial"/>
              <a:cs typeface="Arial"/>
              <a:sym typeface="Arial"/>
              <a:rtl val="0"/>
            </a:endParaRPr>
          </a:p>
        </p:txBody>
      </p:sp>
      <p:grpSp>
        <p:nvGrpSpPr>
          <p:cNvPr id="148" name="Group 147"/>
          <p:cNvGrpSpPr/>
          <p:nvPr/>
        </p:nvGrpSpPr>
        <p:grpSpPr>
          <a:xfrm>
            <a:off x="774988" y="3065298"/>
            <a:ext cx="1371225" cy="969906"/>
            <a:chOff x="832713" y="3065298"/>
            <a:chExt cx="1371225" cy="969906"/>
          </a:xfrm>
        </p:grpSpPr>
        <p:grpSp>
          <p:nvGrpSpPr>
            <p:cNvPr id="149" name="Group 148"/>
            <p:cNvGrpSpPr/>
            <p:nvPr/>
          </p:nvGrpSpPr>
          <p:grpSpPr>
            <a:xfrm>
              <a:off x="1060993" y="3065298"/>
              <a:ext cx="1142945" cy="616576"/>
              <a:chOff x="2202886" y="1223818"/>
              <a:chExt cx="1142945" cy="616576"/>
            </a:xfrm>
          </p:grpSpPr>
          <p:pic>
            <p:nvPicPr>
              <p:cNvPr id="154" name="Picture 153"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359" y="1223818"/>
                <a:ext cx="381545" cy="308288"/>
              </a:xfrm>
              <a:prstGeom prst="rect">
                <a:avLst/>
              </a:prstGeom>
            </p:spPr>
          </p:pic>
          <p:pic>
            <p:nvPicPr>
              <p:cNvPr id="155" name="Picture 154"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020" y="1223818"/>
                <a:ext cx="381545" cy="308288"/>
              </a:xfrm>
              <a:prstGeom prst="rect">
                <a:avLst/>
              </a:prstGeom>
            </p:spPr>
          </p:pic>
          <p:pic>
            <p:nvPicPr>
              <p:cNvPr id="156" name="Picture 155"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286" y="1223818"/>
                <a:ext cx="381545" cy="308288"/>
              </a:xfrm>
              <a:prstGeom prst="rect">
                <a:avLst/>
              </a:prstGeom>
            </p:spPr>
          </p:pic>
          <p:pic>
            <p:nvPicPr>
              <p:cNvPr id="157" name="Picture 156"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525" y="1532106"/>
                <a:ext cx="381545" cy="308288"/>
              </a:xfrm>
              <a:prstGeom prst="rect">
                <a:avLst/>
              </a:prstGeom>
            </p:spPr>
          </p:pic>
          <p:pic>
            <p:nvPicPr>
              <p:cNvPr id="158" name="Picture 157"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703" y="1532106"/>
                <a:ext cx="381545" cy="308288"/>
              </a:xfrm>
              <a:prstGeom prst="rect">
                <a:avLst/>
              </a:prstGeom>
            </p:spPr>
          </p:pic>
          <p:pic>
            <p:nvPicPr>
              <p:cNvPr id="159" name="Picture 158"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886" y="1532106"/>
                <a:ext cx="381545" cy="308288"/>
              </a:xfrm>
              <a:prstGeom prst="rect">
                <a:avLst/>
              </a:prstGeom>
            </p:spPr>
          </p:pic>
        </p:grpSp>
        <p:grpSp>
          <p:nvGrpSpPr>
            <p:cNvPr id="150" name="Group 149"/>
            <p:cNvGrpSpPr/>
            <p:nvPr/>
          </p:nvGrpSpPr>
          <p:grpSpPr>
            <a:xfrm>
              <a:off x="832713" y="3716509"/>
              <a:ext cx="1047578" cy="318695"/>
              <a:chOff x="913528" y="3624149"/>
              <a:chExt cx="1047578" cy="318695"/>
            </a:xfrm>
          </p:grpSpPr>
          <p:pic>
            <p:nvPicPr>
              <p:cNvPr id="151" name="Picture 150"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152" name="Picture 151"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153" name="Picture 152" descr="weight0.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grpSp>
        <p:nvGrpSpPr>
          <p:cNvPr id="160" name="Group 159"/>
          <p:cNvGrpSpPr/>
          <p:nvPr/>
        </p:nvGrpSpPr>
        <p:grpSpPr>
          <a:xfrm>
            <a:off x="2606462" y="3545795"/>
            <a:ext cx="1075754" cy="996131"/>
            <a:chOff x="2629552" y="3522705"/>
            <a:chExt cx="1075754" cy="996131"/>
          </a:xfrm>
        </p:grpSpPr>
        <p:grpSp>
          <p:nvGrpSpPr>
            <p:cNvPr id="161" name="Group 160"/>
            <p:cNvGrpSpPr/>
            <p:nvPr/>
          </p:nvGrpSpPr>
          <p:grpSpPr>
            <a:xfrm>
              <a:off x="2629552" y="3522705"/>
              <a:ext cx="1062981" cy="656973"/>
              <a:chOff x="3457777" y="1258460"/>
              <a:chExt cx="1062981" cy="656973"/>
            </a:xfrm>
          </p:grpSpPr>
          <p:pic>
            <p:nvPicPr>
              <p:cNvPr id="166" name="Picture 165"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167" name="Picture 166"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168" name="Picture 167"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169" name="Picture 168"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170" name="Picture 169"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171" name="Picture 170"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162" name="Group 161"/>
            <p:cNvGrpSpPr/>
            <p:nvPr/>
          </p:nvGrpSpPr>
          <p:grpSpPr>
            <a:xfrm>
              <a:off x="2674084" y="4156730"/>
              <a:ext cx="1031222" cy="362106"/>
              <a:chOff x="2674084" y="4156730"/>
              <a:chExt cx="1031222" cy="362106"/>
            </a:xfrm>
          </p:grpSpPr>
          <p:pic>
            <p:nvPicPr>
              <p:cNvPr id="163" name="Picture 162"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164" name="Picture 163"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165" name="Picture 164" descr="weight_blu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grpSp>
        <p:nvGrpSpPr>
          <p:cNvPr id="172" name="Group 171"/>
          <p:cNvGrpSpPr/>
          <p:nvPr/>
        </p:nvGrpSpPr>
        <p:grpSpPr>
          <a:xfrm>
            <a:off x="4359113" y="3711864"/>
            <a:ext cx="1148945" cy="1043808"/>
            <a:chOff x="4324478" y="3711864"/>
            <a:chExt cx="1148945" cy="1043808"/>
          </a:xfrm>
        </p:grpSpPr>
        <p:grpSp>
          <p:nvGrpSpPr>
            <p:cNvPr id="173" name="Group 172"/>
            <p:cNvGrpSpPr/>
            <p:nvPr/>
          </p:nvGrpSpPr>
          <p:grpSpPr>
            <a:xfrm>
              <a:off x="4324478" y="3711864"/>
              <a:ext cx="1143987" cy="684096"/>
              <a:chOff x="4614296" y="1223815"/>
              <a:chExt cx="1143987" cy="684096"/>
            </a:xfrm>
          </p:grpSpPr>
          <p:pic>
            <p:nvPicPr>
              <p:cNvPr id="178" name="Picture 177"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179" name="Picture 178"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180" name="Picture 179"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181" name="Picture 180"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182" name="Picture 181"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183" name="Picture 182"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grpSp>
          <p:nvGrpSpPr>
            <p:cNvPr id="174" name="Group 173"/>
            <p:cNvGrpSpPr/>
            <p:nvPr/>
          </p:nvGrpSpPr>
          <p:grpSpPr>
            <a:xfrm>
              <a:off x="4396270" y="4368434"/>
              <a:ext cx="1077153" cy="387238"/>
              <a:chOff x="4419360" y="4287619"/>
              <a:chExt cx="1077153" cy="387238"/>
            </a:xfrm>
          </p:grpSpPr>
          <p:pic>
            <p:nvPicPr>
              <p:cNvPr id="175" name="Picture 174"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176" name="Picture 175"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177" name="Picture 176" descr="weight_purple.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grpSp>
        <p:nvGrpSpPr>
          <p:cNvPr id="184" name="Group 183"/>
          <p:cNvGrpSpPr/>
          <p:nvPr/>
        </p:nvGrpSpPr>
        <p:grpSpPr>
          <a:xfrm>
            <a:off x="6019708" y="3569919"/>
            <a:ext cx="1064820" cy="810060"/>
            <a:chOff x="5985073" y="3535284"/>
            <a:chExt cx="1064820" cy="810060"/>
          </a:xfrm>
        </p:grpSpPr>
        <p:grpSp>
          <p:nvGrpSpPr>
            <p:cNvPr id="185" name="Group 184"/>
            <p:cNvGrpSpPr/>
            <p:nvPr/>
          </p:nvGrpSpPr>
          <p:grpSpPr>
            <a:xfrm>
              <a:off x="6115110" y="3535284"/>
              <a:ext cx="934783" cy="518628"/>
              <a:chOff x="5433698" y="1369546"/>
              <a:chExt cx="934783" cy="518628"/>
            </a:xfrm>
          </p:grpSpPr>
          <p:pic>
            <p:nvPicPr>
              <p:cNvPr id="190" name="Picture 189"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494" y="1369546"/>
                <a:ext cx="309877" cy="263880"/>
              </a:xfrm>
              <a:prstGeom prst="rect">
                <a:avLst/>
              </a:prstGeom>
            </p:spPr>
          </p:pic>
          <p:pic>
            <p:nvPicPr>
              <p:cNvPr id="191" name="Picture 190"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958" y="1369546"/>
                <a:ext cx="309877" cy="263880"/>
              </a:xfrm>
              <a:prstGeom prst="rect">
                <a:avLst/>
              </a:prstGeom>
            </p:spPr>
          </p:pic>
          <p:pic>
            <p:nvPicPr>
              <p:cNvPr id="192" name="Picture 191"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8604" y="1369546"/>
                <a:ext cx="309877" cy="263880"/>
              </a:xfrm>
              <a:prstGeom prst="rect">
                <a:avLst/>
              </a:prstGeom>
            </p:spPr>
          </p:pic>
          <p:pic>
            <p:nvPicPr>
              <p:cNvPr id="193" name="Picture 192"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3698" y="1624294"/>
                <a:ext cx="309877" cy="263880"/>
              </a:xfrm>
              <a:prstGeom prst="rect">
                <a:avLst/>
              </a:prstGeom>
            </p:spPr>
          </p:pic>
          <p:pic>
            <p:nvPicPr>
              <p:cNvPr id="194" name="Picture 193"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8818" y="1624294"/>
                <a:ext cx="309877" cy="263880"/>
              </a:xfrm>
              <a:prstGeom prst="rect">
                <a:avLst/>
              </a:prstGeom>
            </p:spPr>
          </p:pic>
          <p:pic>
            <p:nvPicPr>
              <p:cNvPr id="195" name="Picture 194"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8233" y="1624294"/>
                <a:ext cx="309877" cy="263880"/>
              </a:xfrm>
              <a:prstGeom prst="rect">
                <a:avLst/>
              </a:prstGeom>
            </p:spPr>
          </p:pic>
        </p:grpSp>
        <p:grpSp>
          <p:nvGrpSpPr>
            <p:cNvPr id="186" name="Group 185"/>
            <p:cNvGrpSpPr/>
            <p:nvPr/>
          </p:nvGrpSpPr>
          <p:grpSpPr>
            <a:xfrm>
              <a:off x="5985073" y="4067940"/>
              <a:ext cx="898823" cy="277404"/>
              <a:chOff x="6054343" y="4010215"/>
              <a:chExt cx="898823" cy="277404"/>
            </a:xfrm>
          </p:grpSpPr>
          <p:pic>
            <p:nvPicPr>
              <p:cNvPr id="187" name="Picture 186"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188" name="Picture 187"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189" name="Picture 188" descr="weight_yellow.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grpSp>
    </p:spTree>
    <p:extLst>
      <p:ext uri="{BB962C8B-B14F-4D97-AF65-F5344CB8AC3E}">
        <p14:creationId xmlns:p14="http://schemas.microsoft.com/office/powerpoint/2010/main" val="2955605503"/>
      </p:ext>
    </p:extLst>
  </p:cSld>
  <p:clrMapOvr>
    <a:masterClrMapping/>
  </p:clrMapOvr>
  <p:transition spd="slow">
    <p:cut/>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212</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ea typeface="Arial"/>
                <a:cs typeface="Arial"/>
                <a:sym typeface="Arial"/>
                <a:rtl val="0"/>
              </a:rPr>
              <a:t>griz</a:t>
            </a:r>
            <a:endParaRPr lang="en" b="1" kern="0" dirty="0">
              <a:solidFill>
                <a:srgbClr val="000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r>
              <a:rPr lang="en-US" b="1" kern="0" dirty="0" smtClean="0">
                <a:solidFill>
                  <a:srgbClr val="FF0000"/>
                </a:solidFill>
                <a:latin typeface="Arial"/>
                <a:cs typeface="Arial"/>
                <a:sym typeface="Arial"/>
                <a:rtl val="0"/>
              </a:rPr>
              <a:t>e</a:t>
            </a:r>
            <a:endParaRPr lang="en" b="1" kern="0" dirty="0">
              <a:solidFill>
                <a:srgbClr val="FF0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endParaRPr lang="en" b="1" kern="0" dirty="0">
              <a:solidFill>
                <a:srgbClr val="000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endParaRPr lang="en" b="1" kern="0" dirty="0">
              <a:solidFill>
                <a:srgbClr val="000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a:t>
            </a:r>
            <a:r>
              <a:rPr lang="en-US" kern="0" dirty="0" smtClean="0">
                <a:solidFill>
                  <a:srgbClr val="000000"/>
                </a:solidFill>
                <a:sym typeface="Arial"/>
                <a:rtl val="0"/>
              </a:rPr>
              <a:t>: {</a:t>
            </a:r>
            <a:r>
              <a:rPr lang="hr-HR" kern="0" dirty="0" smtClean="0">
                <a:solidFill>
                  <a:srgbClr val="0000FF"/>
                </a:solidFill>
                <a:sym typeface="Arial"/>
                <a:rtl val="0"/>
              </a:rPr>
              <a:t>s</a:t>
            </a:r>
            <a:r>
              <a:rPr lang="hr-HR" kern="0" dirty="0">
                <a:solidFill>
                  <a:srgbClr val="0000FF"/>
                </a:solidFill>
                <a:sym typeface="Arial"/>
                <a:rtl val="0"/>
              </a:rPr>
              <a:t>, z, is, iz, s</a:t>
            </a:r>
            <a:r>
              <a:rPr lang="hr-HR" kern="0" dirty="0" smtClean="0">
                <a:solidFill>
                  <a:srgbClr val="0000FF"/>
                </a:solidFill>
                <a:sym typeface="Arial"/>
                <a:rtl val="0"/>
              </a:rPr>
              <a:t>$,</a:t>
            </a:r>
            <a:r>
              <a:rPr lang="en-US" kern="0" dirty="0" smtClean="0">
                <a:solidFill>
                  <a:srgbClr val="0000FF"/>
                </a:solidFill>
                <a:sym typeface="Arial"/>
                <a:rtl val="0"/>
              </a:rPr>
              <a:t> </a:t>
            </a:r>
            <a:r>
              <a:rPr lang="hr-HR" kern="0" dirty="0" smtClean="0">
                <a:solidFill>
                  <a:srgbClr val="0000FF"/>
                </a:solidFill>
                <a:sym typeface="Arial"/>
                <a:rtl val="0"/>
              </a:rPr>
              <a:t>z$,</a:t>
            </a:r>
            <a:r>
              <a:rPr lang="en-US" kern="0" dirty="0" smtClean="0">
                <a:solidFill>
                  <a:srgbClr val="0000FF"/>
                </a:solidFill>
                <a:sym typeface="Arial"/>
                <a:rtl val="0"/>
              </a:rPr>
              <a:t> o</a:t>
            </a:r>
            <a:r>
              <a:rPr lang="en-US" kern="0" dirty="0">
                <a:solidFill>
                  <a:srgbClr val="0000FF"/>
                </a:solidFill>
                <a:sym typeface="Arial"/>
                <a:rtl val="0"/>
              </a:rPr>
              <a:t>, zo, o</a:t>
            </a:r>
            <a:r>
              <a:rPr lang="en-US" kern="0" dirty="0" smtClean="0">
                <a:solidFill>
                  <a:srgbClr val="0000FF"/>
                </a:solidFill>
                <a:sym typeface="Arial"/>
                <a:rtl val="0"/>
              </a:rPr>
              <a:t>$,</a:t>
            </a:r>
            <a:r>
              <a:rPr lang="en-US" kern="0" dirty="0" smtClean="0">
                <a:solidFill>
                  <a:srgbClr val="FF0000"/>
                </a:solidFill>
                <a:sym typeface="Arial"/>
                <a:rtl val="0"/>
              </a:rPr>
              <a:t> </a:t>
            </a:r>
            <a:r>
              <a:rPr lang="en-US" kern="0" dirty="0">
                <a:solidFill>
                  <a:srgbClr val="FF0000"/>
                </a:solidFill>
                <a:sym typeface="Arial"/>
                <a:rtl val="0"/>
              </a:rPr>
              <a:t>e, </a:t>
            </a:r>
            <a:r>
              <a:rPr lang="en-US" kern="0" dirty="0" err="1">
                <a:solidFill>
                  <a:srgbClr val="FF0000"/>
                </a:solidFill>
                <a:sym typeface="Arial"/>
                <a:rtl val="0"/>
              </a:rPr>
              <a:t>ze</a:t>
            </a:r>
            <a:r>
              <a:rPr lang="en-US" kern="0" dirty="0">
                <a:solidFill>
                  <a:srgbClr val="FF0000"/>
                </a:solidFill>
                <a:sym typeface="Arial"/>
                <a:rtl val="0"/>
              </a:rPr>
              <a:t>, e</a:t>
            </a:r>
            <a:r>
              <a:rPr lang="en-US" kern="0" dirty="0" smtClean="0">
                <a:solidFill>
                  <a:srgbClr val="FF0000"/>
                </a:solidFill>
                <a:sym typeface="Arial"/>
                <a:rtl val="0"/>
              </a:rPr>
              <a:t>$</a:t>
            </a:r>
            <a:r>
              <a:rPr lang="en-US" kern="0" dirty="0" smtClean="0">
                <a:solidFill>
                  <a:srgbClr val="000000"/>
                </a:solidFill>
                <a:sym typeface="Arial"/>
                <a:rtl val="0"/>
              </a:rPr>
              <a:t>}</a:t>
            </a:r>
            <a:endParaRPr lang="en-US" kern="0" dirty="0">
              <a:solidFill>
                <a:srgbClr val="000000"/>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18</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grpSp>
        <p:nvGrpSpPr>
          <p:cNvPr id="151" name="Group 150"/>
          <p:cNvGrpSpPr/>
          <p:nvPr/>
        </p:nvGrpSpPr>
        <p:grpSpPr>
          <a:xfrm>
            <a:off x="655507" y="4043420"/>
            <a:ext cx="1047578" cy="318695"/>
            <a:chOff x="913528" y="3624149"/>
            <a:chExt cx="1047578" cy="318695"/>
          </a:xfrm>
        </p:grpSpPr>
        <p:pic>
          <p:nvPicPr>
            <p:cNvPr id="152" name="Picture 151"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153" name="Picture 152"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154" name="Picture 153"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nvGrpSpPr>
          <p:cNvPr id="155" name="Group 154"/>
          <p:cNvGrpSpPr/>
          <p:nvPr/>
        </p:nvGrpSpPr>
        <p:grpSpPr>
          <a:xfrm>
            <a:off x="2579565" y="4496478"/>
            <a:ext cx="1031222" cy="362106"/>
            <a:chOff x="2674084" y="4156730"/>
            <a:chExt cx="1031222" cy="362106"/>
          </a:xfrm>
        </p:grpSpPr>
        <p:pic>
          <p:nvPicPr>
            <p:cNvPr id="156" name="Picture 15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157" name="Picture 156"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158" name="Picture 157"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nvGrpSpPr>
          <p:cNvPr id="159" name="Group 158"/>
          <p:cNvGrpSpPr/>
          <p:nvPr/>
        </p:nvGrpSpPr>
        <p:grpSpPr>
          <a:xfrm>
            <a:off x="4495273" y="4616960"/>
            <a:ext cx="1077153" cy="387238"/>
            <a:chOff x="4419360" y="4287619"/>
            <a:chExt cx="1077153" cy="387238"/>
          </a:xfrm>
        </p:grpSpPr>
        <p:pic>
          <p:nvPicPr>
            <p:cNvPr id="160" name="Picture 159"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161" name="Picture 160"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162" name="Picture 161"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nvGrpSpPr>
          <p:cNvPr id="163" name="Group 162"/>
          <p:cNvGrpSpPr/>
          <p:nvPr/>
        </p:nvGrpSpPr>
        <p:grpSpPr>
          <a:xfrm>
            <a:off x="6322912" y="4380866"/>
            <a:ext cx="898823" cy="277404"/>
            <a:chOff x="6054343" y="4010215"/>
            <a:chExt cx="898823" cy="277404"/>
          </a:xfrm>
        </p:grpSpPr>
        <p:pic>
          <p:nvPicPr>
            <p:cNvPr id="164" name="Picture 163"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165" name="Picture 164"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166" name="Picture 165"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sp>
        <p:nvSpPr>
          <p:cNvPr id="215" name="TextBox 214"/>
          <p:cNvSpPr txBox="1"/>
          <p:nvPr/>
        </p:nvSpPr>
        <p:spPr>
          <a:xfrm>
            <a:off x="492268" y="2301471"/>
            <a:ext cx="209249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2833D1"/>
                </a:solidFill>
                <a:latin typeface="Arial"/>
                <a:cs typeface="Arial"/>
                <a:sym typeface="Arial"/>
                <a:rtl val="0"/>
              </a:rPr>
              <a:t>Feature weights (dual variable)</a:t>
            </a:r>
            <a:endParaRPr lang="en-US" kern="0" dirty="0">
              <a:solidFill>
                <a:srgbClr val="2833D1"/>
              </a:solidFill>
              <a:latin typeface="Arial"/>
              <a:cs typeface="Arial"/>
              <a:sym typeface="Arial"/>
              <a:rtl val="0"/>
            </a:endParaRPr>
          </a:p>
        </p:txBody>
      </p:sp>
      <p:grpSp>
        <p:nvGrpSpPr>
          <p:cNvPr id="216" name="Group 215"/>
          <p:cNvGrpSpPr/>
          <p:nvPr/>
        </p:nvGrpSpPr>
        <p:grpSpPr>
          <a:xfrm>
            <a:off x="774988" y="3065298"/>
            <a:ext cx="1371225" cy="969906"/>
            <a:chOff x="832713" y="3065298"/>
            <a:chExt cx="1371225" cy="969906"/>
          </a:xfrm>
        </p:grpSpPr>
        <p:grpSp>
          <p:nvGrpSpPr>
            <p:cNvPr id="217" name="Group 216"/>
            <p:cNvGrpSpPr/>
            <p:nvPr/>
          </p:nvGrpSpPr>
          <p:grpSpPr>
            <a:xfrm>
              <a:off x="1060993" y="3065298"/>
              <a:ext cx="1142945" cy="616576"/>
              <a:chOff x="2202886" y="1223818"/>
              <a:chExt cx="1142945" cy="616576"/>
            </a:xfrm>
          </p:grpSpPr>
          <p:pic>
            <p:nvPicPr>
              <p:cNvPr id="222" name="Picture 221"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9359" y="1223818"/>
                <a:ext cx="381545" cy="308288"/>
              </a:xfrm>
              <a:prstGeom prst="rect">
                <a:avLst/>
              </a:prstGeom>
            </p:spPr>
          </p:pic>
          <p:pic>
            <p:nvPicPr>
              <p:cNvPr id="223" name="Picture 222"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4020" y="1223818"/>
                <a:ext cx="381545" cy="308288"/>
              </a:xfrm>
              <a:prstGeom prst="rect">
                <a:avLst/>
              </a:prstGeom>
            </p:spPr>
          </p:pic>
          <p:pic>
            <p:nvPicPr>
              <p:cNvPr id="224" name="Picture 223"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286" y="1223818"/>
                <a:ext cx="381545" cy="308288"/>
              </a:xfrm>
              <a:prstGeom prst="rect">
                <a:avLst/>
              </a:prstGeom>
            </p:spPr>
          </p:pic>
          <p:pic>
            <p:nvPicPr>
              <p:cNvPr id="225" name="Picture 224"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1525" y="1532106"/>
                <a:ext cx="381545" cy="308288"/>
              </a:xfrm>
              <a:prstGeom prst="rect">
                <a:avLst/>
              </a:prstGeom>
            </p:spPr>
          </p:pic>
          <p:pic>
            <p:nvPicPr>
              <p:cNvPr id="226" name="Picture 225"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2703" y="1532106"/>
                <a:ext cx="381545" cy="308288"/>
              </a:xfrm>
              <a:prstGeom prst="rect">
                <a:avLst/>
              </a:prstGeom>
            </p:spPr>
          </p:pic>
          <p:pic>
            <p:nvPicPr>
              <p:cNvPr id="227" name="Picture 226"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886" y="1532106"/>
                <a:ext cx="381545" cy="308288"/>
              </a:xfrm>
              <a:prstGeom prst="rect">
                <a:avLst/>
              </a:prstGeom>
            </p:spPr>
          </p:pic>
        </p:grpSp>
        <p:grpSp>
          <p:nvGrpSpPr>
            <p:cNvPr id="218" name="Group 217"/>
            <p:cNvGrpSpPr/>
            <p:nvPr/>
          </p:nvGrpSpPr>
          <p:grpSpPr>
            <a:xfrm>
              <a:off x="832713" y="3716509"/>
              <a:ext cx="1047578" cy="318695"/>
              <a:chOff x="913528" y="3624149"/>
              <a:chExt cx="1047578" cy="318695"/>
            </a:xfrm>
          </p:grpSpPr>
          <p:pic>
            <p:nvPicPr>
              <p:cNvPr id="219" name="Picture 218"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220" name="Picture 219"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221" name="Picture 220"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grpSp>
        <p:nvGrpSpPr>
          <p:cNvPr id="228" name="Group 227"/>
          <p:cNvGrpSpPr/>
          <p:nvPr/>
        </p:nvGrpSpPr>
        <p:grpSpPr>
          <a:xfrm>
            <a:off x="2618007" y="3545795"/>
            <a:ext cx="1075754" cy="996131"/>
            <a:chOff x="2629552" y="3522705"/>
            <a:chExt cx="1075754" cy="996131"/>
          </a:xfrm>
        </p:grpSpPr>
        <p:grpSp>
          <p:nvGrpSpPr>
            <p:cNvPr id="229" name="Group 228"/>
            <p:cNvGrpSpPr/>
            <p:nvPr/>
          </p:nvGrpSpPr>
          <p:grpSpPr>
            <a:xfrm>
              <a:off x="2629552" y="3522705"/>
              <a:ext cx="1062981" cy="656973"/>
              <a:chOff x="3457777" y="1258460"/>
              <a:chExt cx="1062981" cy="656973"/>
            </a:xfrm>
          </p:grpSpPr>
          <p:pic>
            <p:nvPicPr>
              <p:cNvPr id="234" name="Picture 233"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235" name="Picture 234"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236" name="Picture 23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237" name="Picture 236"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238" name="Picture 237"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239" name="Picture 238"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230" name="Group 229"/>
            <p:cNvGrpSpPr/>
            <p:nvPr/>
          </p:nvGrpSpPr>
          <p:grpSpPr>
            <a:xfrm>
              <a:off x="2674084" y="4156730"/>
              <a:ext cx="1031222" cy="362106"/>
              <a:chOff x="2674084" y="4156730"/>
              <a:chExt cx="1031222" cy="362106"/>
            </a:xfrm>
          </p:grpSpPr>
          <p:pic>
            <p:nvPicPr>
              <p:cNvPr id="231" name="Picture 230"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232" name="Picture 231"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233" name="Picture 232"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grpSp>
        <p:nvGrpSpPr>
          <p:cNvPr id="240" name="Group 239"/>
          <p:cNvGrpSpPr/>
          <p:nvPr/>
        </p:nvGrpSpPr>
        <p:grpSpPr>
          <a:xfrm>
            <a:off x="4359113" y="3665684"/>
            <a:ext cx="1148945" cy="1043808"/>
            <a:chOff x="4324478" y="3711864"/>
            <a:chExt cx="1148945" cy="1043808"/>
          </a:xfrm>
        </p:grpSpPr>
        <p:grpSp>
          <p:nvGrpSpPr>
            <p:cNvPr id="241" name="Group 240"/>
            <p:cNvGrpSpPr/>
            <p:nvPr/>
          </p:nvGrpSpPr>
          <p:grpSpPr>
            <a:xfrm>
              <a:off x="4324478" y="3711864"/>
              <a:ext cx="1143987" cy="684096"/>
              <a:chOff x="4614296" y="1223815"/>
              <a:chExt cx="1143987" cy="684096"/>
            </a:xfrm>
          </p:grpSpPr>
          <p:pic>
            <p:nvPicPr>
              <p:cNvPr id="246" name="Picture 245"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247" name="Picture 246"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248" name="Picture 247"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249" name="Picture 248"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250" name="Picture 249"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251" name="Picture 250"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grpSp>
          <p:nvGrpSpPr>
            <p:cNvPr id="242" name="Group 241"/>
            <p:cNvGrpSpPr/>
            <p:nvPr/>
          </p:nvGrpSpPr>
          <p:grpSpPr>
            <a:xfrm>
              <a:off x="4396270" y="4368434"/>
              <a:ext cx="1077153" cy="387238"/>
              <a:chOff x="4419360" y="4287619"/>
              <a:chExt cx="1077153" cy="387238"/>
            </a:xfrm>
          </p:grpSpPr>
          <p:pic>
            <p:nvPicPr>
              <p:cNvPr id="243" name="Picture 242"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244" name="Picture 243"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245" name="Picture 244"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grpSp>
        <p:nvGrpSpPr>
          <p:cNvPr id="252" name="Group 251"/>
          <p:cNvGrpSpPr/>
          <p:nvPr/>
        </p:nvGrpSpPr>
        <p:grpSpPr>
          <a:xfrm>
            <a:off x="6019708" y="3569919"/>
            <a:ext cx="1064820" cy="810060"/>
            <a:chOff x="5985073" y="3535284"/>
            <a:chExt cx="1064820" cy="810060"/>
          </a:xfrm>
        </p:grpSpPr>
        <p:grpSp>
          <p:nvGrpSpPr>
            <p:cNvPr id="253" name="Group 252"/>
            <p:cNvGrpSpPr/>
            <p:nvPr/>
          </p:nvGrpSpPr>
          <p:grpSpPr>
            <a:xfrm>
              <a:off x="6115110" y="3535284"/>
              <a:ext cx="934783" cy="518628"/>
              <a:chOff x="5433698" y="1369546"/>
              <a:chExt cx="934783" cy="518628"/>
            </a:xfrm>
          </p:grpSpPr>
          <p:pic>
            <p:nvPicPr>
              <p:cNvPr id="258" name="Picture 257"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3494" y="1369546"/>
                <a:ext cx="309877" cy="263880"/>
              </a:xfrm>
              <a:prstGeom prst="rect">
                <a:avLst/>
              </a:prstGeom>
            </p:spPr>
          </p:pic>
          <p:pic>
            <p:nvPicPr>
              <p:cNvPr id="259" name="Picture 258"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958" y="1369546"/>
                <a:ext cx="309877" cy="263880"/>
              </a:xfrm>
              <a:prstGeom prst="rect">
                <a:avLst/>
              </a:prstGeom>
            </p:spPr>
          </p:pic>
          <p:pic>
            <p:nvPicPr>
              <p:cNvPr id="260" name="Picture 259"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8604" y="1369546"/>
                <a:ext cx="309877" cy="263880"/>
              </a:xfrm>
              <a:prstGeom prst="rect">
                <a:avLst/>
              </a:prstGeom>
            </p:spPr>
          </p:pic>
          <p:pic>
            <p:nvPicPr>
              <p:cNvPr id="261" name="Picture 260"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698" y="1624294"/>
                <a:ext cx="309877" cy="263880"/>
              </a:xfrm>
              <a:prstGeom prst="rect">
                <a:avLst/>
              </a:prstGeom>
            </p:spPr>
          </p:pic>
          <p:pic>
            <p:nvPicPr>
              <p:cNvPr id="262" name="Picture 261"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8818" y="1624294"/>
                <a:ext cx="309877" cy="263880"/>
              </a:xfrm>
              <a:prstGeom prst="rect">
                <a:avLst/>
              </a:prstGeom>
            </p:spPr>
          </p:pic>
          <p:pic>
            <p:nvPicPr>
              <p:cNvPr id="263" name="Picture 262"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8233" y="1624294"/>
                <a:ext cx="309877" cy="263880"/>
              </a:xfrm>
              <a:prstGeom prst="rect">
                <a:avLst/>
              </a:prstGeom>
            </p:spPr>
          </p:pic>
        </p:grpSp>
        <p:grpSp>
          <p:nvGrpSpPr>
            <p:cNvPr id="254" name="Group 253"/>
            <p:cNvGrpSpPr/>
            <p:nvPr/>
          </p:nvGrpSpPr>
          <p:grpSpPr>
            <a:xfrm>
              <a:off x="5985073" y="4067940"/>
              <a:ext cx="898823" cy="277404"/>
              <a:chOff x="6054343" y="4010215"/>
              <a:chExt cx="898823" cy="277404"/>
            </a:xfrm>
          </p:grpSpPr>
          <p:pic>
            <p:nvPicPr>
              <p:cNvPr id="255" name="Picture 254"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256" name="Picture 255"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257" name="Picture 256"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grpSp>
    </p:spTree>
    <p:extLst>
      <p:ext uri="{BB962C8B-B14F-4D97-AF65-F5344CB8AC3E}">
        <p14:creationId xmlns:p14="http://schemas.microsoft.com/office/powerpoint/2010/main" val="801267752"/>
      </p:ext>
    </p:extLst>
  </p:cSld>
  <p:clrMapOvr>
    <a:masterClrMapping/>
  </p:clrMapOvr>
  <p:transition spd="slow">
    <p:cut/>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213</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ea typeface="Arial"/>
                <a:cs typeface="Arial"/>
                <a:sym typeface="Arial"/>
                <a:rtl val="0"/>
              </a:rPr>
              <a:t>griz</a:t>
            </a:r>
            <a:endParaRPr lang="en" b="1" kern="0" dirty="0">
              <a:solidFill>
                <a:srgbClr val="000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r>
              <a:rPr lang="en-US" b="1" kern="0" dirty="0" smtClean="0">
                <a:solidFill>
                  <a:srgbClr val="FF0000"/>
                </a:solidFill>
                <a:latin typeface="Arial"/>
                <a:cs typeface="Arial"/>
                <a:sym typeface="Arial"/>
                <a:rtl val="0"/>
              </a:rPr>
              <a:t>e</a:t>
            </a:r>
            <a:endParaRPr lang="en" b="1" kern="0" dirty="0">
              <a:solidFill>
                <a:srgbClr val="FF0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endParaRPr lang="en" b="1" kern="0" dirty="0">
              <a:solidFill>
                <a:srgbClr val="000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FF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0000"/>
                </a:solidFill>
                <a:latin typeface="Arial"/>
                <a:cs typeface="Arial"/>
                <a:sym typeface="Arial"/>
                <a:rtl val="0"/>
              </a:rPr>
              <a:t>griz</a:t>
            </a:r>
            <a:endParaRPr lang="en" b="1" kern="0" dirty="0">
              <a:solidFill>
                <a:srgbClr val="000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 </a:t>
            </a:r>
            <a:r>
              <a:rPr lang="en-US" kern="0" dirty="0" smtClean="0">
                <a:solidFill>
                  <a:srgbClr val="000000"/>
                </a:solidFill>
                <a:sym typeface="Arial"/>
                <a:rtl val="0"/>
              </a:rPr>
              <a:t>{</a:t>
            </a:r>
            <a:r>
              <a:rPr lang="hr-HR" kern="0" dirty="0" smtClean="0">
                <a:solidFill>
                  <a:srgbClr val="0000FF"/>
                </a:solidFill>
                <a:sym typeface="Arial"/>
                <a:rtl val="0"/>
              </a:rPr>
              <a:t>s</a:t>
            </a:r>
            <a:r>
              <a:rPr lang="hr-HR" kern="0" dirty="0">
                <a:solidFill>
                  <a:srgbClr val="0000FF"/>
                </a:solidFill>
                <a:sym typeface="Arial"/>
                <a:rtl val="0"/>
              </a:rPr>
              <a:t>, z, is, iz, s</a:t>
            </a:r>
            <a:r>
              <a:rPr lang="hr-HR" kern="0" dirty="0" smtClean="0">
                <a:solidFill>
                  <a:srgbClr val="0000FF"/>
                </a:solidFill>
                <a:sym typeface="Arial"/>
                <a:rtl val="0"/>
              </a:rPr>
              <a:t>$, </a:t>
            </a:r>
            <a:r>
              <a:rPr lang="hr-HR" kern="0" dirty="0">
                <a:solidFill>
                  <a:srgbClr val="0000FF"/>
                </a:solidFill>
                <a:sym typeface="Arial"/>
                <a:rtl val="0"/>
              </a:rPr>
              <a:t>z</a:t>
            </a:r>
            <a:r>
              <a:rPr lang="hr-HR" kern="0" dirty="0" smtClean="0">
                <a:solidFill>
                  <a:srgbClr val="0000FF"/>
                </a:solidFill>
                <a:sym typeface="Arial"/>
                <a:rtl val="0"/>
              </a:rPr>
              <a:t>$, </a:t>
            </a:r>
            <a:r>
              <a:rPr lang="en-US" kern="0" dirty="0">
                <a:solidFill>
                  <a:srgbClr val="0000FF"/>
                </a:solidFill>
                <a:sym typeface="Arial"/>
                <a:rtl val="0"/>
              </a:rPr>
              <a:t>o, zo, o</a:t>
            </a:r>
            <a:r>
              <a:rPr lang="en-US" kern="0" dirty="0" smtClean="0">
                <a:solidFill>
                  <a:srgbClr val="0000FF"/>
                </a:solidFill>
                <a:sym typeface="Arial"/>
                <a:rtl val="0"/>
              </a:rPr>
              <a:t>$, </a:t>
            </a:r>
            <a:r>
              <a:rPr lang="en-US" kern="0" dirty="0">
                <a:solidFill>
                  <a:srgbClr val="0000FF"/>
                </a:solidFill>
                <a:sym typeface="Arial"/>
                <a:rtl val="0"/>
              </a:rPr>
              <a:t>e, </a:t>
            </a:r>
            <a:r>
              <a:rPr lang="en-US" kern="0" dirty="0" err="1">
                <a:solidFill>
                  <a:srgbClr val="0000FF"/>
                </a:solidFill>
                <a:sym typeface="Arial"/>
                <a:rtl val="0"/>
              </a:rPr>
              <a:t>ze</a:t>
            </a:r>
            <a:r>
              <a:rPr lang="en-US" kern="0" dirty="0">
                <a:solidFill>
                  <a:srgbClr val="0000FF"/>
                </a:solidFill>
                <a:sym typeface="Arial"/>
                <a:rtl val="0"/>
              </a:rPr>
              <a:t>, e</a:t>
            </a:r>
            <a:r>
              <a:rPr lang="en-US" kern="0" dirty="0" smtClean="0">
                <a:solidFill>
                  <a:srgbClr val="0000FF"/>
                </a:solidFill>
                <a:sym typeface="Arial"/>
                <a:rtl val="0"/>
              </a:rPr>
              <a:t>$</a:t>
            </a:r>
            <a:r>
              <a:rPr lang="en-US" kern="0" dirty="0" smtClean="0">
                <a:solidFill>
                  <a:srgbClr val="000000"/>
                </a:solidFill>
                <a:sym typeface="Arial"/>
                <a:rtl val="0"/>
              </a:rPr>
              <a:t>} </a:t>
            </a:r>
            <a:endParaRPr lang="en-US" kern="0" dirty="0">
              <a:solidFill>
                <a:srgbClr val="000000"/>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19</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
        <p:nvSpPr>
          <p:cNvPr id="95" name="Rounded Rectangle 94"/>
          <p:cNvSpPr/>
          <p:nvPr/>
        </p:nvSpPr>
        <p:spPr>
          <a:xfrm>
            <a:off x="335333" y="1727965"/>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29</a:t>
            </a:r>
            <a:endParaRPr lang="en-US" kern="0" dirty="0">
              <a:solidFill>
                <a:srgbClr val="000000"/>
              </a:solidFill>
              <a:sym typeface="Arial"/>
              <a:rtl val="0"/>
            </a:endParaRPr>
          </a:p>
        </p:txBody>
      </p:sp>
      <p:sp>
        <p:nvSpPr>
          <p:cNvPr id="96" name="Oval 95"/>
          <p:cNvSpPr/>
          <p:nvPr/>
        </p:nvSpPr>
        <p:spPr>
          <a:xfrm>
            <a:off x="1120966" y="1085273"/>
            <a:ext cx="45719" cy="5772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97" name="Oval 96"/>
          <p:cNvSpPr/>
          <p:nvPr/>
        </p:nvSpPr>
        <p:spPr>
          <a:xfrm>
            <a:off x="1120966" y="1260763"/>
            <a:ext cx="45719" cy="5772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98" name="Oval 97"/>
          <p:cNvSpPr/>
          <p:nvPr/>
        </p:nvSpPr>
        <p:spPr>
          <a:xfrm>
            <a:off x="1120966" y="1459343"/>
            <a:ext cx="45719" cy="5772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169" name="TextBox 168"/>
          <p:cNvSpPr txBox="1"/>
          <p:nvPr/>
        </p:nvSpPr>
        <p:spPr>
          <a:xfrm>
            <a:off x="492268" y="2301471"/>
            <a:ext cx="209249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2833D1"/>
                </a:solidFill>
                <a:latin typeface="Arial"/>
                <a:cs typeface="Arial"/>
                <a:sym typeface="Arial"/>
                <a:rtl val="0"/>
              </a:rPr>
              <a:t>Feature weights (dual variable)</a:t>
            </a:r>
            <a:endParaRPr lang="en-US" kern="0" dirty="0">
              <a:solidFill>
                <a:srgbClr val="2833D1"/>
              </a:solidFill>
              <a:latin typeface="Arial"/>
              <a:cs typeface="Arial"/>
              <a:sym typeface="Arial"/>
              <a:rtl val="0"/>
            </a:endParaRPr>
          </a:p>
        </p:txBody>
      </p:sp>
      <p:grpSp>
        <p:nvGrpSpPr>
          <p:cNvPr id="170" name="Group 169"/>
          <p:cNvGrpSpPr/>
          <p:nvPr/>
        </p:nvGrpSpPr>
        <p:grpSpPr>
          <a:xfrm>
            <a:off x="620872" y="4043420"/>
            <a:ext cx="1047578" cy="318695"/>
            <a:chOff x="913528" y="3624149"/>
            <a:chExt cx="1047578" cy="318695"/>
          </a:xfrm>
        </p:grpSpPr>
        <p:pic>
          <p:nvPicPr>
            <p:cNvPr id="171" name="Picture 170"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172" name="Picture 171"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173" name="Picture 172"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nvGrpSpPr>
          <p:cNvPr id="174" name="Group 173"/>
          <p:cNvGrpSpPr/>
          <p:nvPr/>
        </p:nvGrpSpPr>
        <p:grpSpPr>
          <a:xfrm>
            <a:off x="2544930" y="4496478"/>
            <a:ext cx="1031222" cy="362106"/>
            <a:chOff x="2674084" y="4156730"/>
            <a:chExt cx="1031222" cy="362106"/>
          </a:xfrm>
        </p:grpSpPr>
        <p:pic>
          <p:nvPicPr>
            <p:cNvPr id="175" name="Picture 174"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176" name="Picture 17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177" name="Picture 176"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nvGrpSpPr>
          <p:cNvPr id="178" name="Group 177"/>
          <p:cNvGrpSpPr/>
          <p:nvPr/>
        </p:nvGrpSpPr>
        <p:grpSpPr>
          <a:xfrm>
            <a:off x="4460638" y="4616960"/>
            <a:ext cx="1077153" cy="387238"/>
            <a:chOff x="4419360" y="4287619"/>
            <a:chExt cx="1077153" cy="387238"/>
          </a:xfrm>
        </p:grpSpPr>
        <p:pic>
          <p:nvPicPr>
            <p:cNvPr id="179" name="Picture 178"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180" name="Picture 179"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181" name="Picture 180"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nvGrpSpPr>
          <p:cNvPr id="182" name="Group 181"/>
          <p:cNvGrpSpPr/>
          <p:nvPr/>
        </p:nvGrpSpPr>
        <p:grpSpPr>
          <a:xfrm>
            <a:off x="6288277" y="4380866"/>
            <a:ext cx="898823" cy="277404"/>
            <a:chOff x="6054343" y="4010215"/>
            <a:chExt cx="898823" cy="277404"/>
          </a:xfrm>
        </p:grpSpPr>
        <p:pic>
          <p:nvPicPr>
            <p:cNvPr id="183" name="Picture 182"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184" name="Picture 183"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185" name="Picture 184"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grpSp>
        <p:nvGrpSpPr>
          <p:cNvPr id="186" name="Group 185"/>
          <p:cNvGrpSpPr/>
          <p:nvPr/>
        </p:nvGrpSpPr>
        <p:grpSpPr>
          <a:xfrm>
            <a:off x="740353" y="3065298"/>
            <a:ext cx="1371225" cy="969906"/>
            <a:chOff x="832713" y="3065298"/>
            <a:chExt cx="1371225" cy="969906"/>
          </a:xfrm>
        </p:grpSpPr>
        <p:grpSp>
          <p:nvGrpSpPr>
            <p:cNvPr id="187" name="Group 186"/>
            <p:cNvGrpSpPr/>
            <p:nvPr/>
          </p:nvGrpSpPr>
          <p:grpSpPr>
            <a:xfrm>
              <a:off x="1060993" y="3065298"/>
              <a:ext cx="1142945" cy="616576"/>
              <a:chOff x="2202886" y="1223818"/>
              <a:chExt cx="1142945" cy="616576"/>
            </a:xfrm>
          </p:grpSpPr>
          <p:pic>
            <p:nvPicPr>
              <p:cNvPr id="192" name="Picture 191"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9359" y="1223818"/>
                <a:ext cx="381545" cy="308288"/>
              </a:xfrm>
              <a:prstGeom prst="rect">
                <a:avLst/>
              </a:prstGeom>
            </p:spPr>
          </p:pic>
          <p:pic>
            <p:nvPicPr>
              <p:cNvPr id="193" name="Picture 192"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4020" y="1223818"/>
                <a:ext cx="381545" cy="308288"/>
              </a:xfrm>
              <a:prstGeom prst="rect">
                <a:avLst/>
              </a:prstGeom>
            </p:spPr>
          </p:pic>
          <p:pic>
            <p:nvPicPr>
              <p:cNvPr id="194" name="Picture 193"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286" y="1223818"/>
                <a:ext cx="381545" cy="308288"/>
              </a:xfrm>
              <a:prstGeom prst="rect">
                <a:avLst/>
              </a:prstGeom>
            </p:spPr>
          </p:pic>
          <p:pic>
            <p:nvPicPr>
              <p:cNvPr id="195" name="Picture 194"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1525" y="1532106"/>
                <a:ext cx="381545" cy="308288"/>
              </a:xfrm>
              <a:prstGeom prst="rect">
                <a:avLst/>
              </a:prstGeom>
            </p:spPr>
          </p:pic>
          <p:pic>
            <p:nvPicPr>
              <p:cNvPr id="196" name="Picture 195"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2703" y="1532106"/>
                <a:ext cx="381545" cy="308288"/>
              </a:xfrm>
              <a:prstGeom prst="rect">
                <a:avLst/>
              </a:prstGeom>
            </p:spPr>
          </p:pic>
          <p:pic>
            <p:nvPicPr>
              <p:cNvPr id="197" name="Picture 196"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886" y="1532106"/>
                <a:ext cx="381545" cy="308288"/>
              </a:xfrm>
              <a:prstGeom prst="rect">
                <a:avLst/>
              </a:prstGeom>
            </p:spPr>
          </p:pic>
        </p:grpSp>
        <p:grpSp>
          <p:nvGrpSpPr>
            <p:cNvPr id="188" name="Group 187"/>
            <p:cNvGrpSpPr/>
            <p:nvPr/>
          </p:nvGrpSpPr>
          <p:grpSpPr>
            <a:xfrm>
              <a:off x="832713" y="3716509"/>
              <a:ext cx="1047578" cy="318695"/>
              <a:chOff x="913528" y="3624149"/>
              <a:chExt cx="1047578" cy="318695"/>
            </a:xfrm>
          </p:grpSpPr>
          <p:pic>
            <p:nvPicPr>
              <p:cNvPr id="189" name="Picture 188"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190" name="Picture 189"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191" name="Picture 190"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grpSp>
        <p:nvGrpSpPr>
          <p:cNvPr id="198" name="Group 197"/>
          <p:cNvGrpSpPr/>
          <p:nvPr/>
        </p:nvGrpSpPr>
        <p:grpSpPr>
          <a:xfrm>
            <a:off x="2583372" y="3545795"/>
            <a:ext cx="1075754" cy="996131"/>
            <a:chOff x="2629552" y="3522705"/>
            <a:chExt cx="1075754" cy="996131"/>
          </a:xfrm>
        </p:grpSpPr>
        <p:grpSp>
          <p:nvGrpSpPr>
            <p:cNvPr id="199" name="Group 198"/>
            <p:cNvGrpSpPr/>
            <p:nvPr/>
          </p:nvGrpSpPr>
          <p:grpSpPr>
            <a:xfrm>
              <a:off x="2629552" y="3522705"/>
              <a:ext cx="1062981" cy="656973"/>
              <a:chOff x="3457777" y="1258460"/>
              <a:chExt cx="1062981" cy="656973"/>
            </a:xfrm>
          </p:grpSpPr>
          <p:pic>
            <p:nvPicPr>
              <p:cNvPr id="204" name="Picture 203"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205" name="Picture 204"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206" name="Picture 20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207" name="Picture 206"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208" name="Picture 207"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209" name="Picture 208"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200" name="Group 199"/>
            <p:cNvGrpSpPr/>
            <p:nvPr/>
          </p:nvGrpSpPr>
          <p:grpSpPr>
            <a:xfrm>
              <a:off x="2674084" y="4156730"/>
              <a:ext cx="1031222" cy="362106"/>
              <a:chOff x="2674084" y="4156730"/>
              <a:chExt cx="1031222" cy="362106"/>
            </a:xfrm>
          </p:grpSpPr>
          <p:pic>
            <p:nvPicPr>
              <p:cNvPr id="201" name="Picture 200"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202" name="Picture 201"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203" name="Picture 202"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grpSp>
        <p:nvGrpSpPr>
          <p:cNvPr id="210" name="Group 209"/>
          <p:cNvGrpSpPr/>
          <p:nvPr/>
        </p:nvGrpSpPr>
        <p:grpSpPr>
          <a:xfrm>
            <a:off x="4324478" y="3665684"/>
            <a:ext cx="1148945" cy="1043808"/>
            <a:chOff x="4324478" y="3711864"/>
            <a:chExt cx="1148945" cy="1043808"/>
          </a:xfrm>
        </p:grpSpPr>
        <p:grpSp>
          <p:nvGrpSpPr>
            <p:cNvPr id="211" name="Group 210"/>
            <p:cNvGrpSpPr/>
            <p:nvPr/>
          </p:nvGrpSpPr>
          <p:grpSpPr>
            <a:xfrm>
              <a:off x="4324478" y="3711864"/>
              <a:ext cx="1143987" cy="684096"/>
              <a:chOff x="4614296" y="1223815"/>
              <a:chExt cx="1143987" cy="684096"/>
            </a:xfrm>
          </p:grpSpPr>
          <p:pic>
            <p:nvPicPr>
              <p:cNvPr id="216" name="Picture 215"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217" name="Picture 216"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218" name="Picture 217"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219" name="Picture 218"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220" name="Picture 219"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221" name="Picture 220"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grpSp>
          <p:nvGrpSpPr>
            <p:cNvPr id="212" name="Group 211"/>
            <p:cNvGrpSpPr/>
            <p:nvPr/>
          </p:nvGrpSpPr>
          <p:grpSpPr>
            <a:xfrm>
              <a:off x="4396270" y="4368434"/>
              <a:ext cx="1077153" cy="387238"/>
              <a:chOff x="4419360" y="4287619"/>
              <a:chExt cx="1077153" cy="387238"/>
            </a:xfrm>
          </p:grpSpPr>
          <p:pic>
            <p:nvPicPr>
              <p:cNvPr id="213" name="Picture 212"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214" name="Picture 213"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215" name="Picture 214"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grpSp>
        <p:nvGrpSpPr>
          <p:cNvPr id="222" name="Group 221"/>
          <p:cNvGrpSpPr/>
          <p:nvPr/>
        </p:nvGrpSpPr>
        <p:grpSpPr>
          <a:xfrm>
            <a:off x="5985073" y="3569919"/>
            <a:ext cx="1064820" cy="810060"/>
            <a:chOff x="5985073" y="3535284"/>
            <a:chExt cx="1064820" cy="810060"/>
          </a:xfrm>
        </p:grpSpPr>
        <p:grpSp>
          <p:nvGrpSpPr>
            <p:cNvPr id="223" name="Group 222"/>
            <p:cNvGrpSpPr/>
            <p:nvPr/>
          </p:nvGrpSpPr>
          <p:grpSpPr>
            <a:xfrm>
              <a:off x="6115110" y="3535284"/>
              <a:ext cx="934783" cy="518628"/>
              <a:chOff x="5433698" y="1369546"/>
              <a:chExt cx="934783" cy="518628"/>
            </a:xfrm>
          </p:grpSpPr>
          <p:pic>
            <p:nvPicPr>
              <p:cNvPr id="228" name="Picture 227"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3494" y="1369546"/>
                <a:ext cx="309877" cy="263880"/>
              </a:xfrm>
              <a:prstGeom prst="rect">
                <a:avLst/>
              </a:prstGeom>
            </p:spPr>
          </p:pic>
          <p:pic>
            <p:nvPicPr>
              <p:cNvPr id="229" name="Picture 228"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958" y="1369546"/>
                <a:ext cx="309877" cy="263880"/>
              </a:xfrm>
              <a:prstGeom prst="rect">
                <a:avLst/>
              </a:prstGeom>
            </p:spPr>
          </p:pic>
          <p:pic>
            <p:nvPicPr>
              <p:cNvPr id="230" name="Picture 229"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8604" y="1369546"/>
                <a:ext cx="309877" cy="263880"/>
              </a:xfrm>
              <a:prstGeom prst="rect">
                <a:avLst/>
              </a:prstGeom>
            </p:spPr>
          </p:pic>
          <p:pic>
            <p:nvPicPr>
              <p:cNvPr id="231" name="Picture 230"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698" y="1624294"/>
                <a:ext cx="309877" cy="263880"/>
              </a:xfrm>
              <a:prstGeom prst="rect">
                <a:avLst/>
              </a:prstGeom>
            </p:spPr>
          </p:pic>
          <p:pic>
            <p:nvPicPr>
              <p:cNvPr id="232" name="Picture 231"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8818" y="1624294"/>
                <a:ext cx="309877" cy="263880"/>
              </a:xfrm>
              <a:prstGeom prst="rect">
                <a:avLst/>
              </a:prstGeom>
            </p:spPr>
          </p:pic>
          <p:pic>
            <p:nvPicPr>
              <p:cNvPr id="233" name="Picture 232"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8233" y="1624294"/>
                <a:ext cx="309877" cy="263880"/>
              </a:xfrm>
              <a:prstGeom prst="rect">
                <a:avLst/>
              </a:prstGeom>
            </p:spPr>
          </p:pic>
        </p:grpSp>
        <p:grpSp>
          <p:nvGrpSpPr>
            <p:cNvPr id="224" name="Group 223"/>
            <p:cNvGrpSpPr/>
            <p:nvPr/>
          </p:nvGrpSpPr>
          <p:grpSpPr>
            <a:xfrm>
              <a:off x="5985073" y="4067940"/>
              <a:ext cx="898823" cy="277404"/>
              <a:chOff x="6054343" y="4010215"/>
              <a:chExt cx="898823" cy="277404"/>
            </a:xfrm>
          </p:grpSpPr>
          <p:pic>
            <p:nvPicPr>
              <p:cNvPr id="225" name="Picture 224"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226" name="Picture 225"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227" name="Picture 226"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grpSp>
    </p:spTree>
    <p:extLst>
      <p:ext uri="{BB962C8B-B14F-4D97-AF65-F5344CB8AC3E}">
        <p14:creationId xmlns:p14="http://schemas.microsoft.com/office/powerpoint/2010/main" val="471481438"/>
      </p:ext>
    </p:extLst>
  </p:cSld>
  <p:clrMapOvr>
    <a:masterClrMapping/>
  </p:clrMapOvr>
  <p:transition spd="slow">
    <p:cut/>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214</a:t>
            </a:fld>
            <a:endParaRPr lang="en"/>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ea typeface="Arial"/>
                <a:cs typeface="Arial"/>
                <a:sym typeface="Arial"/>
                <a:rtl val="0"/>
              </a:rPr>
              <a:t>griz</a:t>
            </a:r>
            <a:endParaRPr lang="en" b="1" kern="0" dirty="0">
              <a:solidFill>
                <a:srgbClr val="008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solidFill>
            <a:srgbClr val="D9D9D9"/>
          </a:solidFill>
          <a:ln w="19050" cap="flat" cmpd="sng">
            <a:solidFill>
              <a:schemeClr val="dk2"/>
            </a:solidFill>
            <a:prstDash val="solid"/>
            <a:round/>
            <a:headEnd type="none" w="med" len="med"/>
            <a:tailEnd type="none" w="med" len="med"/>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 </a:t>
            </a:r>
            <a:r>
              <a:rPr lang="en-US" kern="0" dirty="0" smtClean="0">
                <a:solidFill>
                  <a:srgbClr val="000000"/>
                </a:solidFill>
                <a:sym typeface="Arial"/>
                <a:rtl val="0"/>
              </a:rPr>
              <a:t>{</a:t>
            </a:r>
            <a:r>
              <a:rPr lang="hr-HR" kern="0" dirty="0" smtClean="0">
                <a:solidFill>
                  <a:srgbClr val="0000FF"/>
                </a:solidFill>
                <a:sym typeface="Arial"/>
                <a:rtl val="0"/>
              </a:rPr>
              <a:t>s</a:t>
            </a:r>
            <a:r>
              <a:rPr lang="hr-HR" kern="0" dirty="0">
                <a:solidFill>
                  <a:srgbClr val="0000FF"/>
                </a:solidFill>
                <a:sym typeface="Arial"/>
                <a:rtl val="0"/>
              </a:rPr>
              <a:t>, z, is, iz, s</a:t>
            </a:r>
            <a:r>
              <a:rPr lang="hr-HR" kern="0" dirty="0" smtClean="0">
                <a:solidFill>
                  <a:srgbClr val="0000FF"/>
                </a:solidFill>
                <a:sym typeface="Arial"/>
                <a:rtl val="0"/>
              </a:rPr>
              <a:t>$, </a:t>
            </a:r>
            <a:r>
              <a:rPr lang="hr-HR" kern="0" dirty="0">
                <a:solidFill>
                  <a:srgbClr val="0000FF"/>
                </a:solidFill>
                <a:sym typeface="Arial"/>
                <a:rtl val="0"/>
              </a:rPr>
              <a:t>z</a:t>
            </a:r>
            <a:r>
              <a:rPr lang="hr-HR" kern="0" dirty="0" smtClean="0">
                <a:solidFill>
                  <a:srgbClr val="0000FF"/>
                </a:solidFill>
                <a:sym typeface="Arial"/>
                <a:rtl val="0"/>
              </a:rPr>
              <a:t>$, </a:t>
            </a:r>
            <a:r>
              <a:rPr lang="en-US" kern="0" dirty="0">
                <a:solidFill>
                  <a:srgbClr val="0000FF"/>
                </a:solidFill>
                <a:sym typeface="Arial"/>
                <a:rtl val="0"/>
              </a:rPr>
              <a:t>o, zo, o</a:t>
            </a:r>
            <a:r>
              <a:rPr lang="en-US" kern="0" dirty="0" smtClean="0">
                <a:solidFill>
                  <a:srgbClr val="0000FF"/>
                </a:solidFill>
                <a:sym typeface="Arial"/>
                <a:rtl val="0"/>
              </a:rPr>
              <a:t>$, </a:t>
            </a:r>
            <a:r>
              <a:rPr lang="en-US" kern="0" dirty="0">
                <a:solidFill>
                  <a:srgbClr val="0000FF"/>
                </a:solidFill>
                <a:sym typeface="Arial"/>
                <a:rtl val="0"/>
              </a:rPr>
              <a:t>e, </a:t>
            </a:r>
            <a:r>
              <a:rPr lang="en-US" kern="0" dirty="0" err="1">
                <a:solidFill>
                  <a:srgbClr val="0000FF"/>
                </a:solidFill>
                <a:sym typeface="Arial"/>
                <a:rtl val="0"/>
              </a:rPr>
              <a:t>ze</a:t>
            </a:r>
            <a:r>
              <a:rPr lang="en-US" kern="0" dirty="0">
                <a:solidFill>
                  <a:srgbClr val="0000FF"/>
                </a:solidFill>
                <a:sym typeface="Arial"/>
                <a:rtl val="0"/>
              </a:rPr>
              <a:t>, e</a:t>
            </a:r>
            <a:r>
              <a:rPr lang="en-US" kern="0" dirty="0" smtClean="0">
                <a:solidFill>
                  <a:srgbClr val="0000FF"/>
                </a:solidFill>
                <a:sym typeface="Arial"/>
                <a:rtl val="0"/>
              </a:rPr>
              <a:t>$</a:t>
            </a:r>
            <a:r>
              <a:rPr lang="en-US" kern="0" dirty="0" smtClean="0">
                <a:solidFill>
                  <a:srgbClr val="000000"/>
                </a:solidFill>
                <a:sym typeface="Arial"/>
                <a:rtl val="0"/>
              </a:rPr>
              <a:t>}</a:t>
            </a:r>
            <a:endParaRPr lang="en-US" kern="0" dirty="0">
              <a:solidFill>
                <a:srgbClr val="000000"/>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30</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
        <p:nvSpPr>
          <p:cNvPr id="228" name="TextBox 227"/>
          <p:cNvSpPr txBox="1"/>
          <p:nvPr/>
        </p:nvSpPr>
        <p:spPr>
          <a:xfrm>
            <a:off x="492268" y="2301471"/>
            <a:ext cx="209249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2833D1"/>
                </a:solidFill>
                <a:latin typeface="Arial"/>
                <a:cs typeface="Arial"/>
                <a:sym typeface="Arial"/>
                <a:rtl val="0"/>
              </a:rPr>
              <a:t>Feature weights (dual variable)</a:t>
            </a:r>
            <a:endParaRPr lang="en-US" kern="0" dirty="0">
              <a:solidFill>
                <a:srgbClr val="2833D1"/>
              </a:solidFill>
              <a:latin typeface="Arial"/>
              <a:cs typeface="Arial"/>
              <a:sym typeface="Arial"/>
              <a:rtl val="0"/>
            </a:endParaRPr>
          </a:p>
        </p:txBody>
      </p:sp>
      <p:grpSp>
        <p:nvGrpSpPr>
          <p:cNvPr id="229" name="Group 228"/>
          <p:cNvGrpSpPr/>
          <p:nvPr/>
        </p:nvGrpSpPr>
        <p:grpSpPr>
          <a:xfrm>
            <a:off x="609327" y="4066510"/>
            <a:ext cx="1047578" cy="318695"/>
            <a:chOff x="913528" y="3624149"/>
            <a:chExt cx="1047578" cy="318695"/>
          </a:xfrm>
        </p:grpSpPr>
        <p:pic>
          <p:nvPicPr>
            <p:cNvPr id="230" name="Picture 229"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231" name="Picture 230"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232" name="Picture 231"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nvGrpSpPr>
          <p:cNvPr id="233" name="Group 232"/>
          <p:cNvGrpSpPr/>
          <p:nvPr/>
        </p:nvGrpSpPr>
        <p:grpSpPr>
          <a:xfrm>
            <a:off x="2533385" y="4519568"/>
            <a:ext cx="1031222" cy="362106"/>
            <a:chOff x="2674084" y="4156730"/>
            <a:chExt cx="1031222" cy="362106"/>
          </a:xfrm>
        </p:grpSpPr>
        <p:pic>
          <p:nvPicPr>
            <p:cNvPr id="234" name="Picture 233"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235" name="Picture 234"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236" name="Picture 23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nvGrpSpPr>
          <p:cNvPr id="237" name="Group 236"/>
          <p:cNvGrpSpPr/>
          <p:nvPr/>
        </p:nvGrpSpPr>
        <p:grpSpPr>
          <a:xfrm>
            <a:off x="4449093" y="4640050"/>
            <a:ext cx="1077153" cy="387238"/>
            <a:chOff x="4419360" y="4287619"/>
            <a:chExt cx="1077153" cy="387238"/>
          </a:xfrm>
        </p:grpSpPr>
        <p:pic>
          <p:nvPicPr>
            <p:cNvPr id="238" name="Picture 237"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239" name="Picture 238"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240" name="Picture 239"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nvGrpSpPr>
          <p:cNvPr id="241" name="Group 240"/>
          <p:cNvGrpSpPr/>
          <p:nvPr/>
        </p:nvGrpSpPr>
        <p:grpSpPr>
          <a:xfrm>
            <a:off x="6276732" y="4403956"/>
            <a:ext cx="898823" cy="277404"/>
            <a:chOff x="6054343" y="4010215"/>
            <a:chExt cx="898823" cy="277404"/>
          </a:xfrm>
        </p:grpSpPr>
        <p:pic>
          <p:nvPicPr>
            <p:cNvPr id="242" name="Picture 241"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243" name="Picture 242"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244" name="Picture 243"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grpSp>
        <p:nvGrpSpPr>
          <p:cNvPr id="245" name="Group 244"/>
          <p:cNvGrpSpPr/>
          <p:nvPr/>
        </p:nvGrpSpPr>
        <p:grpSpPr>
          <a:xfrm>
            <a:off x="728808" y="3088388"/>
            <a:ext cx="1371225" cy="969906"/>
            <a:chOff x="832713" y="3065298"/>
            <a:chExt cx="1371225" cy="969906"/>
          </a:xfrm>
        </p:grpSpPr>
        <p:grpSp>
          <p:nvGrpSpPr>
            <p:cNvPr id="246" name="Group 245"/>
            <p:cNvGrpSpPr/>
            <p:nvPr/>
          </p:nvGrpSpPr>
          <p:grpSpPr>
            <a:xfrm>
              <a:off x="1060993" y="3065298"/>
              <a:ext cx="1142945" cy="616576"/>
              <a:chOff x="2202886" y="1223818"/>
              <a:chExt cx="1142945" cy="616576"/>
            </a:xfrm>
          </p:grpSpPr>
          <p:pic>
            <p:nvPicPr>
              <p:cNvPr id="251" name="Picture 250"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9359" y="1223818"/>
                <a:ext cx="381545" cy="308288"/>
              </a:xfrm>
              <a:prstGeom prst="rect">
                <a:avLst/>
              </a:prstGeom>
            </p:spPr>
          </p:pic>
          <p:pic>
            <p:nvPicPr>
              <p:cNvPr id="252" name="Picture 251"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4020" y="1223818"/>
                <a:ext cx="381545" cy="308288"/>
              </a:xfrm>
              <a:prstGeom prst="rect">
                <a:avLst/>
              </a:prstGeom>
            </p:spPr>
          </p:pic>
          <p:pic>
            <p:nvPicPr>
              <p:cNvPr id="253" name="Picture 252"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286" y="1223818"/>
                <a:ext cx="381545" cy="308288"/>
              </a:xfrm>
              <a:prstGeom prst="rect">
                <a:avLst/>
              </a:prstGeom>
            </p:spPr>
          </p:pic>
          <p:pic>
            <p:nvPicPr>
              <p:cNvPr id="254" name="Picture 253"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1525" y="1532106"/>
                <a:ext cx="381545" cy="308288"/>
              </a:xfrm>
              <a:prstGeom prst="rect">
                <a:avLst/>
              </a:prstGeom>
            </p:spPr>
          </p:pic>
          <p:pic>
            <p:nvPicPr>
              <p:cNvPr id="255" name="Picture 254"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2703" y="1532106"/>
                <a:ext cx="381545" cy="308288"/>
              </a:xfrm>
              <a:prstGeom prst="rect">
                <a:avLst/>
              </a:prstGeom>
            </p:spPr>
          </p:pic>
          <p:pic>
            <p:nvPicPr>
              <p:cNvPr id="256" name="Picture 255" descr="weight0.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886" y="1532106"/>
                <a:ext cx="381545" cy="308288"/>
              </a:xfrm>
              <a:prstGeom prst="rect">
                <a:avLst/>
              </a:prstGeom>
            </p:spPr>
          </p:pic>
        </p:grpSp>
        <p:grpSp>
          <p:nvGrpSpPr>
            <p:cNvPr id="247" name="Group 246"/>
            <p:cNvGrpSpPr/>
            <p:nvPr/>
          </p:nvGrpSpPr>
          <p:grpSpPr>
            <a:xfrm>
              <a:off x="832713" y="3716509"/>
              <a:ext cx="1047578" cy="318695"/>
              <a:chOff x="913528" y="3624149"/>
              <a:chExt cx="1047578" cy="318695"/>
            </a:xfrm>
          </p:grpSpPr>
          <p:pic>
            <p:nvPicPr>
              <p:cNvPr id="248" name="Picture 247"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28" y="3633281"/>
                <a:ext cx="362983" cy="293290"/>
              </a:xfrm>
              <a:prstGeom prst="rect">
                <a:avLst/>
              </a:prstGeom>
            </p:spPr>
          </p:pic>
          <p:pic>
            <p:nvPicPr>
              <p:cNvPr id="249" name="Picture 248"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003" y="3624149"/>
                <a:ext cx="362983" cy="293290"/>
              </a:xfrm>
              <a:prstGeom prst="rect">
                <a:avLst/>
              </a:prstGeom>
            </p:spPr>
          </p:pic>
          <p:pic>
            <p:nvPicPr>
              <p:cNvPr id="250" name="Picture 249" descr="weight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123" y="3649554"/>
                <a:ext cx="362983" cy="293290"/>
              </a:xfrm>
              <a:prstGeom prst="rect">
                <a:avLst/>
              </a:prstGeom>
            </p:spPr>
          </p:pic>
        </p:grpSp>
      </p:grpSp>
      <p:grpSp>
        <p:nvGrpSpPr>
          <p:cNvPr id="257" name="Group 256"/>
          <p:cNvGrpSpPr/>
          <p:nvPr/>
        </p:nvGrpSpPr>
        <p:grpSpPr>
          <a:xfrm>
            <a:off x="2571827" y="3568885"/>
            <a:ext cx="1075754" cy="996131"/>
            <a:chOff x="2629552" y="3522705"/>
            <a:chExt cx="1075754" cy="996131"/>
          </a:xfrm>
        </p:grpSpPr>
        <p:grpSp>
          <p:nvGrpSpPr>
            <p:cNvPr id="258" name="Group 257"/>
            <p:cNvGrpSpPr/>
            <p:nvPr/>
          </p:nvGrpSpPr>
          <p:grpSpPr>
            <a:xfrm>
              <a:off x="2629552" y="3522705"/>
              <a:ext cx="1062981" cy="656973"/>
              <a:chOff x="3457777" y="1258460"/>
              <a:chExt cx="1062981" cy="656973"/>
            </a:xfrm>
          </p:grpSpPr>
          <p:pic>
            <p:nvPicPr>
              <p:cNvPr id="263" name="Picture 262"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258460"/>
                <a:ext cx="384500" cy="354461"/>
              </a:xfrm>
              <a:prstGeom prst="rect">
                <a:avLst/>
              </a:prstGeom>
            </p:spPr>
          </p:pic>
          <p:pic>
            <p:nvPicPr>
              <p:cNvPr id="264" name="Picture 263"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3074" y="1258460"/>
                <a:ext cx="384500" cy="354461"/>
              </a:xfrm>
              <a:prstGeom prst="rect">
                <a:avLst/>
              </a:prstGeom>
            </p:spPr>
          </p:pic>
          <p:pic>
            <p:nvPicPr>
              <p:cNvPr id="265" name="Picture 264"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623" y="1258460"/>
                <a:ext cx="384500" cy="354461"/>
              </a:xfrm>
              <a:prstGeom prst="rect">
                <a:avLst/>
              </a:prstGeom>
            </p:spPr>
          </p:pic>
          <p:pic>
            <p:nvPicPr>
              <p:cNvPr id="266" name="Picture 265"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77" y="1560972"/>
                <a:ext cx="384500" cy="354461"/>
              </a:xfrm>
              <a:prstGeom prst="rect">
                <a:avLst/>
              </a:prstGeom>
            </p:spPr>
          </p:pic>
          <p:pic>
            <p:nvPicPr>
              <p:cNvPr id="267" name="Picture 266"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4951" y="1560972"/>
                <a:ext cx="384500" cy="354461"/>
              </a:xfrm>
              <a:prstGeom prst="rect">
                <a:avLst/>
              </a:prstGeom>
            </p:spPr>
          </p:pic>
          <p:pic>
            <p:nvPicPr>
              <p:cNvPr id="268" name="Picture 267"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258" y="1560972"/>
                <a:ext cx="384500" cy="354461"/>
              </a:xfrm>
              <a:prstGeom prst="rect">
                <a:avLst/>
              </a:prstGeom>
            </p:spPr>
          </p:pic>
        </p:grpSp>
        <p:grpSp>
          <p:nvGrpSpPr>
            <p:cNvPr id="259" name="Group 258"/>
            <p:cNvGrpSpPr/>
            <p:nvPr/>
          </p:nvGrpSpPr>
          <p:grpSpPr>
            <a:xfrm>
              <a:off x="2674084" y="4156730"/>
              <a:ext cx="1031222" cy="362106"/>
              <a:chOff x="2674084" y="4156730"/>
              <a:chExt cx="1031222" cy="362106"/>
            </a:xfrm>
          </p:grpSpPr>
          <p:pic>
            <p:nvPicPr>
              <p:cNvPr id="260" name="Picture 259"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084" y="4179088"/>
                <a:ext cx="368540" cy="339748"/>
              </a:xfrm>
              <a:prstGeom prst="rect">
                <a:avLst/>
              </a:prstGeom>
            </p:spPr>
          </p:pic>
          <p:pic>
            <p:nvPicPr>
              <p:cNvPr id="261" name="Picture 260"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964" y="4156730"/>
                <a:ext cx="368540" cy="339748"/>
              </a:xfrm>
              <a:prstGeom prst="rect">
                <a:avLst/>
              </a:prstGeom>
            </p:spPr>
          </p:pic>
          <p:pic>
            <p:nvPicPr>
              <p:cNvPr id="262" name="Picture 261" descr="weight_blu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766" y="4161614"/>
                <a:ext cx="368540" cy="339748"/>
              </a:xfrm>
              <a:prstGeom prst="rect">
                <a:avLst/>
              </a:prstGeom>
            </p:spPr>
          </p:pic>
        </p:grpSp>
      </p:grpSp>
      <p:grpSp>
        <p:nvGrpSpPr>
          <p:cNvPr id="269" name="Group 268"/>
          <p:cNvGrpSpPr/>
          <p:nvPr/>
        </p:nvGrpSpPr>
        <p:grpSpPr>
          <a:xfrm>
            <a:off x="4312933" y="3688774"/>
            <a:ext cx="1148945" cy="1043808"/>
            <a:chOff x="4324478" y="3711864"/>
            <a:chExt cx="1148945" cy="1043808"/>
          </a:xfrm>
        </p:grpSpPr>
        <p:grpSp>
          <p:nvGrpSpPr>
            <p:cNvPr id="270" name="Group 269"/>
            <p:cNvGrpSpPr/>
            <p:nvPr/>
          </p:nvGrpSpPr>
          <p:grpSpPr>
            <a:xfrm>
              <a:off x="4324478" y="3711864"/>
              <a:ext cx="1143987" cy="684096"/>
              <a:chOff x="4614296" y="1223815"/>
              <a:chExt cx="1143987" cy="684096"/>
            </a:xfrm>
          </p:grpSpPr>
          <p:pic>
            <p:nvPicPr>
              <p:cNvPr id="275" name="Picture 274"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223815"/>
                <a:ext cx="403869" cy="366006"/>
              </a:xfrm>
              <a:prstGeom prst="rect">
                <a:avLst/>
              </a:prstGeom>
            </p:spPr>
          </p:pic>
          <p:pic>
            <p:nvPicPr>
              <p:cNvPr id="276" name="Picture 275"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121" y="1223815"/>
                <a:ext cx="403869" cy="366006"/>
              </a:xfrm>
              <a:prstGeom prst="rect">
                <a:avLst/>
              </a:prstGeom>
            </p:spPr>
          </p:pic>
          <p:pic>
            <p:nvPicPr>
              <p:cNvPr id="277" name="Picture 276"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4414" y="1223815"/>
                <a:ext cx="403869" cy="366006"/>
              </a:xfrm>
              <a:prstGeom prst="rect">
                <a:avLst/>
              </a:prstGeom>
            </p:spPr>
          </p:pic>
          <p:pic>
            <p:nvPicPr>
              <p:cNvPr id="278" name="Picture 277"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96" y="1541905"/>
                <a:ext cx="403869" cy="366006"/>
              </a:xfrm>
              <a:prstGeom prst="rect">
                <a:avLst/>
              </a:prstGeom>
            </p:spPr>
          </p:pic>
          <p:pic>
            <p:nvPicPr>
              <p:cNvPr id="279" name="Picture 278"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567" y="1541905"/>
                <a:ext cx="403869" cy="366006"/>
              </a:xfrm>
              <a:prstGeom prst="rect">
                <a:avLst/>
              </a:prstGeom>
            </p:spPr>
          </p:pic>
          <p:pic>
            <p:nvPicPr>
              <p:cNvPr id="280" name="Picture 279"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03" y="1541905"/>
                <a:ext cx="403869" cy="366006"/>
              </a:xfrm>
              <a:prstGeom prst="rect">
                <a:avLst/>
              </a:prstGeom>
            </p:spPr>
          </p:pic>
        </p:grpSp>
        <p:grpSp>
          <p:nvGrpSpPr>
            <p:cNvPr id="271" name="Group 270"/>
            <p:cNvGrpSpPr/>
            <p:nvPr/>
          </p:nvGrpSpPr>
          <p:grpSpPr>
            <a:xfrm>
              <a:off x="4396270" y="4368434"/>
              <a:ext cx="1077153" cy="387238"/>
              <a:chOff x="4419360" y="4287619"/>
              <a:chExt cx="1077153" cy="387238"/>
            </a:xfrm>
          </p:grpSpPr>
          <p:pic>
            <p:nvPicPr>
              <p:cNvPr id="272" name="Picture 271"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240" y="4287619"/>
                <a:ext cx="408273" cy="369997"/>
              </a:xfrm>
              <a:prstGeom prst="rect">
                <a:avLst/>
              </a:prstGeom>
            </p:spPr>
          </p:pic>
          <p:pic>
            <p:nvPicPr>
              <p:cNvPr id="273" name="Picture 272"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360" y="4304860"/>
                <a:ext cx="408273" cy="369997"/>
              </a:xfrm>
              <a:prstGeom prst="rect">
                <a:avLst/>
              </a:prstGeom>
            </p:spPr>
          </p:pic>
          <p:pic>
            <p:nvPicPr>
              <p:cNvPr id="274" name="Picture 273" descr="weight_purple.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818" y="4294964"/>
                <a:ext cx="408273" cy="369997"/>
              </a:xfrm>
              <a:prstGeom prst="rect">
                <a:avLst/>
              </a:prstGeom>
            </p:spPr>
          </p:pic>
        </p:grpSp>
      </p:grpSp>
      <p:grpSp>
        <p:nvGrpSpPr>
          <p:cNvPr id="281" name="Group 280"/>
          <p:cNvGrpSpPr/>
          <p:nvPr/>
        </p:nvGrpSpPr>
        <p:grpSpPr>
          <a:xfrm>
            <a:off x="5973528" y="3593009"/>
            <a:ext cx="1064820" cy="810060"/>
            <a:chOff x="5985073" y="3535284"/>
            <a:chExt cx="1064820" cy="810060"/>
          </a:xfrm>
        </p:grpSpPr>
        <p:grpSp>
          <p:nvGrpSpPr>
            <p:cNvPr id="282" name="Group 281"/>
            <p:cNvGrpSpPr/>
            <p:nvPr/>
          </p:nvGrpSpPr>
          <p:grpSpPr>
            <a:xfrm>
              <a:off x="6115110" y="3535284"/>
              <a:ext cx="934783" cy="518628"/>
              <a:chOff x="5433698" y="1369546"/>
              <a:chExt cx="934783" cy="518628"/>
            </a:xfrm>
          </p:grpSpPr>
          <p:pic>
            <p:nvPicPr>
              <p:cNvPr id="287" name="Picture 286"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3494" y="1369546"/>
                <a:ext cx="309877" cy="263880"/>
              </a:xfrm>
              <a:prstGeom prst="rect">
                <a:avLst/>
              </a:prstGeom>
            </p:spPr>
          </p:pic>
          <p:pic>
            <p:nvPicPr>
              <p:cNvPr id="288" name="Picture 287"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958" y="1369546"/>
                <a:ext cx="309877" cy="263880"/>
              </a:xfrm>
              <a:prstGeom prst="rect">
                <a:avLst/>
              </a:prstGeom>
            </p:spPr>
          </p:pic>
          <p:pic>
            <p:nvPicPr>
              <p:cNvPr id="289" name="Picture 288"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8604" y="1369546"/>
                <a:ext cx="309877" cy="263880"/>
              </a:xfrm>
              <a:prstGeom prst="rect">
                <a:avLst/>
              </a:prstGeom>
            </p:spPr>
          </p:pic>
          <p:pic>
            <p:nvPicPr>
              <p:cNvPr id="290" name="Picture 289"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698" y="1624294"/>
                <a:ext cx="309877" cy="263880"/>
              </a:xfrm>
              <a:prstGeom prst="rect">
                <a:avLst/>
              </a:prstGeom>
            </p:spPr>
          </p:pic>
          <p:pic>
            <p:nvPicPr>
              <p:cNvPr id="291" name="Picture 290"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8818" y="1624294"/>
                <a:ext cx="309877" cy="263880"/>
              </a:xfrm>
              <a:prstGeom prst="rect">
                <a:avLst/>
              </a:prstGeom>
            </p:spPr>
          </p:pic>
          <p:pic>
            <p:nvPicPr>
              <p:cNvPr id="292" name="Picture 291"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8233" y="1624294"/>
                <a:ext cx="309877" cy="263880"/>
              </a:xfrm>
              <a:prstGeom prst="rect">
                <a:avLst/>
              </a:prstGeom>
            </p:spPr>
          </p:pic>
        </p:grpSp>
        <p:grpSp>
          <p:nvGrpSpPr>
            <p:cNvPr id="283" name="Group 282"/>
            <p:cNvGrpSpPr/>
            <p:nvPr/>
          </p:nvGrpSpPr>
          <p:grpSpPr>
            <a:xfrm>
              <a:off x="5985073" y="4067940"/>
              <a:ext cx="898823" cy="277404"/>
              <a:chOff x="6054343" y="4010215"/>
              <a:chExt cx="898823" cy="277404"/>
            </a:xfrm>
          </p:grpSpPr>
          <p:pic>
            <p:nvPicPr>
              <p:cNvPr id="284" name="Picture 283"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015" y="4011584"/>
                <a:ext cx="324151" cy="276035"/>
              </a:xfrm>
              <a:prstGeom prst="rect">
                <a:avLst/>
              </a:prstGeom>
            </p:spPr>
          </p:pic>
          <p:pic>
            <p:nvPicPr>
              <p:cNvPr id="285" name="Picture 284"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343" y="4011584"/>
                <a:ext cx="324151" cy="276035"/>
              </a:xfrm>
              <a:prstGeom prst="rect">
                <a:avLst/>
              </a:prstGeom>
            </p:spPr>
          </p:pic>
          <p:pic>
            <p:nvPicPr>
              <p:cNvPr id="286" name="Picture 285" descr="weight_yello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168" y="4010215"/>
                <a:ext cx="324151" cy="276035"/>
              </a:xfrm>
              <a:prstGeom prst="rect">
                <a:avLst/>
              </a:prstGeom>
            </p:spPr>
          </p:pic>
        </p:grpSp>
      </p:grpSp>
    </p:spTree>
    <p:extLst>
      <p:ext uri="{BB962C8B-B14F-4D97-AF65-F5344CB8AC3E}">
        <p14:creationId xmlns:p14="http://schemas.microsoft.com/office/powerpoint/2010/main" val="2930708803"/>
      </p:ext>
    </p:extLst>
  </p:cSld>
  <p:clrMapOvr>
    <a:masterClrMapping/>
  </p:clrMapOvr>
  <p:transition spd="slow">
    <p:cut/>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215</a:t>
            </a:fld>
            <a:endParaRPr lang="en" dirty="0"/>
          </a:p>
        </p:txBody>
      </p:sp>
      <p:sp>
        <p:nvSpPr>
          <p:cNvPr id="934" name="Shape 934"/>
          <p:cNvSpPr/>
          <p:nvPr/>
        </p:nvSpPr>
        <p:spPr>
          <a:xfrm rot="-8420871">
            <a:off x="414739" y="5132689"/>
            <a:ext cx="616807" cy="318617"/>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5" name="Shape 935"/>
          <p:cNvSpPr/>
          <p:nvPr/>
        </p:nvSpPr>
        <p:spPr>
          <a:xfrm>
            <a:off x="3369879" y="4988813"/>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6" name="Shape 936"/>
          <p:cNvSpPr/>
          <p:nvPr/>
        </p:nvSpPr>
        <p:spPr>
          <a:xfrm>
            <a:off x="3352240"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grizos</a:t>
            </a:r>
            <a:endParaRPr sz="1400" kern="0" dirty="0">
              <a:solidFill>
                <a:srgbClr val="E013FF"/>
              </a:solidFill>
              <a:latin typeface="Arial"/>
              <a:cs typeface="Arial"/>
              <a:sym typeface="Arial"/>
              <a:rtl val="0"/>
            </a:endParaRPr>
          </a:p>
        </p:txBody>
      </p:sp>
      <p:sp>
        <p:nvSpPr>
          <p:cNvPr id="937" name="Shape 937"/>
          <p:cNvSpPr/>
          <p:nvPr/>
        </p:nvSpPr>
        <p:spPr>
          <a:xfrm>
            <a:off x="1318909" y="4965761"/>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38" name="Shape 938"/>
          <p:cNvSpPr/>
          <p:nvPr/>
        </p:nvSpPr>
        <p:spPr>
          <a:xfrm>
            <a:off x="1307183" y="5657193"/>
            <a:ext cx="763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smtClean="0">
                <a:solidFill>
                  <a:srgbClr val="E013FF"/>
                </a:solidFill>
                <a:latin typeface="Arial"/>
                <a:cs typeface="Arial"/>
                <a:sym typeface="Arial"/>
                <a:rtl val="0"/>
              </a:rPr>
              <a:t>gris</a:t>
            </a:r>
            <a:endParaRPr sz="1400" kern="0" dirty="0">
              <a:solidFill>
                <a:srgbClr val="E013FF"/>
              </a:solidFill>
              <a:latin typeface="Arial"/>
              <a:cs typeface="Arial"/>
              <a:sym typeface="Arial"/>
              <a:rtl val="0"/>
            </a:endParaRPr>
          </a:p>
        </p:txBody>
      </p:sp>
      <p:cxnSp>
        <p:nvCxnSpPr>
          <p:cNvPr id="939" name="Shape 939"/>
          <p:cNvCxnSpPr>
            <a:stCxn id="935" idx="4"/>
            <a:endCxn id="940" idx="0"/>
          </p:cNvCxnSpPr>
          <p:nvPr/>
        </p:nvCxnSpPr>
        <p:spPr>
          <a:xfrm>
            <a:off x="3740079" y="5261212"/>
            <a:ext cx="0" cy="171200"/>
          </a:xfrm>
          <a:prstGeom prst="straightConnector1">
            <a:avLst/>
          </a:prstGeom>
          <a:noFill/>
          <a:ln w="28575" cap="flat" cmpd="sng">
            <a:solidFill>
              <a:schemeClr val="dk2"/>
            </a:solidFill>
            <a:prstDash val="solid"/>
            <a:round/>
            <a:headEnd type="none" w="med" len="med"/>
            <a:tailEnd type="none" w="med" len="med"/>
          </a:ln>
        </p:spPr>
      </p:cxnSp>
      <p:sp>
        <p:nvSpPr>
          <p:cNvPr id="940" name="Shape 940"/>
          <p:cNvSpPr/>
          <p:nvPr/>
        </p:nvSpPr>
        <p:spPr>
          <a:xfrm>
            <a:off x="3673042"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1" name="Shape 941"/>
          <p:cNvCxnSpPr>
            <a:stCxn id="942" idx="4"/>
          </p:cNvCxnSpPr>
          <p:nvPr/>
        </p:nvCxnSpPr>
        <p:spPr>
          <a:xfrm>
            <a:off x="2858325" y="5312998"/>
            <a:ext cx="304200" cy="224000"/>
          </a:xfrm>
          <a:prstGeom prst="straightConnector1">
            <a:avLst/>
          </a:prstGeom>
          <a:noFill/>
          <a:ln w="19050" cap="flat" cmpd="sng">
            <a:solidFill>
              <a:schemeClr val="dk2"/>
            </a:solidFill>
            <a:prstDash val="solid"/>
            <a:round/>
            <a:headEnd type="none" w="med" len="med"/>
            <a:tailEnd type="none" w="med" len="med"/>
          </a:ln>
        </p:spPr>
      </p:cxnSp>
      <p:sp>
        <p:nvSpPr>
          <p:cNvPr id="943" name="Shape 943"/>
          <p:cNvSpPr/>
          <p:nvPr/>
        </p:nvSpPr>
        <p:spPr>
          <a:xfrm>
            <a:off x="3673033"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4" name="Shape 944"/>
          <p:cNvCxnSpPr>
            <a:stCxn id="934" idx="4"/>
            <a:endCxn id="945" idx="0"/>
          </p:cNvCxnSpPr>
          <p:nvPr/>
        </p:nvCxnSpPr>
        <p:spPr>
          <a:xfrm rot="10800000" flipH="1">
            <a:off x="820791" y="4764198"/>
            <a:ext cx="868200" cy="436000"/>
          </a:xfrm>
          <a:prstGeom prst="straightConnector1">
            <a:avLst/>
          </a:prstGeom>
          <a:noFill/>
          <a:ln w="19050" cap="flat" cmpd="sng">
            <a:solidFill>
              <a:schemeClr val="dk2"/>
            </a:solidFill>
            <a:prstDash val="solid"/>
            <a:round/>
            <a:headEnd type="none" w="med" len="med"/>
            <a:tailEnd type="none" w="med" len="med"/>
          </a:ln>
        </p:spPr>
      </p:cxnSp>
      <p:cxnSp>
        <p:nvCxnSpPr>
          <p:cNvPr id="946" name="Shape 946"/>
          <p:cNvCxnSpPr>
            <a:stCxn id="937" idx="4"/>
            <a:endCxn id="947" idx="0"/>
          </p:cNvCxnSpPr>
          <p:nvPr/>
        </p:nvCxnSpPr>
        <p:spPr>
          <a:xfrm>
            <a:off x="1689109" y="5238160"/>
            <a:ext cx="0" cy="167200"/>
          </a:xfrm>
          <a:prstGeom prst="straightConnector1">
            <a:avLst/>
          </a:prstGeom>
          <a:noFill/>
          <a:ln w="28575" cap="flat" cmpd="sng">
            <a:solidFill>
              <a:schemeClr val="dk2"/>
            </a:solidFill>
            <a:prstDash val="solid"/>
            <a:round/>
            <a:headEnd type="none" w="med" len="med"/>
            <a:tailEnd type="none" w="med" len="med"/>
          </a:ln>
        </p:spPr>
      </p:cxnSp>
      <p:sp>
        <p:nvSpPr>
          <p:cNvPr id="947" name="Shape 947"/>
          <p:cNvSpPr/>
          <p:nvPr/>
        </p:nvSpPr>
        <p:spPr>
          <a:xfrm>
            <a:off x="1622072" y="54053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45" name="Shape 945"/>
          <p:cNvSpPr/>
          <p:nvPr/>
        </p:nvSpPr>
        <p:spPr>
          <a:xfrm>
            <a:off x="1622072" y="47640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48" name="Shape 948"/>
          <p:cNvCxnSpPr>
            <a:stCxn id="949" idx="4"/>
            <a:endCxn id="945" idx="0"/>
          </p:cNvCxnSpPr>
          <p:nvPr/>
        </p:nvCxnSpPr>
        <p:spPr>
          <a:xfrm flipH="1">
            <a:off x="1688972" y="3262387"/>
            <a:ext cx="1100456" cy="1501647"/>
          </a:xfrm>
          <a:prstGeom prst="straightConnector1">
            <a:avLst/>
          </a:prstGeom>
          <a:noFill/>
          <a:ln w="19050" cap="flat" cmpd="sng">
            <a:solidFill>
              <a:schemeClr val="dk2"/>
            </a:solidFill>
            <a:prstDash val="solid"/>
            <a:round/>
            <a:headEnd type="none" w="med" len="med"/>
            <a:tailEnd type="none" w="med" len="med"/>
          </a:ln>
        </p:spPr>
      </p:cxnSp>
      <p:cxnSp>
        <p:nvCxnSpPr>
          <p:cNvPr id="950" name="Shape 950"/>
          <p:cNvCxnSpPr>
            <a:stCxn id="945" idx="2"/>
            <a:endCxn id="937" idx="0"/>
          </p:cNvCxnSpPr>
          <p:nvPr/>
        </p:nvCxnSpPr>
        <p:spPr>
          <a:xfrm>
            <a:off x="1688971" y="4849234"/>
            <a:ext cx="0" cy="116400"/>
          </a:xfrm>
          <a:prstGeom prst="straightConnector1">
            <a:avLst/>
          </a:prstGeom>
          <a:noFill/>
          <a:ln w="19050" cap="flat" cmpd="sng">
            <a:solidFill>
              <a:schemeClr val="dk2"/>
            </a:solidFill>
            <a:prstDash val="solid"/>
            <a:round/>
            <a:headEnd type="none" w="med" len="med"/>
            <a:tailEnd type="none" w="med" len="med"/>
          </a:ln>
        </p:spPr>
      </p:cxnSp>
      <p:sp>
        <p:nvSpPr>
          <p:cNvPr id="951" name="Shape 951"/>
          <p:cNvSpPr/>
          <p:nvPr/>
        </p:nvSpPr>
        <p:spPr>
          <a:xfrm rot="-8652516">
            <a:off x="2596995" y="5628671"/>
            <a:ext cx="133883" cy="8504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952" name="Shape 952"/>
          <p:cNvSpPr/>
          <p:nvPr/>
        </p:nvSpPr>
        <p:spPr>
          <a:xfrm rot="-8417524">
            <a:off x="427016" y="5432821"/>
            <a:ext cx="112698" cy="9620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3" name="Shape 953"/>
          <p:cNvCxnSpPr>
            <a:stCxn id="951" idx="2"/>
          </p:cNvCxnSpPr>
          <p:nvPr/>
        </p:nvCxnSpPr>
        <p:spPr>
          <a:xfrm rot="10800000" flipH="1">
            <a:off x="2682686" y="5557594"/>
            <a:ext cx="74100" cy="79200"/>
          </a:xfrm>
          <a:prstGeom prst="straightConnector1">
            <a:avLst/>
          </a:prstGeom>
          <a:noFill/>
          <a:ln w="19050" cap="flat" cmpd="sng">
            <a:solidFill>
              <a:schemeClr val="dk2"/>
            </a:solidFill>
            <a:prstDash val="solid"/>
            <a:round/>
            <a:headEnd type="none" w="med" len="med"/>
            <a:tailEnd type="none" w="med" len="med"/>
          </a:ln>
        </p:spPr>
      </p:cxnSp>
      <p:cxnSp>
        <p:nvCxnSpPr>
          <p:cNvPr id="954" name="Shape 954"/>
          <p:cNvCxnSpPr>
            <a:stCxn id="952" idx="2"/>
            <a:endCxn id="934" idx="0"/>
          </p:cNvCxnSpPr>
          <p:nvPr/>
        </p:nvCxnSpPr>
        <p:spPr>
          <a:xfrm rot="10800000" flipH="1">
            <a:off x="512915" y="5383726"/>
            <a:ext cx="112500" cy="69600"/>
          </a:xfrm>
          <a:prstGeom prst="straightConnector1">
            <a:avLst/>
          </a:prstGeom>
          <a:noFill/>
          <a:ln w="19050" cap="flat" cmpd="sng">
            <a:solidFill>
              <a:schemeClr val="dk2"/>
            </a:solidFill>
            <a:prstDash val="solid"/>
            <a:round/>
            <a:headEnd type="none" w="med" len="med"/>
            <a:tailEnd type="none" w="med" len="med"/>
          </a:ln>
        </p:spPr>
      </p:cxnSp>
      <p:sp>
        <p:nvSpPr>
          <p:cNvPr id="949" name="Shape 949"/>
          <p:cNvSpPr/>
          <p:nvPr/>
        </p:nvSpPr>
        <p:spPr>
          <a:xfrm>
            <a:off x="2217028"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ea typeface="Arial"/>
                <a:cs typeface="Arial"/>
                <a:sym typeface="Arial"/>
                <a:rtl val="0"/>
              </a:rPr>
              <a:t>griz</a:t>
            </a:r>
            <a:endParaRPr lang="en" b="1" kern="0" dirty="0">
              <a:solidFill>
                <a:srgbClr val="008000"/>
              </a:solidFill>
              <a:latin typeface="Arial"/>
              <a:ea typeface="Arial"/>
              <a:cs typeface="Arial"/>
              <a:sym typeface="Arial"/>
              <a:rtl val="0"/>
            </a:endParaRPr>
          </a:p>
        </p:txBody>
      </p:sp>
      <p:cxnSp>
        <p:nvCxnSpPr>
          <p:cNvPr id="955" name="Shape 955"/>
          <p:cNvCxnSpPr>
            <a:stCxn id="935" idx="0"/>
            <a:endCxn id="943" idx="2"/>
          </p:cNvCxnSpPr>
          <p:nvPr/>
        </p:nvCxnSpPr>
        <p:spPr>
          <a:xfrm rot="10800000">
            <a:off x="3740079" y="4876412"/>
            <a:ext cx="0" cy="112400"/>
          </a:xfrm>
          <a:prstGeom prst="straightConnector1">
            <a:avLst/>
          </a:prstGeom>
          <a:noFill/>
          <a:ln w="19050" cap="flat" cmpd="sng">
            <a:solidFill>
              <a:schemeClr val="dk2"/>
            </a:solidFill>
            <a:prstDash val="solid"/>
            <a:round/>
            <a:headEnd type="none" w="med" len="med"/>
            <a:tailEnd type="none" w="med" len="med"/>
          </a:ln>
        </p:spPr>
      </p:cxnSp>
      <p:cxnSp>
        <p:nvCxnSpPr>
          <p:cNvPr id="956" name="Shape 956"/>
          <p:cNvCxnSpPr>
            <a:stCxn id="957" idx="4"/>
            <a:endCxn id="943" idx="0"/>
          </p:cNvCxnSpPr>
          <p:nvPr/>
        </p:nvCxnSpPr>
        <p:spPr>
          <a:xfrm flipH="1">
            <a:off x="3739933" y="3625434"/>
            <a:ext cx="427641" cy="1165700"/>
          </a:xfrm>
          <a:prstGeom prst="straightConnector1">
            <a:avLst/>
          </a:prstGeom>
          <a:noFill/>
          <a:ln w="19050" cap="flat" cmpd="sng">
            <a:solidFill>
              <a:schemeClr val="dk2"/>
            </a:solidFill>
            <a:prstDash val="solid"/>
            <a:round/>
            <a:headEnd type="none" w="med" len="med"/>
            <a:tailEnd type="none" w="med" len="med"/>
          </a:ln>
        </p:spPr>
      </p:cxnSp>
      <p:sp>
        <p:nvSpPr>
          <p:cNvPr id="958" name="Shape 958"/>
          <p:cNvSpPr/>
          <p:nvPr/>
        </p:nvSpPr>
        <p:spPr>
          <a:xfrm>
            <a:off x="2723476"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9" name="Shape 959"/>
          <p:cNvCxnSpPr>
            <a:stCxn id="958" idx="2"/>
            <a:endCxn id="949" idx="0"/>
          </p:cNvCxnSpPr>
          <p:nvPr/>
        </p:nvCxnSpPr>
        <p:spPr>
          <a:xfrm>
            <a:off x="2789326" y="2429746"/>
            <a:ext cx="0" cy="138400"/>
          </a:xfrm>
          <a:prstGeom prst="straightConnector1">
            <a:avLst/>
          </a:prstGeom>
          <a:noFill/>
          <a:ln w="19050" cap="flat" cmpd="sng">
            <a:solidFill>
              <a:schemeClr val="dk2"/>
            </a:solidFill>
            <a:prstDash val="solid"/>
            <a:round/>
            <a:headEnd type="none" w="med" len="med"/>
            <a:tailEnd type="none" w="med" len="med"/>
          </a:ln>
        </p:spPr>
      </p:cxnSp>
      <p:sp>
        <p:nvSpPr>
          <p:cNvPr id="960" name="Shape 960"/>
          <p:cNvSpPr/>
          <p:nvPr/>
        </p:nvSpPr>
        <p:spPr>
          <a:xfrm>
            <a:off x="5590065"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61" name="Shape 961"/>
          <p:cNvSpPr/>
          <p:nvPr/>
        </p:nvSpPr>
        <p:spPr>
          <a:xfrm>
            <a:off x="5572426"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a:t>
            </a:r>
            <a:endParaRPr sz="1400" kern="0" dirty="0">
              <a:solidFill>
                <a:srgbClr val="E013FF"/>
              </a:solidFill>
              <a:latin typeface="Arial"/>
              <a:cs typeface="Arial"/>
              <a:sym typeface="Arial"/>
              <a:rtl val="0"/>
            </a:endParaRPr>
          </a:p>
        </p:txBody>
      </p:sp>
      <p:cxnSp>
        <p:nvCxnSpPr>
          <p:cNvPr id="962" name="Shape 962"/>
          <p:cNvCxnSpPr>
            <a:stCxn id="960" idx="4"/>
            <a:endCxn id="963" idx="0"/>
          </p:cNvCxnSpPr>
          <p:nvPr/>
        </p:nvCxnSpPr>
        <p:spPr>
          <a:xfrm>
            <a:off x="5960265" y="5261356"/>
            <a:ext cx="0" cy="171200"/>
          </a:xfrm>
          <a:prstGeom prst="straightConnector1">
            <a:avLst/>
          </a:prstGeom>
          <a:noFill/>
          <a:ln w="28575" cap="flat" cmpd="sng">
            <a:solidFill>
              <a:schemeClr val="dk2"/>
            </a:solidFill>
            <a:prstDash val="solid"/>
            <a:round/>
            <a:headEnd type="none" w="med" len="med"/>
            <a:tailEnd type="none" w="med" len="med"/>
          </a:ln>
        </p:spPr>
      </p:cxnSp>
      <p:sp>
        <p:nvSpPr>
          <p:cNvPr id="963" name="Shape 963"/>
          <p:cNvSpPr/>
          <p:nvPr/>
        </p:nvSpPr>
        <p:spPr>
          <a:xfrm>
            <a:off x="5893228"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4" name="Shape 964"/>
          <p:cNvCxnSpPr>
            <a:stCxn id="942" idx="4"/>
            <a:endCxn id="943" idx="0"/>
          </p:cNvCxnSpPr>
          <p:nvPr/>
        </p:nvCxnSpPr>
        <p:spPr>
          <a:xfrm rot="10800000" flipH="1">
            <a:off x="2858325" y="4790998"/>
            <a:ext cx="881700" cy="522000"/>
          </a:xfrm>
          <a:prstGeom prst="straightConnector1">
            <a:avLst/>
          </a:prstGeom>
          <a:noFill/>
          <a:ln w="19050" cap="flat" cmpd="sng">
            <a:solidFill>
              <a:schemeClr val="dk2"/>
            </a:solidFill>
            <a:prstDash val="solid"/>
            <a:round/>
            <a:headEnd type="none" w="med" len="med"/>
            <a:tailEnd type="none" w="med" len="med"/>
          </a:ln>
        </p:spPr>
      </p:cxnSp>
      <p:sp>
        <p:nvSpPr>
          <p:cNvPr id="965" name="Shape 965"/>
          <p:cNvSpPr/>
          <p:nvPr/>
        </p:nvSpPr>
        <p:spPr>
          <a:xfrm>
            <a:off x="5893228"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66" name="Shape 966"/>
          <p:cNvCxnSpPr>
            <a:stCxn id="960" idx="0"/>
            <a:endCxn id="965" idx="2"/>
          </p:cNvCxnSpPr>
          <p:nvPr/>
        </p:nvCxnSpPr>
        <p:spPr>
          <a:xfrm rot="10800000">
            <a:off x="5960265" y="4876156"/>
            <a:ext cx="0" cy="112800"/>
          </a:xfrm>
          <a:prstGeom prst="straightConnector1">
            <a:avLst/>
          </a:prstGeom>
          <a:noFill/>
          <a:ln w="19050" cap="flat" cmpd="sng">
            <a:solidFill>
              <a:schemeClr val="dk2"/>
            </a:solidFill>
            <a:prstDash val="solid"/>
            <a:round/>
            <a:headEnd type="none" w="med" len="med"/>
            <a:tailEnd type="none" w="med" len="med"/>
          </a:ln>
        </p:spPr>
      </p:cxnSp>
      <p:cxnSp>
        <p:nvCxnSpPr>
          <p:cNvPr id="967" name="Shape 967"/>
          <p:cNvCxnSpPr>
            <a:stCxn id="968" idx="4"/>
            <a:endCxn id="965" idx="0"/>
          </p:cNvCxnSpPr>
          <p:nvPr/>
        </p:nvCxnSpPr>
        <p:spPr>
          <a:xfrm>
            <a:off x="5507577" y="3625434"/>
            <a:ext cx="452551" cy="1165700"/>
          </a:xfrm>
          <a:prstGeom prst="straightConnector1">
            <a:avLst/>
          </a:prstGeom>
          <a:noFill/>
          <a:ln w="19050" cap="flat" cmpd="sng">
            <a:solidFill>
              <a:schemeClr val="dk2"/>
            </a:solidFill>
            <a:prstDash val="solid"/>
            <a:round/>
            <a:headEnd type="none" w="med" len="med"/>
            <a:tailEnd type="none" w="med" len="med"/>
          </a:ln>
        </p:spPr>
      </p:cxnSp>
      <p:sp>
        <p:nvSpPr>
          <p:cNvPr id="969" name="Shape 969"/>
          <p:cNvSpPr/>
          <p:nvPr/>
        </p:nvSpPr>
        <p:spPr>
          <a:xfrm rot="-8159193">
            <a:off x="4833430" y="5185547"/>
            <a:ext cx="689955" cy="27241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70" name="Shape 970"/>
          <p:cNvCxnSpPr>
            <a:stCxn id="971" idx="2"/>
            <a:endCxn id="969" idx="0"/>
          </p:cNvCxnSpPr>
          <p:nvPr/>
        </p:nvCxnSpPr>
        <p:spPr>
          <a:xfrm rot="10800000" flipH="1">
            <a:off x="5050780" y="5419774"/>
            <a:ext cx="56700" cy="78000"/>
          </a:xfrm>
          <a:prstGeom prst="straightConnector1">
            <a:avLst/>
          </a:prstGeom>
          <a:noFill/>
          <a:ln w="19050" cap="flat" cmpd="sng">
            <a:solidFill>
              <a:schemeClr val="dk2"/>
            </a:solidFill>
            <a:prstDash val="solid"/>
            <a:round/>
            <a:headEnd type="none" w="med" len="med"/>
            <a:tailEnd type="none" w="med" len="med"/>
          </a:ln>
        </p:spPr>
      </p:cxnSp>
      <p:sp>
        <p:nvSpPr>
          <p:cNvPr id="971" name="Shape 971"/>
          <p:cNvSpPr/>
          <p:nvPr/>
        </p:nvSpPr>
        <p:spPr>
          <a:xfrm rot="-8165266">
            <a:off x="4961536" y="5485856"/>
            <a:ext cx="134091" cy="85435"/>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72" name="Shape 972"/>
          <p:cNvCxnSpPr>
            <a:stCxn id="934" idx="4"/>
          </p:cNvCxnSpPr>
          <p:nvPr/>
        </p:nvCxnSpPr>
        <p:spPr>
          <a:xfrm>
            <a:off x="820791" y="5200198"/>
            <a:ext cx="306000" cy="174400"/>
          </a:xfrm>
          <a:prstGeom prst="straightConnector1">
            <a:avLst/>
          </a:prstGeom>
          <a:noFill/>
          <a:ln w="19050" cap="flat" cmpd="sng">
            <a:solidFill>
              <a:schemeClr val="dk2"/>
            </a:solidFill>
            <a:prstDash val="solid"/>
            <a:round/>
            <a:headEnd type="none" w="med" len="med"/>
            <a:tailEnd type="none" w="med" len="med"/>
          </a:ln>
        </p:spPr>
      </p:cxnSp>
      <p:cxnSp>
        <p:nvCxnSpPr>
          <p:cNvPr id="973" name="Shape 973"/>
          <p:cNvCxnSpPr>
            <a:stCxn id="934" idx="4"/>
          </p:cNvCxnSpPr>
          <p:nvPr/>
        </p:nvCxnSpPr>
        <p:spPr>
          <a:xfrm>
            <a:off x="820791" y="5200198"/>
            <a:ext cx="205500" cy="69200"/>
          </a:xfrm>
          <a:prstGeom prst="straightConnector1">
            <a:avLst/>
          </a:prstGeom>
          <a:noFill/>
          <a:ln w="19050" cap="flat" cmpd="sng">
            <a:solidFill>
              <a:schemeClr val="dk2"/>
            </a:solidFill>
            <a:prstDash val="solid"/>
            <a:round/>
            <a:headEnd type="none" w="med" len="med"/>
            <a:tailEnd type="none" w="med" len="med"/>
          </a:ln>
        </p:spPr>
      </p:cxnSp>
      <p:cxnSp>
        <p:nvCxnSpPr>
          <p:cNvPr id="974" name="Shape 974"/>
          <p:cNvCxnSpPr>
            <a:stCxn id="934" idx="4"/>
          </p:cNvCxnSpPr>
          <p:nvPr/>
        </p:nvCxnSpPr>
        <p:spPr>
          <a:xfrm>
            <a:off x="820791" y="5200198"/>
            <a:ext cx="397500" cy="290000"/>
          </a:xfrm>
          <a:prstGeom prst="straightConnector1">
            <a:avLst/>
          </a:prstGeom>
          <a:noFill/>
          <a:ln w="19050" cap="flat" cmpd="sng">
            <a:solidFill>
              <a:schemeClr val="dk2"/>
            </a:solidFill>
            <a:prstDash val="solid"/>
            <a:round/>
            <a:headEnd type="none" w="med" len="med"/>
            <a:tailEnd type="none" w="med" len="med"/>
          </a:ln>
        </p:spPr>
      </p:cxnSp>
      <p:cxnSp>
        <p:nvCxnSpPr>
          <p:cNvPr id="975" name="Shape 975"/>
          <p:cNvCxnSpPr>
            <a:stCxn id="942" idx="4"/>
          </p:cNvCxnSpPr>
          <p:nvPr/>
        </p:nvCxnSpPr>
        <p:spPr>
          <a:xfrm rot="10800000" flipH="1">
            <a:off x="2858325" y="5004198"/>
            <a:ext cx="158100" cy="308800"/>
          </a:xfrm>
          <a:prstGeom prst="straightConnector1">
            <a:avLst/>
          </a:prstGeom>
          <a:noFill/>
          <a:ln w="19050" cap="flat" cmpd="sng">
            <a:solidFill>
              <a:schemeClr val="dk2"/>
            </a:solidFill>
            <a:prstDash val="solid"/>
            <a:round/>
            <a:headEnd type="none" w="med" len="med"/>
            <a:tailEnd type="none" w="med" len="med"/>
          </a:ln>
        </p:spPr>
      </p:cxnSp>
      <p:cxnSp>
        <p:nvCxnSpPr>
          <p:cNvPr id="976" name="Shape 976"/>
          <p:cNvCxnSpPr>
            <a:stCxn id="942" idx="4"/>
          </p:cNvCxnSpPr>
          <p:nvPr/>
        </p:nvCxnSpPr>
        <p:spPr>
          <a:xfrm rot="10800000" flipH="1">
            <a:off x="2858325" y="4840998"/>
            <a:ext cx="13200" cy="472000"/>
          </a:xfrm>
          <a:prstGeom prst="straightConnector1">
            <a:avLst/>
          </a:prstGeom>
          <a:noFill/>
          <a:ln w="19050" cap="flat" cmpd="sng">
            <a:solidFill>
              <a:schemeClr val="dk2"/>
            </a:solidFill>
            <a:prstDash val="solid"/>
            <a:round/>
            <a:headEnd type="none" w="med" len="med"/>
            <a:tailEnd type="none" w="med" len="med"/>
          </a:ln>
        </p:spPr>
      </p:cxnSp>
      <p:cxnSp>
        <p:nvCxnSpPr>
          <p:cNvPr id="977" name="Shape 977"/>
          <p:cNvCxnSpPr>
            <a:stCxn id="934" idx="4"/>
          </p:cNvCxnSpPr>
          <p:nvPr/>
        </p:nvCxnSpPr>
        <p:spPr>
          <a:xfrm rot="10800000">
            <a:off x="817791" y="5055398"/>
            <a:ext cx="3000" cy="144800"/>
          </a:xfrm>
          <a:prstGeom prst="straightConnector1">
            <a:avLst/>
          </a:prstGeom>
          <a:noFill/>
          <a:ln w="19050" cap="flat" cmpd="sng">
            <a:solidFill>
              <a:schemeClr val="dk2"/>
            </a:solidFill>
            <a:prstDash val="solid"/>
            <a:round/>
            <a:headEnd type="none" w="med" len="med"/>
            <a:tailEnd type="none" w="med" len="med"/>
          </a:ln>
        </p:spPr>
      </p:cxnSp>
      <p:cxnSp>
        <p:nvCxnSpPr>
          <p:cNvPr id="978" name="Shape 978"/>
          <p:cNvCxnSpPr>
            <a:stCxn id="934" idx="4"/>
          </p:cNvCxnSpPr>
          <p:nvPr/>
        </p:nvCxnSpPr>
        <p:spPr>
          <a:xfrm rot="10800000">
            <a:off x="754191" y="5006998"/>
            <a:ext cx="66600" cy="193200"/>
          </a:xfrm>
          <a:prstGeom prst="straightConnector1">
            <a:avLst/>
          </a:prstGeom>
          <a:noFill/>
          <a:ln w="19050" cap="flat" cmpd="sng">
            <a:solidFill>
              <a:schemeClr val="dk2"/>
            </a:solidFill>
            <a:prstDash val="solid"/>
            <a:round/>
            <a:headEnd type="none" w="med" len="med"/>
            <a:tailEnd type="none" w="med" len="med"/>
          </a:ln>
        </p:spPr>
      </p:cxnSp>
      <p:cxnSp>
        <p:nvCxnSpPr>
          <p:cNvPr id="979" name="Shape 979"/>
          <p:cNvCxnSpPr>
            <a:stCxn id="969" idx="4"/>
            <a:endCxn id="969" idx="4"/>
          </p:cNvCxnSpPr>
          <p:nvPr/>
        </p:nvCxnSpPr>
        <p:spPr>
          <a:xfrm>
            <a:off x="5249357" y="5223756"/>
            <a:ext cx="0" cy="0"/>
          </a:xfrm>
          <a:prstGeom prst="straightConnector1">
            <a:avLst/>
          </a:prstGeom>
          <a:noFill/>
          <a:ln w="19050" cap="flat" cmpd="sng">
            <a:solidFill>
              <a:schemeClr val="dk2"/>
            </a:solidFill>
            <a:prstDash val="solid"/>
            <a:round/>
            <a:headEnd type="none" w="med" len="med"/>
            <a:tailEnd type="none" w="med" len="med"/>
          </a:ln>
        </p:spPr>
      </p:cxnSp>
      <p:cxnSp>
        <p:nvCxnSpPr>
          <p:cNvPr id="980" name="Shape 980"/>
          <p:cNvCxnSpPr>
            <a:stCxn id="969" idx="4"/>
          </p:cNvCxnSpPr>
          <p:nvPr/>
        </p:nvCxnSpPr>
        <p:spPr>
          <a:xfrm rot="10800000">
            <a:off x="5159057" y="4711356"/>
            <a:ext cx="90300" cy="512400"/>
          </a:xfrm>
          <a:prstGeom prst="straightConnector1">
            <a:avLst/>
          </a:prstGeom>
          <a:noFill/>
          <a:ln w="19050" cap="flat" cmpd="sng">
            <a:solidFill>
              <a:schemeClr val="dk2"/>
            </a:solidFill>
            <a:prstDash val="solid"/>
            <a:round/>
            <a:headEnd type="none" w="med" len="med"/>
            <a:tailEnd type="none" w="med" len="med"/>
          </a:ln>
        </p:spPr>
      </p:cxnSp>
      <p:cxnSp>
        <p:nvCxnSpPr>
          <p:cNvPr id="981" name="Shape 981"/>
          <p:cNvCxnSpPr>
            <a:stCxn id="969" idx="4"/>
            <a:endCxn id="965" idx="0"/>
          </p:cNvCxnSpPr>
          <p:nvPr/>
        </p:nvCxnSpPr>
        <p:spPr>
          <a:xfrm rot="10800000" flipH="1">
            <a:off x="5249357" y="4790956"/>
            <a:ext cx="710700" cy="432800"/>
          </a:xfrm>
          <a:prstGeom prst="straightConnector1">
            <a:avLst/>
          </a:prstGeom>
          <a:noFill/>
          <a:ln w="19050" cap="flat" cmpd="sng">
            <a:solidFill>
              <a:schemeClr val="dk2"/>
            </a:solidFill>
            <a:prstDash val="solid"/>
            <a:round/>
            <a:headEnd type="none" w="med" len="med"/>
            <a:tailEnd type="none" w="med" len="med"/>
          </a:ln>
        </p:spPr>
      </p:cxnSp>
      <p:cxnSp>
        <p:nvCxnSpPr>
          <p:cNvPr id="982" name="Shape 982"/>
          <p:cNvCxnSpPr>
            <a:stCxn id="969" idx="4"/>
          </p:cNvCxnSpPr>
          <p:nvPr/>
        </p:nvCxnSpPr>
        <p:spPr>
          <a:xfrm>
            <a:off x="5249357" y="5223756"/>
            <a:ext cx="378300" cy="208800"/>
          </a:xfrm>
          <a:prstGeom prst="straightConnector1">
            <a:avLst/>
          </a:prstGeom>
          <a:noFill/>
          <a:ln w="19050" cap="flat" cmpd="sng">
            <a:solidFill>
              <a:schemeClr val="dk2"/>
            </a:solidFill>
            <a:prstDash val="solid"/>
            <a:round/>
            <a:headEnd type="none" w="med" len="med"/>
            <a:tailEnd type="none" w="med" len="med"/>
          </a:ln>
        </p:spPr>
      </p:cxnSp>
      <p:cxnSp>
        <p:nvCxnSpPr>
          <p:cNvPr id="983" name="Shape 983"/>
          <p:cNvCxnSpPr>
            <a:stCxn id="969" idx="4"/>
          </p:cNvCxnSpPr>
          <p:nvPr/>
        </p:nvCxnSpPr>
        <p:spPr>
          <a:xfrm rot="10800000" flipH="1">
            <a:off x="5249357" y="4903756"/>
            <a:ext cx="12300" cy="320000"/>
          </a:xfrm>
          <a:prstGeom prst="straightConnector1">
            <a:avLst/>
          </a:prstGeom>
          <a:noFill/>
          <a:ln w="19050" cap="flat" cmpd="sng">
            <a:solidFill>
              <a:schemeClr val="dk2"/>
            </a:solidFill>
            <a:prstDash val="solid"/>
            <a:round/>
            <a:headEnd type="none" w="med" len="med"/>
            <a:tailEnd type="none" w="med" len="med"/>
          </a:ln>
        </p:spPr>
      </p:cxnSp>
      <p:cxnSp>
        <p:nvCxnSpPr>
          <p:cNvPr id="984" name="Shape 984"/>
          <p:cNvCxnSpPr>
            <a:stCxn id="969" idx="4"/>
          </p:cNvCxnSpPr>
          <p:nvPr/>
        </p:nvCxnSpPr>
        <p:spPr>
          <a:xfrm>
            <a:off x="5249357" y="5223756"/>
            <a:ext cx="378300" cy="297600"/>
          </a:xfrm>
          <a:prstGeom prst="straightConnector1">
            <a:avLst/>
          </a:prstGeom>
          <a:noFill/>
          <a:ln w="19050" cap="flat" cmpd="sng">
            <a:solidFill>
              <a:schemeClr val="dk2"/>
            </a:solidFill>
            <a:prstDash val="solid"/>
            <a:round/>
            <a:headEnd type="none" w="med" len="med"/>
            <a:tailEnd type="none" w="med" len="med"/>
          </a:ln>
        </p:spPr>
      </p:cxnSp>
      <p:cxnSp>
        <p:nvCxnSpPr>
          <p:cNvPr id="985" name="Shape 985"/>
          <p:cNvCxnSpPr>
            <a:stCxn id="969" idx="4"/>
          </p:cNvCxnSpPr>
          <p:nvPr/>
        </p:nvCxnSpPr>
        <p:spPr>
          <a:xfrm rot="10800000">
            <a:off x="4997357" y="4460956"/>
            <a:ext cx="252000" cy="762800"/>
          </a:xfrm>
          <a:prstGeom prst="straightConnector1">
            <a:avLst/>
          </a:prstGeom>
          <a:noFill/>
          <a:ln w="19050" cap="flat" cmpd="sng">
            <a:solidFill>
              <a:schemeClr val="dk2"/>
            </a:solidFill>
            <a:prstDash val="solid"/>
            <a:round/>
            <a:headEnd type="none" w="med" len="med"/>
            <a:tailEnd type="none" w="med" len="med"/>
          </a:ln>
        </p:spPr>
      </p:cxnSp>
      <p:sp>
        <p:nvSpPr>
          <p:cNvPr id="942" name="Shape 942"/>
          <p:cNvSpPr/>
          <p:nvPr/>
        </p:nvSpPr>
        <p:spPr>
          <a:xfrm rot="-8646711">
            <a:off x="2453395" y="5287061"/>
            <a:ext cx="689861" cy="272676"/>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6" name="Shape 986"/>
          <p:cNvSpPr/>
          <p:nvPr/>
        </p:nvSpPr>
        <p:spPr>
          <a:xfrm>
            <a:off x="7782458" y="5684293"/>
            <a:ext cx="775500" cy="272399"/>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lnSpc>
                <a:spcPct val="115000"/>
              </a:lnSpc>
              <a:spcBef>
                <a:spcPts val="0"/>
              </a:spcBef>
              <a:spcAft>
                <a:spcPts val="0"/>
              </a:spcAft>
              <a:buClr>
                <a:srgbClr val="000000"/>
              </a:buClr>
              <a:buSzTx/>
              <a:buFont typeface="Arial"/>
              <a:buNone/>
            </a:pPr>
            <a:r>
              <a:rPr lang="en-US" sz="1400" kern="0" dirty="0">
                <a:solidFill>
                  <a:srgbClr val="E013FF"/>
                </a:solidFill>
                <a:latin typeface="Arial"/>
                <a:cs typeface="Arial"/>
                <a:sym typeface="Arial"/>
                <a:rtl val="0"/>
              </a:rPr>
              <a:t>grizes</a:t>
            </a:r>
            <a:endParaRPr sz="1400" kern="0" dirty="0">
              <a:solidFill>
                <a:srgbClr val="E013FF"/>
              </a:solidFill>
              <a:latin typeface="Arial"/>
              <a:cs typeface="Arial"/>
              <a:sym typeface="Arial"/>
              <a:rtl val="0"/>
            </a:endParaRPr>
          </a:p>
        </p:txBody>
      </p:sp>
      <p:sp>
        <p:nvSpPr>
          <p:cNvPr id="987" name="Shape 987"/>
          <p:cNvSpPr/>
          <p:nvPr/>
        </p:nvSpPr>
        <p:spPr>
          <a:xfrm>
            <a:off x="7800096" y="4988957"/>
            <a:ext cx="740400" cy="272399"/>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88" name="Shape 988"/>
          <p:cNvSpPr/>
          <p:nvPr/>
        </p:nvSpPr>
        <p:spPr>
          <a:xfrm>
            <a:off x="8103259" y="4791134"/>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9" name="Shape 989"/>
          <p:cNvCxnSpPr>
            <a:stCxn id="987" idx="0"/>
            <a:endCxn id="988" idx="2"/>
          </p:cNvCxnSpPr>
          <p:nvPr/>
        </p:nvCxnSpPr>
        <p:spPr>
          <a:xfrm rot="10800000">
            <a:off x="8170296" y="4876156"/>
            <a:ext cx="0" cy="112800"/>
          </a:xfrm>
          <a:prstGeom prst="straightConnector1">
            <a:avLst/>
          </a:prstGeom>
          <a:noFill/>
          <a:ln w="19050" cap="flat" cmpd="sng">
            <a:solidFill>
              <a:schemeClr val="dk2"/>
            </a:solidFill>
            <a:prstDash val="solid"/>
            <a:round/>
            <a:headEnd type="none" w="med" len="med"/>
            <a:tailEnd type="none" w="med" len="med"/>
          </a:ln>
        </p:spPr>
      </p:cxnSp>
      <p:sp>
        <p:nvSpPr>
          <p:cNvPr id="990" name="Shape 990"/>
          <p:cNvSpPr/>
          <p:nvPr/>
        </p:nvSpPr>
        <p:spPr>
          <a:xfrm rot="-8493948">
            <a:off x="7045372" y="5071387"/>
            <a:ext cx="690137" cy="272181"/>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cxnSp>
        <p:nvCxnSpPr>
          <p:cNvPr id="991" name="Shape 991"/>
          <p:cNvCxnSpPr>
            <a:stCxn id="992" idx="2"/>
            <a:endCxn id="990" idx="0"/>
          </p:cNvCxnSpPr>
          <p:nvPr/>
        </p:nvCxnSpPr>
        <p:spPr>
          <a:xfrm rot="10800000" flipH="1">
            <a:off x="7276655" y="5314116"/>
            <a:ext cx="50400" cy="85600"/>
          </a:xfrm>
          <a:prstGeom prst="straightConnector1">
            <a:avLst/>
          </a:prstGeom>
          <a:noFill/>
          <a:ln w="19050" cap="flat" cmpd="sng">
            <a:solidFill>
              <a:schemeClr val="dk2"/>
            </a:solidFill>
            <a:prstDash val="solid"/>
            <a:round/>
            <a:headEnd type="none" w="med" len="med"/>
            <a:tailEnd type="none" w="med" len="med"/>
          </a:ln>
        </p:spPr>
      </p:cxnSp>
      <p:sp>
        <p:nvSpPr>
          <p:cNvPr id="992" name="Shape 992"/>
          <p:cNvSpPr/>
          <p:nvPr/>
        </p:nvSpPr>
        <p:spPr>
          <a:xfrm rot="-8498454">
            <a:off x="7189753" y="5390374"/>
            <a:ext cx="133905" cy="85083"/>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93" name="Shape 993"/>
          <p:cNvCxnSpPr>
            <a:stCxn id="990" idx="4"/>
          </p:cNvCxnSpPr>
          <p:nvPr/>
        </p:nvCxnSpPr>
        <p:spPr>
          <a:xfrm rot="10800000">
            <a:off x="7383689" y="4800078"/>
            <a:ext cx="70200" cy="300800"/>
          </a:xfrm>
          <a:prstGeom prst="straightConnector1">
            <a:avLst/>
          </a:prstGeom>
          <a:noFill/>
          <a:ln w="19050" cap="flat" cmpd="sng">
            <a:solidFill>
              <a:schemeClr val="dk2"/>
            </a:solidFill>
            <a:prstDash val="solid"/>
            <a:round/>
            <a:headEnd type="none" w="med" len="med"/>
            <a:tailEnd type="none" w="med" len="med"/>
          </a:ln>
        </p:spPr>
      </p:cxnSp>
      <p:cxnSp>
        <p:nvCxnSpPr>
          <p:cNvPr id="994" name="Shape 994"/>
          <p:cNvCxnSpPr>
            <a:stCxn id="990" idx="4"/>
          </p:cNvCxnSpPr>
          <p:nvPr/>
        </p:nvCxnSpPr>
        <p:spPr>
          <a:xfrm rot="10800000">
            <a:off x="7221689" y="4628078"/>
            <a:ext cx="232200" cy="472800"/>
          </a:xfrm>
          <a:prstGeom prst="straightConnector1">
            <a:avLst/>
          </a:prstGeom>
          <a:noFill/>
          <a:ln w="19050" cap="flat" cmpd="sng">
            <a:solidFill>
              <a:schemeClr val="dk2"/>
            </a:solidFill>
            <a:prstDash val="solid"/>
            <a:round/>
            <a:headEnd type="none" w="med" len="med"/>
            <a:tailEnd type="none" w="med" len="med"/>
          </a:ln>
        </p:spPr>
      </p:cxnSp>
      <p:cxnSp>
        <p:nvCxnSpPr>
          <p:cNvPr id="995" name="Shape 995"/>
          <p:cNvCxnSpPr>
            <a:stCxn id="990" idx="4"/>
            <a:endCxn id="988" idx="0"/>
          </p:cNvCxnSpPr>
          <p:nvPr/>
        </p:nvCxnSpPr>
        <p:spPr>
          <a:xfrm rot="10800000" flipH="1">
            <a:off x="7453889" y="4791278"/>
            <a:ext cx="716400" cy="309600"/>
          </a:xfrm>
          <a:prstGeom prst="straightConnector1">
            <a:avLst/>
          </a:prstGeom>
          <a:noFill/>
          <a:ln w="19050" cap="flat" cmpd="sng">
            <a:solidFill>
              <a:schemeClr val="dk2"/>
            </a:solidFill>
            <a:prstDash val="solid"/>
            <a:round/>
            <a:headEnd type="none" w="med" len="med"/>
            <a:tailEnd type="none" w="med" len="med"/>
          </a:ln>
        </p:spPr>
      </p:cxnSp>
      <p:cxnSp>
        <p:nvCxnSpPr>
          <p:cNvPr id="996" name="Shape 996"/>
          <p:cNvCxnSpPr>
            <a:stCxn id="990" idx="4"/>
          </p:cNvCxnSpPr>
          <p:nvPr/>
        </p:nvCxnSpPr>
        <p:spPr>
          <a:xfrm>
            <a:off x="7453889" y="5100878"/>
            <a:ext cx="258300" cy="14800"/>
          </a:xfrm>
          <a:prstGeom prst="straightConnector1">
            <a:avLst/>
          </a:prstGeom>
          <a:noFill/>
          <a:ln w="19050" cap="flat" cmpd="sng">
            <a:solidFill>
              <a:schemeClr val="dk2"/>
            </a:solidFill>
            <a:prstDash val="solid"/>
            <a:round/>
            <a:headEnd type="none" w="med" len="med"/>
            <a:tailEnd type="none" w="med" len="med"/>
          </a:ln>
        </p:spPr>
      </p:cxnSp>
      <p:cxnSp>
        <p:nvCxnSpPr>
          <p:cNvPr id="997" name="Shape 997"/>
          <p:cNvCxnSpPr>
            <a:stCxn id="990" idx="4"/>
          </p:cNvCxnSpPr>
          <p:nvPr/>
        </p:nvCxnSpPr>
        <p:spPr>
          <a:xfrm>
            <a:off x="7453889" y="5100878"/>
            <a:ext cx="394500" cy="190400"/>
          </a:xfrm>
          <a:prstGeom prst="straightConnector1">
            <a:avLst/>
          </a:prstGeom>
          <a:noFill/>
          <a:ln w="19050" cap="flat" cmpd="sng">
            <a:solidFill>
              <a:schemeClr val="dk2"/>
            </a:solidFill>
            <a:prstDash val="solid"/>
            <a:round/>
            <a:headEnd type="none" w="med" len="med"/>
            <a:tailEnd type="none" w="med" len="med"/>
          </a:ln>
        </p:spPr>
      </p:cxnSp>
      <p:cxnSp>
        <p:nvCxnSpPr>
          <p:cNvPr id="998" name="Shape 998"/>
          <p:cNvCxnSpPr>
            <a:stCxn id="990" idx="4"/>
          </p:cNvCxnSpPr>
          <p:nvPr/>
        </p:nvCxnSpPr>
        <p:spPr>
          <a:xfrm rot="10800000">
            <a:off x="7023689" y="4496478"/>
            <a:ext cx="430200" cy="604400"/>
          </a:xfrm>
          <a:prstGeom prst="straightConnector1">
            <a:avLst/>
          </a:prstGeom>
          <a:noFill/>
          <a:ln w="19050" cap="flat" cmpd="sng">
            <a:solidFill>
              <a:schemeClr val="dk2"/>
            </a:solidFill>
            <a:prstDash val="solid"/>
            <a:round/>
            <a:headEnd type="none" w="med" len="med"/>
            <a:tailEnd type="none" w="med" len="med"/>
          </a:ln>
        </p:spPr>
      </p:cxnSp>
      <p:cxnSp>
        <p:nvCxnSpPr>
          <p:cNvPr id="999" name="Shape 999"/>
          <p:cNvCxnSpPr>
            <a:stCxn id="987" idx="4"/>
            <a:endCxn id="1000" idx="0"/>
          </p:cNvCxnSpPr>
          <p:nvPr/>
        </p:nvCxnSpPr>
        <p:spPr>
          <a:xfrm>
            <a:off x="8170296" y="5261356"/>
            <a:ext cx="0" cy="171200"/>
          </a:xfrm>
          <a:prstGeom prst="straightConnector1">
            <a:avLst/>
          </a:prstGeom>
          <a:noFill/>
          <a:ln w="19050" cap="flat" cmpd="sng">
            <a:solidFill>
              <a:schemeClr val="dk2"/>
            </a:solidFill>
            <a:prstDash val="solid"/>
            <a:round/>
            <a:headEnd type="none" w="lg" len="lg"/>
            <a:tailEnd type="none" w="lg" len="lg"/>
          </a:ln>
        </p:spPr>
      </p:cxnSp>
      <p:sp>
        <p:nvSpPr>
          <p:cNvPr id="1000" name="Shape 1000"/>
          <p:cNvSpPr/>
          <p:nvPr/>
        </p:nvSpPr>
        <p:spPr>
          <a:xfrm>
            <a:off x="8103259" y="5432488"/>
            <a:ext cx="133799" cy="851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1" name="Shape 1001"/>
          <p:cNvCxnSpPr>
            <a:stCxn id="942" idx="4"/>
          </p:cNvCxnSpPr>
          <p:nvPr/>
        </p:nvCxnSpPr>
        <p:spPr>
          <a:xfrm>
            <a:off x="2858325" y="5312998"/>
            <a:ext cx="569700" cy="106000"/>
          </a:xfrm>
          <a:prstGeom prst="straightConnector1">
            <a:avLst/>
          </a:prstGeom>
          <a:noFill/>
          <a:ln w="19050" cap="flat" cmpd="sng">
            <a:solidFill>
              <a:schemeClr val="dk2"/>
            </a:solidFill>
            <a:prstDash val="solid"/>
            <a:round/>
            <a:headEnd type="none" w="lg" len="lg"/>
            <a:tailEnd type="none" w="lg" len="lg"/>
          </a:ln>
        </p:spPr>
      </p:cxnSp>
      <p:cxnSp>
        <p:nvCxnSpPr>
          <p:cNvPr id="1002" name="Shape 1002"/>
          <p:cNvCxnSpPr>
            <a:stCxn id="947" idx="2"/>
            <a:endCxn id="938" idx="0"/>
          </p:cNvCxnSpPr>
          <p:nvPr/>
        </p:nvCxnSpPr>
        <p:spPr>
          <a:xfrm>
            <a:off x="1688971" y="54905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3" name="Shape 1003"/>
          <p:cNvCxnSpPr>
            <a:stCxn id="940" idx="2"/>
            <a:endCxn id="936" idx="0"/>
          </p:cNvCxnSpPr>
          <p:nvPr/>
        </p:nvCxnSpPr>
        <p:spPr>
          <a:xfrm>
            <a:off x="3739941"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4" name="Shape 1004"/>
          <p:cNvCxnSpPr>
            <a:stCxn id="963" idx="2"/>
            <a:endCxn id="961" idx="0"/>
          </p:cNvCxnSpPr>
          <p:nvPr/>
        </p:nvCxnSpPr>
        <p:spPr>
          <a:xfrm>
            <a:off x="5960127" y="5517687"/>
            <a:ext cx="0" cy="166800"/>
          </a:xfrm>
          <a:prstGeom prst="straightConnector1">
            <a:avLst/>
          </a:prstGeom>
          <a:noFill/>
          <a:ln w="28575" cap="flat" cmpd="sng">
            <a:solidFill>
              <a:schemeClr val="dk2"/>
            </a:solidFill>
            <a:prstDash val="solid"/>
            <a:round/>
            <a:headEnd type="none" w="med" len="med"/>
            <a:tailEnd type="none" w="med" len="med"/>
          </a:ln>
        </p:spPr>
      </p:cxnSp>
      <p:cxnSp>
        <p:nvCxnSpPr>
          <p:cNvPr id="1005" name="Shape 1005"/>
          <p:cNvCxnSpPr>
            <a:stCxn id="1000" idx="2"/>
            <a:endCxn id="986" idx="0"/>
          </p:cNvCxnSpPr>
          <p:nvPr/>
        </p:nvCxnSpPr>
        <p:spPr>
          <a:xfrm>
            <a:off x="8170159" y="5517687"/>
            <a:ext cx="0" cy="166800"/>
          </a:xfrm>
          <a:prstGeom prst="straightConnector1">
            <a:avLst/>
          </a:prstGeom>
          <a:noFill/>
          <a:ln w="19050" cap="flat" cmpd="sng">
            <a:solidFill>
              <a:schemeClr val="dk2"/>
            </a:solidFill>
            <a:prstDash val="solid"/>
            <a:round/>
            <a:headEnd type="none" w="lg" len="lg"/>
            <a:tailEnd type="none" w="lg" len="lg"/>
          </a:ln>
        </p:spPr>
      </p:cxnSp>
      <p:cxnSp>
        <p:nvCxnSpPr>
          <p:cNvPr id="1006" name="Shape 1006"/>
          <p:cNvCxnSpPr>
            <a:stCxn id="988" idx="0"/>
            <a:endCxn id="1007" idx="4"/>
          </p:cNvCxnSpPr>
          <p:nvPr/>
        </p:nvCxnSpPr>
        <p:spPr>
          <a:xfrm flipH="1" flipV="1">
            <a:off x="6820381" y="3262387"/>
            <a:ext cx="1349778" cy="1528747"/>
          </a:xfrm>
          <a:prstGeom prst="straightConnector1">
            <a:avLst/>
          </a:prstGeom>
          <a:noFill/>
          <a:ln w="19050" cap="flat" cmpd="sng">
            <a:solidFill>
              <a:schemeClr val="dk2"/>
            </a:solidFill>
            <a:prstDash val="solid"/>
            <a:round/>
            <a:headEnd type="none" w="lg" len="lg"/>
            <a:tailEnd type="none" w="lg" len="lg"/>
          </a:ln>
        </p:spPr>
      </p:cxnSp>
      <p:sp>
        <p:nvSpPr>
          <p:cNvPr id="968" name="Shape 968"/>
          <p:cNvSpPr/>
          <p:nvPr/>
        </p:nvSpPr>
        <p:spPr>
          <a:xfrm>
            <a:off x="4935177"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08" name="Shape 1008"/>
          <p:cNvSpPr/>
          <p:nvPr/>
        </p:nvSpPr>
        <p:spPr>
          <a:xfrm>
            <a:off x="5441625"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09" name="Shape 1009"/>
          <p:cNvCxnSpPr>
            <a:stCxn id="1008" idx="2"/>
            <a:endCxn id="968" idx="0"/>
          </p:cNvCxnSpPr>
          <p:nvPr/>
        </p:nvCxnSpPr>
        <p:spPr>
          <a:xfrm>
            <a:off x="5507475" y="2797612"/>
            <a:ext cx="102" cy="133422"/>
          </a:xfrm>
          <a:prstGeom prst="straightConnector1">
            <a:avLst/>
          </a:prstGeom>
          <a:noFill/>
          <a:ln w="19050" cap="flat" cmpd="sng">
            <a:solidFill>
              <a:schemeClr val="dk2"/>
            </a:solidFill>
            <a:prstDash val="solid"/>
            <a:round/>
            <a:headEnd type="none" w="med" len="med"/>
            <a:tailEnd type="none" w="med" len="med"/>
          </a:ln>
        </p:spPr>
      </p:cxnSp>
      <p:sp>
        <p:nvSpPr>
          <p:cNvPr id="957" name="Shape 957"/>
          <p:cNvSpPr/>
          <p:nvPr/>
        </p:nvSpPr>
        <p:spPr>
          <a:xfrm>
            <a:off x="3595174" y="2931034"/>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10" name="Shape 1010"/>
          <p:cNvSpPr/>
          <p:nvPr/>
        </p:nvSpPr>
        <p:spPr>
          <a:xfrm>
            <a:off x="4101623" y="2650013"/>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1" name="Shape 1011"/>
          <p:cNvCxnSpPr>
            <a:stCxn id="1010" idx="2"/>
            <a:endCxn id="957" idx="0"/>
          </p:cNvCxnSpPr>
          <p:nvPr/>
        </p:nvCxnSpPr>
        <p:spPr>
          <a:xfrm>
            <a:off x="4167473" y="2797613"/>
            <a:ext cx="0" cy="133600"/>
          </a:xfrm>
          <a:prstGeom prst="straightConnector1">
            <a:avLst/>
          </a:prstGeom>
          <a:noFill/>
          <a:ln w="19050" cap="flat" cmpd="sng">
            <a:solidFill>
              <a:schemeClr val="dk2"/>
            </a:solidFill>
            <a:prstDash val="solid"/>
            <a:round/>
            <a:headEnd type="none" w="med" len="med"/>
            <a:tailEnd type="none" w="med" len="med"/>
          </a:ln>
        </p:spPr>
      </p:cxnSp>
      <p:sp>
        <p:nvSpPr>
          <p:cNvPr id="1007" name="Shape 1007"/>
          <p:cNvSpPr/>
          <p:nvPr/>
        </p:nvSpPr>
        <p:spPr>
          <a:xfrm>
            <a:off x="6247981" y="2567987"/>
            <a:ext cx="1144799" cy="694400"/>
          </a:xfrm>
          <a:prstGeom prst="ellipse">
            <a:avLst/>
          </a:prstGeom>
          <a:solidFill>
            <a:srgbClr val="FFFFFF"/>
          </a:solidFill>
          <a:ln w="19050" cap="flat" cmpd="sng">
            <a:solidFill>
              <a:srgbClr val="008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008000"/>
                </a:solidFill>
                <a:latin typeface="Arial"/>
                <a:cs typeface="Arial"/>
                <a:sym typeface="Arial"/>
                <a:rtl val="0"/>
              </a:rPr>
              <a:t>griz</a:t>
            </a:r>
            <a:endParaRPr lang="en" b="1" kern="0" dirty="0">
              <a:solidFill>
                <a:srgbClr val="008000"/>
              </a:solidFill>
              <a:latin typeface="Arial"/>
              <a:cs typeface="Arial"/>
              <a:sym typeface="Arial"/>
              <a:rtl val="0"/>
            </a:endParaRPr>
          </a:p>
        </p:txBody>
      </p:sp>
      <p:sp>
        <p:nvSpPr>
          <p:cNvPr id="1012" name="Shape 1012"/>
          <p:cNvSpPr/>
          <p:nvPr/>
        </p:nvSpPr>
        <p:spPr>
          <a:xfrm>
            <a:off x="6754429" y="2282147"/>
            <a:ext cx="131700" cy="1475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013" name="Shape 1013"/>
          <p:cNvCxnSpPr>
            <a:stCxn id="1012" idx="2"/>
            <a:endCxn id="1007" idx="0"/>
          </p:cNvCxnSpPr>
          <p:nvPr/>
        </p:nvCxnSpPr>
        <p:spPr>
          <a:xfrm>
            <a:off x="6820279" y="2429746"/>
            <a:ext cx="0" cy="138400"/>
          </a:xfrm>
          <a:prstGeom prst="straightConnector1">
            <a:avLst/>
          </a:prstGeom>
          <a:noFill/>
          <a:ln w="19050" cap="flat" cmpd="sng">
            <a:solidFill>
              <a:schemeClr val="dk2"/>
            </a:solidFill>
            <a:prstDash val="solid"/>
            <a:round/>
            <a:headEnd type="none" w="med" len="med"/>
            <a:tailEnd type="none" w="med" len="med"/>
          </a:ln>
        </p:spPr>
      </p:cxnSp>
      <p:cxnSp>
        <p:nvCxnSpPr>
          <p:cNvPr id="3" name="Straight Arrow Connector 2"/>
          <p:cNvCxnSpPr/>
          <p:nvPr/>
        </p:nvCxnSpPr>
        <p:spPr>
          <a:xfrm flipV="1">
            <a:off x="1755871" y="3406079"/>
            <a:ext cx="576311" cy="880171"/>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705753" y="3736873"/>
            <a:ext cx="297477" cy="819150"/>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5715001" y="3775360"/>
            <a:ext cx="312026" cy="777956"/>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237901" y="3385609"/>
            <a:ext cx="610488" cy="778862"/>
          </a:xfrm>
          <a:prstGeom prst="straightConnector1">
            <a:avLst/>
          </a:prstGeom>
          <a:ln w="38100" cmpd="sng">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6553201" y="381000"/>
            <a:ext cx="2486890" cy="137583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l" eaLnBrk="1" fontAlgn="auto" hangingPunct="1">
              <a:spcBef>
                <a:spcPts val="0"/>
              </a:spcBef>
              <a:spcAft>
                <a:spcPts val="0"/>
              </a:spcAft>
              <a:buClrTx/>
              <a:buSzTx/>
              <a:buFontTx/>
              <a:buNone/>
            </a:pPr>
            <a:r>
              <a:rPr lang="en-US" kern="0" dirty="0">
                <a:solidFill>
                  <a:srgbClr val="000000"/>
                </a:solidFill>
                <a:sym typeface="Arial"/>
                <a:rtl val="0"/>
              </a:rPr>
              <a:t>nonzero features: </a:t>
            </a:r>
            <a:r>
              <a:rPr lang="en-US" kern="0" dirty="0" smtClean="0">
                <a:solidFill>
                  <a:srgbClr val="000000"/>
                </a:solidFill>
                <a:sym typeface="Arial"/>
                <a:rtl val="0"/>
              </a:rPr>
              <a:t>{</a:t>
            </a:r>
            <a:r>
              <a:rPr lang="hr-HR" kern="0" dirty="0" smtClean="0">
                <a:solidFill>
                  <a:srgbClr val="0000FF"/>
                </a:solidFill>
                <a:sym typeface="Arial"/>
                <a:rtl val="0"/>
              </a:rPr>
              <a:t>s</a:t>
            </a:r>
            <a:r>
              <a:rPr lang="hr-HR" kern="0" dirty="0">
                <a:solidFill>
                  <a:srgbClr val="0000FF"/>
                </a:solidFill>
                <a:sym typeface="Arial"/>
                <a:rtl val="0"/>
              </a:rPr>
              <a:t>, z, is, iz, s</a:t>
            </a:r>
            <a:r>
              <a:rPr lang="hr-HR" kern="0" dirty="0" smtClean="0">
                <a:solidFill>
                  <a:srgbClr val="0000FF"/>
                </a:solidFill>
                <a:sym typeface="Arial"/>
                <a:rtl val="0"/>
              </a:rPr>
              <a:t>$, </a:t>
            </a:r>
            <a:r>
              <a:rPr lang="hr-HR" kern="0" dirty="0">
                <a:solidFill>
                  <a:srgbClr val="0000FF"/>
                </a:solidFill>
                <a:sym typeface="Arial"/>
                <a:rtl val="0"/>
              </a:rPr>
              <a:t>z</a:t>
            </a:r>
            <a:r>
              <a:rPr lang="hr-HR" kern="0" dirty="0" smtClean="0">
                <a:solidFill>
                  <a:srgbClr val="0000FF"/>
                </a:solidFill>
                <a:sym typeface="Arial"/>
                <a:rtl val="0"/>
              </a:rPr>
              <a:t>$, </a:t>
            </a:r>
            <a:r>
              <a:rPr lang="en-US" kern="0" dirty="0">
                <a:solidFill>
                  <a:srgbClr val="0000FF"/>
                </a:solidFill>
                <a:sym typeface="Arial"/>
                <a:rtl val="0"/>
              </a:rPr>
              <a:t>o, zo, o</a:t>
            </a:r>
            <a:r>
              <a:rPr lang="en-US" kern="0" dirty="0" smtClean="0">
                <a:solidFill>
                  <a:srgbClr val="0000FF"/>
                </a:solidFill>
                <a:sym typeface="Arial"/>
                <a:rtl val="0"/>
              </a:rPr>
              <a:t>$, </a:t>
            </a:r>
            <a:r>
              <a:rPr lang="en-US" kern="0" dirty="0">
                <a:solidFill>
                  <a:srgbClr val="0000FF"/>
                </a:solidFill>
                <a:sym typeface="Arial"/>
                <a:rtl val="0"/>
              </a:rPr>
              <a:t>e, </a:t>
            </a:r>
            <a:r>
              <a:rPr lang="en-US" kern="0" dirty="0" err="1">
                <a:solidFill>
                  <a:srgbClr val="0000FF"/>
                </a:solidFill>
                <a:sym typeface="Arial"/>
                <a:rtl val="0"/>
              </a:rPr>
              <a:t>ze</a:t>
            </a:r>
            <a:r>
              <a:rPr lang="en-US" kern="0" dirty="0">
                <a:solidFill>
                  <a:srgbClr val="0000FF"/>
                </a:solidFill>
                <a:sym typeface="Arial"/>
                <a:rtl val="0"/>
              </a:rPr>
              <a:t>, e</a:t>
            </a:r>
            <a:r>
              <a:rPr lang="en-US" kern="0" dirty="0" smtClean="0">
                <a:solidFill>
                  <a:srgbClr val="0000FF"/>
                </a:solidFill>
                <a:sym typeface="Arial"/>
                <a:rtl val="0"/>
              </a:rPr>
              <a:t>$</a:t>
            </a:r>
            <a:r>
              <a:rPr lang="en-US" kern="0" dirty="0" smtClean="0">
                <a:solidFill>
                  <a:srgbClr val="000000"/>
                </a:solidFill>
                <a:sym typeface="Arial"/>
                <a:rtl val="0"/>
              </a:rPr>
              <a:t>}</a:t>
            </a:r>
            <a:endParaRPr lang="en-US" kern="0" dirty="0">
              <a:solidFill>
                <a:srgbClr val="000000"/>
              </a:solidFill>
              <a:sym typeface="Arial"/>
              <a:rtl val="0"/>
            </a:endParaRPr>
          </a:p>
        </p:txBody>
      </p:sp>
      <p:sp>
        <p:nvSpPr>
          <p:cNvPr id="19" name="Rounded Rectangle 18"/>
          <p:cNvSpPr/>
          <p:nvPr/>
        </p:nvSpPr>
        <p:spPr>
          <a:xfrm>
            <a:off x="337853" y="392570"/>
            <a:ext cx="1675276" cy="554182"/>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kern="0" dirty="0" smtClean="0">
                <a:solidFill>
                  <a:srgbClr val="000000"/>
                </a:solidFill>
                <a:sym typeface="Arial"/>
                <a:rtl val="0"/>
              </a:rPr>
              <a:t>Iteration: 30</a:t>
            </a:r>
            <a:endParaRPr lang="en-US" kern="0" dirty="0">
              <a:solidFill>
                <a:srgbClr val="000000"/>
              </a:solidFill>
              <a:sym typeface="Arial"/>
              <a:rtl val="0"/>
            </a:endParaRPr>
          </a:p>
        </p:txBody>
      </p:sp>
      <p:sp>
        <p:nvSpPr>
          <p:cNvPr id="24" name="Oval 23"/>
          <p:cNvSpPr/>
          <p:nvPr/>
        </p:nvSpPr>
        <p:spPr>
          <a:xfrm>
            <a:off x="4950654" y="1928071"/>
            <a:ext cx="208402" cy="20781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cxnSp>
        <p:nvCxnSpPr>
          <p:cNvPr id="26" name="Straight Connector 25"/>
          <p:cNvCxnSpPr>
            <a:stCxn id="949" idx="0"/>
            <a:endCxn id="24" idx="3"/>
          </p:cNvCxnSpPr>
          <p:nvPr/>
        </p:nvCxnSpPr>
        <p:spPr>
          <a:xfrm flipV="1">
            <a:off x="2789428" y="2105455"/>
            <a:ext cx="2191746"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7" idx="0"/>
            <a:endCxn id="24" idx="4"/>
          </p:cNvCxnSpPr>
          <p:nvPr/>
        </p:nvCxnSpPr>
        <p:spPr>
          <a:xfrm flipV="1">
            <a:off x="4167574" y="2135889"/>
            <a:ext cx="887281"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8" idx="0"/>
            <a:endCxn id="24" idx="4"/>
          </p:cNvCxnSpPr>
          <p:nvPr/>
        </p:nvCxnSpPr>
        <p:spPr>
          <a:xfrm flipH="1" flipV="1">
            <a:off x="5054855" y="2135889"/>
            <a:ext cx="452722" cy="795145"/>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24" idx="5"/>
            <a:endCxn id="1007" idx="0"/>
          </p:cNvCxnSpPr>
          <p:nvPr/>
        </p:nvCxnSpPr>
        <p:spPr>
          <a:xfrm>
            <a:off x="5128536" y="2105455"/>
            <a:ext cx="1691845" cy="462532"/>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753623" y="946752"/>
            <a:ext cx="2001358" cy="634975"/>
          </a:xfrm>
          <a:prstGeom prst="rect">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r>
              <a:rPr lang="en-US" sz="2400" kern="0" dirty="0" smtClean="0">
                <a:solidFill>
                  <a:srgbClr val="FF0000"/>
                </a:solidFill>
                <a:sym typeface="Arial"/>
                <a:rtl val="0"/>
              </a:rPr>
              <a:t>Converged!</a:t>
            </a:r>
            <a:endParaRPr lang="en-US" sz="2400" kern="0" dirty="0">
              <a:solidFill>
                <a:srgbClr val="FF0000"/>
              </a:solidFill>
              <a:sym typeface="Arial"/>
              <a:rtl val="0"/>
            </a:endParaRPr>
          </a:p>
        </p:txBody>
      </p:sp>
    </p:spTree>
    <p:extLst>
      <p:ext uri="{BB962C8B-B14F-4D97-AF65-F5344CB8AC3E}">
        <p14:creationId xmlns:p14="http://schemas.microsoft.com/office/powerpoint/2010/main" val="1497666947"/>
      </p:ext>
    </p:extLst>
  </p:cSld>
  <p:clrMapOvr>
    <a:masterClrMapping/>
  </p:clrMapOvr>
  <p:transition spd="slow">
    <p:cut/>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loud Callout 81"/>
          <p:cNvSpPr/>
          <p:nvPr/>
        </p:nvSpPr>
        <p:spPr>
          <a:xfrm>
            <a:off x="5751444" y="1670647"/>
            <a:ext cx="3713966" cy="1782744"/>
          </a:xfrm>
          <a:prstGeom prst="cloudCallout">
            <a:avLst>
              <a:gd name="adj1" fmla="val -73296"/>
              <a:gd name="adj2" fmla="val -2904"/>
            </a:avLst>
          </a:prstGeom>
          <a:solidFill>
            <a:srgbClr val="FFFF83"/>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US" kern="0" dirty="0" smtClean="0">
                <a:solidFill>
                  <a:srgbClr val="000000"/>
                </a:solidFill>
                <a:sym typeface="Arial"/>
                <a:rtl val="0"/>
              </a:rPr>
              <a:t>I’ll try to arrange for</a:t>
            </a:r>
            <a:r>
              <a:rPr lang="en-US" kern="0" dirty="0">
                <a:solidFill>
                  <a:srgbClr val="000000"/>
                </a:solidFill>
                <a:sym typeface="Arial"/>
                <a:rtl val="0"/>
              </a:rPr>
              <a:t/>
            </a:r>
            <a:br>
              <a:rPr lang="en-US" kern="0" dirty="0">
                <a:solidFill>
                  <a:srgbClr val="000000"/>
                </a:solidFill>
                <a:sym typeface="Arial"/>
                <a:rtl val="0"/>
              </a:rPr>
            </a:br>
            <a:r>
              <a:rPr lang="en-US" b="1" kern="0" dirty="0" smtClean="0">
                <a:solidFill>
                  <a:srgbClr val="0070C0"/>
                </a:solidFill>
                <a:sym typeface="Arial"/>
                <a:rtl val="0"/>
              </a:rPr>
              <a:t>r</a:t>
            </a:r>
            <a:r>
              <a:rPr lang="en-US" kern="0" dirty="0" smtClean="0">
                <a:solidFill>
                  <a:srgbClr val="000000"/>
                </a:solidFill>
                <a:sym typeface="Arial"/>
                <a:rtl val="0"/>
              </a:rPr>
              <a:t> not </a:t>
            </a:r>
            <a:r>
              <a:rPr lang="en-US" b="1" kern="0" dirty="0" err="1" smtClean="0">
                <a:solidFill>
                  <a:srgbClr val="FFAB40">
                    <a:lumMod val="75000"/>
                  </a:srgbClr>
                </a:solidFill>
                <a:sym typeface="Arial"/>
                <a:rtl val="0"/>
              </a:rPr>
              <a:t>i</a:t>
            </a:r>
            <a:r>
              <a:rPr lang="en-US" kern="0" dirty="0" smtClean="0">
                <a:solidFill>
                  <a:srgbClr val="000000"/>
                </a:solidFill>
                <a:sym typeface="Arial"/>
                <a:rtl val="0"/>
              </a:rPr>
              <a:t> </a:t>
            </a:r>
            <a:r>
              <a:rPr lang="en-US" kern="0" dirty="0">
                <a:solidFill>
                  <a:srgbClr val="000000"/>
                </a:solidFill>
                <a:sym typeface="Arial"/>
                <a:rtl val="0"/>
              </a:rPr>
              <a:t>at position 2, </a:t>
            </a:r>
            <a:br>
              <a:rPr lang="en-US" kern="0" dirty="0">
                <a:solidFill>
                  <a:srgbClr val="000000"/>
                </a:solidFill>
                <a:sym typeface="Arial"/>
                <a:rtl val="0"/>
              </a:rPr>
            </a:br>
            <a:r>
              <a:rPr lang="en-US" b="1" kern="0" dirty="0" err="1">
                <a:solidFill>
                  <a:srgbClr val="0070C0"/>
                </a:solidFill>
                <a:sym typeface="Arial"/>
                <a:rtl val="0"/>
              </a:rPr>
              <a:t>i</a:t>
            </a:r>
            <a:r>
              <a:rPr lang="en-US" kern="0" dirty="0" smtClean="0">
                <a:solidFill>
                  <a:srgbClr val="000000"/>
                </a:solidFill>
                <a:sym typeface="Arial"/>
                <a:rtl val="0"/>
              </a:rPr>
              <a:t> not </a:t>
            </a:r>
            <a:r>
              <a:rPr lang="en-US" b="1" kern="0" dirty="0" smtClean="0">
                <a:solidFill>
                  <a:srgbClr val="FFAB40">
                    <a:lumMod val="75000"/>
                  </a:srgbClr>
                </a:solidFill>
                <a:sym typeface="Arial"/>
                <a:rtl val="0"/>
              </a:rPr>
              <a:t>z</a:t>
            </a:r>
            <a:r>
              <a:rPr lang="en-US" kern="0" dirty="0" smtClean="0">
                <a:solidFill>
                  <a:srgbClr val="000000"/>
                </a:solidFill>
                <a:sym typeface="Arial"/>
                <a:rtl val="0"/>
              </a:rPr>
              <a:t> </a:t>
            </a:r>
            <a:r>
              <a:rPr lang="en-US" kern="0" dirty="0">
                <a:solidFill>
                  <a:srgbClr val="000000"/>
                </a:solidFill>
                <a:sym typeface="Arial"/>
                <a:rtl val="0"/>
              </a:rPr>
              <a:t>at position 3,</a:t>
            </a:r>
            <a:br>
              <a:rPr lang="en-US" kern="0" dirty="0">
                <a:solidFill>
                  <a:srgbClr val="000000"/>
                </a:solidFill>
                <a:sym typeface="Arial"/>
                <a:rtl val="0"/>
              </a:rPr>
            </a:br>
            <a:r>
              <a:rPr lang="en-US" b="1" kern="0" dirty="0" smtClean="0">
                <a:solidFill>
                  <a:srgbClr val="0070C0"/>
                </a:solidFill>
                <a:sym typeface="Arial"/>
                <a:rtl val="0"/>
              </a:rPr>
              <a:t>z</a:t>
            </a:r>
            <a:r>
              <a:rPr lang="en-US" kern="0" dirty="0" smtClean="0">
                <a:solidFill>
                  <a:srgbClr val="000000"/>
                </a:solidFill>
                <a:sym typeface="Arial"/>
                <a:rtl val="0"/>
              </a:rPr>
              <a:t> not </a:t>
            </a:r>
            <a:r>
              <a:rPr lang="en-US" b="1" kern="0" dirty="0" smtClean="0">
                <a:solidFill>
                  <a:srgbClr val="FFAB40">
                    <a:lumMod val="75000"/>
                  </a:srgbClr>
                </a:solidFill>
                <a:sym typeface="Symbol" panose="05050102010706020507" pitchFamily="18" charset="2"/>
                <a:rtl val="0"/>
              </a:rPr>
              <a:t></a:t>
            </a:r>
            <a:r>
              <a:rPr lang="en-US" kern="0" dirty="0" smtClean="0">
                <a:solidFill>
                  <a:srgbClr val="000000"/>
                </a:solidFill>
                <a:sym typeface="Symbol" panose="05050102010706020507" pitchFamily="18" charset="2"/>
                <a:rtl val="0"/>
              </a:rPr>
              <a:t> at </a:t>
            </a:r>
            <a:r>
              <a:rPr lang="en-US" kern="0" dirty="0">
                <a:solidFill>
                  <a:srgbClr val="000000"/>
                </a:solidFill>
                <a:sym typeface="Symbol" panose="05050102010706020507" pitchFamily="18" charset="2"/>
                <a:rtl val="0"/>
              </a:rPr>
              <a:t>position </a:t>
            </a:r>
            <a:r>
              <a:rPr lang="en-US" kern="0" dirty="0" smtClean="0">
                <a:solidFill>
                  <a:srgbClr val="000000"/>
                </a:solidFill>
                <a:sym typeface="Symbol" panose="05050102010706020507" pitchFamily="18" charset="2"/>
                <a:rtl val="0"/>
              </a:rPr>
              <a:t>4.</a:t>
            </a:r>
            <a:endParaRPr lang="en" kern="0" dirty="0">
              <a:solidFill>
                <a:srgbClr val="000000"/>
              </a:solidFill>
              <a:sym typeface="Arial"/>
              <a:rtl val="0"/>
            </a:endParaRPr>
          </a:p>
        </p:txBody>
      </p:sp>
      <p:sp>
        <p:nvSpPr>
          <p:cNvPr id="2" name="Title 1"/>
          <p:cNvSpPr>
            <a:spLocks noGrp="1"/>
          </p:cNvSpPr>
          <p:nvPr>
            <p:ph type="title"/>
          </p:nvPr>
        </p:nvSpPr>
        <p:spPr>
          <a:xfrm>
            <a:off x="457200" y="-136181"/>
            <a:ext cx="8229600" cy="1143200"/>
          </a:xfrm>
        </p:spPr>
        <p:txBody>
          <a:bodyPr/>
          <a:lstStyle/>
          <a:p>
            <a:r>
              <a:rPr lang="en-US" dirty="0" smtClean="0"/>
              <a:t>Why n-gram features?</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216</a:t>
            </a:fld>
            <a:endParaRPr lang="en" sz="1200">
              <a:solidFill>
                <a:srgbClr val="888888"/>
              </a:solidFill>
              <a:latin typeface="Calibri"/>
              <a:ea typeface="Calibri"/>
              <a:cs typeface="Calibri"/>
              <a:sym typeface="Calibri"/>
            </a:endParaRPr>
          </a:p>
        </p:txBody>
      </p:sp>
      <p:sp>
        <p:nvSpPr>
          <p:cNvPr id="5" name="Text Placeholder 2"/>
          <p:cNvSpPr>
            <a:spLocks noGrp="1"/>
          </p:cNvSpPr>
          <p:nvPr>
            <p:ph type="body" idx="1"/>
          </p:nvPr>
        </p:nvSpPr>
        <p:spPr>
          <a:xfrm>
            <a:off x="457200" y="1123124"/>
            <a:ext cx="8408504" cy="4526000"/>
          </a:xfrm>
        </p:spPr>
        <p:txBody>
          <a:bodyPr/>
          <a:lstStyle/>
          <a:p>
            <a:pPr marL="463550" indent="-260350">
              <a:lnSpc>
                <a:spcPct val="100000"/>
              </a:lnSpc>
            </a:pPr>
            <a:r>
              <a:rPr lang="en-US" sz="2800" dirty="0" smtClean="0"/>
              <a:t>Positional features don’t understand insertion:</a:t>
            </a:r>
          </a:p>
          <a:p>
            <a:pPr marL="203200" indent="0">
              <a:lnSpc>
                <a:spcPct val="100000"/>
              </a:lnSpc>
              <a:buNone/>
            </a:pPr>
            <a:endParaRPr lang="en-US" sz="2800" dirty="0" smtClean="0"/>
          </a:p>
          <a:p>
            <a:pPr marL="463550" indent="-260350">
              <a:lnSpc>
                <a:spcPct val="100000"/>
              </a:lnSpc>
            </a:pPr>
            <a:endParaRPr lang="en-US" sz="2800" dirty="0" smtClean="0"/>
          </a:p>
          <a:p>
            <a:pPr marL="463550" indent="-260350">
              <a:lnSpc>
                <a:spcPct val="100000"/>
              </a:lnSpc>
            </a:pPr>
            <a:r>
              <a:rPr lang="en-US" sz="2800" dirty="0" smtClean="0"/>
              <a:t>In contrast, our “z” feature counts the number of “z” phonemes, </a:t>
            </a:r>
            <a:r>
              <a:rPr lang="en-US" sz="2800" i="1" dirty="0" smtClean="0"/>
              <a:t>without regard to position.</a:t>
            </a:r>
          </a:p>
          <a:p>
            <a:pPr marL="203200" indent="0">
              <a:lnSpc>
                <a:spcPct val="100000"/>
              </a:lnSpc>
              <a:buNone/>
            </a:pPr>
            <a:endParaRPr lang="en-US" sz="5400" dirty="0" smtClean="0"/>
          </a:p>
          <a:p>
            <a:pPr marL="463550" indent="0">
              <a:lnSpc>
                <a:spcPct val="100000"/>
              </a:lnSpc>
              <a:buNone/>
            </a:pPr>
            <a:r>
              <a:rPr lang="en-US" sz="2800" dirty="0"/>
              <a:t>T</a:t>
            </a:r>
            <a:r>
              <a:rPr lang="en-US" sz="2800" dirty="0" smtClean="0"/>
              <a:t>hese solutions already agree on “g”, “</a:t>
            </a:r>
            <a:r>
              <a:rPr lang="en-US" sz="2800" dirty="0" err="1" smtClean="0"/>
              <a:t>i</a:t>
            </a:r>
            <a:r>
              <a:rPr lang="en-US" sz="2800" dirty="0" smtClean="0"/>
              <a:t>”, “z” counts … they’re </a:t>
            </a:r>
            <a:r>
              <a:rPr lang="en-US" sz="2800" i="1" dirty="0" smtClean="0"/>
              <a:t>only </a:t>
            </a:r>
            <a:r>
              <a:rPr lang="en-US" sz="2800" dirty="0" smtClean="0"/>
              <a:t>negotiating over the “</a:t>
            </a:r>
            <a:r>
              <a:rPr lang="en-US" sz="2800" b="1" dirty="0" smtClean="0">
                <a:solidFill>
                  <a:srgbClr val="0070C0"/>
                </a:solidFill>
                <a:latin typeface="Cambria" panose="02040503050406030204" pitchFamily="18" charset="0"/>
                <a:ea typeface="Arial"/>
                <a:cs typeface="Arial"/>
                <a:sym typeface="Arial"/>
              </a:rPr>
              <a:t>r</a:t>
            </a:r>
            <a:r>
              <a:rPr lang="en-US" sz="2800" dirty="0" smtClean="0"/>
              <a:t>” count.</a:t>
            </a:r>
            <a:endParaRPr lang="en-US" sz="2800" dirty="0"/>
          </a:p>
          <a:p>
            <a:pPr marL="463550" indent="-260350">
              <a:lnSpc>
                <a:spcPct val="100000"/>
              </a:lnSpc>
            </a:pPr>
            <a:endParaRPr lang="en-US" sz="2800" dirty="0" smtClean="0"/>
          </a:p>
        </p:txBody>
      </p:sp>
      <p:grpSp>
        <p:nvGrpSpPr>
          <p:cNvPr id="85" name="Group 84"/>
          <p:cNvGrpSpPr/>
          <p:nvPr/>
        </p:nvGrpSpPr>
        <p:grpSpPr>
          <a:xfrm>
            <a:off x="1076782" y="4545848"/>
            <a:ext cx="3669856" cy="725426"/>
            <a:chOff x="1076782" y="4545848"/>
            <a:chExt cx="3669856" cy="725426"/>
          </a:xfrm>
        </p:grpSpPr>
        <p:sp>
          <p:nvSpPr>
            <p:cNvPr id="65" name="Shape 1898"/>
            <p:cNvSpPr/>
            <p:nvPr/>
          </p:nvSpPr>
          <p:spPr>
            <a:xfrm>
              <a:off x="3524702" y="4651769"/>
              <a:ext cx="1221936" cy="619505"/>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2400" b="1" kern="0" dirty="0" smtClean="0">
                  <a:solidFill>
                    <a:srgbClr val="000000"/>
                  </a:solidFill>
                  <a:latin typeface="Arial"/>
                  <a:cs typeface="Arial"/>
                  <a:sym typeface="Arial"/>
                  <a:rtl val="0"/>
                </a:rPr>
                <a:t>giz</a:t>
              </a:r>
              <a:endParaRPr lang="en" sz="2400" b="1" kern="0" dirty="0">
                <a:solidFill>
                  <a:srgbClr val="000000"/>
                </a:solidFill>
                <a:latin typeface="Arial"/>
                <a:ea typeface="Arial"/>
                <a:cs typeface="Arial"/>
                <a:sym typeface="Arial"/>
                <a:rtl val="0"/>
              </a:endParaRPr>
            </a:p>
          </p:txBody>
        </p:sp>
        <p:sp>
          <p:nvSpPr>
            <p:cNvPr id="67" name="Shape 1904"/>
            <p:cNvSpPr/>
            <p:nvPr/>
          </p:nvSpPr>
          <p:spPr>
            <a:xfrm>
              <a:off x="1076782" y="4651768"/>
              <a:ext cx="1464800" cy="592479"/>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2400" b="1" kern="0" dirty="0">
                  <a:solidFill>
                    <a:srgbClr val="000000"/>
                  </a:solidFill>
                  <a:latin typeface="Arial"/>
                  <a:cs typeface="Arial"/>
                  <a:sym typeface="Arial"/>
                  <a:rtl val="0"/>
                </a:rPr>
                <a:t>g</a:t>
              </a:r>
              <a:r>
                <a:rPr lang="en" sz="2400" b="1" kern="0" dirty="0">
                  <a:solidFill>
                    <a:srgbClr val="0070C0"/>
                  </a:solidFill>
                  <a:latin typeface="Arial"/>
                  <a:cs typeface="Arial"/>
                  <a:sym typeface="Arial"/>
                  <a:rtl val="0"/>
                </a:rPr>
                <a:t>r</a:t>
              </a:r>
              <a:r>
                <a:rPr lang="en" sz="2400" b="1" kern="0" dirty="0">
                  <a:solidFill>
                    <a:srgbClr val="000000"/>
                  </a:solidFill>
                  <a:latin typeface="Arial"/>
                  <a:cs typeface="Arial"/>
                  <a:sym typeface="Arial"/>
                  <a:rtl val="0"/>
                </a:rPr>
                <a:t>iz</a:t>
              </a:r>
              <a:endParaRPr lang="en" sz="2400" b="1" kern="0" dirty="0">
                <a:solidFill>
                  <a:srgbClr val="000000"/>
                </a:solidFill>
                <a:latin typeface="Arial"/>
                <a:ea typeface="Arial"/>
                <a:cs typeface="Arial"/>
                <a:sym typeface="Arial"/>
                <a:rtl val="0"/>
              </a:endParaRPr>
            </a:p>
          </p:txBody>
        </p:sp>
        <p:cxnSp>
          <p:nvCxnSpPr>
            <p:cNvPr id="68" name="Shape 1929"/>
            <p:cNvCxnSpPr>
              <a:stCxn id="65" idx="0"/>
              <a:endCxn id="67" idx="0"/>
            </p:cNvCxnSpPr>
            <p:nvPr/>
          </p:nvCxnSpPr>
          <p:spPr>
            <a:xfrm rot="16200000" flipV="1">
              <a:off x="2970310" y="3488524"/>
              <a:ext cx="16933" cy="2326488"/>
            </a:xfrm>
            <a:prstGeom prst="curvedConnector3">
              <a:avLst>
                <a:gd name="adj1" fmla="val 1800000"/>
              </a:avLst>
            </a:prstGeom>
            <a:noFill/>
            <a:ln w="19050" cap="flat" cmpd="sng">
              <a:solidFill>
                <a:schemeClr val="tx1"/>
              </a:solidFill>
              <a:prstDash val="dashDot"/>
              <a:round/>
              <a:headEnd type="none" w="med" len="med"/>
              <a:tailEnd type="none" w="med" len="med"/>
            </a:ln>
          </p:spPr>
        </p:cxnSp>
        <p:cxnSp>
          <p:nvCxnSpPr>
            <p:cNvPr id="69" name="Shape 1934"/>
            <p:cNvCxnSpPr>
              <a:stCxn id="67" idx="0"/>
            </p:cNvCxnSpPr>
            <p:nvPr/>
          </p:nvCxnSpPr>
          <p:spPr>
            <a:xfrm flipV="1">
              <a:off x="1809183" y="4545848"/>
              <a:ext cx="546399" cy="105920"/>
            </a:xfrm>
            <a:prstGeom prst="straightConnector1">
              <a:avLst/>
            </a:prstGeom>
            <a:noFill/>
            <a:ln w="19050" cap="flat" cmpd="sng">
              <a:solidFill>
                <a:srgbClr val="000000"/>
              </a:solidFill>
              <a:prstDash val="solid"/>
              <a:round/>
              <a:headEnd type="none" w="med" len="med"/>
              <a:tailEnd type="triangle" w="lg" len="lg"/>
            </a:ln>
          </p:spPr>
        </p:cxnSp>
        <p:cxnSp>
          <p:nvCxnSpPr>
            <p:cNvPr id="70" name="Shape 1936"/>
            <p:cNvCxnSpPr>
              <a:stCxn id="65" idx="0"/>
            </p:cNvCxnSpPr>
            <p:nvPr/>
          </p:nvCxnSpPr>
          <p:spPr>
            <a:xfrm flipH="1" flipV="1">
              <a:off x="3732004" y="4557275"/>
              <a:ext cx="403666" cy="94493"/>
            </a:xfrm>
            <a:prstGeom prst="straightConnector1">
              <a:avLst/>
            </a:prstGeom>
            <a:noFill/>
            <a:ln w="19050" cap="flat" cmpd="sng">
              <a:solidFill>
                <a:srgbClr val="000000"/>
              </a:solidFill>
              <a:prstDash val="solid"/>
              <a:round/>
              <a:headEnd type="none" w="med" len="med"/>
              <a:tailEnd type="triangle" w="lg" len="lg"/>
            </a:ln>
          </p:spPr>
        </p:cxnSp>
      </p:grpSp>
      <p:grpSp>
        <p:nvGrpSpPr>
          <p:cNvPr id="84" name="Group 83"/>
          <p:cNvGrpSpPr/>
          <p:nvPr/>
        </p:nvGrpSpPr>
        <p:grpSpPr>
          <a:xfrm>
            <a:off x="1056906" y="2100822"/>
            <a:ext cx="3669856" cy="725426"/>
            <a:chOff x="1056906" y="2100822"/>
            <a:chExt cx="3669856" cy="725426"/>
          </a:xfrm>
        </p:grpSpPr>
        <p:sp>
          <p:nvSpPr>
            <p:cNvPr id="75" name="Shape 1898"/>
            <p:cNvSpPr/>
            <p:nvPr/>
          </p:nvSpPr>
          <p:spPr>
            <a:xfrm>
              <a:off x="3504826" y="2206743"/>
              <a:ext cx="1221936" cy="619505"/>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2400" b="1" kern="0" dirty="0" smtClean="0">
                  <a:solidFill>
                    <a:srgbClr val="000000"/>
                  </a:solidFill>
                  <a:latin typeface="Arial"/>
                  <a:cs typeface="Arial"/>
                  <a:sym typeface="Arial"/>
                  <a:rtl val="0"/>
                </a:rPr>
                <a:t>g</a:t>
              </a:r>
              <a:r>
                <a:rPr lang="en" sz="2400" b="1" kern="0" dirty="0" smtClean="0">
                  <a:solidFill>
                    <a:srgbClr val="FF6600"/>
                  </a:solidFill>
                  <a:latin typeface="Arial"/>
                  <a:cs typeface="Arial"/>
                  <a:sym typeface="Arial"/>
                  <a:rtl val="0"/>
                </a:rPr>
                <a:t>iz</a:t>
              </a:r>
              <a:endParaRPr lang="en" sz="2400" b="1" kern="0" dirty="0">
                <a:solidFill>
                  <a:srgbClr val="000000"/>
                </a:solidFill>
                <a:latin typeface="Arial"/>
                <a:ea typeface="Arial"/>
                <a:cs typeface="Arial"/>
                <a:sym typeface="Arial"/>
                <a:rtl val="0"/>
              </a:endParaRPr>
            </a:p>
          </p:txBody>
        </p:sp>
        <p:sp>
          <p:nvSpPr>
            <p:cNvPr id="76" name="Shape 1904"/>
            <p:cNvSpPr/>
            <p:nvPr/>
          </p:nvSpPr>
          <p:spPr>
            <a:xfrm>
              <a:off x="1056906" y="2206742"/>
              <a:ext cx="1464800" cy="592479"/>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2400" b="1" kern="0" dirty="0">
                  <a:solidFill>
                    <a:srgbClr val="000000"/>
                  </a:solidFill>
                  <a:latin typeface="Arial"/>
                  <a:cs typeface="Arial"/>
                  <a:sym typeface="Arial"/>
                  <a:rtl val="0"/>
                </a:rPr>
                <a:t>g</a:t>
              </a:r>
              <a:r>
                <a:rPr lang="en" sz="2400" b="1" kern="0" dirty="0">
                  <a:solidFill>
                    <a:srgbClr val="0070C0"/>
                  </a:solidFill>
                  <a:latin typeface="Arial"/>
                  <a:cs typeface="Arial"/>
                  <a:sym typeface="Arial"/>
                  <a:rtl val="0"/>
                </a:rPr>
                <a:t>riz</a:t>
              </a:r>
            </a:p>
          </p:txBody>
        </p:sp>
        <p:cxnSp>
          <p:nvCxnSpPr>
            <p:cNvPr id="77" name="Shape 1929"/>
            <p:cNvCxnSpPr>
              <a:stCxn id="75" idx="0"/>
              <a:endCxn id="76" idx="0"/>
            </p:cNvCxnSpPr>
            <p:nvPr/>
          </p:nvCxnSpPr>
          <p:spPr>
            <a:xfrm rot="16200000" flipV="1">
              <a:off x="2950434" y="1043498"/>
              <a:ext cx="16933" cy="2326488"/>
            </a:xfrm>
            <a:prstGeom prst="curvedConnector3">
              <a:avLst>
                <a:gd name="adj1" fmla="val 1800000"/>
              </a:avLst>
            </a:prstGeom>
            <a:noFill/>
            <a:ln w="19050" cap="flat" cmpd="sng">
              <a:solidFill>
                <a:schemeClr val="tx1"/>
              </a:solidFill>
              <a:prstDash val="dashDot"/>
              <a:round/>
              <a:headEnd type="none" w="med" len="med"/>
              <a:tailEnd type="none" w="med" len="med"/>
            </a:ln>
          </p:spPr>
        </p:cxnSp>
        <p:cxnSp>
          <p:nvCxnSpPr>
            <p:cNvPr id="78" name="Shape 1934"/>
            <p:cNvCxnSpPr>
              <a:stCxn id="76" idx="0"/>
            </p:cNvCxnSpPr>
            <p:nvPr/>
          </p:nvCxnSpPr>
          <p:spPr>
            <a:xfrm flipV="1">
              <a:off x="1789307" y="2100822"/>
              <a:ext cx="546399" cy="105920"/>
            </a:xfrm>
            <a:prstGeom prst="straightConnector1">
              <a:avLst/>
            </a:prstGeom>
            <a:noFill/>
            <a:ln w="19050" cap="flat" cmpd="sng">
              <a:solidFill>
                <a:srgbClr val="000000"/>
              </a:solidFill>
              <a:prstDash val="solid"/>
              <a:round/>
              <a:headEnd type="none" w="med" len="med"/>
              <a:tailEnd type="triangle" w="lg" len="lg"/>
            </a:ln>
          </p:spPr>
        </p:cxnSp>
        <p:cxnSp>
          <p:nvCxnSpPr>
            <p:cNvPr id="79" name="Shape 1936"/>
            <p:cNvCxnSpPr>
              <a:stCxn id="75" idx="0"/>
            </p:cNvCxnSpPr>
            <p:nvPr/>
          </p:nvCxnSpPr>
          <p:spPr>
            <a:xfrm flipH="1" flipV="1">
              <a:off x="3712128" y="2112249"/>
              <a:ext cx="403666" cy="94493"/>
            </a:xfrm>
            <a:prstGeom prst="straightConnector1">
              <a:avLst/>
            </a:prstGeom>
            <a:noFill/>
            <a:ln w="19050" cap="flat" cmpd="sng">
              <a:solidFill>
                <a:srgbClr val="000000"/>
              </a:solidFill>
              <a:prstDash val="solid"/>
              <a:round/>
              <a:headEnd type="none" w="med" len="med"/>
              <a:tailEnd type="triangle" w="lg" len="lg"/>
            </a:ln>
          </p:spPr>
        </p:cxnSp>
      </p:grpSp>
      <p:sp>
        <p:nvSpPr>
          <p:cNvPr id="83" name="Cloud Callout 82"/>
          <p:cNvSpPr/>
          <p:nvPr/>
        </p:nvSpPr>
        <p:spPr>
          <a:xfrm>
            <a:off x="5731567" y="4557275"/>
            <a:ext cx="3535063" cy="827710"/>
          </a:xfrm>
          <a:prstGeom prst="cloudCallout">
            <a:avLst>
              <a:gd name="adj1" fmla="val -73296"/>
              <a:gd name="adj2" fmla="val -2904"/>
            </a:avLst>
          </a:prstGeom>
          <a:solidFill>
            <a:srgbClr val="FFFF83"/>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US" kern="0" dirty="0" smtClean="0">
                <a:solidFill>
                  <a:srgbClr val="000000"/>
                </a:solidFill>
                <a:sym typeface="Arial"/>
                <a:rtl val="0"/>
              </a:rPr>
              <a:t>I need more </a:t>
            </a:r>
            <a:r>
              <a:rPr lang="en-US" b="1" kern="0" dirty="0" smtClean="0">
                <a:solidFill>
                  <a:srgbClr val="0070C0"/>
                </a:solidFill>
                <a:sym typeface="Arial"/>
                <a:rtl val="0"/>
              </a:rPr>
              <a:t>r</a:t>
            </a:r>
            <a:r>
              <a:rPr lang="en-US" kern="0" dirty="0" smtClean="0">
                <a:solidFill>
                  <a:srgbClr val="000000"/>
                </a:solidFill>
                <a:sym typeface="Arial"/>
                <a:rtl val="0"/>
              </a:rPr>
              <a:t>’s.</a:t>
            </a:r>
            <a:endParaRPr lang="en" kern="0" dirty="0">
              <a:solidFill>
                <a:srgbClr val="000000"/>
              </a:solidFill>
              <a:sym typeface="Arial"/>
              <a:rtl val="0"/>
            </a:endParaRPr>
          </a:p>
        </p:txBody>
      </p:sp>
    </p:spTree>
    <p:extLst>
      <p:ext uri="{BB962C8B-B14F-4D97-AF65-F5344CB8AC3E}">
        <p14:creationId xmlns:p14="http://schemas.microsoft.com/office/powerpoint/2010/main" val="35866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left)">
                                      <p:cBhvr>
                                        <p:cTn id="18" dur="500"/>
                                        <p:tgtEl>
                                          <p:spTgt spid="8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181"/>
            <a:ext cx="8229600" cy="1143200"/>
          </a:xfrm>
        </p:spPr>
        <p:txBody>
          <a:bodyPr/>
          <a:lstStyle/>
          <a:p>
            <a:r>
              <a:rPr lang="en-US" dirty="0" smtClean="0"/>
              <a:t>Why n-gram features?</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217</a:t>
            </a:fld>
            <a:endParaRPr lang="en" sz="1200">
              <a:solidFill>
                <a:srgbClr val="888888"/>
              </a:solidFill>
              <a:latin typeface="Calibri"/>
              <a:ea typeface="Calibri"/>
              <a:cs typeface="Calibri"/>
              <a:sym typeface="Calibri"/>
            </a:endParaRPr>
          </a:p>
        </p:txBody>
      </p:sp>
      <p:sp>
        <p:nvSpPr>
          <p:cNvPr id="5" name="Text Placeholder 2"/>
          <p:cNvSpPr>
            <a:spLocks noGrp="1"/>
          </p:cNvSpPr>
          <p:nvPr>
            <p:ph type="body" idx="1"/>
          </p:nvPr>
        </p:nvSpPr>
        <p:spPr>
          <a:xfrm>
            <a:off x="457200" y="1123124"/>
            <a:ext cx="8408504" cy="4526000"/>
          </a:xfrm>
        </p:spPr>
        <p:txBody>
          <a:bodyPr/>
          <a:lstStyle/>
          <a:p>
            <a:pPr marL="463550" indent="-260350">
              <a:lnSpc>
                <a:spcPct val="100000"/>
              </a:lnSpc>
              <a:spcAft>
                <a:spcPts val="600"/>
              </a:spcAft>
            </a:pPr>
            <a:r>
              <a:rPr lang="en-US" sz="2800" dirty="0" smtClean="0"/>
              <a:t>Adjust weights </a:t>
            </a:r>
            <a:r>
              <a:rPr lang="el-GR" sz="2800" dirty="0" smtClean="0">
                <a:latin typeface="Arial" panose="020B0604020202020204" pitchFamily="34" charset="0"/>
                <a:cs typeface="Arial" panose="020B0604020202020204" pitchFamily="34" charset="0"/>
              </a:rPr>
              <a:t>λ</a:t>
            </a:r>
            <a:r>
              <a:rPr lang="en-US" sz="2800" dirty="0" smtClean="0">
                <a:latin typeface="Arial" panose="020B0604020202020204" pitchFamily="34" charset="0"/>
                <a:cs typeface="Arial" panose="020B0604020202020204" pitchFamily="34" charset="0"/>
              </a:rPr>
              <a:t> </a:t>
            </a:r>
            <a:r>
              <a:rPr lang="en-US" sz="2800" dirty="0" smtClean="0"/>
              <a:t>until the “r” counts match:</a:t>
            </a:r>
            <a:endParaRPr lang="en-US" sz="2800" i="1" dirty="0" smtClean="0"/>
          </a:p>
          <a:p>
            <a:pPr marL="463550" indent="-260350">
              <a:lnSpc>
                <a:spcPct val="100000"/>
              </a:lnSpc>
            </a:pPr>
            <a:endParaRPr lang="en-US" sz="6600" i="1" dirty="0" smtClean="0"/>
          </a:p>
          <a:p>
            <a:pPr marL="463550" indent="-260350">
              <a:lnSpc>
                <a:spcPct val="100000"/>
              </a:lnSpc>
            </a:pPr>
            <a:r>
              <a:rPr lang="en-US" sz="2800" dirty="0" smtClean="0"/>
              <a:t>Next iteration agrees on </a:t>
            </a:r>
            <a:r>
              <a:rPr lang="en-US" sz="2800" i="1" dirty="0" smtClean="0"/>
              <a:t>all</a:t>
            </a:r>
            <a:r>
              <a:rPr lang="en-US" sz="2800" dirty="0" smtClean="0"/>
              <a:t> our unigram features:</a:t>
            </a:r>
          </a:p>
          <a:p>
            <a:pPr marL="463550" indent="-260350">
              <a:lnSpc>
                <a:spcPct val="100000"/>
              </a:lnSpc>
            </a:pPr>
            <a:endParaRPr lang="en-US" sz="5400" dirty="0" smtClean="0"/>
          </a:p>
          <a:p>
            <a:pPr marL="863600" lvl="1" indent="-260350">
              <a:lnSpc>
                <a:spcPct val="100000"/>
              </a:lnSpc>
              <a:spcBef>
                <a:spcPts val="0"/>
              </a:spcBef>
              <a:spcAft>
                <a:spcPts val="0"/>
              </a:spcAft>
            </a:pPr>
            <a:r>
              <a:rPr lang="en-US" sz="2400" dirty="0" smtClean="0"/>
              <a:t>Oops!  Features matched only counts, not positions </a:t>
            </a:r>
            <a:r>
              <a:rPr lang="en-US" sz="2400" dirty="0" smtClean="0">
                <a:sym typeface="Wingdings" panose="05000000000000000000" pitchFamily="2" charset="2"/>
              </a:rPr>
              <a:t></a:t>
            </a:r>
          </a:p>
          <a:p>
            <a:pPr marL="863600" lvl="1" indent="-260350">
              <a:lnSpc>
                <a:spcPct val="100000"/>
              </a:lnSpc>
              <a:spcBef>
                <a:spcPts val="0"/>
              </a:spcBef>
              <a:spcAft>
                <a:spcPts val="0"/>
              </a:spcAft>
            </a:pPr>
            <a:r>
              <a:rPr lang="en-US" sz="2400" dirty="0" smtClean="0">
                <a:sym typeface="Wingdings" panose="05000000000000000000" pitchFamily="2" charset="2"/>
              </a:rPr>
              <a:t>But bigram counts are still wrong … </a:t>
            </a:r>
            <a:br>
              <a:rPr lang="en-US" sz="2400" dirty="0" smtClean="0">
                <a:sym typeface="Wingdings" panose="05000000000000000000" pitchFamily="2" charset="2"/>
              </a:rPr>
            </a:br>
            <a:r>
              <a:rPr lang="en-US" sz="2400" dirty="0" smtClean="0">
                <a:sym typeface="Wingdings" panose="05000000000000000000" pitchFamily="2" charset="2"/>
              </a:rPr>
              <a:t>so bigram features get activated to save the day </a:t>
            </a:r>
          </a:p>
          <a:p>
            <a:pPr marL="863600" lvl="1" indent="-260350">
              <a:lnSpc>
                <a:spcPct val="100000"/>
              </a:lnSpc>
            </a:pPr>
            <a:r>
              <a:rPr lang="en-US" sz="2400" dirty="0" smtClean="0"/>
              <a:t>If that’s not enough, add even longer substrings … </a:t>
            </a:r>
          </a:p>
          <a:p>
            <a:pPr marL="203200" indent="0">
              <a:lnSpc>
                <a:spcPct val="100000"/>
              </a:lnSpc>
              <a:buNone/>
            </a:pPr>
            <a:endParaRPr lang="en-US" sz="5400" dirty="0" smtClean="0"/>
          </a:p>
          <a:p>
            <a:pPr marL="463550" indent="-260350">
              <a:lnSpc>
                <a:spcPct val="100000"/>
              </a:lnSpc>
            </a:pPr>
            <a:endParaRPr lang="en-US" sz="2800" dirty="0" smtClean="0"/>
          </a:p>
        </p:txBody>
      </p:sp>
      <p:grpSp>
        <p:nvGrpSpPr>
          <p:cNvPr id="85" name="Group 84"/>
          <p:cNvGrpSpPr/>
          <p:nvPr/>
        </p:nvGrpSpPr>
        <p:grpSpPr>
          <a:xfrm>
            <a:off x="1076782" y="2001430"/>
            <a:ext cx="3669856" cy="725426"/>
            <a:chOff x="1076782" y="4545848"/>
            <a:chExt cx="3669856" cy="725426"/>
          </a:xfrm>
        </p:grpSpPr>
        <p:sp>
          <p:nvSpPr>
            <p:cNvPr id="65" name="Shape 1898"/>
            <p:cNvSpPr/>
            <p:nvPr/>
          </p:nvSpPr>
          <p:spPr>
            <a:xfrm>
              <a:off x="3524702" y="4651769"/>
              <a:ext cx="1221936" cy="619505"/>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2400" b="1" kern="0" dirty="0" smtClean="0">
                  <a:solidFill>
                    <a:srgbClr val="000000"/>
                  </a:solidFill>
                  <a:latin typeface="Arial"/>
                  <a:cs typeface="Arial"/>
                  <a:sym typeface="Arial"/>
                  <a:rtl val="0"/>
                </a:rPr>
                <a:t>giz</a:t>
              </a:r>
              <a:endParaRPr lang="en" sz="2400" b="1" kern="0" dirty="0">
                <a:solidFill>
                  <a:srgbClr val="000000"/>
                </a:solidFill>
                <a:latin typeface="Arial"/>
                <a:ea typeface="Arial"/>
                <a:cs typeface="Arial"/>
                <a:sym typeface="Arial"/>
                <a:rtl val="0"/>
              </a:endParaRPr>
            </a:p>
          </p:txBody>
        </p:sp>
        <p:sp>
          <p:nvSpPr>
            <p:cNvPr id="67" name="Shape 1904"/>
            <p:cNvSpPr/>
            <p:nvPr/>
          </p:nvSpPr>
          <p:spPr>
            <a:xfrm>
              <a:off x="1076782" y="4651768"/>
              <a:ext cx="1464800" cy="592479"/>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2400" b="1" kern="0" dirty="0">
                  <a:solidFill>
                    <a:srgbClr val="000000"/>
                  </a:solidFill>
                  <a:latin typeface="Arial"/>
                  <a:cs typeface="Arial"/>
                  <a:sym typeface="Arial"/>
                  <a:rtl val="0"/>
                </a:rPr>
                <a:t>g</a:t>
              </a:r>
              <a:r>
                <a:rPr lang="en" sz="2400" b="1" kern="0" dirty="0">
                  <a:solidFill>
                    <a:srgbClr val="0070C0"/>
                  </a:solidFill>
                  <a:latin typeface="Arial"/>
                  <a:cs typeface="Arial"/>
                  <a:sym typeface="Arial"/>
                  <a:rtl val="0"/>
                </a:rPr>
                <a:t>r</a:t>
              </a:r>
              <a:r>
                <a:rPr lang="en" sz="2400" b="1" kern="0" dirty="0">
                  <a:solidFill>
                    <a:srgbClr val="000000"/>
                  </a:solidFill>
                  <a:latin typeface="Arial"/>
                  <a:cs typeface="Arial"/>
                  <a:sym typeface="Arial"/>
                  <a:rtl val="0"/>
                </a:rPr>
                <a:t>iz</a:t>
              </a:r>
              <a:endParaRPr lang="en" sz="2400" b="1" kern="0" dirty="0">
                <a:solidFill>
                  <a:srgbClr val="000000"/>
                </a:solidFill>
                <a:latin typeface="Arial"/>
                <a:ea typeface="Arial"/>
                <a:cs typeface="Arial"/>
                <a:sym typeface="Arial"/>
                <a:rtl val="0"/>
              </a:endParaRPr>
            </a:p>
          </p:txBody>
        </p:sp>
        <p:cxnSp>
          <p:nvCxnSpPr>
            <p:cNvPr id="68" name="Shape 1929"/>
            <p:cNvCxnSpPr>
              <a:stCxn id="65" idx="0"/>
              <a:endCxn id="67" idx="0"/>
            </p:cNvCxnSpPr>
            <p:nvPr/>
          </p:nvCxnSpPr>
          <p:spPr>
            <a:xfrm rot="16200000" flipV="1">
              <a:off x="2970310" y="3488524"/>
              <a:ext cx="16933" cy="2326488"/>
            </a:xfrm>
            <a:prstGeom prst="curvedConnector3">
              <a:avLst>
                <a:gd name="adj1" fmla="val 1800000"/>
              </a:avLst>
            </a:prstGeom>
            <a:noFill/>
            <a:ln w="19050" cap="flat" cmpd="sng">
              <a:solidFill>
                <a:schemeClr val="tx1"/>
              </a:solidFill>
              <a:prstDash val="dashDot"/>
              <a:round/>
              <a:headEnd type="none" w="med" len="med"/>
              <a:tailEnd type="none" w="med" len="med"/>
            </a:ln>
          </p:spPr>
        </p:cxnSp>
        <p:cxnSp>
          <p:nvCxnSpPr>
            <p:cNvPr id="69" name="Shape 1934"/>
            <p:cNvCxnSpPr>
              <a:stCxn id="67" idx="0"/>
            </p:cNvCxnSpPr>
            <p:nvPr/>
          </p:nvCxnSpPr>
          <p:spPr>
            <a:xfrm flipV="1">
              <a:off x="1809183" y="4545848"/>
              <a:ext cx="546399" cy="105920"/>
            </a:xfrm>
            <a:prstGeom prst="straightConnector1">
              <a:avLst/>
            </a:prstGeom>
            <a:noFill/>
            <a:ln w="19050" cap="flat" cmpd="sng">
              <a:solidFill>
                <a:srgbClr val="000000"/>
              </a:solidFill>
              <a:prstDash val="solid"/>
              <a:round/>
              <a:headEnd type="none" w="med" len="med"/>
              <a:tailEnd type="triangle" w="lg" len="lg"/>
            </a:ln>
          </p:spPr>
        </p:cxnSp>
        <p:cxnSp>
          <p:nvCxnSpPr>
            <p:cNvPr id="70" name="Shape 1936"/>
            <p:cNvCxnSpPr>
              <a:stCxn id="65" idx="0"/>
            </p:cNvCxnSpPr>
            <p:nvPr/>
          </p:nvCxnSpPr>
          <p:spPr>
            <a:xfrm flipH="1" flipV="1">
              <a:off x="3732004" y="4557275"/>
              <a:ext cx="403666" cy="94493"/>
            </a:xfrm>
            <a:prstGeom prst="straightConnector1">
              <a:avLst/>
            </a:prstGeom>
            <a:noFill/>
            <a:ln w="19050" cap="flat" cmpd="sng">
              <a:solidFill>
                <a:srgbClr val="000000"/>
              </a:solidFill>
              <a:prstDash val="solid"/>
              <a:round/>
              <a:headEnd type="none" w="med" len="med"/>
              <a:tailEnd type="triangle" w="lg" len="lg"/>
            </a:ln>
          </p:spPr>
        </p:cxnSp>
      </p:grpSp>
      <p:sp>
        <p:nvSpPr>
          <p:cNvPr id="83" name="Cloud Callout 82"/>
          <p:cNvSpPr/>
          <p:nvPr/>
        </p:nvSpPr>
        <p:spPr>
          <a:xfrm>
            <a:off x="5512092" y="2012857"/>
            <a:ext cx="3560914" cy="827710"/>
          </a:xfrm>
          <a:prstGeom prst="cloudCallout">
            <a:avLst>
              <a:gd name="adj1" fmla="val -70288"/>
              <a:gd name="adj2" fmla="val -4505"/>
            </a:avLst>
          </a:prstGeom>
          <a:solidFill>
            <a:srgbClr val="FFFF83"/>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US" kern="0" dirty="0" smtClean="0">
                <a:solidFill>
                  <a:srgbClr val="000000"/>
                </a:solidFill>
                <a:sym typeface="Arial"/>
                <a:rtl val="0"/>
              </a:rPr>
              <a:t>I need more </a:t>
            </a:r>
            <a:r>
              <a:rPr lang="en-US" b="1" kern="0" dirty="0" smtClean="0">
                <a:solidFill>
                  <a:srgbClr val="0070C0"/>
                </a:solidFill>
                <a:sym typeface="Arial"/>
                <a:rtl val="0"/>
              </a:rPr>
              <a:t>r</a:t>
            </a:r>
            <a:r>
              <a:rPr lang="en-US" kern="0" dirty="0" smtClean="0">
                <a:solidFill>
                  <a:srgbClr val="000000"/>
                </a:solidFill>
                <a:sym typeface="Arial"/>
                <a:rtl val="0"/>
              </a:rPr>
              <a:t>’s … somewhere.</a:t>
            </a:r>
            <a:endParaRPr lang="en" kern="0" dirty="0">
              <a:solidFill>
                <a:srgbClr val="000000"/>
              </a:solidFill>
              <a:sym typeface="Arial"/>
              <a:rtl val="0"/>
            </a:endParaRPr>
          </a:p>
        </p:txBody>
      </p:sp>
      <p:grpSp>
        <p:nvGrpSpPr>
          <p:cNvPr id="19" name="Group 18"/>
          <p:cNvGrpSpPr/>
          <p:nvPr/>
        </p:nvGrpSpPr>
        <p:grpSpPr>
          <a:xfrm>
            <a:off x="1083410" y="3876619"/>
            <a:ext cx="3669856" cy="725426"/>
            <a:chOff x="1076782" y="4545848"/>
            <a:chExt cx="3669856" cy="725426"/>
          </a:xfrm>
        </p:grpSpPr>
        <p:sp>
          <p:nvSpPr>
            <p:cNvPr id="20" name="Shape 1898"/>
            <p:cNvSpPr/>
            <p:nvPr/>
          </p:nvSpPr>
          <p:spPr>
            <a:xfrm>
              <a:off x="3524702" y="4651769"/>
              <a:ext cx="1221936" cy="619505"/>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2400" b="1" kern="0" dirty="0" smtClean="0">
                  <a:solidFill>
                    <a:srgbClr val="000000"/>
                  </a:solidFill>
                  <a:latin typeface="Arial"/>
                  <a:cs typeface="Arial"/>
                  <a:sym typeface="Arial"/>
                  <a:rtl val="0"/>
                </a:rPr>
                <a:t>gi</a:t>
              </a:r>
              <a:r>
                <a:rPr lang="en" sz="2400" b="1" kern="0" dirty="0" smtClean="0">
                  <a:solidFill>
                    <a:srgbClr val="FFAB40">
                      <a:lumMod val="75000"/>
                    </a:srgbClr>
                  </a:solidFill>
                  <a:latin typeface="Arial"/>
                  <a:cs typeface="Arial"/>
                  <a:sym typeface="Arial"/>
                  <a:rtl val="0"/>
                </a:rPr>
                <a:t>r</a:t>
              </a:r>
              <a:r>
                <a:rPr lang="en" sz="2400" b="1" kern="0" dirty="0" smtClean="0">
                  <a:solidFill>
                    <a:srgbClr val="000000"/>
                  </a:solidFill>
                  <a:latin typeface="Arial"/>
                  <a:cs typeface="Arial"/>
                  <a:sym typeface="Arial"/>
                  <a:rtl val="0"/>
                </a:rPr>
                <a:t>z</a:t>
              </a:r>
              <a:endParaRPr lang="en" sz="2400" b="1" kern="0" dirty="0">
                <a:solidFill>
                  <a:srgbClr val="000000"/>
                </a:solidFill>
                <a:latin typeface="Arial"/>
                <a:ea typeface="Arial"/>
                <a:cs typeface="Arial"/>
                <a:sym typeface="Arial"/>
                <a:rtl val="0"/>
              </a:endParaRPr>
            </a:p>
          </p:txBody>
        </p:sp>
        <p:sp>
          <p:nvSpPr>
            <p:cNvPr id="21" name="Shape 1904"/>
            <p:cNvSpPr/>
            <p:nvPr/>
          </p:nvSpPr>
          <p:spPr>
            <a:xfrm>
              <a:off x="1076782" y="4651768"/>
              <a:ext cx="1464800" cy="592479"/>
            </a:xfrm>
            <a:prstGeom prst="ellipse">
              <a:avLst/>
            </a:prstGeom>
            <a:solidFill>
              <a:srgbClr val="FFFFFF"/>
            </a:solidFill>
            <a:ln w="19050" cap="flat" cmpd="sng">
              <a:solidFill>
                <a:schemeClr val="tx1"/>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2400" b="1" kern="0" dirty="0">
                  <a:solidFill>
                    <a:srgbClr val="000000"/>
                  </a:solidFill>
                  <a:latin typeface="Arial"/>
                  <a:cs typeface="Arial"/>
                  <a:sym typeface="Arial"/>
                  <a:rtl val="0"/>
                </a:rPr>
                <a:t>g</a:t>
              </a:r>
              <a:r>
                <a:rPr lang="en" sz="2400" b="1" kern="0" dirty="0">
                  <a:solidFill>
                    <a:srgbClr val="0070C0"/>
                  </a:solidFill>
                  <a:latin typeface="Arial"/>
                  <a:cs typeface="Arial"/>
                  <a:sym typeface="Arial"/>
                  <a:rtl val="0"/>
                </a:rPr>
                <a:t>r</a:t>
              </a:r>
              <a:r>
                <a:rPr lang="en" sz="2400" b="1" kern="0" dirty="0">
                  <a:solidFill>
                    <a:srgbClr val="000000"/>
                  </a:solidFill>
                  <a:latin typeface="Arial"/>
                  <a:cs typeface="Arial"/>
                  <a:sym typeface="Arial"/>
                  <a:rtl val="0"/>
                </a:rPr>
                <a:t>iz</a:t>
              </a:r>
              <a:endParaRPr lang="en" sz="2400" b="1" kern="0" dirty="0">
                <a:solidFill>
                  <a:srgbClr val="000000"/>
                </a:solidFill>
                <a:latin typeface="Arial"/>
                <a:ea typeface="Arial"/>
                <a:cs typeface="Arial"/>
                <a:sym typeface="Arial"/>
                <a:rtl val="0"/>
              </a:endParaRPr>
            </a:p>
          </p:txBody>
        </p:sp>
        <p:cxnSp>
          <p:nvCxnSpPr>
            <p:cNvPr id="22" name="Shape 1929"/>
            <p:cNvCxnSpPr>
              <a:stCxn id="20" idx="0"/>
              <a:endCxn id="21" idx="0"/>
            </p:cNvCxnSpPr>
            <p:nvPr/>
          </p:nvCxnSpPr>
          <p:spPr>
            <a:xfrm rot="16200000" flipV="1">
              <a:off x="2970310" y="3488524"/>
              <a:ext cx="16933" cy="2326488"/>
            </a:xfrm>
            <a:prstGeom prst="curvedConnector3">
              <a:avLst>
                <a:gd name="adj1" fmla="val 1800000"/>
              </a:avLst>
            </a:prstGeom>
            <a:noFill/>
            <a:ln w="19050" cap="flat" cmpd="sng">
              <a:solidFill>
                <a:schemeClr val="tx1"/>
              </a:solidFill>
              <a:prstDash val="dashDot"/>
              <a:round/>
              <a:headEnd type="none" w="med" len="med"/>
              <a:tailEnd type="none" w="med" len="med"/>
            </a:ln>
          </p:spPr>
        </p:cxnSp>
        <p:cxnSp>
          <p:nvCxnSpPr>
            <p:cNvPr id="23" name="Shape 1934"/>
            <p:cNvCxnSpPr>
              <a:stCxn id="21" idx="0"/>
            </p:cNvCxnSpPr>
            <p:nvPr/>
          </p:nvCxnSpPr>
          <p:spPr>
            <a:xfrm flipV="1">
              <a:off x="1809183" y="4545848"/>
              <a:ext cx="546399" cy="105920"/>
            </a:xfrm>
            <a:prstGeom prst="straightConnector1">
              <a:avLst/>
            </a:prstGeom>
            <a:noFill/>
            <a:ln w="19050" cap="flat" cmpd="sng">
              <a:solidFill>
                <a:srgbClr val="000000"/>
              </a:solidFill>
              <a:prstDash val="solid"/>
              <a:round/>
              <a:headEnd type="none" w="med" len="med"/>
              <a:tailEnd type="triangle" w="lg" len="lg"/>
            </a:ln>
          </p:spPr>
        </p:cxnSp>
        <p:cxnSp>
          <p:nvCxnSpPr>
            <p:cNvPr id="24" name="Shape 1936"/>
            <p:cNvCxnSpPr>
              <a:stCxn id="20" idx="0"/>
            </p:cNvCxnSpPr>
            <p:nvPr/>
          </p:nvCxnSpPr>
          <p:spPr>
            <a:xfrm flipH="1" flipV="1">
              <a:off x="3732004" y="4557275"/>
              <a:ext cx="403666" cy="94493"/>
            </a:xfrm>
            <a:prstGeom prst="straightConnector1">
              <a:avLst/>
            </a:prstGeom>
            <a:noFill/>
            <a:ln w="19050" cap="flat" cmpd="sng">
              <a:solidFill>
                <a:srgbClr val="000000"/>
              </a:solidFill>
              <a:prstDash val="solid"/>
              <a:round/>
              <a:headEnd type="none" w="med" len="med"/>
              <a:tailEnd type="triangle" w="lg" len="lg"/>
            </a:ln>
          </p:spPr>
        </p:cxnSp>
      </p:grpSp>
      <p:sp>
        <p:nvSpPr>
          <p:cNvPr id="25" name="Cloud Callout 24"/>
          <p:cNvSpPr/>
          <p:nvPr/>
        </p:nvSpPr>
        <p:spPr>
          <a:xfrm>
            <a:off x="5332720" y="3888046"/>
            <a:ext cx="3940539" cy="827710"/>
          </a:xfrm>
          <a:prstGeom prst="cloudCallout">
            <a:avLst>
              <a:gd name="adj1" fmla="val -62871"/>
              <a:gd name="adj2" fmla="val -1303"/>
            </a:avLst>
          </a:prstGeom>
          <a:solidFill>
            <a:srgbClr val="FFFF83"/>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l" eaLnBrk="1" fontAlgn="auto" hangingPunct="1">
              <a:spcBef>
                <a:spcPts val="0"/>
              </a:spcBef>
              <a:spcAft>
                <a:spcPts val="0"/>
              </a:spcAft>
              <a:buClr>
                <a:srgbClr val="000000"/>
              </a:buClr>
              <a:buSzPct val="25000"/>
              <a:buFontTx/>
              <a:buNone/>
            </a:pPr>
            <a:r>
              <a:rPr lang="en-US" kern="0" dirty="0" smtClean="0">
                <a:solidFill>
                  <a:srgbClr val="000000"/>
                </a:solidFill>
                <a:sym typeface="Arial"/>
                <a:rtl val="0"/>
              </a:rPr>
              <a:t>I need more </a:t>
            </a:r>
            <a:r>
              <a:rPr lang="en-US" b="1" kern="0" dirty="0" smtClean="0">
                <a:solidFill>
                  <a:srgbClr val="0070C0"/>
                </a:solidFill>
                <a:sym typeface="Arial"/>
                <a:rtl val="0"/>
              </a:rPr>
              <a:t>gr</a:t>
            </a:r>
            <a:r>
              <a:rPr lang="en-US" sz="1400" kern="0" dirty="0">
                <a:solidFill>
                  <a:srgbClr val="000000"/>
                </a:solidFill>
                <a:sym typeface="Arial"/>
                <a:rtl val="0"/>
              </a:rPr>
              <a:t>,</a:t>
            </a:r>
            <a:r>
              <a:rPr lang="en-US" b="1" kern="0" dirty="0" smtClean="0">
                <a:solidFill>
                  <a:srgbClr val="0070C0"/>
                </a:solidFill>
                <a:sym typeface="Arial"/>
                <a:rtl val="0"/>
              </a:rPr>
              <a:t> </a:t>
            </a:r>
            <a:r>
              <a:rPr lang="en-US" b="1" kern="0" dirty="0" err="1" smtClean="0">
                <a:solidFill>
                  <a:srgbClr val="0070C0"/>
                </a:solidFill>
                <a:sym typeface="Arial"/>
                <a:rtl val="0"/>
              </a:rPr>
              <a:t>ri</a:t>
            </a:r>
            <a:r>
              <a:rPr lang="en-US" kern="0" dirty="0" smtClean="0">
                <a:solidFill>
                  <a:srgbClr val="000000"/>
                </a:solidFill>
                <a:sym typeface="Arial"/>
                <a:rtl val="0"/>
              </a:rPr>
              <a:t>, </a:t>
            </a:r>
            <a:r>
              <a:rPr lang="en-US" b="1" kern="0" dirty="0" err="1" smtClean="0">
                <a:solidFill>
                  <a:srgbClr val="0070C0"/>
                </a:solidFill>
                <a:sym typeface="Arial"/>
                <a:rtl val="0"/>
              </a:rPr>
              <a:t>iz</a:t>
            </a:r>
            <a:r>
              <a:rPr lang="en-US" kern="0" dirty="0" smtClean="0">
                <a:solidFill>
                  <a:srgbClr val="000000"/>
                </a:solidFill>
                <a:sym typeface="Arial"/>
                <a:rtl val="0"/>
              </a:rPr>
              <a:t>,</a:t>
            </a:r>
            <a:br>
              <a:rPr lang="en-US" kern="0" dirty="0" smtClean="0">
                <a:solidFill>
                  <a:srgbClr val="000000"/>
                </a:solidFill>
                <a:sym typeface="Arial"/>
                <a:rtl val="0"/>
              </a:rPr>
            </a:br>
            <a:r>
              <a:rPr lang="en-US" kern="0" dirty="0" smtClean="0">
                <a:solidFill>
                  <a:srgbClr val="000000"/>
                </a:solidFill>
                <a:sym typeface="Arial"/>
                <a:rtl val="0"/>
              </a:rPr>
              <a:t>less </a:t>
            </a:r>
            <a:r>
              <a:rPr lang="en-US" b="1" kern="0" dirty="0" err="1" smtClean="0">
                <a:solidFill>
                  <a:srgbClr val="FFAB40">
                    <a:lumMod val="75000"/>
                  </a:srgbClr>
                </a:solidFill>
                <a:sym typeface="Arial"/>
                <a:rtl val="0"/>
              </a:rPr>
              <a:t>gi</a:t>
            </a:r>
            <a:r>
              <a:rPr lang="en-US" kern="0" dirty="0" smtClean="0">
                <a:solidFill>
                  <a:srgbClr val="000000"/>
                </a:solidFill>
                <a:sym typeface="Arial"/>
                <a:rtl val="0"/>
              </a:rPr>
              <a:t>,</a:t>
            </a:r>
            <a:r>
              <a:rPr lang="en-US" b="1" kern="0" dirty="0" smtClean="0">
                <a:solidFill>
                  <a:srgbClr val="FFAB40">
                    <a:lumMod val="75000"/>
                  </a:srgbClr>
                </a:solidFill>
                <a:sym typeface="Arial"/>
                <a:rtl val="0"/>
              </a:rPr>
              <a:t> </a:t>
            </a:r>
            <a:r>
              <a:rPr lang="en-US" b="1" kern="0" dirty="0" err="1" smtClean="0">
                <a:solidFill>
                  <a:srgbClr val="FFAB40">
                    <a:lumMod val="75000"/>
                  </a:srgbClr>
                </a:solidFill>
                <a:sym typeface="Arial"/>
                <a:rtl val="0"/>
              </a:rPr>
              <a:t>ir</a:t>
            </a:r>
            <a:r>
              <a:rPr lang="en-US" kern="0" dirty="0" smtClean="0">
                <a:solidFill>
                  <a:srgbClr val="000000"/>
                </a:solidFill>
                <a:sym typeface="Arial"/>
                <a:rtl val="0"/>
              </a:rPr>
              <a:t>, </a:t>
            </a:r>
            <a:r>
              <a:rPr lang="en-US" b="1" kern="0" dirty="0" err="1" smtClean="0">
                <a:solidFill>
                  <a:srgbClr val="FFAB40">
                    <a:lumMod val="75000"/>
                  </a:srgbClr>
                </a:solidFill>
                <a:sym typeface="Arial"/>
                <a:rtl val="0"/>
              </a:rPr>
              <a:t>rz</a:t>
            </a:r>
            <a:r>
              <a:rPr lang="en-US" kern="0" dirty="0" smtClean="0">
                <a:solidFill>
                  <a:srgbClr val="000000"/>
                </a:solidFill>
                <a:sym typeface="Arial"/>
                <a:rtl val="0"/>
              </a:rPr>
              <a:t>.</a:t>
            </a:r>
            <a:endParaRPr lang="en" kern="0" dirty="0">
              <a:solidFill>
                <a:srgbClr val="000000"/>
              </a:solidFill>
              <a:sym typeface="Arial"/>
              <a:rtl val="0"/>
            </a:endParaRPr>
          </a:p>
        </p:txBody>
      </p:sp>
    </p:spTree>
    <p:extLst>
      <p:ext uri="{BB962C8B-B14F-4D97-AF65-F5344CB8AC3E}">
        <p14:creationId xmlns:p14="http://schemas.microsoft.com/office/powerpoint/2010/main" val="108141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idx="4294967295"/>
          </p:nvPr>
        </p:nvSpPr>
        <p:spPr>
          <a:xfrm>
            <a:off x="685800" y="1273175"/>
            <a:ext cx="7772400" cy="1470025"/>
          </a:xfrm>
        </p:spPr>
        <p:txBody>
          <a:bodyPr/>
          <a:lstStyle/>
          <a:p>
            <a:r>
              <a:rPr lang="en-US" dirty="0" smtClean="0"/>
              <a:t>Results using Dual Decomposition</a:t>
            </a:r>
          </a:p>
        </p:txBody>
      </p:sp>
      <p:sp>
        <p:nvSpPr>
          <p:cNvPr id="971779" name="Rectangle 3"/>
          <p:cNvSpPr>
            <a:spLocks noGrp="1" noChangeArrowheads="1"/>
          </p:cNvSpPr>
          <p:nvPr>
            <p:ph type="subTitle" idx="4294967295"/>
          </p:nvPr>
        </p:nvSpPr>
        <p:spPr>
          <a:xfrm>
            <a:off x="1371600" y="3886200"/>
            <a:ext cx="6400800" cy="1752600"/>
          </a:xfrm>
        </p:spPr>
        <p:txBody>
          <a:bodyPr/>
          <a:lstStyle/>
          <a:p>
            <a:pPr marL="0" indent="0" algn="ctr">
              <a:buFont typeface="Wingdings" panose="05000000000000000000" pitchFamily="2" charset="2"/>
              <a:buNone/>
            </a:pPr>
            <a:endParaRPr lang="en-US" smtClean="0"/>
          </a:p>
        </p:txBody>
      </p:sp>
      <p:sp>
        <p:nvSpPr>
          <p:cNvPr id="2" name="Slide Number Placeholder 1"/>
          <p:cNvSpPr>
            <a:spLocks noGrp="1"/>
          </p:cNvSpPr>
          <p:nvPr>
            <p:ph type="sldNum" sz="quarter" idx="10"/>
          </p:nvPr>
        </p:nvSpPr>
        <p:spPr/>
        <p:txBody>
          <a:bodyPr/>
          <a:lstStyle/>
          <a:p>
            <a:fld id="{49DE1205-2570-481F-8800-60FB5913B51D}" type="slidenum">
              <a:rPr lang="en-US" smtClean="0"/>
              <a:pPr/>
              <a:t>218</a:t>
            </a:fld>
            <a:endParaRPr lang="en-US"/>
          </a:p>
        </p:txBody>
      </p:sp>
    </p:spTree>
    <p:extLst>
      <p:ext uri="{BB962C8B-B14F-4D97-AF65-F5344CB8AC3E}">
        <p14:creationId xmlns:p14="http://schemas.microsoft.com/office/powerpoint/2010/main" val="317326965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t>7 Inference Problems (graphs)</a:t>
            </a:r>
            <a:endParaRPr lang="en-US" dirty="0"/>
          </a:p>
        </p:txBody>
      </p:sp>
      <p:sp>
        <p:nvSpPr>
          <p:cNvPr id="3" name="Text Placeholder 2"/>
          <p:cNvSpPr>
            <a:spLocks noGrp="1"/>
          </p:cNvSpPr>
          <p:nvPr>
            <p:ph type="body" idx="1"/>
          </p:nvPr>
        </p:nvSpPr>
        <p:spPr>
          <a:xfrm>
            <a:off x="457200" y="1600200"/>
            <a:ext cx="3964709" cy="4526000"/>
          </a:xfrm>
        </p:spPr>
        <p:txBody>
          <a:bodyPr/>
          <a:lstStyle/>
          <a:p>
            <a:pPr marL="203200" indent="0">
              <a:lnSpc>
                <a:spcPct val="90000"/>
              </a:lnSpc>
              <a:spcBef>
                <a:spcPts val="1000"/>
              </a:spcBef>
              <a:spcAft>
                <a:spcPts val="2400"/>
              </a:spcAft>
              <a:buNone/>
            </a:pPr>
            <a:r>
              <a:rPr lang="en-US" dirty="0"/>
              <a:t>EXERCISE </a:t>
            </a:r>
            <a:r>
              <a:rPr lang="en-US" dirty="0" smtClean="0"/>
              <a:t>(small)</a:t>
            </a:r>
          </a:p>
          <a:p>
            <a:pPr marL="692150" indent="-457200">
              <a:lnSpc>
                <a:spcPct val="90000"/>
              </a:lnSpc>
              <a:spcBef>
                <a:spcPts val="1000"/>
              </a:spcBef>
              <a:spcAft>
                <a:spcPts val="2400"/>
              </a:spcAft>
              <a:buFont typeface="Courier New"/>
              <a:buChar char="o"/>
            </a:pPr>
            <a:r>
              <a:rPr lang="en-US" sz="2400" dirty="0" smtClean="0"/>
              <a:t>4 languages: Catalan</a:t>
            </a:r>
            <a:r>
              <a:rPr lang="en-US" sz="2400" dirty="0"/>
              <a:t>, English</a:t>
            </a:r>
            <a:r>
              <a:rPr lang="en-US" sz="2400" dirty="0" smtClean="0"/>
              <a:t>, Maori, </a:t>
            </a:r>
            <a:r>
              <a:rPr lang="en-US" sz="2400" dirty="0" err="1" smtClean="0"/>
              <a:t>Tangale</a:t>
            </a:r>
            <a:r>
              <a:rPr lang="en-US" sz="2400" dirty="0" smtClean="0"/>
              <a:t> </a:t>
            </a:r>
          </a:p>
          <a:p>
            <a:pPr marL="692150" indent="-457200">
              <a:lnSpc>
                <a:spcPct val="90000"/>
              </a:lnSpc>
              <a:spcBef>
                <a:spcPts val="1000"/>
              </a:spcBef>
              <a:spcAft>
                <a:spcPts val="2400"/>
              </a:spcAft>
              <a:buFont typeface="Courier New"/>
              <a:buChar char="o"/>
            </a:pPr>
            <a:r>
              <a:rPr lang="en-US" sz="2400" dirty="0" smtClean="0">
                <a:solidFill>
                  <a:srgbClr val="00B050"/>
                </a:solidFill>
              </a:rPr>
              <a:t>16 to 55 </a:t>
            </a:r>
            <a:r>
              <a:rPr lang="en-US" sz="2400" dirty="0" smtClean="0"/>
              <a:t>underlying morphemes.</a:t>
            </a:r>
          </a:p>
          <a:p>
            <a:pPr marL="692150" indent="-457200">
              <a:lnSpc>
                <a:spcPct val="90000"/>
              </a:lnSpc>
              <a:spcBef>
                <a:spcPts val="1000"/>
              </a:spcBef>
              <a:spcAft>
                <a:spcPts val="2400"/>
              </a:spcAft>
              <a:buFont typeface="Courier New"/>
              <a:buChar char="o"/>
            </a:pPr>
            <a:r>
              <a:rPr lang="en-US" sz="2400" dirty="0" smtClean="0">
                <a:solidFill>
                  <a:srgbClr val="7030A0"/>
                </a:solidFill>
              </a:rPr>
              <a:t>55 </a:t>
            </a:r>
            <a:r>
              <a:rPr lang="en-US" sz="2400" dirty="0">
                <a:solidFill>
                  <a:srgbClr val="7030A0"/>
                </a:solidFill>
              </a:rPr>
              <a:t>to </a:t>
            </a:r>
            <a:r>
              <a:rPr lang="en-US" sz="2400" dirty="0" smtClean="0">
                <a:solidFill>
                  <a:srgbClr val="7030A0"/>
                </a:solidFill>
              </a:rPr>
              <a:t>106 </a:t>
            </a:r>
            <a:r>
              <a:rPr lang="en-US" sz="2400" dirty="0" smtClean="0"/>
              <a:t>surface words. </a:t>
            </a:r>
          </a:p>
        </p:txBody>
      </p:sp>
      <p:sp>
        <p:nvSpPr>
          <p:cNvPr id="5" name="Text Placeholder 2"/>
          <p:cNvSpPr txBox="1">
            <a:spLocks/>
          </p:cNvSpPr>
          <p:nvPr/>
        </p:nvSpPr>
        <p:spPr>
          <a:xfrm>
            <a:off x="4696697" y="1614060"/>
            <a:ext cx="3846939" cy="4526000"/>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342900" marR="0" indent="-139700" algn="l" rtl="0">
              <a:lnSpc>
                <a:spcPct val="115000"/>
              </a:lnSpc>
              <a:spcBef>
                <a:spcPts val="640"/>
              </a:spcBef>
              <a:spcAft>
                <a:spcPts val="1600"/>
              </a:spcAft>
              <a:buClr>
                <a:schemeClr val="dk1"/>
              </a:buClr>
              <a:buSzPct val="100000"/>
              <a:buFont typeface="Arial"/>
              <a:buChar char="•"/>
              <a:defRPr sz="3200" b="0" i="0" u="none" strike="noStrike" cap="none" baseline="0">
                <a:solidFill>
                  <a:schemeClr val="dk1"/>
                </a:solidFill>
                <a:latin typeface="Cambria"/>
                <a:ea typeface="Cambria"/>
                <a:cs typeface="Cambria"/>
                <a:sym typeface="Cambria"/>
                <a:rtl val="0"/>
              </a:defRPr>
            </a:lvl1pPr>
            <a:lvl2pPr marL="742950" marR="0" indent="-107950" algn="l" rtl="0">
              <a:lnSpc>
                <a:spcPct val="115000"/>
              </a:lnSpc>
              <a:spcBef>
                <a:spcPts val="560"/>
              </a:spcBef>
              <a:spcAft>
                <a:spcPts val="1600"/>
              </a:spcAft>
              <a:buClr>
                <a:schemeClr val="dk1"/>
              </a:buClr>
              <a:buFont typeface="Arial"/>
              <a:buChar char="–"/>
              <a:defRPr sz="2800" b="0" i="0" u="none" strike="noStrike" cap="none" baseline="0">
                <a:solidFill>
                  <a:schemeClr val="dk1"/>
                </a:solidFill>
                <a:latin typeface="Cambria"/>
                <a:ea typeface="Cambria"/>
                <a:cs typeface="Cambria"/>
                <a:sym typeface="Cambria"/>
                <a:rtl val="0"/>
              </a:defRPr>
            </a:lvl2pPr>
            <a:lvl3pPr marL="1143000" marR="0" indent="-76200" algn="l" rtl="0">
              <a:lnSpc>
                <a:spcPct val="115000"/>
              </a:lnSpc>
              <a:spcBef>
                <a:spcPts val="480"/>
              </a:spcBef>
              <a:spcAft>
                <a:spcPts val="1600"/>
              </a:spcAft>
              <a:buClr>
                <a:schemeClr val="dk1"/>
              </a:buClr>
              <a:buFont typeface="Arial"/>
              <a:buChar char="•"/>
              <a:defRPr sz="2400" b="0" i="0" u="none" strike="noStrike" cap="none" baseline="0">
                <a:solidFill>
                  <a:schemeClr val="dk1"/>
                </a:solidFill>
                <a:latin typeface="Cambria"/>
                <a:ea typeface="Cambria"/>
                <a:cs typeface="Cambria"/>
                <a:sym typeface="Cambria"/>
                <a:rtl val="0"/>
              </a:defRPr>
            </a:lvl3pPr>
            <a:lvl4pPr marL="1600200" marR="0" indent="-101600" algn="l" rtl="0">
              <a:lnSpc>
                <a:spcPct val="115000"/>
              </a:lnSpc>
              <a:spcBef>
                <a:spcPts val="400"/>
              </a:spcBef>
              <a:spcAft>
                <a:spcPts val="1600"/>
              </a:spcAft>
              <a:buClr>
                <a:schemeClr val="dk1"/>
              </a:buClr>
              <a:buFont typeface="Arial"/>
              <a:buChar char="–"/>
              <a:defRPr sz="2000" b="0" i="0" u="none" strike="noStrike" cap="none" baseline="0">
                <a:solidFill>
                  <a:schemeClr val="dk1"/>
                </a:solidFill>
                <a:latin typeface="Cambria"/>
                <a:ea typeface="Cambria"/>
                <a:cs typeface="Cambria"/>
                <a:sym typeface="Cambria"/>
                <a:rtl val="0"/>
              </a:defRPr>
            </a:lvl4pPr>
            <a:lvl5pPr marL="2057400" marR="0" indent="-101600" algn="l" rtl="0">
              <a:lnSpc>
                <a:spcPct val="115000"/>
              </a:lnSpc>
              <a:spcBef>
                <a:spcPts val="400"/>
              </a:spcBef>
              <a:spcAft>
                <a:spcPts val="1600"/>
              </a:spcAft>
              <a:buClr>
                <a:schemeClr val="dk1"/>
              </a:buClr>
              <a:buFont typeface="Arial"/>
              <a:buChar char="»"/>
              <a:defRPr sz="2000" b="0" i="0" u="none" strike="noStrike" cap="none" baseline="0">
                <a:solidFill>
                  <a:schemeClr val="dk1"/>
                </a:solidFill>
                <a:latin typeface="Cambria"/>
                <a:ea typeface="Cambria"/>
                <a:cs typeface="Cambria"/>
                <a:sym typeface="Cambria"/>
                <a:rtl val="0"/>
              </a:defRPr>
            </a:lvl5pPr>
            <a:lvl6pPr marL="2514600" marR="0" indent="-101600" algn="l" rtl="0">
              <a:lnSpc>
                <a:spcPct val="115000"/>
              </a:lnSpc>
              <a:spcBef>
                <a:spcPts val="400"/>
              </a:spcBef>
              <a:spcAft>
                <a:spcPts val="160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6pPr>
            <a:lvl7pPr marL="2971800" marR="0" indent="-101600" algn="l" rtl="0">
              <a:lnSpc>
                <a:spcPct val="115000"/>
              </a:lnSpc>
              <a:spcBef>
                <a:spcPts val="400"/>
              </a:spcBef>
              <a:spcAft>
                <a:spcPts val="160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7pPr>
            <a:lvl8pPr marL="3429000" marR="0" indent="-101600" algn="l" rtl="0">
              <a:lnSpc>
                <a:spcPct val="115000"/>
              </a:lnSpc>
              <a:spcBef>
                <a:spcPts val="400"/>
              </a:spcBef>
              <a:spcAft>
                <a:spcPts val="160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8pPr>
            <a:lvl9pPr marL="3886200" marR="0" indent="-101600" algn="l" rtl="0">
              <a:lnSpc>
                <a:spcPct val="115000"/>
              </a:lnSpc>
              <a:spcBef>
                <a:spcPts val="400"/>
              </a:spcBef>
              <a:spcAft>
                <a:spcPts val="160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9pPr>
          </a:lstStyle>
          <a:p>
            <a:pPr marL="203200" indent="0" eaLnBrk="1" fontAlgn="auto" hangingPunct="1">
              <a:lnSpc>
                <a:spcPct val="90000"/>
              </a:lnSpc>
              <a:spcBef>
                <a:spcPts val="1000"/>
              </a:spcBef>
              <a:spcAft>
                <a:spcPts val="2400"/>
              </a:spcAft>
              <a:buClr>
                <a:srgbClr val="000000"/>
              </a:buClr>
              <a:buFont typeface="Arial"/>
              <a:buNone/>
            </a:pPr>
            <a:r>
              <a:rPr lang="en-US" kern="0" dirty="0" smtClean="0">
                <a:solidFill>
                  <a:srgbClr val="000000"/>
                </a:solidFill>
              </a:rPr>
              <a:t>CELEX (large)</a:t>
            </a:r>
          </a:p>
          <a:p>
            <a:pPr marL="692150" indent="-457200" eaLnBrk="1" fontAlgn="auto" hangingPunct="1">
              <a:lnSpc>
                <a:spcPct val="90000"/>
              </a:lnSpc>
              <a:spcBef>
                <a:spcPts val="1000"/>
              </a:spcBef>
              <a:spcAft>
                <a:spcPts val="2400"/>
              </a:spcAft>
              <a:buClr>
                <a:srgbClr val="000000"/>
              </a:buClr>
              <a:buFont typeface="Courier New"/>
              <a:buChar char="o"/>
            </a:pPr>
            <a:r>
              <a:rPr lang="en-US" sz="2400" kern="0" dirty="0" smtClean="0">
                <a:solidFill>
                  <a:srgbClr val="000000"/>
                </a:solidFill>
              </a:rPr>
              <a:t>3 languages: English, German, Dutch</a:t>
            </a:r>
          </a:p>
          <a:p>
            <a:pPr marL="692150" indent="-457200" eaLnBrk="1" fontAlgn="auto" hangingPunct="1">
              <a:lnSpc>
                <a:spcPct val="90000"/>
              </a:lnSpc>
              <a:spcBef>
                <a:spcPts val="1000"/>
              </a:spcBef>
              <a:spcAft>
                <a:spcPts val="2400"/>
              </a:spcAft>
              <a:buClr>
                <a:srgbClr val="000000"/>
              </a:buClr>
              <a:buFont typeface="Courier New"/>
              <a:buChar char="o"/>
            </a:pPr>
            <a:r>
              <a:rPr lang="en-US" sz="2400" kern="0" dirty="0" smtClean="0">
                <a:solidFill>
                  <a:srgbClr val="00B050"/>
                </a:solidFill>
              </a:rPr>
              <a:t>341 to 381 </a:t>
            </a:r>
            <a:r>
              <a:rPr lang="en-US" sz="2400" kern="0" dirty="0" smtClean="0">
                <a:solidFill>
                  <a:srgbClr val="000000"/>
                </a:solidFill>
              </a:rPr>
              <a:t>underlying morphemes.</a:t>
            </a:r>
          </a:p>
          <a:p>
            <a:pPr marL="692150" indent="-457200" eaLnBrk="1" fontAlgn="auto" hangingPunct="1">
              <a:lnSpc>
                <a:spcPct val="90000"/>
              </a:lnSpc>
              <a:spcBef>
                <a:spcPts val="1000"/>
              </a:spcBef>
              <a:spcAft>
                <a:spcPts val="2400"/>
              </a:spcAft>
              <a:buClr>
                <a:srgbClr val="000000"/>
              </a:buClr>
              <a:buFont typeface="Courier New"/>
              <a:buChar char="o"/>
            </a:pPr>
            <a:r>
              <a:rPr lang="en-US" sz="2400" kern="0" dirty="0" smtClean="0">
                <a:solidFill>
                  <a:srgbClr val="7030A0"/>
                </a:solidFill>
              </a:rPr>
              <a:t>1000</a:t>
            </a:r>
            <a:r>
              <a:rPr lang="en-US" sz="2400" kern="0" dirty="0" smtClean="0">
                <a:solidFill>
                  <a:srgbClr val="000000"/>
                </a:solidFill>
              </a:rPr>
              <a:t> surface words for each language. </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219</a:t>
            </a:fld>
            <a:endParaRPr lang="en" sz="1200">
              <a:solidFill>
                <a:srgbClr val="888888"/>
              </a:solidFill>
              <a:latin typeface="Calibri"/>
              <a:ea typeface="Calibri"/>
              <a:cs typeface="Calibri"/>
              <a:sym typeface="Calibri"/>
            </a:endParaRPr>
          </a:p>
        </p:txBody>
      </p:sp>
      <p:sp>
        <p:nvSpPr>
          <p:cNvPr id="6" name="TextBox 5"/>
          <p:cNvSpPr txBox="1"/>
          <p:nvPr/>
        </p:nvSpPr>
        <p:spPr>
          <a:xfrm rot="20366005">
            <a:off x="2644042" y="3790123"/>
            <a:ext cx="3147015" cy="400110"/>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kern="0" dirty="0" smtClean="0">
                <a:solidFill>
                  <a:srgbClr val="00B050"/>
                </a:solidFill>
                <a:latin typeface="Comic Sans MS" panose="030F0702030302020204" pitchFamily="66" charset="0"/>
                <a:cs typeface="Arial"/>
                <a:sym typeface="Arial"/>
                <a:rtl val="0"/>
              </a:rPr>
              <a:t># </a:t>
            </a:r>
            <a:r>
              <a:rPr lang="en-US" kern="0" dirty="0" err="1" smtClean="0">
                <a:solidFill>
                  <a:srgbClr val="00B050"/>
                </a:solidFill>
                <a:latin typeface="Comic Sans MS" panose="030F0702030302020204" pitchFamily="66" charset="0"/>
                <a:cs typeface="Arial"/>
                <a:sym typeface="Arial"/>
                <a:rtl val="0"/>
              </a:rPr>
              <a:t>vars</a:t>
            </a:r>
            <a:r>
              <a:rPr lang="en-US" kern="0" dirty="0" smtClean="0">
                <a:solidFill>
                  <a:srgbClr val="00B050"/>
                </a:solidFill>
                <a:latin typeface="Comic Sans MS" panose="030F0702030302020204" pitchFamily="66" charset="0"/>
                <a:cs typeface="Arial"/>
                <a:sym typeface="Arial"/>
                <a:rtl val="0"/>
              </a:rPr>
              <a:t> (unknown strings)</a:t>
            </a:r>
            <a:endParaRPr lang="en-US" kern="0" dirty="0">
              <a:solidFill>
                <a:srgbClr val="00B050"/>
              </a:solidFill>
              <a:latin typeface="Comic Sans MS" panose="030F0702030302020204" pitchFamily="66" charset="0"/>
              <a:cs typeface="Arial"/>
              <a:sym typeface="Arial"/>
              <a:rtl val="0"/>
            </a:endParaRPr>
          </a:p>
        </p:txBody>
      </p:sp>
      <p:sp>
        <p:nvSpPr>
          <p:cNvPr id="8" name="TextBox 7"/>
          <p:cNvSpPr txBox="1"/>
          <p:nvPr/>
        </p:nvSpPr>
        <p:spPr>
          <a:xfrm rot="20366005">
            <a:off x="3317680" y="4803911"/>
            <a:ext cx="1972015" cy="400110"/>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kern="0" dirty="0" smtClean="0">
                <a:solidFill>
                  <a:srgbClr val="7030A0"/>
                </a:solidFill>
                <a:latin typeface="Comic Sans MS" panose="030F0702030302020204" pitchFamily="66" charset="0"/>
                <a:cs typeface="Arial"/>
                <a:sym typeface="Arial"/>
                <a:rtl val="0"/>
              </a:rPr>
              <a:t># </a:t>
            </a:r>
            <a:r>
              <a:rPr lang="en-US" kern="0" dirty="0" err="1" smtClean="0">
                <a:solidFill>
                  <a:srgbClr val="7030A0"/>
                </a:solidFill>
                <a:latin typeface="Comic Sans MS" panose="030F0702030302020204" pitchFamily="66" charset="0"/>
                <a:cs typeface="Arial"/>
                <a:sym typeface="Arial"/>
                <a:rtl val="0"/>
              </a:rPr>
              <a:t>subproblems</a:t>
            </a:r>
            <a:endParaRPr lang="en-US" kern="0" dirty="0">
              <a:solidFill>
                <a:srgbClr val="7030A0"/>
              </a:solidFill>
              <a:latin typeface="Comic Sans MS" panose="030F0702030302020204" pitchFamily="66" charset="0"/>
              <a:cs typeface="Arial"/>
              <a:sym typeface="Arial"/>
              <a:rtl val="0"/>
            </a:endParaRPr>
          </a:p>
        </p:txBody>
      </p:sp>
    </p:spTree>
    <p:extLst>
      <p:ext uri="{BB962C8B-B14F-4D97-AF65-F5344CB8AC3E}">
        <p14:creationId xmlns:p14="http://schemas.microsoft.com/office/powerpoint/2010/main" val="35186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bldLvl="2"/>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p:nvPr>
        </p:nvSpPr>
        <p:spPr/>
        <p:txBody>
          <a:bodyPr/>
          <a:lstStyle/>
          <a:p>
            <a:r>
              <a:rPr lang="en-US" sz="3400" dirty="0"/>
              <a:t>Reconstructing the </a:t>
            </a:r>
            <a:r>
              <a:rPr lang="en-US" sz="3400" dirty="0" smtClean="0"/>
              <a:t>(multilingual) </a:t>
            </a:r>
            <a:r>
              <a:rPr lang="en-US" sz="3400" dirty="0"/>
              <a:t>lexicon</a:t>
            </a:r>
          </a:p>
        </p:txBody>
      </p:sp>
      <p:graphicFrame>
        <p:nvGraphicFramePr>
          <p:cNvPr id="1313795" name="Group 3"/>
          <p:cNvGraphicFramePr>
            <a:graphicFrameLocks noGrp="1"/>
          </p:cNvGraphicFramePr>
          <p:nvPr>
            <p:ph idx="1"/>
          </p:nvPr>
        </p:nvGraphicFramePr>
        <p:xfrm>
          <a:off x="304800" y="1295400"/>
          <a:ext cx="8686800" cy="4533900"/>
        </p:xfrm>
        <a:graphic>
          <a:graphicData uri="http://schemas.openxmlformats.org/drawingml/2006/table">
            <a:tbl>
              <a:tblPr/>
              <a:tblGrid>
                <a:gridCol w="1066800"/>
                <a:gridCol w="1447800"/>
                <a:gridCol w="1905000"/>
                <a:gridCol w="2390775"/>
                <a:gridCol w="1876425"/>
              </a:tblGrid>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Index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Spelling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Pronunciation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Syntax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[si.ei]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NNP </a:t>
                      </a:r>
                      <a:r>
                        <a:rPr kumimoji="0" lang="en-US" sz="20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(abbrev)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[kɛɪn]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[kæn], [kɛn],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 </a:t>
                      </a:r>
                      <a:r>
                        <a:rPr kumimoji="0" lang="en-US" sz="20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(mass)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313845" name="Picture 53" descr="http://www.quickmedical.com/images/sku/tnails_250/30982.jpg"/>
          <p:cNvPicPr>
            <a:picLocks noChangeAspect="1" noChangeArrowheads="1"/>
          </p:cNvPicPr>
          <p:nvPr/>
        </p:nvPicPr>
        <p:blipFill>
          <a:blip r:embed="rId3">
            <a:extLst>
              <a:ext uri="{28A0092B-C50C-407E-A947-70E740481C1C}">
                <a14:useLocalDpi xmlns:a14="http://schemas.microsoft.com/office/drawing/2010/main" val="0"/>
              </a:ext>
            </a:extLst>
          </a:blip>
          <a:srcRect t="35201" b="35201"/>
          <a:stretch>
            <a:fillRect/>
          </a:stretch>
        </p:blipFill>
        <p:spPr bwMode="auto">
          <a:xfrm>
            <a:off x="2971800" y="4572000"/>
            <a:ext cx="1600200" cy="473075"/>
          </a:xfrm>
          <a:prstGeom prst="rect">
            <a:avLst/>
          </a:prstGeom>
          <a:noFill/>
          <a:extLst>
            <a:ext uri="{909E8E84-426E-40DD-AFC4-6F175D3DCCD1}">
              <a14:hiddenFill xmlns:a14="http://schemas.microsoft.com/office/drawing/2010/main">
                <a:solidFill>
                  <a:srgbClr val="FFFFFF"/>
                </a:solidFill>
              </a14:hiddenFill>
            </a:ext>
          </a:extLst>
        </p:spPr>
      </p:pic>
      <p:pic>
        <p:nvPicPr>
          <p:cNvPr id="1313846" name="Picture 54" descr="http://www.carefulmobility.com/wp-content/uploads/2012/10/Wooden-canes1.jpg"/>
          <p:cNvPicPr>
            <a:picLocks noChangeAspect="1" noChangeArrowheads="1"/>
          </p:cNvPicPr>
          <p:nvPr/>
        </p:nvPicPr>
        <p:blipFill>
          <a:blip r:embed="rId4" cstate="print">
            <a:extLst>
              <a:ext uri="{28A0092B-C50C-407E-A947-70E740481C1C}">
                <a14:useLocalDpi xmlns:a14="http://schemas.microsoft.com/office/drawing/2010/main" val="0"/>
              </a:ext>
            </a:extLst>
          </a:blip>
          <a:srcRect b="35939"/>
          <a:stretch>
            <a:fillRect/>
          </a:stretch>
        </p:blipFill>
        <p:spPr bwMode="auto">
          <a:xfrm>
            <a:off x="3200400" y="5181600"/>
            <a:ext cx="9144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1313847" name="Picture 55" descr="http://www.enchantedlearning.com/school/Canada/flagbig.GIF"/>
          <p:cNvPicPr>
            <a:picLocks noChangeAspect="1" noChangeArrowheads="1"/>
          </p:cNvPicPr>
          <p:nvPr/>
        </p:nvPicPr>
        <p:blipFill>
          <a:blip r:embed="rId5" cstate="print">
            <a:extLst>
              <a:ext uri="{28A0092B-C50C-407E-A947-70E740481C1C}">
                <a14:useLocalDpi xmlns:a14="http://schemas.microsoft.com/office/drawing/2010/main" val="0"/>
              </a:ext>
            </a:extLst>
          </a:blip>
          <a:srcRect r="1563" b="5986"/>
          <a:stretch>
            <a:fillRect/>
          </a:stretch>
        </p:blipFill>
        <p:spPr bwMode="auto">
          <a:xfrm>
            <a:off x="3200400" y="1981200"/>
            <a:ext cx="990600" cy="555625"/>
          </a:xfrm>
          <a:prstGeom prst="rect">
            <a:avLst/>
          </a:prstGeom>
          <a:noFill/>
          <a:extLst>
            <a:ext uri="{909E8E84-426E-40DD-AFC4-6F175D3DCCD1}">
              <a14:hiddenFill xmlns:a14="http://schemas.microsoft.com/office/drawing/2010/main">
                <a:solidFill>
                  <a:srgbClr val="FFFFFF"/>
                </a:solidFill>
              </a14:hiddenFill>
            </a:ext>
          </a:extLst>
        </p:spPr>
      </p:pic>
      <p:pic>
        <p:nvPicPr>
          <p:cNvPr id="1313848" name="Picture 56" descr="http://cdns2.freepik.com/free-photo/tin-can--material_19-136119.jpg"/>
          <p:cNvPicPr>
            <a:picLocks noChangeAspect="1" noChangeArrowheads="1"/>
          </p:cNvPicPr>
          <p:nvPr/>
        </p:nvPicPr>
        <p:blipFill>
          <a:blip r:embed="rId6" cstate="print">
            <a:extLst>
              <a:ext uri="{28A0092B-C50C-407E-A947-70E740481C1C}">
                <a14:useLocalDpi xmlns:a14="http://schemas.microsoft.com/office/drawing/2010/main" val="0"/>
              </a:ext>
            </a:extLst>
          </a:blip>
          <a:srcRect l="1923" t="33228" r="11539" b="30991"/>
          <a:stretch>
            <a:fillRect/>
          </a:stretch>
        </p:blipFill>
        <p:spPr bwMode="auto">
          <a:xfrm>
            <a:off x="3276600" y="2613025"/>
            <a:ext cx="8826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313849" name="Picture 57" descr="http://www.gizmos.es/files/2008/11/obama_yes_we_can.jpg"/>
          <p:cNvPicPr>
            <a:picLocks noChangeAspect="1" noChangeArrowheads="1"/>
          </p:cNvPicPr>
          <p:nvPr/>
        </p:nvPicPr>
        <p:blipFill>
          <a:blip r:embed="rId7" cstate="print">
            <a:extLst>
              <a:ext uri="{28A0092B-C50C-407E-A947-70E740481C1C}">
                <a14:useLocalDpi xmlns:a14="http://schemas.microsoft.com/office/drawing/2010/main" val="0"/>
              </a:ext>
            </a:extLst>
          </a:blip>
          <a:srcRect b="29411"/>
          <a:stretch>
            <a:fillRect/>
          </a:stretch>
        </p:blipFill>
        <p:spPr bwMode="auto">
          <a:xfrm>
            <a:off x="3324225" y="3190875"/>
            <a:ext cx="7461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313850" name="Picture 58" descr="http://www.jctropicals.us/uploads/products/sugarcan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4200" y="3657600"/>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13851" name="Text Box 59"/>
          <p:cNvSpPr txBox="1">
            <a:spLocks noChangeArrowheads="1"/>
          </p:cNvSpPr>
          <p:nvPr/>
        </p:nvSpPr>
        <p:spPr bwMode="auto">
          <a:xfrm>
            <a:off x="3746500" y="6172200"/>
            <a:ext cx="5397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200"/>
              <a:t>(other columns would include translations,</a:t>
            </a:r>
            <a:br>
              <a:rPr lang="en-US" sz="2200"/>
            </a:br>
            <a:r>
              <a:rPr lang="en-US" sz="2200"/>
              <a:t>topics, distributional info such as counts, …)</a:t>
            </a:r>
          </a:p>
        </p:txBody>
      </p:sp>
      <p:sp>
        <p:nvSpPr>
          <p:cNvPr id="1313852" name="Freeform 60"/>
          <p:cNvSpPr>
            <a:spLocks/>
          </p:cNvSpPr>
          <p:nvPr/>
        </p:nvSpPr>
        <p:spPr bwMode="auto">
          <a:xfrm rot="-5400000">
            <a:off x="3347244" y="3293269"/>
            <a:ext cx="468312"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13853" name="Freeform 61"/>
          <p:cNvSpPr>
            <a:spLocks/>
          </p:cNvSpPr>
          <p:nvPr/>
        </p:nvSpPr>
        <p:spPr bwMode="auto">
          <a:xfrm rot="-5400000">
            <a:off x="3271043" y="1300957"/>
            <a:ext cx="468313"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13854" name="Freeform 62"/>
          <p:cNvSpPr>
            <a:spLocks/>
          </p:cNvSpPr>
          <p:nvPr/>
        </p:nvSpPr>
        <p:spPr bwMode="auto">
          <a:xfrm rot="-5400000">
            <a:off x="3271043" y="3891757"/>
            <a:ext cx="468313"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13855" name="Freeform 63"/>
          <p:cNvSpPr>
            <a:spLocks/>
          </p:cNvSpPr>
          <p:nvPr/>
        </p:nvSpPr>
        <p:spPr bwMode="auto">
          <a:xfrm rot="-10800000">
            <a:off x="990600" y="4800600"/>
            <a:ext cx="468313" cy="7620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13856" name="Freeform 64"/>
          <p:cNvSpPr>
            <a:spLocks/>
          </p:cNvSpPr>
          <p:nvPr/>
        </p:nvSpPr>
        <p:spPr bwMode="auto">
          <a:xfrm rot="10800000" flipH="1">
            <a:off x="5943600" y="4724400"/>
            <a:ext cx="468313" cy="7620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13857" name="Freeform 65"/>
          <p:cNvSpPr>
            <a:spLocks/>
          </p:cNvSpPr>
          <p:nvPr/>
        </p:nvSpPr>
        <p:spPr bwMode="auto">
          <a:xfrm>
            <a:off x="1914525" y="5715000"/>
            <a:ext cx="1666875" cy="554038"/>
          </a:xfrm>
          <a:custGeom>
            <a:avLst/>
            <a:gdLst>
              <a:gd name="T0" fmla="*/ 0 w 1050"/>
              <a:gd name="T1" fmla="*/ 0 h 349"/>
              <a:gd name="T2" fmla="*/ 514 w 1050"/>
              <a:gd name="T3" fmla="*/ 341 h 349"/>
              <a:gd name="T4" fmla="*/ 1050 w 1050"/>
              <a:gd name="T5" fmla="*/ 47 h 349"/>
            </a:gdLst>
            <a:ahLst/>
            <a:cxnLst>
              <a:cxn ang="0">
                <a:pos x="T0" y="T1"/>
              </a:cxn>
              <a:cxn ang="0">
                <a:pos x="T2" y="T3"/>
              </a:cxn>
              <a:cxn ang="0">
                <a:pos x="T4" y="T5"/>
              </a:cxn>
            </a:cxnLst>
            <a:rect l="0" t="0" r="r" b="b"/>
            <a:pathLst>
              <a:path w="1050" h="349">
                <a:moveTo>
                  <a:pt x="0" y="0"/>
                </a:moveTo>
                <a:cubicBezTo>
                  <a:pt x="87" y="57"/>
                  <a:pt x="339" y="333"/>
                  <a:pt x="514" y="341"/>
                </a:cubicBezTo>
                <a:cubicBezTo>
                  <a:pt x="689" y="349"/>
                  <a:pt x="938" y="108"/>
                  <a:pt x="1050" y="47"/>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13858" name="Freeform 66"/>
          <p:cNvSpPr>
            <a:spLocks/>
          </p:cNvSpPr>
          <p:nvPr/>
        </p:nvSpPr>
        <p:spPr bwMode="auto">
          <a:xfrm>
            <a:off x="1609725" y="5686425"/>
            <a:ext cx="5781675" cy="862013"/>
          </a:xfrm>
          <a:custGeom>
            <a:avLst/>
            <a:gdLst>
              <a:gd name="T0" fmla="*/ 0 w 3642"/>
              <a:gd name="T1" fmla="*/ 0 h 543"/>
              <a:gd name="T2" fmla="*/ 666 w 3642"/>
              <a:gd name="T3" fmla="*/ 540 h 543"/>
              <a:gd name="T4" fmla="*/ 3642 w 3642"/>
              <a:gd name="T5" fmla="*/ 18 h 543"/>
            </a:gdLst>
            <a:ahLst/>
            <a:cxnLst>
              <a:cxn ang="0">
                <a:pos x="T0" y="T1"/>
              </a:cxn>
              <a:cxn ang="0">
                <a:pos x="T2" y="T3"/>
              </a:cxn>
              <a:cxn ang="0">
                <a:pos x="T4" y="T5"/>
              </a:cxn>
            </a:cxnLst>
            <a:rect l="0" t="0" r="r" b="b"/>
            <a:pathLst>
              <a:path w="3642" h="543">
                <a:moveTo>
                  <a:pt x="0" y="0"/>
                </a:moveTo>
                <a:cubicBezTo>
                  <a:pt x="111" y="89"/>
                  <a:pt x="59" y="537"/>
                  <a:pt x="666" y="540"/>
                </a:cubicBezTo>
                <a:cubicBezTo>
                  <a:pt x="1273" y="543"/>
                  <a:pt x="3022" y="127"/>
                  <a:pt x="3642" y="18"/>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13859" name="Text Box 67"/>
          <p:cNvSpPr txBox="1">
            <a:spLocks noChangeArrowheads="1"/>
          </p:cNvSpPr>
          <p:nvPr/>
        </p:nvSpPr>
        <p:spPr bwMode="auto">
          <a:xfrm>
            <a:off x="457200" y="1828800"/>
            <a:ext cx="8229600" cy="2835275"/>
          </a:xfrm>
          <a:prstGeom prst="rect">
            <a:avLst/>
          </a:prstGeom>
          <a:solidFill>
            <a:srgbClr val="6699FF"/>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latin typeface="Comic Sans MS" panose="030F0702030302020204" pitchFamily="66" charset="0"/>
              </a:rPr>
              <a:t>Ultimate goal:</a:t>
            </a:r>
            <a:r>
              <a:rPr lang="en-US" dirty="0">
                <a:latin typeface="Comic Sans MS" panose="030F0702030302020204" pitchFamily="66" charset="0"/>
              </a:rPr>
              <a:t> Probabilistically reconstruct all missing entries of this infinite multilingual table, given </a:t>
            </a:r>
            <a:r>
              <a:rPr lang="en-US" dirty="0">
                <a:solidFill>
                  <a:srgbClr val="FFC000"/>
                </a:solidFill>
                <a:latin typeface="Comic Sans MS" panose="030F0702030302020204" pitchFamily="66" charset="0"/>
              </a:rPr>
              <a:t>some entries </a:t>
            </a:r>
            <a:r>
              <a:rPr lang="en-US" dirty="0">
                <a:latin typeface="Comic Sans MS" panose="030F0702030302020204" pitchFamily="66" charset="0"/>
              </a:rPr>
              <a:t>and </a:t>
            </a:r>
            <a:r>
              <a:rPr lang="en-US" dirty="0" smtClean="0">
                <a:solidFill>
                  <a:srgbClr val="FFC000"/>
                </a:solidFill>
                <a:latin typeface="Comic Sans MS" panose="030F0702030302020204" pitchFamily="66" charset="0"/>
              </a:rPr>
              <a:t>some text</a:t>
            </a:r>
            <a:r>
              <a:rPr lang="en-US" dirty="0">
                <a:latin typeface="Comic Sans MS" panose="030F0702030302020204" pitchFamily="66" charset="0"/>
              </a:rPr>
              <a:t>.</a:t>
            </a:r>
          </a:p>
          <a:p>
            <a:pPr>
              <a:spcBef>
                <a:spcPct val="50000"/>
              </a:spcBef>
            </a:pPr>
            <a:r>
              <a:rPr lang="en-US" b="1" dirty="0">
                <a:latin typeface="Comic Sans MS" panose="030F0702030302020204" pitchFamily="66" charset="0"/>
              </a:rPr>
              <a:t>Needed:</a:t>
            </a:r>
            <a:r>
              <a:rPr lang="en-US" dirty="0">
                <a:latin typeface="Comic Sans MS" panose="030F0702030302020204" pitchFamily="66" charset="0"/>
              </a:rPr>
              <a:t> Exploit the relationships (arrows).</a:t>
            </a:r>
            <a:br>
              <a:rPr lang="en-US" dirty="0">
                <a:latin typeface="Comic Sans MS" panose="030F0702030302020204" pitchFamily="66" charset="0"/>
              </a:rPr>
            </a:br>
            <a:r>
              <a:rPr lang="en-US" dirty="0">
                <a:latin typeface="Comic Sans MS" panose="030F0702030302020204" pitchFamily="66" charset="0"/>
              </a:rPr>
              <a:t>May have to discover those relationships.</a:t>
            </a:r>
          </a:p>
          <a:p>
            <a:pPr>
              <a:spcBef>
                <a:spcPct val="50000"/>
              </a:spcBef>
            </a:pPr>
            <a:r>
              <a:rPr lang="en-US" b="1" dirty="0">
                <a:latin typeface="Comic Sans MS" panose="030F0702030302020204" pitchFamily="66" charset="0"/>
              </a:rPr>
              <a:t>Approach: </a:t>
            </a:r>
            <a:r>
              <a:rPr lang="en-US" dirty="0">
                <a:latin typeface="Comic Sans MS" panose="030F0702030302020204" pitchFamily="66" charset="0"/>
              </a:rPr>
              <a:t>Linguistics + generative modeling + statistical inference.</a:t>
            </a:r>
          </a:p>
          <a:p>
            <a:pPr>
              <a:spcBef>
                <a:spcPct val="50000"/>
              </a:spcBef>
            </a:pPr>
            <a:r>
              <a:rPr lang="en-US" b="1" dirty="0">
                <a:latin typeface="Comic Sans MS" panose="030F0702030302020204" pitchFamily="66" charset="0"/>
              </a:rPr>
              <a:t>Modeling ingredients:</a:t>
            </a:r>
            <a:r>
              <a:rPr lang="en-US" dirty="0">
                <a:latin typeface="Comic Sans MS" panose="030F0702030302020204" pitchFamily="66" charset="0"/>
              </a:rPr>
              <a:t> Finite-state machines, graphical models, CRP.</a:t>
            </a:r>
          </a:p>
          <a:p>
            <a:pPr>
              <a:spcBef>
                <a:spcPct val="50000"/>
              </a:spcBef>
            </a:pPr>
            <a:r>
              <a:rPr lang="en-US" b="1" dirty="0">
                <a:latin typeface="Comic Sans MS" panose="030F0702030302020204" pitchFamily="66" charset="0"/>
              </a:rPr>
              <a:t>Inference ingredients:</a:t>
            </a:r>
            <a:r>
              <a:rPr lang="en-US" dirty="0">
                <a:latin typeface="Comic Sans MS" panose="030F0702030302020204" pitchFamily="66" charset="0"/>
              </a:rPr>
              <a:t> MCMC, BP/EP, DD. </a:t>
            </a:r>
          </a:p>
        </p:txBody>
      </p:sp>
      <p:sp>
        <p:nvSpPr>
          <p:cNvPr id="2" name="Slide Number Placeholder 1"/>
          <p:cNvSpPr>
            <a:spLocks noGrp="1"/>
          </p:cNvSpPr>
          <p:nvPr>
            <p:ph type="sldNum" sz="quarter" idx="10"/>
          </p:nvPr>
        </p:nvSpPr>
        <p:spPr/>
        <p:txBody>
          <a:bodyPr/>
          <a:lstStyle/>
          <a:p>
            <a:fld id="{A6ECC480-1555-475B-B9DD-FD8AF3E7F978}" type="slidenum">
              <a:rPr lang="en-US" smtClean="0"/>
              <a:pPr/>
              <a:t>22</a:t>
            </a:fld>
            <a:endParaRPr lang="en-US"/>
          </a:p>
        </p:txBody>
      </p:sp>
      <p:pic>
        <p:nvPicPr>
          <p:cNvPr id="22" name="Picture 21"/>
          <p:cNvPicPr>
            <a:picLocks noChangeAspect="1"/>
          </p:cNvPicPr>
          <p:nvPr/>
        </p:nvPicPr>
        <p:blipFill>
          <a:blip r:embed="rId9"/>
          <a:stretch>
            <a:fillRect/>
          </a:stretch>
        </p:blipFill>
        <p:spPr>
          <a:xfrm>
            <a:off x="1460500" y="2298700"/>
            <a:ext cx="6223000" cy="4406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313859">
                                            <p:bg/>
                                          </p:spTgt>
                                        </p:tgtEl>
                                        <p:attrNameLst>
                                          <p:attrName>style.visibility</p:attrName>
                                        </p:attrNameLst>
                                      </p:cBhvr>
                                      <p:to>
                                        <p:strVal val="visible"/>
                                      </p:to>
                                    </p:set>
                                    <p:anim calcmode="lin" valueType="num">
                                      <p:cBhvr>
                                        <p:cTn id="7" dur="500" fill="hold"/>
                                        <p:tgtEl>
                                          <p:spTgt spid="1313859">
                                            <p:bg/>
                                          </p:spTgt>
                                        </p:tgtEl>
                                        <p:attrNameLst>
                                          <p:attrName>ppt_x</p:attrName>
                                        </p:attrNameLst>
                                      </p:cBhvr>
                                      <p:tavLst>
                                        <p:tav tm="0">
                                          <p:val>
                                            <p:strVal val="#ppt_x"/>
                                          </p:val>
                                        </p:tav>
                                        <p:tav tm="100000">
                                          <p:val>
                                            <p:strVal val="#ppt_x"/>
                                          </p:val>
                                        </p:tav>
                                      </p:tavLst>
                                    </p:anim>
                                    <p:anim calcmode="lin" valueType="num">
                                      <p:cBhvr>
                                        <p:cTn id="8" dur="500" fill="hold"/>
                                        <p:tgtEl>
                                          <p:spTgt spid="1313859">
                                            <p:bg/>
                                          </p:spTgt>
                                        </p:tgtEl>
                                        <p:attrNameLst>
                                          <p:attrName>ppt_y</p:attrName>
                                        </p:attrNameLst>
                                      </p:cBhvr>
                                      <p:tavLst>
                                        <p:tav tm="0">
                                          <p:val>
                                            <p:strVal val="#ppt_y-#ppt_h/2"/>
                                          </p:val>
                                        </p:tav>
                                        <p:tav tm="100000">
                                          <p:val>
                                            <p:strVal val="#ppt_y"/>
                                          </p:val>
                                        </p:tav>
                                      </p:tavLst>
                                    </p:anim>
                                    <p:anim calcmode="lin" valueType="num">
                                      <p:cBhvr>
                                        <p:cTn id="9" dur="500" fill="hold"/>
                                        <p:tgtEl>
                                          <p:spTgt spid="1313859">
                                            <p:bg/>
                                          </p:spTgt>
                                        </p:tgtEl>
                                        <p:attrNameLst>
                                          <p:attrName>ppt_w</p:attrName>
                                        </p:attrNameLst>
                                      </p:cBhvr>
                                      <p:tavLst>
                                        <p:tav tm="0">
                                          <p:val>
                                            <p:strVal val="#ppt_w"/>
                                          </p:val>
                                        </p:tav>
                                        <p:tav tm="100000">
                                          <p:val>
                                            <p:strVal val="#ppt_w"/>
                                          </p:val>
                                        </p:tav>
                                      </p:tavLst>
                                    </p:anim>
                                    <p:anim calcmode="lin" valueType="num">
                                      <p:cBhvr>
                                        <p:cTn id="10" dur="500" fill="hold"/>
                                        <p:tgtEl>
                                          <p:spTgt spid="1313859">
                                            <p:bg/>
                                          </p:spTgt>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313859">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13859">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13859">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13859">
                                            <p:txEl>
                                              <p:pRg st="3" end="3"/>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13859">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22"/>
                                        </p:tgtEl>
                                        <p:attrNameLst>
                                          <p:attrName>ppt_w</p:attrName>
                                        </p:attrNameLst>
                                      </p:cBhvr>
                                      <p:tavLst>
                                        <p:tav tm="0">
                                          <p:val>
                                            <p:strVal val="ppt_w"/>
                                          </p:val>
                                        </p:tav>
                                        <p:tav tm="100000">
                                          <p:val>
                                            <p:fltVal val="0"/>
                                          </p:val>
                                        </p:tav>
                                      </p:tavLst>
                                    </p:anim>
                                    <p:anim calcmode="lin" valueType="num">
                                      <p:cBhvr>
                                        <p:cTn id="41" dur="500"/>
                                        <p:tgtEl>
                                          <p:spTgt spid="22"/>
                                        </p:tgtEl>
                                        <p:attrNameLst>
                                          <p:attrName>ppt_h</p:attrName>
                                        </p:attrNameLst>
                                      </p:cBhvr>
                                      <p:tavLst>
                                        <p:tav tm="0">
                                          <p:val>
                                            <p:strVal val="ppt_h"/>
                                          </p:val>
                                        </p:tav>
                                        <p:tav tm="100000">
                                          <p:val>
                                            <p:fltVal val="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859" grpId="0" uiExpand="1" build="p" animBg="1"/>
    </p:bld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Experimental Setup</a:t>
            </a:r>
            <a:endParaRPr lang="en-US" dirty="0"/>
          </a:p>
        </p:txBody>
      </p:sp>
      <p:sp>
        <p:nvSpPr>
          <p:cNvPr id="4" name="Text Placeholder 2"/>
          <p:cNvSpPr>
            <a:spLocks noGrp="1"/>
          </p:cNvSpPr>
          <p:nvPr>
            <p:ph type="body" idx="1"/>
          </p:nvPr>
        </p:nvSpPr>
        <p:spPr>
          <a:xfrm>
            <a:off x="422564" y="1558636"/>
            <a:ext cx="8132618" cy="4382843"/>
          </a:xfrm>
        </p:spPr>
        <p:txBody>
          <a:bodyPr/>
          <a:lstStyle/>
          <a:p>
            <a:pPr marL="692150" indent="-457200">
              <a:lnSpc>
                <a:spcPct val="100000"/>
              </a:lnSpc>
              <a:spcBef>
                <a:spcPts val="0"/>
              </a:spcBef>
              <a:spcAft>
                <a:spcPts val="0"/>
              </a:spcAft>
              <a:buClr>
                <a:srgbClr val="000000"/>
              </a:buClr>
              <a:buFont typeface="Courier New"/>
              <a:buChar char="o"/>
            </a:pPr>
            <a:r>
              <a:rPr lang="en-US" sz="3000" b="1" dirty="0" smtClean="0">
                <a:solidFill>
                  <a:schemeClr val="tx1"/>
                </a:solidFill>
              </a:rPr>
              <a:t>Model </a:t>
            </a:r>
            <a:r>
              <a:rPr lang="en-US" sz="3000" b="1" dirty="0">
                <a:solidFill>
                  <a:schemeClr val="tx1"/>
                </a:solidFill>
              </a:rPr>
              <a:t>1</a:t>
            </a:r>
            <a:r>
              <a:rPr lang="en-US" sz="3000" dirty="0">
                <a:solidFill>
                  <a:schemeClr val="tx1"/>
                </a:solidFill>
              </a:rPr>
              <a:t>:  very simple phonology with only 1 parameter, trained by grid search.</a:t>
            </a:r>
          </a:p>
          <a:p>
            <a:pPr marL="692150" indent="-457200">
              <a:lnSpc>
                <a:spcPct val="100000"/>
              </a:lnSpc>
              <a:spcBef>
                <a:spcPts val="0"/>
              </a:spcBef>
              <a:spcAft>
                <a:spcPts val="0"/>
              </a:spcAft>
              <a:buClr>
                <a:srgbClr val="000000"/>
              </a:buClr>
              <a:buFont typeface="Courier New"/>
              <a:buChar char="o"/>
            </a:pPr>
            <a:r>
              <a:rPr lang="en-US" sz="3000" b="1" dirty="0">
                <a:solidFill>
                  <a:schemeClr val="tx1"/>
                </a:solidFill>
              </a:rPr>
              <a:t>Model 2S</a:t>
            </a:r>
            <a:r>
              <a:rPr lang="en-US" sz="3000" dirty="0">
                <a:solidFill>
                  <a:schemeClr val="tx1"/>
                </a:solidFill>
              </a:rPr>
              <a:t>: sophisticated phonology </a:t>
            </a:r>
            <a:r>
              <a:rPr lang="en-US" sz="3000" dirty="0" smtClean="0">
                <a:solidFill>
                  <a:schemeClr val="tx1"/>
                </a:solidFill>
              </a:rPr>
              <a:t>with  phonological features trained  </a:t>
            </a:r>
            <a:r>
              <a:rPr lang="en-US" sz="3000" dirty="0">
                <a:solidFill>
                  <a:schemeClr val="tx1"/>
                </a:solidFill>
              </a:rPr>
              <a:t>by </a:t>
            </a:r>
            <a:r>
              <a:rPr lang="en-US" sz="3000" dirty="0" smtClean="0">
                <a:solidFill>
                  <a:schemeClr val="tx1"/>
                </a:solidFill>
              </a:rPr>
              <a:t>hand-crafted morpheme URs: full supervision.</a:t>
            </a:r>
            <a:endParaRPr lang="en-US" sz="3000" dirty="0">
              <a:solidFill>
                <a:schemeClr val="tx1"/>
              </a:solidFill>
            </a:endParaRPr>
          </a:p>
          <a:p>
            <a:pPr marL="692150" indent="-457200">
              <a:lnSpc>
                <a:spcPct val="90000"/>
              </a:lnSpc>
              <a:buFont typeface="Courier New"/>
              <a:buChar char="o"/>
            </a:pPr>
            <a:r>
              <a:rPr lang="en-US" sz="3000" b="1" dirty="0" smtClean="0"/>
              <a:t>Model 2E</a:t>
            </a:r>
            <a:r>
              <a:rPr lang="en-US" sz="3000" dirty="0" smtClean="0"/>
              <a:t>: sophisticated phonology as Model 2S, trained by EM.</a:t>
            </a:r>
          </a:p>
          <a:p>
            <a:pPr marL="692150" indent="-457200">
              <a:lnSpc>
                <a:spcPct val="90000"/>
              </a:lnSpc>
              <a:buFont typeface="Courier New"/>
              <a:buChar char="o"/>
            </a:pPr>
            <a:r>
              <a:rPr lang="en-US" sz="3000" dirty="0" smtClean="0"/>
              <a:t>Evaluating inference on recovered latent variables</a:t>
            </a:r>
            <a:r>
              <a:rPr lang="en-US" sz="3000" i="1" dirty="0" smtClean="0"/>
              <a:t> </a:t>
            </a:r>
            <a:r>
              <a:rPr lang="en-US" sz="3000" dirty="0" smtClean="0"/>
              <a:t>under the different settings.</a:t>
            </a:r>
            <a:endParaRPr lang="en-US" sz="3000" dirty="0"/>
          </a:p>
        </p:txBody>
      </p: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220</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38079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Experimental Questions</a:t>
            </a:r>
            <a:endParaRPr lang="en-US" dirty="0"/>
          </a:p>
        </p:txBody>
      </p:sp>
      <p:sp>
        <p:nvSpPr>
          <p:cNvPr id="4" name="Text Placeholder 2"/>
          <p:cNvSpPr>
            <a:spLocks noGrp="1"/>
          </p:cNvSpPr>
          <p:nvPr>
            <p:ph type="body" idx="1"/>
          </p:nvPr>
        </p:nvSpPr>
        <p:spPr>
          <a:xfrm>
            <a:off x="422564" y="1987826"/>
            <a:ext cx="8132618" cy="3953653"/>
          </a:xfrm>
        </p:spPr>
        <p:txBody>
          <a:bodyPr/>
          <a:lstStyle/>
          <a:p>
            <a:pPr marL="692150" indent="-457200">
              <a:lnSpc>
                <a:spcPct val="100000"/>
              </a:lnSpc>
              <a:spcBef>
                <a:spcPts val="0"/>
              </a:spcBef>
              <a:spcAft>
                <a:spcPts val="0"/>
              </a:spcAft>
              <a:buClr>
                <a:srgbClr val="000000"/>
              </a:buClr>
              <a:buFont typeface="Courier New"/>
              <a:buChar char="o"/>
            </a:pPr>
            <a:r>
              <a:rPr lang="en-US" dirty="0" smtClean="0">
                <a:solidFill>
                  <a:schemeClr val="tx1"/>
                </a:solidFill>
              </a:rPr>
              <a:t>Is exact inference by DD practical?</a:t>
            </a:r>
          </a:p>
          <a:p>
            <a:pPr marL="1092200" lvl="1" indent="-457200">
              <a:lnSpc>
                <a:spcPct val="100000"/>
              </a:lnSpc>
              <a:spcBef>
                <a:spcPts val="0"/>
              </a:spcBef>
              <a:spcAft>
                <a:spcPts val="0"/>
              </a:spcAft>
              <a:buClr>
                <a:srgbClr val="000000"/>
              </a:buClr>
              <a:buFont typeface="Courier New"/>
              <a:buChar char="o"/>
            </a:pPr>
            <a:r>
              <a:rPr lang="en-US" dirty="0" smtClean="0">
                <a:solidFill>
                  <a:schemeClr val="tx1"/>
                </a:solidFill>
              </a:rPr>
              <a:t>Does it converge? </a:t>
            </a:r>
          </a:p>
          <a:p>
            <a:pPr marL="1092200" lvl="1" indent="-457200">
              <a:lnSpc>
                <a:spcPct val="100000"/>
              </a:lnSpc>
              <a:spcBef>
                <a:spcPts val="0"/>
              </a:spcBef>
              <a:spcAft>
                <a:spcPts val="0"/>
              </a:spcAft>
              <a:buClr>
                <a:srgbClr val="000000"/>
              </a:buClr>
              <a:buFont typeface="Courier New"/>
              <a:buChar char="o"/>
            </a:pPr>
            <a:r>
              <a:rPr lang="en-US" dirty="0" smtClean="0">
                <a:solidFill>
                  <a:schemeClr val="tx1"/>
                </a:solidFill>
              </a:rPr>
              <a:t>Does it get better results than approximate inference methods?</a:t>
            </a:r>
          </a:p>
          <a:p>
            <a:pPr marL="1092200" lvl="1" indent="-457200">
              <a:lnSpc>
                <a:spcPct val="100000"/>
              </a:lnSpc>
              <a:spcBef>
                <a:spcPts val="0"/>
              </a:spcBef>
              <a:spcAft>
                <a:spcPts val="0"/>
              </a:spcAft>
              <a:buClr>
                <a:srgbClr val="000000"/>
              </a:buClr>
              <a:buFont typeface="Courier New"/>
              <a:buChar char="o"/>
            </a:pPr>
            <a:endParaRPr lang="en-US" dirty="0">
              <a:solidFill>
                <a:schemeClr val="tx1"/>
              </a:solidFill>
            </a:endParaRPr>
          </a:p>
          <a:p>
            <a:pPr marL="692150" indent="-457200">
              <a:lnSpc>
                <a:spcPct val="100000"/>
              </a:lnSpc>
              <a:spcBef>
                <a:spcPts val="0"/>
              </a:spcBef>
              <a:spcAft>
                <a:spcPts val="0"/>
              </a:spcAft>
              <a:buClr>
                <a:srgbClr val="000000"/>
              </a:buClr>
              <a:buFont typeface="Courier New"/>
              <a:buChar char="o"/>
            </a:pPr>
            <a:r>
              <a:rPr lang="en-US" dirty="0" smtClean="0">
                <a:solidFill>
                  <a:schemeClr val="tx1"/>
                </a:solidFill>
              </a:rPr>
              <a:t>Does exact inference help EM?</a:t>
            </a:r>
            <a:endParaRPr lang="en-US" dirty="0">
              <a:solidFill>
                <a:schemeClr val="tx1"/>
              </a:solidFill>
            </a:endParaRPr>
          </a:p>
        </p:txBody>
      </p: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221</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6114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59026" y="1295539"/>
            <a:ext cx="2080591" cy="13283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3" name="Text Placeholder 2"/>
          <p:cNvSpPr>
            <a:spLocks noGrp="1"/>
          </p:cNvSpPr>
          <p:nvPr>
            <p:ph type="body" idx="1"/>
          </p:nvPr>
        </p:nvSpPr>
        <p:spPr>
          <a:xfrm>
            <a:off x="457199" y="2835964"/>
            <a:ext cx="8461513" cy="3290235"/>
          </a:xfrm>
        </p:spPr>
        <p:txBody>
          <a:bodyPr/>
          <a:lstStyle/>
          <a:p>
            <a:pPr marL="457200" lvl="0" indent="-419100">
              <a:lnSpc>
                <a:spcPct val="100000"/>
              </a:lnSpc>
              <a:spcBef>
                <a:spcPts val="0"/>
              </a:spcBef>
              <a:spcAft>
                <a:spcPts val="0"/>
              </a:spcAft>
              <a:buClr>
                <a:srgbClr val="000000"/>
              </a:buClr>
              <a:buFont typeface="Arial"/>
              <a:buChar char="●"/>
            </a:pPr>
            <a:r>
              <a:rPr lang="en-US" sz="3000" dirty="0" smtClean="0">
                <a:solidFill>
                  <a:schemeClr val="tx1"/>
                </a:solidFill>
                <a:sym typeface="Wingdings" panose="05000000000000000000" pitchFamily="2" charset="2"/>
              </a:rPr>
              <a:t>DD seeks </a:t>
            </a:r>
            <a:r>
              <a:rPr lang="en-US" sz="3000" dirty="0" smtClean="0">
                <a:solidFill>
                  <a:srgbClr val="0070C0"/>
                </a:solidFill>
                <a:sym typeface="Wingdings" panose="05000000000000000000" pitchFamily="2" charset="2"/>
              </a:rPr>
              <a:t>best </a:t>
            </a:r>
            <a:r>
              <a:rPr lang="el-GR" sz="3000" b="1" dirty="0" smtClean="0">
                <a:solidFill>
                  <a:srgbClr val="0070C0"/>
                </a:solidFill>
                <a:latin typeface="Arial" panose="020B0604020202020204" pitchFamily="34" charset="0"/>
                <a:cs typeface="Arial" panose="020B0604020202020204" pitchFamily="34" charset="0"/>
                <a:sym typeface="Wingdings" panose="05000000000000000000" pitchFamily="2" charset="2"/>
              </a:rPr>
              <a:t>λ</a:t>
            </a:r>
            <a:r>
              <a:rPr lang="en-US" sz="3000" dirty="0" smtClean="0">
                <a:solidFill>
                  <a:srgbClr val="0070C0"/>
                </a:solidFill>
                <a:latin typeface="Arial" panose="020B0604020202020204" pitchFamily="34" charset="0"/>
                <a:cs typeface="Arial" panose="020B0604020202020204" pitchFamily="34" charset="0"/>
                <a:sym typeface="Wingdings" panose="05000000000000000000" pitchFamily="2" charset="2"/>
              </a:rPr>
              <a:t> </a:t>
            </a:r>
            <a:r>
              <a:rPr lang="en-US" sz="3000" dirty="0" smtClean="0">
                <a:solidFill>
                  <a:schemeClr val="tx1"/>
                </a:solidFill>
                <a:sym typeface="Wingdings" panose="05000000000000000000" pitchFamily="2" charset="2"/>
              </a:rPr>
              <a:t>via </a:t>
            </a:r>
            <a:r>
              <a:rPr lang="en-US" sz="3000" dirty="0" err="1" smtClean="0">
                <a:solidFill>
                  <a:schemeClr val="tx1"/>
                </a:solidFill>
                <a:sym typeface="Wingdings" panose="05000000000000000000" pitchFamily="2" charset="2"/>
              </a:rPr>
              <a:t>subgradient</a:t>
            </a:r>
            <a:r>
              <a:rPr lang="en-US" sz="3000" dirty="0" smtClean="0">
                <a:solidFill>
                  <a:schemeClr val="tx1"/>
                </a:solidFill>
                <a:sym typeface="Wingdings" panose="05000000000000000000" pitchFamily="2" charset="2"/>
              </a:rPr>
              <a:t> algorithm</a:t>
            </a:r>
            <a:r>
              <a:rPr lang="en-US" sz="3000" dirty="0">
                <a:solidFill>
                  <a:schemeClr val="tx1"/>
                </a:solidFill>
                <a:sym typeface="Wingdings" panose="05000000000000000000" pitchFamily="2" charset="2"/>
              </a:rPr>
              <a:t/>
            </a:r>
            <a:br>
              <a:rPr lang="en-US" sz="3000" dirty="0">
                <a:solidFill>
                  <a:schemeClr val="tx1"/>
                </a:solidFill>
                <a:sym typeface="Wingdings" panose="05000000000000000000" pitchFamily="2" charset="2"/>
              </a:rPr>
            </a:br>
            <a:r>
              <a:rPr lang="en-US" sz="3000" dirty="0">
                <a:solidFill>
                  <a:schemeClr val="tx1"/>
                </a:solidFill>
                <a:sym typeface="Wingdings" panose="05000000000000000000" pitchFamily="2" charset="2"/>
              </a:rPr>
              <a:t> </a:t>
            </a:r>
            <a:r>
              <a:rPr lang="en-US" sz="3000" dirty="0" smtClean="0">
                <a:solidFill>
                  <a:schemeClr val="tx1"/>
                </a:solidFill>
                <a:sym typeface="Wingdings" panose="05000000000000000000" pitchFamily="2" charset="2"/>
              </a:rPr>
              <a:t>reduce </a:t>
            </a:r>
            <a:r>
              <a:rPr lang="en-US" sz="3000" dirty="0" smtClean="0">
                <a:solidFill>
                  <a:srgbClr val="0070C0"/>
                </a:solidFill>
                <a:sym typeface="Wingdings" panose="05000000000000000000" pitchFamily="2" charset="2"/>
              </a:rPr>
              <a:t>dual objective</a:t>
            </a:r>
            <a:r>
              <a:rPr lang="en-US" sz="3000" dirty="0" smtClean="0">
                <a:solidFill>
                  <a:schemeClr val="tx1"/>
                </a:solidFill>
                <a:sym typeface="Wingdings" panose="05000000000000000000" pitchFamily="2" charset="2"/>
              </a:rPr>
              <a:t/>
            </a:r>
            <a:br>
              <a:rPr lang="en-US" sz="3000" dirty="0" smtClean="0">
                <a:solidFill>
                  <a:schemeClr val="tx1"/>
                </a:solidFill>
                <a:sym typeface="Wingdings" panose="05000000000000000000" pitchFamily="2" charset="2"/>
              </a:rPr>
            </a:br>
            <a:r>
              <a:rPr lang="en-US" sz="3000" dirty="0" smtClean="0">
                <a:solidFill>
                  <a:schemeClr val="tx1"/>
                </a:solidFill>
                <a:sym typeface="Wingdings" panose="05000000000000000000" pitchFamily="2" charset="2"/>
              </a:rPr>
              <a:t> tighten upper bound on </a:t>
            </a:r>
            <a:r>
              <a:rPr lang="en-US" sz="3000" dirty="0" smtClean="0">
                <a:solidFill>
                  <a:srgbClr val="FF0000"/>
                </a:solidFill>
                <a:sym typeface="Wingdings" panose="05000000000000000000" pitchFamily="2" charset="2"/>
              </a:rPr>
              <a:t>primal objective</a:t>
            </a:r>
            <a:r>
              <a:rPr lang="en-US" sz="3000" dirty="0" smtClean="0">
                <a:solidFill>
                  <a:srgbClr val="000000"/>
                </a:solidFill>
              </a:rPr>
              <a:t/>
            </a:r>
            <a:br>
              <a:rPr lang="en-US" sz="3000" dirty="0" smtClean="0">
                <a:solidFill>
                  <a:srgbClr val="000000"/>
                </a:solidFill>
              </a:rPr>
            </a:br>
            <a:endParaRPr lang="en-US" sz="1200" dirty="0" smtClean="0">
              <a:solidFill>
                <a:schemeClr val="tx1"/>
              </a:solidFill>
              <a:sym typeface="Wingdings" panose="05000000000000000000" pitchFamily="2" charset="2"/>
            </a:endParaRPr>
          </a:p>
          <a:p>
            <a:pPr marL="457200" lvl="0" indent="-419100">
              <a:lnSpc>
                <a:spcPct val="100000"/>
              </a:lnSpc>
              <a:spcBef>
                <a:spcPts val="0"/>
              </a:spcBef>
              <a:spcAft>
                <a:spcPts val="0"/>
              </a:spcAft>
              <a:buClr>
                <a:srgbClr val="000000"/>
              </a:buClr>
              <a:buFont typeface="Arial"/>
              <a:buChar char="●"/>
            </a:pPr>
            <a:r>
              <a:rPr lang="en-US" sz="3000" dirty="0" smtClean="0">
                <a:solidFill>
                  <a:srgbClr val="000000"/>
                </a:solidFill>
              </a:rPr>
              <a:t>If </a:t>
            </a:r>
            <a:r>
              <a:rPr lang="el-GR" sz="3000" dirty="0" smtClean="0">
                <a:solidFill>
                  <a:srgbClr val="000000"/>
                </a:solidFill>
                <a:latin typeface="Arial" panose="020B0604020202020204" pitchFamily="34" charset="0"/>
                <a:cs typeface="Arial" panose="020B0604020202020204" pitchFamily="34" charset="0"/>
              </a:rPr>
              <a:t>λ</a:t>
            </a:r>
            <a:r>
              <a:rPr lang="en-US" sz="3000" dirty="0" smtClean="0">
                <a:solidFill>
                  <a:srgbClr val="000000"/>
                </a:solidFill>
                <a:latin typeface="Arial" panose="020B0604020202020204" pitchFamily="34" charset="0"/>
                <a:cs typeface="Arial" panose="020B0604020202020204" pitchFamily="34" charset="0"/>
              </a:rPr>
              <a:t> </a:t>
            </a:r>
            <a:r>
              <a:rPr lang="en-US" sz="3000" dirty="0" smtClean="0">
                <a:solidFill>
                  <a:srgbClr val="000000"/>
                </a:solidFill>
              </a:rPr>
              <a:t>gets all sub-problems to agree (</a:t>
            </a:r>
            <a:r>
              <a:rPr lang="en-US" sz="3000" b="1" dirty="0" smtClean="0">
                <a:solidFill>
                  <a:srgbClr val="000000"/>
                </a:solidFill>
              </a:rPr>
              <a:t>x</a:t>
            </a:r>
            <a:r>
              <a:rPr lang="en-US" sz="3000" baseline="30000" dirty="0" smtClean="0">
                <a:solidFill>
                  <a:srgbClr val="000000"/>
                </a:solidFill>
              </a:rPr>
              <a:t>1</a:t>
            </a:r>
            <a:r>
              <a:rPr lang="en-US" sz="3000" dirty="0" smtClean="0">
                <a:solidFill>
                  <a:srgbClr val="000000"/>
                </a:solidFill>
              </a:rPr>
              <a:t> = … = </a:t>
            </a:r>
            <a:r>
              <a:rPr lang="en-US" sz="3000" b="1" dirty="0" err="1" smtClean="0">
                <a:solidFill>
                  <a:srgbClr val="000000"/>
                </a:solidFill>
              </a:rPr>
              <a:t>x</a:t>
            </a:r>
            <a:r>
              <a:rPr lang="en-US" sz="3000" baseline="30000" dirty="0" err="1" smtClean="0">
                <a:solidFill>
                  <a:srgbClr val="000000"/>
                </a:solidFill>
              </a:rPr>
              <a:t>K</a:t>
            </a:r>
            <a:r>
              <a:rPr lang="en-US" sz="3000" dirty="0" smtClean="0">
                <a:solidFill>
                  <a:srgbClr val="000000"/>
                </a:solidFill>
              </a:rPr>
              <a:t>)</a:t>
            </a:r>
            <a:br>
              <a:rPr lang="en-US" sz="3000" dirty="0" smtClean="0">
                <a:solidFill>
                  <a:srgbClr val="000000"/>
                </a:solidFill>
              </a:rPr>
            </a:br>
            <a:r>
              <a:rPr lang="en-US" sz="3000" dirty="0" smtClean="0">
                <a:solidFill>
                  <a:schemeClr val="tx1"/>
                </a:solidFill>
                <a:sym typeface="Wingdings" panose="05000000000000000000" pitchFamily="2" charset="2"/>
              </a:rPr>
              <a:t> constraints satisfied </a:t>
            </a:r>
            <a:br>
              <a:rPr lang="en-US" sz="3000" dirty="0" smtClean="0">
                <a:solidFill>
                  <a:schemeClr val="tx1"/>
                </a:solidFill>
                <a:sym typeface="Wingdings" panose="05000000000000000000" pitchFamily="2" charset="2"/>
              </a:rPr>
            </a:br>
            <a:r>
              <a:rPr lang="en-US" sz="3000" dirty="0" smtClean="0">
                <a:solidFill>
                  <a:schemeClr val="tx1"/>
                </a:solidFill>
                <a:sym typeface="Wingdings" panose="05000000000000000000" pitchFamily="2" charset="2"/>
              </a:rPr>
              <a:t> </a:t>
            </a:r>
            <a:r>
              <a:rPr lang="en-US" sz="3000" dirty="0" smtClean="0">
                <a:solidFill>
                  <a:srgbClr val="0070C0"/>
                </a:solidFill>
                <a:sym typeface="Wingdings" panose="05000000000000000000" pitchFamily="2" charset="2"/>
              </a:rPr>
              <a:t>dual value </a:t>
            </a:r>
            <a:r>
              <a:rPr lang="en-US" sz="3000" dirty="0" smtClean="0">
                <a:solidFill>
                  <a:schemeClr val="tx1"/>
                </a:solidFill>
                <a:sym typeface="Wingdings" panose="05000000000000000000" pitchFamily="2" charset="2"/>
              </a:rPr>
              <a:t>is </a:t>
            </a:r>
            <a:r>
              <a:rPr lang="en-US" sz="3000" i="1" dirty="0" smtClean="0">
                <a:solidFill>
                  <a:schemeClr val="tx1"/>
                </a:solidFill>
                <a:sym typeface="Wingdings" panose="05000000000000000000" pitchFamily="2" charset="2"/>
              </a:rPr>
              <a:t>also</a:t>
            </a:r>
            <a:r>
              <a:rPr lang="en-US" sz="3000" dirty="0" smtClean="0">
                <a:solidFill>
                  <a:schemeClr val="tx1"/>
                </a:solidFill>
                <a:sym typeface="Wingdings" panose="05000000000000000000" pitchFamily="2" charset="2"/>
              </a:rPr>
              <a:t> value of a </a:t>
            </a:r>
            <a:r>
              <a:rPr lang="en-US" sz="3000" dirty="0" smtClean="0">
                <a:solidFill>
                  <a:srgbClr val="FF0000"/>
                </a:solidFill>
                <a:sym typeface="Wingdings" panose="05000000000000000000" pitchFamily="2" charset="2"/>
              </a:rPr>
              <a:t>primal solution</a:t>
            </a:r>
            <a:br>
              <a:rPr lang="en-US" sz="3000" dirty="0" smtClean="0">
                <a:solidFill>
                  <a:srgbClr val="FF0000"/>
                </a:solidFill>
                <a:sym typeface="Wingdings" panose="05000000000000000000" pitchFamily="2" charset="2"/>
              </a:rPr>
            </a:br>
            <a:r>
              <a:rPr lang="en-US" sz="3000" dirty="0" smtClean="0">
                <a:solidFill>
                  <a:schemeClr val="tx1"/>
                </a:solidFill>
                <a:latin typeface="Cambria" panose="02040503050406030204" pitchFamily="18" charset="0"/>
                <a:sym typeface="Wingdings" panose="05000000000000000000" pitchFamily="2" charset="2"/>
              </a:rPr>
              <a:t> </a:t>
            </a:r>
            <a:r>
              <a:rPr lang="en-US" sz="3000" dirty="0" smtClean="0">
                <a:solidFill>
                  <a:schemeClr val="tx1"/>
                </a:solidFill>
                <a:latin typeface="Cambria" panose="02040503050406030204" pitchFamily="18" charset="0"/>
                <a:cs typeface="Arial" panose="020B0604020202020204" pitchFamily="34" charset="0"/>
                <a:sym typeface="Wingdings" panose="05000000000000000000" pitchFamily="2" charset="2"/>
              </a:rPr>
              <a:t>which must be </a:t>
            </a:r>
            <a:r>
              <a:rPr lang="en-US" sz="3000" dirty="0" smtClean="0">
                <a:solidFill>
                  <a:srgbClr val="FF0000"/>
                </a:solidFill>
                <a:latin typeface="Cambria" panose="02040503050406030204" pitchFamily="18" charset="0"/>
                <a:cs typeface="Arial" panose="020B0604020202020204" pitchFamily="34" charset="0"/>
                <a:sym typeface="Wingdings" panose="05000000000000000000" pitchFamily="2" charset="2"/>
              </a:rPr>
              <a:t>max primal</a:t>
            </a:r>
            <a:r>
              <a:rPr lang="en-US" sz="3000" dirty="0" smtClean="0">
                <a:solidFill>
                  <a:schemeClr val="tx1"/>
                </a:solidFill>
                <a:latin typeface="Cambria" panose="02040503050406030204" pitchFamily="18" charset="0"/>
                <a:cs typeface="Arial" panose="020B0604020202020204" pitchFamily="34" charset="0"/>
                <a:sym typeface="Wingdings" panose="05000000000000000000" pitchFamily="2" charset="2"/>
              </a:rPr>
              <a:t>! (and </a:t>
            </a:r>
            <a:r>
              <a:rPr lang="en-US" sz="3000" dirty="0" smtClean="0">
                <a:solidFill>
                  <a:srgbClr val="0070C0"/>
                </a:solidFill>
                <a:latin typeface="Cambria" panose="02040503050406030204" pitchFamily="18" charset="0"/>
                <a:cs typeface="Arial" panose="020B0604020202020204" pitchFamily="34" charset="0"/>
                <a:sym typeface="Wingdings" panose="05000000000000000000" pitchFamily="2" charset="2"/>
              </a:rPr>
              <a:t>min dual</a:t>
            </a:r>
            <a:r>
              <a:rPr lang="en-US" sz="3000" dirty="0" smtClean="0">
                <a:solidFill>
                  <a:schemeClr val="tx1"/>
                </a:solidFill>
                <a:latin typeface="Cambria" panose="02040503050406030204" pitchFamily="18" charset="0"/>
                <a:cs typeface="Arial" panose="020B0604020202020204" pitchFamily="34" charset="0"/>
                <a:sym typeface="Wingdings" panose="05000000000000000000" pitchFamily="2" charset="2"/>
              </a:rPr>
              <a:t>)</a:t>
            </a:r>
            <a:endParaRPr lang="en-US" sz="3000" dirty="0" smtClean="0">
              <a:solidFill>
                <a:schemeClr val="tx1"/>
              </a:solidFill>
              <a:latin typeface="Cambria" panose="02040503050406030204" pitchFamily="18" charset="0"/>
              <a:sym typeface="Wingdings" panose="05000000000000000000" pitchFamily="2" charset="2"/>
            </a:endParaRPr>
          </a:p>
          <a:p>
            <a:pPr marL="457200" lvl="0" indent="-419100">
              <a:lnSpc>
                <a:spcPct val="100000"/>
              </a:lnSpc>
              <a:spcBef>
                <a:spcPts val="0"/>
              </a:spcBef>
              <a:spcAft>
                <a:spcPts val="0"/>
              </a:spcAft>
              <a:buClr>
                <a:srgbClr val="000000"/>
              </a:buClr>
              <a:buFont typeface="Arial"/>
              <a:buChar char="●"/>
            </a:pPr>
            <a:endParaRPr lang="en-US" sz="3000" dirty="0">
              <a:solidFill>
                <a:schemeClr val="tx1"/>
              </a:solidFill>
              <a:sym typeface="Wingdings" panose="05000000000000000000" pitchFamily="2" charset="2"/>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222</a:t>
            </a:fld>
            <a:endParaRPr lang="en" sz="1200">
              <a:solidFill>
                <a:srgbClr val="888888"/>
              </a:solidFill>
              <a:latin typeface="Calibri"/>
              <a:ea typeface="Calibri"/>
              <a:cs typeface="Calibri"/>
              <a:sym typeface="Calibri"/>
            </a:endParaRPr>
          </a:p>
        </p:txBody>
      </p:sp>
      <p:pic>
        <p:nvPicPr>
          <p:cNvPr id="5" name="Picture 4" descr="Screen Shot 2015-09-19 at 8.3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508" y="1335295"/>
            <a:ext cx="5439197" cy="1084958"/>
          </a:xfrm>
          <a:prstGeom prst="rect">
            <a:avLst/>
          </a:prstGeom>
        </p:spPr>
      </p:pic>
      <p:pic>
        <p:nvPicPr>
          <p:cNvPr id="6" name="Picture 5" descr="Screen Shot 2015-09-19 at 6.45.23 PM.png"/>
          <p:cNvPicPr>
            <a:picLocks noChangeAspect="1"/>
          </p:cNvPicPr>
          <p:nvPr/>
        </p:nvPicPr>
        <p:blipFill rotWithShape="1">
          <a:blip r:embed="rId4">
            <a:extLst>
              <a:ext uri="{28A0092B-C50C-407E-A947-70E740481C1C}">
                <a14:useLocalDpi xmlns:a14="http://schemas.microsoft.com/office/drawing/2010/main" val="0"/>
              </a:ext>
            </a:extLst>
          </a:blip>
          <a:srcRect l="54372"/>
          <a:stretch/>
        </p:blipFill>
        <p:spPr>
          <a:xfrm>
            <a:off x="477078" y="1523531"/>
            <a:ext cx="1660335" cy="1011797"/>
          </a:xfrm>
          <a:prstGeom prst="rect">
            <a:avLst/>
          </a:prstGeom>
        </p:spPr>
      </p:pic>
      <p:sp>
        <p:nvSpPr>
          <p:cNvPr id="11" name="Rounded Rectangle 10"/>
          <p:cNvSpPr/>
          <p:nvPr/>
        </p:nvSpPr>
        <p:spPr>
          <a:xfrm>
            <a:off x="3491954" y="1315417"/>
            <a:ext cx="5506274" cy="132839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12" name="TextBox 11"/>
          <p:cNvSpPr txBox="1"/>
          <p:nvPr/>
        </p:nvSpPr>
        <p:spPr>
          <a:xfrm>
            <a:off x="2597425" y="1404587"/>
            <a:ext cx="606256" cy="1015663"/>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6000" kern="0" dirty="0" smtClean="0">
                <a:solidFill>
                  <a:srgbClr val="E013FF"/>
                </a:solidFill>
                <a:latin typeface="Arial" panose="020B0604020202020204" pitchFamily="34" charset="0"/>
                <a:sym typeface="Arial"/>
                <a:rtl val="0"/>
              </a:rPr>
              <a:t>≤</a:t>
            </a:r>
            <a:endParaRPr lang="en-US" sz="6000" kern="0" dirty="0">
              <a:solidFill>
                <a:srgbClr val="E013FF"/>
              </a:solidFill>
              <a:latin typeface="Arial"/>
              <a:cs typeface="Arial"/>
              <a:sym typeface="Arial"/>
              <a:rtl val="0"/>
            </a:endParaRPr>
          </a:p>
        </p:txBody>
      </p:sp>
      <p:sp>
        <p:nvSpPr>
          <p:cNvPr id="14" name="TextBox 13"/>
          <p:cNvSpPr txBox="1"/>
          <p:nvPr/>
        </p:nvSpPr>
        <p:spPr>
          <a:xfrm>
            <a:off x="-592142" y="132519"/>
            <a:ext cx="4530407" cy="1077218"/>
          </a:xfrm>
          <a:prstGeom prst="rect">
            <a:avLst/>
          </a:prstGeom>
          <a:noFill/>
        </p:spPr>
        <p:txBody>
          <a:bodyPr wrap="none" rtlCol="0">
            <a:spAutoFit/>
          </a:bodyPr>
          <a:lstStyle/>
          <a:p>
            <a:pPr eaLnBrk="1" fontAlgn="auto" hangingPunct="1">
              <a:spcBef>
                <a:spcPts val="0"/>
              </a:spcBef>
              <a:spcAft>
                <a:spcPts val="0"/>
              </a:spcAft>
              <a:buClrTx/>
              <a:buSzTx/>
              <a:buFontTx/>
              <a:buNone/>
            </a:pPr>
            <a:r>
              <a:rPr lang="en-US" sz="3200" kern="0" dirty="0">
                <a:solidFill>
                  <a:srgbClr val="FF0000"/>
                </a:solidFill>
                <a:latin typeface="Comic Sans MS" panose="030F0702030302020204" pitchFamily="66" charset="0"/>
                <a:cs typeface="Arial"/>
                <a:sym typeface="Arial"/>
                <a:rtl val="0"/>
              </a:rPr>
              <a:t>p</a:t>
            </a:r>
            <a:r>
              <a:rPr lang="en-US" sz="3200" kern="0" dirty="0" smtClean="0">
                <a:solidFill>
                  <a:srgbClr val="FF0000"/>
                </a:solidFill>
                <a:latin typeface="Comic Sans MS" panose="030F0702030302020204" pitchFamily="66" charset="0"/>
                <a:cs typeface="Arial"/>
                <a:sym typeface="Arial"/>
                <a:rtl val="0"/>
              </a:rPr>
              <a:t>rimal     </a:t>
            </a:r>
            <a:br>
              <a:rPr lang="en-US" sz="3200" kern="0" dirty="0" smtClean="0">
                <a:solidFill>
                  <a:srgbClr val="FF0000"/>
                </a:solidFill>
                <a:latin typeface="Comic Sans MS" panose="030F0702030302020204" pitchFamily="66" charset="0"/>
                <a:cs typeface="Arial"/>
                <a:sym typeface="Arial"/>
                <a:rtl val="0"/>
              </a:rPr>
            </a:br>
            <a:r>
              <a:rPr lang="en-US" sz="3200" kern="0" dirty="0" smtClean="0">
                <a:solidFill>
                  <a:srgbClr val="FF0000"/>
                </a:solidFill>
                <a:latin typeface="Comic Sans MS" panose="030F0702030302020204" pitchFamily="66" charset="0"/>
                <a:cs typeface="Arial"/>
                <a:sym typeface="Arial"/>
                <a:rtl val="0"/>
              </a:rPr>
              <a:t>    </a:t>
            </a:r>
            <a:r>
              <a:rPr lang="en-US" sz="2800" kern="0" dirty="0" smtClean="0">
                <a:solidFill>
                  <a:srgbClr val="FF0000"/>
                </a:solidFill>
                <a:latin typeface="Comic Sans MS" panose="030F0702030302020204" pitchFamily="66" charset="0"/>
                <a:cs typeface="Arial"/>
                <a:sym typeface="Arial"/>
                <a:rtl val="0"/>
              </a:rPr>
              <a:t>(function of strings </a:t>
            </a:r>
            <a:r>
              <a:rPr lang="en-US" sz="2800" b="1" kern="0" dirty="0" smtClean="0">
                <a:solidFill>
                  <a:srgbClr val="FF0000"/>
                </a:solidFill>
                <a:latin typeface="Comic Sans MS" panose="030F0702030302020204" pitchFamily="66" charset="0"/>
                <a:cs typeface="Arial"/>
                <a:sym typeface="Arial"/>
                <a:rtl val="0"/>
              </a:rPr>
              <a:t>x)</a:t>
            </a:r>
            <a:endParaRPr lang="en-US" sz="2800" kern="0" dirty="0">
              <a:solidFill>
                <a:srgbClr val="FF0000"/>
              </a:solidFill>
              <a:latin typeface="Comic Sans MS" panose="030F0702030302020204" pitchFamily="66" charset="0"/>
              <a:cs typeface="Arial"/>
              <a:sym typeface="Arial"/>
              <a:rtl val="0"/>
            </a:endParaRPr>
          </a:p>
        </p:txBody>
      </p:sp>
      <p:sp>
        <p:nvSpPr>
          <p:cNvPr id="15" name="TextBox 14"/>
          <p:cNvSpPr txBox="1"/>
          <p:nvPr/>
        </p:nvSpPr>
        <p:spPr>
          <a:xfrm>
            <a:off x="4340276" y="70964"/>
            <a:ext cx="4015844" cy="1077218"/>
          </a:xfrm>
          <a:prstGeom prst="rect">
            <a:avLst/>
          </a:prstGeom>
          <a:noFill/>
        </p:spPr>
        <p:txBody>
          <a:bodyPr wrap="none" rtlCol="0">
            <a:spAutoFit/>
          </a:bodyPr>
          <a:lstStyle/>
          <a:p>
            <a:pPr eaLnBrk="1" fontAlgn="auto" hangingPunct="1">
              <a:spcBef>
                <a:spcPts val="0"/>
              </a:spcBef>
              <a:spcAft>
                <a:spcPts val="0"/>
              </a:spcAft>
              <a:buClrTx/>
              <a:buSzTx/>
              <a:buFontTx/>
              <a:buNone/>
            </a:pPr>
            <a:r>
              <a:rPr lang="en-US" sz="3600" kern="0" dirty="0" smtClean="0">
                <a:solidFill>
                  <a:srgbClr val="0070C0"/>
                </a:solidFill>
                <a:latin typeface="Comic Sans MS" panose="030F0702030302020204" pitchFamily="66" charset="0"/>
                <a:cs typeface="Arial"/>
                <a:sym typeface="Arial"/>
                <a:rtl val="0"/>
              </a:rPr>
              <a:t>dual</a:t>
            </a:r>
            <a:r>
              <a:rPr lang="en-US" sz="3600" kern="0" dirty="0">
                <a:solidFill>
                  <a:srgbClr val="0070C0"/>
                </a:solidFill>
                <a:latin typeface="Comic Sans MS" panose="030F0702030302020204" pitchFamily="66" charset="0"/>
                <a:cs typeface="Arial"/>
                <a:sym typeface="Arial"/>
                <a:rtl val="0"/>
              </a:rPr>
              <a:t/>
            </a:r>
            <a:br>
              <a:rPr lang="en-US" sz="3600" kern="0" dirty="0">
                <a:solidFill>
                  <a:srgbClr val="0070C0"/>
                </a:solidFill>
                <a:latin typeface="Comic Sans MS" panose="030F0702030302020204" pitchFamily="66" charset="0"/>
                <a:cs typeface="Arial"/>
                <a:sym typeface="Arial"/>
                <a:rtl val="0"/>
              </a:rPr>
            </a:br>
            <a:r>
              <a:rPr lang="en-US" sz="2800" kern="0" dirty="0">
                <a:solidFill>
                  <a:srgbClr val="0070C0"/>
                </a:solidFill>
                <a:latin typeface="Comic Sans MS" panose="030F0702030302020204" pitchFamily="66" charset="0"/>
                <a:cs typeface="Arial"/>
                <a:sym typeface="Arial"/>
                <a:rtl val="0"/>
              </a:rPr>
              <a:t>(function </a:t>
            </a:r>
            <a:r>
              <a:rPr lang="en-US" sz="2800" kern="0" dirty="0" smtClean="0">
                <a:solidFill>
                  <a:srgbClr val="0070C0"/>
                </a:solidFill>
                <a:latin typeface="Comic Sans MS" panose="030F0702030302020204" pitchFamily="66" charset="0"/>
                <a:cs typeface="Arial"/>
                <a:sym typeface="Arial"/>
                <a:rtl val="0"/>
              </a:rPr>
              <a:t>of weights </a:t>
            </a:r>
            <a:r>
              <a:rPr lang="el-GR" sz="2800" b="1" kern="0" dirty="0" smtClean="0">
                <a:solidFill>
                  <a:srgbClr val="0070C0"/>
                </a:solidFill>
                <a:latin typeface="Arial" panose="020B0604020202020204" pitchFamily="34" charset="0"/>
                <a:sym typeface="Arial"/>
                <a:rtl val="0"/>
              </a:rPr>
              <a:t>λ</a:t>
            </a:r>
            <a:r>
              <a:rPr lang="en-US" sz="2800" kern="0" dirty="0" smtClean="0">
                <a:solidFill>
                  <a:srgbClr val="0070C0"/>
                </a:solidFill>
                <a:latin typeface="Comic Sans MS" panose="030F0702030302020204" pitchFamily="66" charset="0"/>
                <a:cs typeface="Arial"/>
                <a:sym typeface="Arial"/>
                <a:rtl val="0"/>
              </a:rPr>
              <a:t>)</a:t>
            </a:r>
            <a:endParaRPr lang="en-US" sz="2800" kern="0" dirty="0">
              <a:solidFill>
                <a:srgbClr val="0070C0"/>
              </a:solidFill>
              <a:latin typeface="Comic Sans MS" panose="030F0702030302020204" pitchFamily="66" charset="0"/>
              <a:cs typeface="Arial"/>
              <a:sym typeface="Arial"/>
              <a:rtl val="0"/>
            </a:endParaRPr>
          </a:p>
        </p:txBody>
      </p:sp>
    </p:spTree>
    <p:extLst>
      <p:ext uri="{BB962C8B-B14F-4D97-AF65-F5344CB8AC3E}">
        <p14:creationId xmlns:p14="http://schemas.microsoft.com/office/powerpoint/2010/main" val="825547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11"/>
            <a:ext cx="8229600" cy="1143200"/>
          </a:xfrm>
        </p:spPr>
        <p:txBody>
          <a:bodyPr/>
          <a:lstStyle/>
          <a:p>
            <a:pPr algn="l"/>
            <a:r>
              <a:rPr lang="en-US" dirty="0" smtClean="0"/>
              <a:t>Convergence behavior </a:t>
            </a:r>
            <a:r>
              <a:rPr lang="en-US" sz="4000" dirty="0" smtClean="0"/>
              <a:t>(full graph)</a:t>
            </a:r>
            <a:endParaRPr lang="en-US" dirty="0"/>
          </a:p>
        </p:txBody>
      </p:sp>
      <p:grpSp>
        <p:nvGrpSpPr>
          <p:cNvPr id="22" name="Group 21"/>
          <p:cNvGrpSpPr/>
          <p:nvPr/>
        </p:nvGrpSpPr>
        <p:grpSpPr>
          <a:xfrm>
            <a:off x="2520733" y="3470677"/>
            <a:ext cx="4334096" cy="3012703"/>
            <a:chOff x="2520733" y="3470677"/>
            <a:chExt cx="4334096" cy="3012703"/>
          </a:xfrm>
        </p:grpSpPr>
        <p:sp>
          <p:nvSpPr>
            <p:cNvPr id="8" name="TextBox 7"/>
            <p:cNvSpPr txBox="1"/>
            <p:nvPr/>
          </p:nvSpPr>
          <p:spPr>
            <a:xfrm>
              <a:off x="2520733" y="3489237"/>
              <a:ext cx="979755"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kern="0" dirty="0" smtClean="0">
                  <a:solidFill>
                    <a:srgbClr val="000000"/>
                  </a:solidFill>
                  <a:latin typeface="Arial"/>
                  <a:cs typeface="Arial"/>
                  <a:sym typeface="Arial"/>
                  <a:rtl val="0"/>
                </a:rPr>
                <a:t>Catalan</a:t>
              </a:r>
              <a:endParaRPr lang="en-US" sz="1800" kern="0" dirty="0">
                <a:solidFill>
                  <a:srgbClr val="000000"/>
                </a:solidFill>
                <a:latin typeface="Arial"/>
                <a:cs typeface="Arial"/>
                <a:sym typeface="Arial"/>
                <a:rtl val="0"/>
              </a:endParaRPr>
            </a:p>
          </p:txBody>
        </p:sp>
        <p:sp>
          <p:nvSpPr>
            <p:cNvPr id="9" name="TextBox 8"/>
            <p:cNvSpPr txBox="1"/>
            <p:nvPr/>
          </p:nvSpPr>
          <p:spPr>
            <a:xfrm>
              <a:off x="5929366" y="3470677"/>
              <a:ext cx="761747"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kern="0" dirty="0" smtClean="0">
                  <a:solidFill>
                    <a:srgbClr val="000000"/>
                  </a:solidFill>
                  <a:latin typeface="Arial"/>
                  <a:cs typeface="Arial"/>
                  <a:sym typeface="Arial"/>
                  <a:rtl val="0"/>
                </a:rPr>
                <a:t>Maori</a:t>
              </a:r>
              <a:endParaRPr lang="en-US" sz="1800" kern="0" dirty="0">
                <a:solidFill>
                  <a:srgbClr val="000000"/>
                </a:solidFill>
                <a:latin typeface="Arial"/>
                <a:cs typeface="Arial"/>
                <a:sym typeface="Arial"/>
                <a:rtl val="0"/>
              </a:endParaRPr>
            </a:p>
          </p:txBody>
        </p:sp>
        <p:sp>
          <p:nvSpPr>
            <p:cNvPr id="10" name="TextBox 9"/>
            <p:cNvSpPr txBox="1"/>
            <p:nvPr/>
          </p:nvSpPr>
          <p:spPr>
            <a:xfrm>
              <a:off x="2555368" y="6114048"/>
              <a:ext cx="941283"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kern="0" dirty="0" smtClean="0">
                  <a:solidFill>
                    <a:srgbClr val="000000"/>
                  </a:solidFill>
                  <a:latin typeface="Arial"/>
                  <a:cs typeface="Arial"/>
                  <a:sym typeface="Arial"/>
                  <a:rtl val="0"/>
                </a:rPr>
                <a:t>English</a:t>
              </a:r>
              <a:endParaRPr lang="en-US" sz="1800" kern="0" dirty="0">
                <a:solidFill>
                  <a:srgbClr val="000000"/>
                </a:solidFill>
                <a:latin typeface="Arial"/>
                <a:cs typeface="Arial"/>
                <a:sym typeface="Arial"/>
                <a:rtl val="0"/>
              </a:endParaRPr>
            </a:p>
          </p:txBody>
        </p:sp>
        <p:sp>
          <p:nvSpPr>
            <p:cNvPr id="11" name="TextBox 10"/>
            <p:cNvSpPr txBox="1"/>
            <p:nvPr/>
          </p:nvSpPr>
          <p:spPr>
            <a:xfrm>
              <a:off x="5836602" y="6114048"/>
              <a:ext cx="1018227"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kern="0" dirty="0" err="1" smtClean="0">
                  <a:solidFill>
                    <a:srgbClr val="000000"/>
                  </a:solidFill>
                  <a:latin typeface="Arial"/>
                  <a:cs typeface="Arial"/>
                  <a:sym typeface="Arial"/>
                  <a:rtl val="0"/>
                </a:rPr>
                <a:t>Tangale</a:t>
              </a:r>
              <a:endParaRPr lang="en-US" sz="1800" kern="0" dirty="0">
                <a:solidFill>
                  <a:srgbClr val="000000"/>
                </a:solidFill>
                <a:latin typeface="Arial"/>
                <a:cs typeface="Arial"/>
                <a:sym typeface="Arial"/>
                <a:rtl val="0"/>
              </a:endParaRPr>
            </a:p>
          </p:txBody>
        </p:sp>
      </p:grp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223</a:t>
            </a:fld>
            <a:endParaRPr lang="en" sz="1200">
              <a:solidFill>
                <a:srgbClr val="888888"/>
              </a:solidFill>
              <a:latin typeface="Calibri"/>
              <a:ea typeface="Calibri"/>
              <a:cs typeface="Calibri"/>
              <a:sym typeface="Calibri"/>
            </a:endParaRPr>
          </a:p>
        </p:txBody>
      </p:sp>
      <p:pic>
        <p:nvPicPr>
          <p:cNvPr id="12" name="Picture 11" descr="Maori_primal_dual.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272" y="1212274"/>
            <a:ext cx="3142326" cy="2362199"/>
          </a:xfrm>
          <a:prstGeom prst="rect">
            <a:avLst/>
          </a:prstGeom>
        </p:spPr>
      </p:pic>
      <p:pic>
        <p:nvPicPr>
          <p:cNvPr id="13" name="Picture 12" descr="Catalan_primal_dual.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166" y="1205068"/>
            <a:ext cx="3151910" cy="2369405"/>
          </a:xfrm>
          <a:prstGeom prst="rect">
            <a:avLst/>
          </a:prstGeom>
        </p:spPr>
      </p:pic>
      <p:pic>
        <p:nvPicPr>
          <p:cNvPr id="15" name="Picture 14" descr="English_plural_primal_dual.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4272" y="3782283"/>
            <a:ext cx="3159601" cy="2375186"/>
          </a:xfrm>
          <a:prstGeom prst="rect">
            <a:avLst/>
          </a:prstGeom>
        </p:spPr>
      </p:pic>
      <p:pic>
        <p:nvPicPr>
          <p:cNvPr id="17" name="Picture 16" descr="Tangale_primal_dual.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9016" y="3813211"/>
            <a:ext cx="3138054" cy="2358988"/>
          </a:xfrm>
          <a:prstGeom prst="rect">
            <a:avLst/>
          </a:prstGeom>
        </p:spPr>
      </p:pic>
      <p:sp>
        <p:nvSpPr>
          <p:cNvPr id="4" name="TextBox 3"/>
          <p:cNvSpPr txBox="1"/>
          <p:nvPr/>
        </p:nvSpPr>
        <p:spPr>
          <a:xfrm>
            <a:off x="-47775" y="1391477"/>
            <a:ext cx="1996059" cy="800219"/>
          </a:xfrm>
          <a:prstGeom prst="rect">
            <a:avLst/>
          </a:prstGeom>
          <a:solidFill>
            <a:srgbClr val="FFFFFF">
              <a:alpha val="69020"/>
            </a:srgbClr>
          </a:solidFill>
        </p:spPr>
        <p:txBody>
          <a:bodyPr wrap="none" rtlCol="0">
            <a:spAutoFit/>
          </a:bodyPr>
          <a:lstStyle/>
          <a:p>
            <a:pPr algn="r" eaLnBrk="1" fontAlgn="auto" hangingPunct="1">
              <a:spcBef>
                <a:spcPts val="0"/>
              </a:spcBef>
              <a:spcAft>
                <a:spcPts val="0"/>
              </a:spcAft>
              <a:buClrTx/>
              <a:buSzTx/>
              <a:buFontTx/>
              <a:buNone/>
            </a:pPr>
            <a:r>
              <a:rPr lang="en-US" sz="3200" kern="0" dirty="0" smtClean="0">
                <a:solidFill>
                  <a:srgbClr val="0070C0"/>
                </a:solidFill>
                <a:latin typeface="Comic Sans MS" panose="030F0702030302020204" pitchFamily="66" charset="0"/>
                <a:cs typeface="Arial"/>
                <a:sym typeface="Arial"/>
                <a:rtl val="0"/>
              </a:rPr>
              <a:t>Dual    </a:t>
            </a:r>
            <a:br>
              <a:rPr lang="en-US" sz="3200" kern="0" dirty="0" smtClean="0">
                <a:solidFill>
                  <a:srgbClr val="0070C0"/>
                </a:solidFill>
                <a:latin typeface="Comic Sans MS" panose="030F0702030302020204" pitchFamily="66" charset="0"/>
                <a:cs typeface="Arial"/>
                <a:sym typeface="Arial"/>
                <a:rtl val="0"/>
              </a:rPr>
            </a:br>
            <a:r>
              <a:rPr lang="en-US" sz="1400" kern="0" dirty="0" smtClean="0">
                <a:solidFill>
                  <a:srgbClr val="0070C0"/>
                </a:solidFill>
                <a:latin typeface="Comic Sans MS" panose="030F0702030302020204" pitchFamily="66" charset="0"/>
                <a:cs typeface="Arial"/>
                <a:sym typeface="Arial"/>
                <a:rtl val="0"/>
              </a:rPr>
              <a:t>(tighten upper bound)</a:t>
            </a:r>
            <a:endParaRPr lang="en-US" sz="3200" kern="0" dirty="0">
              <a:solidFill>
                <a:srgbClr val="0070C0"/>
              </a:solidFill>
              <a:latin typeface="Comic Sans MS" panose="030F0702030302020204" pitchFamily="66" charset="0"/>
              <a:cs typeface="Arial"/>
              <a:sym typeface="Arial"/>
              <a:rtl val="0"/>
            </a:endParaRPr>
          </a:p>
        </p:txBody>
      </p:sp>
      <p:sp>
        <p:nvSpPr>
          <p:cNvPr id="14" name="TextBox 13"/>
          <p:cNvSpPr txBox="1"/>
          <p:nvPr/>
        </p:nvSpPr>
        <p:spPr>
          <a:xfrm>
            <a:off x="-112640" y="2405273"/>
            <a:ext cx="1606530" cy="800219"/>
          </a:xfrm>
          <a:prstGeom prst="rect">
            <a:avLst/>
          </a:prstGeom>
          <a:noFill/>
        </p:spPr>
        <p:txBody>
          <a:bodyPr wrap="none" rtlCol="0">
            <a:spAutoFit/>
          </a:bodyPr>
          <a:lstStyle/>
          <a:p>
            <a:pPr algn="r" eaLnBrk="1" fontAlgn="auto" hangingPunct="1">
              <a:spcBef>
                <a:spcPts val="0"/>
              </a:spcBef>
              <a:spcAft>
                <a:spcPts val="0"/>
              </a:spcAft>
              <a:buClrTx/>
              <a:buSzTx/>
              <a:buFontTx/>
              <a:buNone/>
            </a:pPr>
            <a:r>
              <a:rPr lang="en-US" sz="3200" kern="0" dirty="0">
                <a:solidFill>
                  <a:srgbClr val="FF0000"/>
                </a:solidFill>
                <a:latin typeface="Comic Sans MS" panose="030F0702030302020204" pitchFamily="66" charset="0"/>
                <a:cs typeface="Arial"/>
                <a:sym typeface="Arial"/>
                <a:rtl val="0"/>
              </a:rPr>
              <a:t>p</a:t>
            </a:r>
            <a:r>
              <a:rPr lang="en-US" sz="3200" kern="0" dirty="0" smtClean="0">
                <a:solidFill>
                  <a:srgbClr val="FF0000"/>
                </a:solidFill>
                <a:latin typeface="Comic Sans MS" panose="030F0702030302020204" pitchFamily="66" charset="0"/>
                <a:cs typeface="Arial"/>
                <a:sym typeface="Arial"/>
                <a:rtl val="0"/>
              </a:rPr>
              <a:t>rimal</a:t>
            </a:r>
            <a:br>
              <a:rPr lang="en-US" sz="3200" kern="0" dirty="0" smtClean="0">
                <a:solidFill>
                  <a:srgbClr val="FF0000"/>
                </a:solidFill>
                <a:latin typeface="Comic Sans MS" panose="030F0702030302020204" pitchFamily="66" charset="0"/>
                <a:cs typeface="Arial"/>
                <a:sym typeface="Arial"/>
                <a:rtl val="0"/>
              </a:rPr>
            </a:br>
            <a:r>
              <a:rPr lang="en-US" sz="1400" kern="0" dirty="0" smtClean="0">
                <a:solidFill>
                  <a:srgbClr val="FF0000"/>
                </a:solidFill>
                <a:latin typeface="Comic Sans MS" panose="030F0702030302020204" pitchFamily="66" charset="0"/>
                <a:cs typeface="Arial"/>
                <a:sym typeface="Arial"/>
                <a:rtl val="0"/>
              </a:rPr>
              <a:t>(improve strings)</a:t>
            </a:r>
            <a:endParaRPr lang="en-US" sz="3200" kern="0" dirty="0">
              <a:solidFill>
                <a:srgbClr val="FF0000"/>
              </a:solidFill>
              <a:latin typeface="Comic Sans MS" panose="030F0702030302020204" pitchFamily="66" charset="0"/>
              <a:cs typeface="Arial"/>
              <a:sym typeface="Arial"/>
              <a:rtl val="0"/>
            </a:endParaRPr>
          </a:p>
        </p:txBody>
      </p:sp>
      <p:grpSp>
        <p:nvGrpSpPr>
          <p:cNvPr id="21" name="Group 20"/>
          <p:cNvGrpSpPr/>
          <p:nvPr/>
        </p:nvGrpSpPr>
        <p:grpSpPr>
          <a:xfrm>
            <a:off x="3891478" y="1211898"/>
            <a:ext cx="1082348" cy="802432"/>
            <a:chOff x="3891478" y="1211898"/>
            <a:chExt cx="1082348" cy="802432"/>
          </a:xfrm>
        </p:grpSpPr>
        <p:sp>
          <p:nvSpPr>
            <p:cNvPr id="5" name="TextBox 4"/>
            <p:cNvSpPr txBox="1"/>
            <p:nvPr/>
          </p:nvSpPr>
          <p:spPr>
            <a:xfrm rot="20301358">
              <a:off x="3891478" y="1211898"/>
              <a:ext cx="1082348" cy="400110"/>
            </a:xfrm>
            <a:prstGeom prst="rect">
              <a:avLst/>
            </a:prstGeom>
            <a:solidFill>
              <a:srgbClr val="FFFFFF">
                <a:alpha val="69804"/>
              </a:srgbClr>
            </a:solidFill>
          </p:spPr>
          <p:txBody>
            <a:bodyPr wrap="none" rtlCol="0">
              <a:spAutoFit/>
            </a:bodyPr>
            <a:lstStyle/>
            <a:p>
              <a:pPr algn="l" eaLnBrk="1" fontAlgn="auto" hangingPunct="1">
                <a:spcBef>
                  <a:spcPts val="0"/>
                </a:spcBef>
                <a:spcAft>
                  <a:spcPts val="0"/>
                </a:spcAft>
                <a:buClrTx/>
                <a:buSzTx/>
                <a:buFontTx/>
                <a:buNone/>
              </a:pPr>
              <a:r>
                <a:rPr lang="en-US" kern="0" dirty="0" smtClean="0">
                  <a:solidFill>
                    <a:srgbClr val="E013FF"/>
                  </a:solidFill>
                  <a:latin typeface="Arial"/>
                  <a:cs typeface="Arial"/>
                  <a:sym typeface="Arial"/>
                  <a:rtl val="0"/>
                </a:rPr>
                <a:t>optimal!</a:t>
              </a:r>
              <a:endParaRPr lang="en-US" kern="0" dirty="0">
                <a:solidFill>
                  <a:srgbClr val="E013FF"/>
                </a:solidFill>
                <a:latin typeface="Arial"/>
                <a:cs typeface="Arial"/>
                <a:sym typeface="Arial"/>
                <a:rtl val="0"/>
              </a:endParaRPr>
            </a:p>
          </p:txBody>
        </p:sp>
        <p:cxnSp>
          <p:nvCxnSpPr>
            <p:cNvPr id="7" name="Straight Arrow Connector 6"/>
            <p:cNvCxnSpPr/>
            <p:nvPr/>
          </p:nvCxnSpPr>
          <p:spPr>
            <a:xfrm flipH="1">
              <a:off x="3949149" y="1683026"/>
              <a:ext cx="79512" cy="331304"/>
            </a:xfrm>
            <a:prstGeom prst="straightConnector1">
              <a:avLst/>
            </a:prstGeom>
            <a:ln w="28575">
              <a:solidFill>
                <a:srgbClr val="E013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55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algn="l">
              <a:spcBef>
                <a:spcPts val="0"/>
              </a:spcBef>
              <a:buNone/>
            </a:pPr>
            <a:r>
              <a:rPr lang="en-US" dirty="0" smtClean="0"/>
              <a:t>Comparisons</a:t>
            </a:r>
            <a:endParaRPr lang="en" dirty="0"/>
          </a:p>
        </p:txBody>
      </p:sp>
      <p:sp>
        <p:nvSpPr>
          <p:cNvPr id="68" name="Shape 68"/>
          <p:cNvSpPr txBox="1">
            <a:spLocks noGrp="1"/>
          </p:cNvSpPr>
          <p:nvPr>
            <p:ph type="body" idx="1"/>
          </p:nvPr>
        </p:nvSpPr>
        <p:spPr>
          <a:xfrm>
            <a:off x="457200" y="1600200"/>
            <a:ext cx="8229600" cy="4526000"/>
          </a:xfrm>
          <a:prstGeom prst="rect">
            <a:avLst/>
          </a:prstGeom>
        </p:spPr>
        <p:txBody>
          <a:bodyPr lIns="91425" tIns="91425" rIns="91425" bIns="91425" anchor="t" anchorCtr="0">
            <a:noAutofit/>
          </a:bodyPr>
          <a:lstStyle/>
          <a:p>
            <a:pPr marL="457200" indent="-419100">
              <a:lnSpc>
                <a:spcPct val="100000"/>
              </a:lnSpc>
              <a:spcBef>
                <a:spcPts val="0"/>
              </a:spcBef>
              <a:spcAft>
                <a:spcPts val="0"/>
              </a:spcAft>
              <a:buClr>
                <a:srgbClr val="000000"/>
              </a:buClr>
              <a:buFont typeface="Arial"/>
              <a:buChar char="●"/>
            </a:pPr>
            <a:r>
              <a:rPr lang="en-US" sz="2800" dirty="0"/>
              <a:t>Compare DD with two types of Belief Propagation (BP) </a:t>
            </a:r>
            <a:r>
              <a:rPr lang="en-US" sz="2800" dirty="0" smtClean="0"/>
              <a:t>inference.</a:t>
            </a:r>
          </a:p>
          <a:p>
            <a:pPr marL="38100" indent="0">
              <a:lnSpc>
                <a:spcPct val="100000"/>
              </a:lnSpc>
              <a:spcBef>
                <a:spcPts val="0"/>
              </a:spcBef>
              <a:spcAft>
                <a:spcPts val="0"/>
              </a:spcAft>
              <a:buClr>
                <a:srgbClr val="000000"/>
              </a:buClr>
              <a:buNone/>
            </a:pPr>
            <a:endParaRPr lang="en-US" sz="2800" dirty="0"/>
          </a:p>
        </p:txBody>
      </p:sp>
      <p:sp>
        <p:nvSpPr>
          <p:cNvPr id="2" name="TextBox 1"/>
          <p:cNvSpPr txBox="1"/>
          <p:nvPr/>
        </p:nvSpPr>
        <p:spPr>
          <a:xfrm>
            <a:off x="3044072" y="2736328"/>
            <a:ext cx="3390722" cy="1015663"/>
          </a:xfrm>
          <a:prstGeom prst="rect">
            <a:avLst/>
          </a:prstGeom>
          <a:noFill/>
          <a:ln w="28575" cmpd="sng">
            <a:noFill/>
          </a:ln>
        </p:spPr>
        <p:txBody>
          <a:bodyPr wrap="none" rtlCol="0">
            <a:spAutoFit/>
          </a:bodyPr>
          <a:lstStyle/>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Approximate MAP inference</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(max-product BP)</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(baseline)</a:t>
            </a:r>
            <a:endParaRPr lang="en-US" kern="0" dirty="0">
              <a:solidFill>
                <a:srgbClr val="000000"/>
              </a:solidFill>
              <a:latin typeface="Arial"/>
              <a:cs typeface="Arial"/>
              <a:sym typeface="Arial"/>
              <a:rtl val="0"/>
            </a:endParaRPr>
          </a:p>
        </p:txBody>
      </p:sp>
      <p:grpSp>
        <p:nvGrpSpPr>
          <p:cNvPr id="14" name="Group 13"/>
          <p:cNvGrpSpPr/>
          <p:nvPr/>
        </p:nvGrpSpPr>
        <p:grpSpPr>
          <a:xfrm>
            <a:off x="659288" y="3751991"/>
            <a:ext cx="4080145" cy="1709177"/>
            <a:chOff x="659288" y="3751991"/>
            <a:chExt cx="4080145" cy="1709177"/>
          </a:xfrm>
        </p:grpSpPr>
        <p:sp>
          <p:nvSpPr>
            <p:cNvPr id="5" name="TextBox 4"/>
            <p:cNvSpPr txBox="1"/>
            <p:nvPr/>
          </p:nvSpPr>
          <p:spPr>
            <a:xfrm>
              <a:off x="659288" y="4445505"/>
              <a:ext cx="3818523" cy="1015663"/>
            </a:xfrm>
            <a:prstGeom prst="rect">
              <a:avLst/>
            </a:prstGeom>
            <a:noFill/>
          </p:spPr>
          <p:txBody>
            <a:bodyPr wrap="none" rtlCol="0">
              <a:spAutoFit/>
            </a:bodyPr>
            <a:lstStyle/>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Approximate </a:t>
              </a:r>
              <a:r>
                <a:rPr lang="en-US" u="sng" kern="0" dirty="0" smtClean="0">
                  <a:solidFill>
                    <a:srgbClr val="000000"/>
                  </a:solidFill>
                  <a:latin typeface="Arial"/>
                  <a:cs typeface="Arial"/>
                  <a:sym typeface="Arial"/>
                  <a:rtl val="0"/>
                </a:rPr>
                <a:t>marginal</a:t>
              </a:r>
              <a:r>
                <a:rPr lang="en-US" kern="0" dirty="0" smtClean="0">
                  <a:solidFill>
                    <a:srgbClr val="000000"/>
                  </a:solidFill>
                  <a:latin typeface="Arial"/>
                  <a:cs typeface="Arial"/>
                  <a:sym typeface="Arial"/>
                  <a:rtl val="0"/>
                </a:rPr>
                <a:t> inference</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(sum-product BP)</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(TACL 2015)</a:t>
              </a:r>
              <a:endParaRPr lang="en-US" kern="0" dirty="0">
                <a:solidFill>
                  <a:srgbClr val="000000"/>
                </a:solidFill>
                <a:latin typeface="Arial"/>
                <a:cs typeface="Arial"/>
                <a:sym typeface="Arial"/>
                <a:rtl val="0"/>
              </a:endParaRPr>
            </a:p>
          </p:txBody>
        </p:sp>
        <p:cxnSp>
          <p:nvCxnSpPr>
            <p:cNvPr id="4" name="Straight Arrow Connector 3"/>
            <p:cNvCxnSpPr>
              <a:stCxn id="2" idx="2"/>
              <a:endCxn id="5" idx="0"/>
            </p:cNvCxnSpPr>
            <p:nvPr/>
          </p:nvCxnSpPr>
          <p:spPr>
            <a:xfrm flipH="1">
              <a:off x="2568550" y="3751991"/>
              <a:ext cx="2170883" cy="693514"/>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4739433" y="3751991"/>
            <a:ext cx="3474171" cy="1722570"/>
            <a:chOff x="4739433" y="3751991"/>
            <a:chExt cx="3474171" cy="1722570"/>
          </a:xfrm>
        </p:grpSpPr>
        <p:sp>
          <p:nvSpPr>
            <p:cNvPr id="6" name="TextBox 5"/>
            <p:cNvSpPr txBox="1"/>
            <p:nvPr/>
          </p:nvSpPr>
          <p:spPr>
            <a:xfrm>
              <a:off x="5634077" y="4458898"/>
              <a:ext cx="2579527" cy="1015663"/>
            </a:xfrm>
            <a:prstGeom prst="rect">
              <a:avLst/>
            </a:prstGeom>
            <a:noFill/>
          </p:spPr>
          <p:txBody>
            <a:bodyPr wrap="none" rtlCol="0">
              <a:spAutoFit/>
            </a:bodyPr>
            <a:lstStyle/>
            <a:p>
              <a:pPr eaLnBrk="1" fontAlgn="auto" hangingPunct="1">
                <a:spcBef>
                  <a:spcPts val="0"/>
                </a:spcBef>
                <a:spcAft>
                  <a:spcPts val="0"/>
                </a:spcAft>
                <a:buClrTx/>
                <a:buSzTx/>
                <a:buFontTx/>
                <a:buNone/>
              </a:pPr>
              <a:r>
                <a:rPr lang="en-US" u="sng" kern="0" dirty="0" smtClean="0">
                  <a:solidFill>
                    <a:srgbClr val="000000"/>
                  </a:solidFill>
                  <a:latin typeface="Arial"/>
                  <a:cs typeface="Arial"/>
                  <a:sym typeface="Arial"/>
                  <a:rtl val="0"/>
                </a:rPr>
                <a:t>Exact</a:t>
              </a:r>
              <a:r>
                <a:rPr lang="en-US" kern="0" dirty="0" smtClean="0">
                  <a:solidFill>
                    <a:srgbClr val="000000"/>
                  </a:solidFill>
                  <a:latin typeface="Arial"/>
                  <a:cs typeface="Arial"/>
                  <a:sym typeface="Arial"/>
                  <a:rtl val="0"/>
                </a:rPr>
                <a:t> MAP inference</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(dual decomposition)</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(this paper)</a:t>
              </a:r>
              <a:endParaRPr lang="en-US" kern="0" dirty="0">
                <a:solidFill>
                  <a:srgbClr val="000000"/>
                </a:solidFill>
                <a:latin typeface="Arial"/>
                <a:cs typeface="Arial"/>
                <a:sym typeface="Arial"/>
                <a:rtl val="0"/>
              </a:endParaRPr>
            </a:p>
          </p:txBody>
        </p:sp>
        <p:cxnSp>
          <p:nvCxnSpPr>
            <p:cNvPr id="9" name="Straight Arrow Connector 8"/>
            <p:cNvCxnSpPr>
              <a:stCxn id="2" idx="2"/>
              <a:endCxn id="6" idx="0"/>
            </p:cNvCxnSpPr>
            <p:nvPr/>
          </p:nvCxnSpPr>
          <p:spPr>
            <a:xfrm>
              <a:off x="4739433" y="3751991"/>
              <a:ext cx="2184408" cy="706907"/>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224</a:t>
            </a:fld>
            <a:endParaRPr lang="en" sz="1200">
              <a:solidFill>
                <a:srgbClr val="888888"/>
              </a:solidFill>
              <a:latin typeface="Calibri"/>
              <a:ea typeface="Calibri"/>
              <a:cs typeface="Calibri"/>
              <a:sym typeface="Calibri"/>
            </a:endParaRPr>
          </a:p>
        </p:txBody>
      </p:sp>
      <p:sp>
        <p:nvSpPr>
          <p:cNvPr id="10" name="TextBox 9"/>
          <p:cNvSpPr txBox="1"/>
          <p:nvPr/>
        </p:nvSpPr>
        <p:spPr>
          <a:xfrm>
            <a:off x="3302245" y="5641458"/>
            <a:ext cx="3007329" cy="707886"/>
          </a:xfrm>
          <a:prstGeom prst="rect">
            <a:avLst/>
          </a:prstGeom>
          <a:noFill/>
          <a:ln w="28575" cmpd="sng">
            <a:noFill/>
          </a:ln>
        </p:spPr>
        <p:txBody>
          <a:bodyPr wrap="none" rtlCol="0">
            <a:spAutoFit/>
          </a:bodyPr>
          <a:lstStyle/>
          <a:p>
            <a:pPr eaLnBrk="1" fontAlgn="auto" hangingPunct="1">
              <a:spcBef>
                <a:spcPts val="0"/>
              </a:spcBef>
              <a:spcAft>
                <a:spcPts val="0"/>
              </a:spcAft>
              <a:buClrTx/>
              <a:buSzTx/>
              <a:buFontTx/>
              <a:buNone/>
            </a:pPr>
            <a:r>
              <a:rPr lang="en-US" kern="0" dirty="0" smtClean="0">
                <a:solidFill>
                  <a:srgbClr val="FFFFFF">
                    <a:lumMod val="65000"/>
                  </a:srgbClr>
                </a:solidFill>
                <a:latin typeface="Arial"/>
                <a:cs typeface="Arial"/>
                <a:sym typeface="Arial"/>
                <a:rtl val="0"/>
              </a:rPr>
              <a:t>Exact marginal inference</a:t>
            </a:r>
          </a:p>
          <a:p>
            <a:pPr eaLnBrk="1" fontAlgn="auto" hangingPunct="1">
              <a:spcBef>
                <a:spcPts val="0"/>
              </a:spcBef>
              <a:spcAft>
                <a:spcPts val="0"/>
              </a:spcAft>
              <a:buClrTx/>
              <a:buSzTx/>
              <a:buFontTx/>
              <a:buNone/>
            </a:pPr>
            <a:r>
              <a:rPr lang="en-US" kern="0" dirty="0" smtClean="0">
                <a:solidFill>
                  <a:srgbClr val="FFFFFF">
                    <a:lumMod val="65000"/>
                  </a:srgbClr>
                </a:solidFill>
                <a:latin typeface="Arial"/>
                <a:cs typeface="Arial"/>
                <a:sym typeface="Arial"/>
                <a:rtl val="0"/>
              </a:rPr>
              <a:t>(we don’t know how!)</a:t>
            </a:r>
            <a:endParaRPr lang="en-US" kern="0" dirty="0">
              <a:solidFill>
                <a:srgbClr val="FFFFFF">
                  <a:lumMod val="65000"/>
                </a:srgbClr>
              </a:solidFill>
              <a:latin typeface="Arial"/>
              <a:cs typeface="Arial"/>
              <a:sym typeface="Arial"/>
              <a:rtl val="0"/>
            </a:endParaRPr>
          </a:p>
        </p:txBody>
      </p:sp>
      <p:grpSp>
        <p:nvGrpSpPr>
          <p:cNvPr id="15" name="Group 14"/>
          <p:cNvGrpSpPr/>
          <p:nvPr/>
        </p:nvGrpSpPr>
        <p:grpSpPr>
          <a:xfrm>
            <a:off x="2568550" y="5461168"/>
            <a:ext cx="4355291" cy="542468"/>
            <a:chOff x="2568550" y="5461168"/>
            <a:chExt cx="4355291" cy="542468"/>
          </a:xfrm>
        </p:grpSpPr>
        <p:cxnSp>
          <p:nvCxnSpPr>
            <p:cNvPr id="8" name="Straight Arrow Connector 7"/>
            <p:cNvCxnSpPr>
              <a:stCxn id="5" idx="2"/>
            </p:cNvCxnSpPr>
            <p:nvPr/>
          </p:nvCxnSpPr>
          <p:spPr>
            <a:xfrm>
              <a:off x="2568550" y="5461168"/>
              <a:ext cx="733695" cy="542468"/>
            </a:xfrm>
            <a:prstGeom prst="straightConnector1">
              <a:avLst/>
            </a:prstGeom>
            <a:ln>
              <a:solidFill>
                <a:srgbClr val="A6A6A6"/>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a:endCxn id="10" idx="3"/>
            </p:cNvCxnSpPr>
            <p:nvPr/>
          </p:nvCxnSpPr>
          <p:spPr>
            <a:xfrm flipH="1">
              <a:off x="6309574" y="5474561"/>
              <a:ext cx="614267" cy="520840"/>
            </a:xfrm>
            <a:prstGeom prst="straightConnector1">
              <a:avLst/>
            </a:prstGeom>
            <a:ln>
              <a:solidFill>
                <a:srgbClr val="A6A6A6"/>
              </a:solidFill>
              <a:tailEnd type="arrow"/>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137334" y="5126279"/>
            <a:ext cx="1696010" cy="646331"/>
          </a:xfrm>
          <a:prstGeom prst="rect">
            <a:avLst/>
          </a:prstGeom>
          <a:noFill/>
        </p:spPr>
        <p:txBody>
          <a:bodyPr wrap="none" rtlCol="0">
            <a:spAutoFit/>
          </a:bodyPr>
          <a:lstStyle/>
          <a:p>
            <a:pPr eaLnBrk="1" fontAlgn="auto" hangingPunct="1">
              <a:spcBef>
                <a:spcPts val="0"/>
              </a:spcBef>
              <a:spcAft>
                <a:spcPts val="0"/>
              </a:spcAft>
              <a:buClrTx/>
              <a:buSzTx/>
              <a:buFontTx/>
              <a:buNone/>
            </a:pPr>
            <a:r>
              <a:rPr lang="en-US" sz="1800" kern="0" dirty="0" err="1">
                <a:solidFill>
                  <a:srgbClr val="2D5BE5"/>
                </a:solidFill>
                <a:latin typeface="Comic Sans MS"/>
                <a:cs typeface="Comic Sans MS"/>
                <a:sym typeface="Arial"/>
                <a:rtl val="0"/>
              </a:rPr>
              <a:t>v</a:t>
            </a:r>
            <a:r>
              <a:rPr lang="en-US" sz="1800" kern="0" dirty="0" err="1" smtClean="0">
                <a:solidFill>
                  <a:srgbClr val="2D5BE5"/>
                </a:solidFill>
                <a:latin typeface="Comic Sans MS"/>
                <a:cs typeface="Comic Sans MS"/>
                <a:sym typeface="Arial"/>
                <a:rtl val="0"/>
              </a:rPr>
              <a:t>ariational</a:t>
            </a:r>
            <a:r>
              <a:rPr lang="en-US" sz="1800" kern="0" dirty="0">
                <a:solidFill>
                  <a:srgbClr val="2D5BE5"/>
                </a:solidFill>
                <a:latin typeface="Comic Sans MS"/>
                <a:cs typeface="Comic Sans MS"/>
                <a:sym typeface="Arial"/>
                <a:rtl val="0"/>
              </a:rPr>
              <a:t/>
            </a:r>
            <a:br>
              <a:rPr lang="en-US" sz="1800" kern="0" dirty="0">
                <a:solidFill>
                  <a:srgbClr val="2D5BE5"/>
                </a:solidFill>
                <a:latin typeface="Comic Sans MS"/>
                <a:cs typeface="Comic Sans MS"/>
                <a:sym typeface="Arial"/>
                <a:rtl val="0"/>
              </a:rPr>
            </a:br>
            <a:r>
              <a:rPr lang="en-US" sz="1800" kern="0" dirty="0" smtClean="0">
                <a:solidFill>
                  <a:srgbClr val="2D5BE5"/>
                </a:solidFill>
                <a:latin typeface="Comic Sans MS"/>
                <a:cs typeface="Comic Sans MS"/>
                <a:sym typeface="Arial"/>
                <a:rtl val="0"/>
              </a:rPr>
              <a:t>approximation</a:t>
            </a:r>
            <a:endParaRPr lang="en-US" sz="1800" kern="0" dirty="0">
              <a:solidFill>
                <a:srgbClr val="2D5BE5"/>
              </a:solidFill>
              <a:latin typeface="Comic Sans MS"/>
              <a:cs typeface="Comic Sans MS"/>
              <a:sym typeface="Arial"/>
              <a:rtl val="0"/>
            </a:endParaRPr>
          </a:p>
        </p:txBody>
      </p:sp>
      <p:sp>
        <p:nvSpPr>
          <p:cNvPr id="19" name="TextBox 18"/>
          <p:cNvSpPr txBox="1"/>
          <p:nvPr/>
        </p:nvSpPr>
        <p:spPr>
          <a:xfrm>
            <a:off x="7447990" y="5191297"/>
            <a:ext cx="1696010" cy="646331"/>
          </a:xfrm>
          <a:prstGeom prst="rect">
            <a:avLst/>
          </a:prstGeom>
          <a:noFill/>
        </p:spPr>
        <p:txBody>
          <a:bodyPr wrap="none" rtlCol="0">
            <a:spAutoFit/>
          </a:bodyPr>
          <a:lstStyle/>
          <a:p>
            <a:pPr eaLnBrk="1" fontAlgn="auto" hangingPunct="1">
              <a:spcBef>
                <a:spcPts val="0"/>
              </a:spcBef>
              <a:spcAft>
                <a:spcPts val="0"/>
              </a:spcAft>
              <a:buClrTx/>
              <a:buSzTx/>
              <a:buFontTx/>
              <a:buNone/>
            </a:pPr>
            <a:r>
              <a:rPr lang="en-US" sz="1800" kern="0" dirty="0" smtClean="0">
                <a:solidFill>
                  <a:srgbClr val="2D5BE5"/>
                </a:solidFill>
                <a:latin typeface="Comic Sans MS"/>
                <a:cs typeface="Comic Sans MS"/>
                <a:sym typeface="Arial"/>
                <a:rtl val="0"/>
              </a:rPr>
              <a:t>Viterbi</a:t>
            </a:r>
            <a:r>
              <a:rPr lang="en-US" sz="1800" kern="0" dirty="0">
                <a:solidFill>
                  <a:srgbClr val="2D5BE5"/>
                </a:solidFill>
                <a:latin typeface="Comic Sans MS"/>
                <a:cs typeface="Comic Sans MS"/>
                <a:sym typeface="Arial"/>
                <a:rtl val="0"/>
              </a:rPr>
              <a:t/>
            </a:r>
            <a:br>
              <a:rPr lang="en-US" sz="1800" kern="0" dirty="0">
                <a:solidFill>
                  <a:srgbClr val="2D5BE5"/>
                </a:solidFill>
                <a:latin typeface="Comic Sans MS"/>
                <a:cs typeface="Comic Sans MS"/>
                <a:sym typeface="Arial"/>
                <a:rtl val="0"/>
              </a:rPr>
            </a:br>
            <a:r>
              <a:rPr lang="en-US" sz="1800" kern="0" dirty="0" smtClean="0">
                <a:solidFill>
                  <a:srgbClr val="2D5BE5"/>
                </a:solidFill>
                <a:latin typeface="Comic Sans MS"/>
                <a:cs typeface="Comic Sans MS"/>
                <a:sym typeface="Arial"/>
                <a:rtl val="0"/>
              </a:rPr>
              <a:t>approximation</a:t>
            </a:r>
            <a:endParaRPr lang="en-US" sz="1800" kern="0" dirty="0">
              <a:solidFill>
                <a:srgbClr val="2D5BE5"/>
              </a:solidFill>
              <a:latin typeface="Comic Sans MS"/>
              <a:cs typeface="Comic Sans MS"/>
              <a:sym typeface="Arial"/>
              <a:rtl val="0"/>
            </a:endParaRPr>
          </a:p>
        </p:txBody>
      </p:sp>
    </p:spTree>
    <p:extLst>
      <p:ext uri="{BB962C8B-B14F-4D97-AF65-F5344CB8AC3E}">
        <p14:creationId xmlns:p14="http://schemas.microsoft.com/office/powerpoint/2010/main" val="10397400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6" grpId="0"/>
      <p:bldP spid="19"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645718" y="71665"/>
            <a:ext cx="3428999" cy="15677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sp>
        <p:nvSpPr>
          <p:cNvPr id="2" name="Title 1"/>
          <p:cNvSpPr>
            <a:spLocks noGrp="1"/>
          </p:cNvSpPr>
          <p:nvPr>
            <p:ph type="title"/>
          </p:nvPr>
        </p:nvSpPr>
        <p:spPr/>
        <p:txBody>
          <a:bodyPr/>
          <a:lstStyle/>
          <a:p>
            <a:pPr algn="l"/>
            <a:r>
              <a:rPr lang="en-US" dirty="0" smtClean="0"/>
              <a:t>Inference accuracy</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225</a:t>
            </a:fld>
            <a:endParaRPr lang="en" sz="1200">
              <a:solidFill>
                <a:srgbClr val="888888"/>
              </a:solidFill>
              <a:latin typeface="Calibri"/>
              <a:ea typeface="Calibri"/>
              <a:cs typeface="Calibri"/>
              <a:sym typeface="Calibri"/>
            </a:endParaRPr>
          </a:p>
        </p:txBody>
      </p:sp>
      <p:sp>
        <p:nvSpPr>
          <p:cNvPr id="5" name="TextBox 4"/>
          <p:cNvSpPr txBox="1"/>
          <p:nvPr/>
        </p:nvSpPr>
        <p:spPr>
          <a:xfrm>
            <a:off x="2639997" y="1916633"/>
            <a:ext cx="3390722" cy="1015663"/>
          </a:xfrm>
          <a:prstGeom prst="rect">
            <a:avLst/>
          </a:prstGeom>
          <a:noFill/>
          <a:ln w="28575" cmpd="sng">
            <a:noFill/>
          </a:ln>
        </p:spPr>
        <p:txBody>
          <a:bodyPr wrap="none" rtlCol="0">
            <a:spAutoFit/>
          </a:bodyPr>
          <a:lstStyle/>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Approximate MAP inference</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(max-product BP)</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(baseline)</a:t>
            </a:r>
            <a:endParaRPr lang="en-US" kern="0" dirty="0">
              <a:solidFill>
                <a:srgbClr val="000000"/>
              </a:solidFill>
              <a:latin typeface="Arial"/>
              <a:cs typeface="Arial"/>
              <a:sym typeface="Arial"/>
              <a:rtl val="0"/>
            </a:endParaRPr>
          </a:p>
        </p:txBody>
      </p:sp>
      <p:sp>
        <p:nvSpPr>
          <p:cNvPr id="6" name="TextBox 5"/>
          <p:cNvSpPr txBox="1"/>
          <p:nvPr/>
        </p:nvSpPr>
        <p:spPr>
          <a:xfrm>
            <a:off x="659288" y="4110700"/>
            <a:ext cx="3818523" cy="1015663"/>
          </a:xfrm>
          <a:prstGeom prst="rect">
            <a:avLst/>
          </a:prstGeom>
          <a:noFill/>
        </p:spPr>
        <p:txBody>
          <a:bodyPr wrap="none" rtlCol="0">
            <a:spAutoFit/>
          </a:bodyPr>
          <a:lstStyle/>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Approximate </a:t>
            </a:r>
            <a:r>
              <a:rPr lang="en-US" u="sng" kern="0" dirty="0" smtClean="0">
                <a:solidFill>
                  <a:srgbClr val="000000"/>
                </a:solidFill>
                <a:latin typeface="Arial"/>
                <a:cs typeface="Arial"/>
                <a:sym typeface="Arial"/>
                <a:rtl val="0"/>
              </a:rPr>
              <a:t>marginal</a:t>
            </a:r>
            <a:r>
              <a:rPr lang="en-US" kern="0" dirty="0" smtClean="0">
                <a:solidFill>
                  <a:srgbClr val="000000"/>
                </a:solidFill>
                <a:latin typeface="Arial"/>
                <a:cs typeface="Arial"/>
                <a:sym typeface="Arial"/>
                <a:rtl val="0"/>
              </a:rPr>
              <a:t> inference</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(sum-product BP)</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(TACL 2015)</a:t>
            </a:r>
            <a:endParaRPr lang="en-US" kern="0" dirty="0">
              <a:solidFill>
                <a:srgbClr val="000000"/>
              </a:solidFill>
              <a:latin typeface="Arial"/>
              <a:cs typeface="Arial"/>
              <a:sym typeface="Arial"/>
              <a:rtl val="0"/>
            </a:endParaRPr>
          </a:p>
        </p:txBody>
      </p:sp>
      <p:sp>
        <p:nvSpPr>
          <p:cNvPr id="7" name="TextBox 6"/>
          <p:cNvSpPr txBox="1"/>
          <p:nvPr/>
        </p:nvSpPr>
        <p:spPr>
          <a:xfrm>
            <a:off x="5634077" y="4124093"/>
            <a:ext cx="2579527" cy="1015663"/>
          </a:xfrm>
          <a:prstGeom prst="rect">
            <a:avLst/>
          </a:prstGeom>
          <a:noFill/>
        </p:spPr>
        <p:txBody>
          <a:bodyPr wrap="none" rtlCol="0">
            <a:spAutoFit/>
          </a:bodyPr>
          <a:lstStyle/>
          <a:p>
            <a:pPr eaLnBrk="1" fontAlgn="auto" hangingPunct="1">
              <a:spcBef>
                <a:spcPts val="0"/>
              </a:spcBef>
              <a:spcAft>
                <a:spcPts val="0"/>
              </a:spcAft>
              <a:buClrTx/>
              <a:buSzTx/>
              <a:buFontTx/>
              <a:buNone/>
            </a:pPr>
            <a:r>
              <a:rPr lang="en-US" u="sng" kern="0" dirty="0" smtClean="0">
                <a:solidFill>
                  <a:srgbClr val="000000"/>
                </a:solidFill>
                <a:latin typeface="Arial"/>
                <a:cs typeface="Arial"/>
                <a:sym typeface="Arial"/>
                <a:rtl val="0"/>
              </a:rPr>
              <a:t>Exact</a:t>
            </a:r>
            <a:r>
              <a:rPr lang="en-US" kern="0" dirty="0" smtClean="0">
                <a:solidFill>
                  <a:srgbClr val="000000"/>
                </a:solidFill>
                <a:latin typeface="Arial"/>
                <a:cs typeface="Arial"/>
                <a:sym typeface="Arial"/>
                <a:rtl val="0"/>
              </a:rPr>
              <a:t> MAP inference</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(dual decomposition)</a:t>
            </a:r>
          </a:p>
          <a:p>
            <a:pPr eaLnBrk="1" fontAlgn="auto" hangingPunct="1">
              <a:spcBef>
                <a:spcPts val="0"/>
              </a:spcBef>
              <a:spcAft>
                <a:spcPts val="0"/>
              </a:spcAft>
              <a:buClrTx/>
              <a:buSzTx/>
              <a:buFontTx/>
              <a:buNone/>
            </a:pPr>
            <a:r>
              <a:rPr lang="en-US" kern="0" dirty="0" smtClean="0">
                <a:solidFill>
                  <a:srgbClr val="000000"/>
                </a:solidFill>
                <a:latin typeface="Arial"/>
                <a:cs typeface="Arial"/>
                <a:sym typeface="Arial"/>
                <a:rtl val="0"/>
              </a:rPr>
              <a:t>(this paper)</a:t>
            </a:r>
            <a:endParaRPr lang="en-US" kern="0" dirty="0">
              <a:solidFill>
                <a:srgbClr val="000000"/>
              </a:solidFill>
              <a:latin typeface="Arial"/>
              <a:cs typeface="Arial"/>
              <a:sym typeface="Arial"/>
              <a:rtl val="0"/>
            </a:endParaRPr>
          </a:p>
        </p:txBody>
      </p:sp>
      <p:cxnSp>
        <p:nvCxnSpPr>
          <p:cNvPr id="8" name="Straight Arrow Connector 7"/>
          <p:cNvCxnSpPr>
            <a:stCxn id="5" idx="2"/>
            <a:endCxn id="6" idx="0"/>
          </p:cNvCxnSpPr>
          <p:nvPr/>
        </p:nvCxnSpPr>
        <p:spPr>
          <a:xfrm flipH="1">
            <a:off x="2568550" y="2932296"/>
            <a:ext cx="1766808" cy="1178404"/>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2"/>
            <a:endCxn id="7" idx="0"/>
          </p:cNvCxnSpPr>
          <p:nvPr/>
        </p:nvCxnSpPr>
        <p:spPr>
          <a:xfrm>
            <a:off x="4335358" y="2932296"/>
            <a:ext cx="2588483" cy="1191797"/>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30719" y="1939640"/>
            <a:ext cx="2974735"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459E06"/>
                </a:solidFill>
                <a:latin typeface="Calibri"/>
                <a:cs typeface="Calibri"/>
                <a:sym typeface="Arial"/>
                <a:rtl val="0"/>
              </a:rPr>
              <a:t>Model 1, EXERCISE: 9</a:t>
            </a:r>
            <a:r>
              <a:rPr lang="en-US" altLang="zh-CN" kern="0" dirty="0" smtClean="0">
                <a:solidFill>
                  <a:srgbClr val="459E06"/>
                </a:solidFill>
                <a:latin typeface="Calibri"/>
                <a:cs typeface="Calibri"/>
                <a:sym typeface="Arial"/>
                <a:rtl val="0"/>
              </a:rPr>
              <a:t>0</a:t>
            </a:r>
            <a:r>
              <a:rPr lang="en-US" kern="0" dirty="0" smtClean="0">
                <a:solidFill>
                  <a:srgbClr val="459E06"/>
                </a:solidFill>
                <a:latin typeface="Calibri"/>
                <a:cs typeface="Calibri"/>
                <a:sym typeface="Arial"/>
                <a:rtl val="0"/>
              </a:rPr>
              <a:t>% </a:t>
            </a:r>
          </a:p>
        </p:txBody>
      </p:sp>
      <p:sp>
        <p:nvSpPr>
          <p:cNvPr id="11" name="TextBox 10"/>
          <p:cNvSpPr txBox="1"/>
          <p:nvPr/>
        </p:nvSpPr>
        <p:spPr>
          <a:xfrm>
            <a:off x="6030719" y="2251376"/>
            <a:ext cx="2801553"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2833D1"/>
                </a:solidFill>
                <a:latin typeface="Calibri"/>
                <a:cs typeface="Calibri"/>
                <a:sym typeface="Arial"/>
                <a:rtl val="0"/>
              </a:rPr>
              <a:t>Model 1, CELEX: </a:t>
            </a:r>
            <a:r>
              <a:rPr lang="en-US" kern="0" dirty="0" smtClean="0">
                <a:solidFill>
                  <a:srgbClr val="2833D1"/>
                </a:solidFill>
                <a:latin typeface="Calibri"/>
                <a:cs typeface="Calibri"/>
                <a:sym typeface="Arial"/>
                <a:rtl val="0"/>
              </a:rPr>
              <a:t>84</a:t>
            </a:r>
            <a:r>
              <a:rPr lang="en-US" kern="0" dirty="0">
                <a:solidFill>
                  <a:srgbClr val="2833D1"/>
                </a:solidFill>
                <a:latin typeface="Calibri"/>
                <a:cs typeface="Calibri"/>
                <a:sym typeface="Arial"/>
                <a:rtl val="0"/>
              </a:rPr>
              <a:t>% </a:t>
            </a:r>
          </a:p>
        </p:txBody>
      </p:sp>
      <p:sp>
        <p:nvSpPr>
          <p:cNvPr id="12" name="TextBox 11"/>
          <p:cNvSpPr txBox="1"/>
          <p:nvPr/>
        </p:nvSpPr>
        <p:spPr>
          <a:xfrm>
            <a:off x="6030719" y="2563110"/>
            <a:ext cx="2644536"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FFAB40">
                    <a:lumMod val="75000"/>
                  </a:srgbClr>
                </a:solidFill>
                <a:latin typeface="Calibri"/>
                <a:cs typeface="Calibri"/>
                <a:sym typeface="Arial"/>
                <a:rtl val="0"/>
              </a:rPr>
              <a:t>Model 2S, CELEX: </a:t>
            </a:r>
            <a:r>
              <a:rPr lang="en-US" kern="0" dirty="0" smtClean="0">
                <a:solidFill>
                  <a:srgbClr val="FFAB40">
                    <a:lumMod val="75000"/>
                  </a:srgbClr>
                </a:solidFill>
                <a:latin typeface="Calibri"/>
                <a:cs typeface="Calibri"/>
                <a:sym typeface="Arial"/>
                <a:rtl val="0"/>
              </a:rPr>
              <a:t>99%</a:t>
            </a:r>
            <a:endParaRPr lang="en-US" kern="0" dirty="0">
              <a:solidFill>
                <a:srgbClr val="FFAB40">
                  <a:lumMod val="75000"/>
                </a:srgbClr>
              </a:solidFill>
              <a:latin typeface="Calibri"/>
              <a:cs typeface="Calibri"/>
              <a:sym typeface="Arial"/>
              <a:rtl val="0"/>
            </a:endParaRPr>
          </a:p>
        </p:txBody>
      </p:sp>
      <p:sp>
        <p:nvSpPr>
          <p:cNvPr id="13" name="TextBox 12"/>
          <p:cNvSpPr txBox="1"/>
          <p:nvPr/>
        </p:nvSpPr>
        <p:spPr>
          <a:xfrm>
            <a:off x="6030718" y="2886383"/>
            <a:ext cx="3113282"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FF0000"/>
                </a:solidFill>
                <a:latin typeface="Calibri"/>
                <a:cs typeface="Calibri"/>
                <a:sym typeface="Arial"/>
                <a:rtl val="0"/>
              </a:rPr>
              <a:t>Model </a:t>
            </a:r>
            <a:r>
              <a:rPr lang="en-US" kern="0" dirty="0" smtClean="0">
                <a:solidFill>
                  <a:srgbClr val="FF0000"/>
                </a:solidFill>
                <a:latin typeface="Calibri"/>
                <a:cs typeface="Calibri"/>
                <a:sym typeface="Arial"/>
                <a:rtl val="0"/>
              </a:rPr>
              <a:t>2E, EXERCISE: 9</a:t>
            </a:r>
            <a:r>
              <a:rPr lang="en-US" altLang="zh-CN" kern="0" dirty="0" smtClean="0">
                <a:solidFill>
                  <a:srgbClr val="FF0000"/>
                </a:solidFill>
                <a:latin typeface="Calibri"/>
                <a:cs typeface="Calibri"/>
                <a:sym typeface="Arial"/>
                <a:rtl val="0"/>
              </a:rPr>
              <a:t>1</a:t>
            </a:r>
            <a:r>
              <a:rPr lang="en-US" kern="0" dirty="0" smtClean="0">
                <a:solidFill>
                  <a:srgbClr val="FF0000"/>
                </a:solidFill>
                <a:latin typeface="Calibri"/>
                <a:cs typeface="Calibri"/>
                <a:sym typeface="Arial"/>
                <a:rtl val="0"/>
              </a:rPr>
              <a:t>%</a:t>
            </a:r>
            <a:endParaRPr lang="en-US" kern="0" dirty="0">
              <a:solidFill>
                <a:srgbClr val="FF0000"/>
              </a:solidFill>
              <a:latin typeface="Arial"/>
              <a:cs typeface="Arial"/>
              <a:sym typeface="Arial"/>
              <a:rtl val="0"/>
            </a:endParaRPr>
          </a:p>
        </p:txBody>
      </p:sp>
      <p:sp>
        <p:nvSpPr>
          <p:cNvPr id="15" name="TextBox 14"/>
          <p:cNvSpPr txBox="1"/>
          <p:nvPr/>
        </p:nvSpPr>
        <p:spPr>
          <a:xfrm>
            <a:off x="826034" y="5103291"/>
            <a:ext cx="2974735"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459E06"/>
                </a:solidFill>
                <a:latin typeface="Calibri"/>
                <a:cs typeface="Calibri"/>
                <a:sym typeface="Arial"/>
                <a:rtl val="0"/>
              </a:rPr>
              <a:t>Model 1, EXERCISE: 9</a:t>
            </a:r>
            <a:r>
              <a:rPr lang="en-US" altLang="zh-CN" kern="0" dirty="0" smtClean="0">
                <a:solidFill>
                  <a:srgbClr val="459E06"/>
                </a:solidFill>
                <a:latin typeface="Calibri"/>
                <a:cs typeface="Calibri"/>
                <a:sym typeface="Arial"/>
                <a:rtl val="0"/>
              </a:rPr>
              <a:t>5</a:t>
            </a:r>
            <a:r>
              <a:rPr lang="en-US" kern="0" dirty="0" smtClean="0">
                <a:solidFill>
                  <a:srgbClr val="459E06"/>
                </a:solidFill>
                <a:latin typeface="Calibri"/>
                <a:cs typeface="Calibri"/>
                <a:sym typeface="Arial"/>
                <a:rtl val="0"/>
              </a:rPr>
              <a:t>% </a:t>
            </a:r>
          </a:p>
        </p:txBody>
      </p:sp>
      <p:sp>
        <p:nvSpPr>
          <p:cNvPr id="16" name="TextBox 15"/>
          <p:cNvSpPr txBox="1"/>
          <p:nvPr/>
        </p:nvSpPr>
        <p:spPr>
          <a:xfrm>
            <a:off x="826034" y="5415027"/>
            <a:ext cx="2801553"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2833D1"/>
                </a:solidFill>
                <a:latin typeface="Calibri"/>
                <a:cs typeface="Calibri"/>
                <a:sym typeface="Arial"/>
                <a:rtl val="0"/>
              </a:rPr>
              <a:t>Model 1, CELEX: </a:t>
            </a:r>
            <a:r>
              <a:rPr lang="en-US" kern="0" dirty="0" smtClean="0">
                <a:solidFill>
                  <a:srgbClr val="2833D1"/>
                </a:solidFill>
                <a:latin typeface="Calibri"/>
                <a:cs typeface="Calibri"/>
                <a:sym typeface="Arial"/>
                <a:rtl val="0"/>
              </a:rPr>
              <a:t>8</a:t>
            </a:r>
            <a:r>
              <a:rPr lang="en-US" altLang="zh-CN" kern="0" dirty="0" smtClean="0">
                <a:solidFill>
                  <a:srgbClr val="2833D1"/>
                </a:solidFill>
                <a:latin typeface="Calibri"/>
                <a:cs typeface="Calibri"/>
                <a:sym typeface="Arial"/>
                <a:rtl val="0"/>
              </a:rPr>
              <a:t>6</a:t>
            </a:r>
            <a:r>
              <a:rPr lang="en-US" kern="0" dirty="0" smtClean="0">
                <a:solidFill>
                  <a:srgbClr val="2833D1"/>
                </a:solidFill>
                <a:latin typeface="Calibri"/>
                <a:cs typeface="Calibri"/>
                <a:sym typeface="Arial"/>
                <a:rtl val="0"/>
              </a:rPr>
              <a:t>% </a:t>
            </a:r>
            <a:endParaRPr lang="en-US" kern="0" dirty="0">
              <a:solidFill>
                <a:srgbClr val="2833D1"/>
              </a:solidFill>
              <a:latin typeface="Calibri"/>
              <a:cs typeface="Calibri"/>
              <a:sym typeface="Arial"/>
              <a:rtl val="0"/>
            </a:endParaRPr>
          </a:p>
        </p:txBody>
      </p:sp>
      <p:sp>
        <p:nvSpPr>
          <p:cNvPr id="17" name="TextBox 16"/>
          <p:cNvSpPr txBox="1"/>
          <p:nvPr/>
        </p:nvSpPr>
        <p:spPr>
          <a:xfrm>
            <a:off x="826034" y="5726761"/>
            <a:ext cx="2644536"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FFAB40">
                    <a:lumMod val="75000"/>
                  </a:srgbClr>
                </a:solidFill>
                <a:latin typeface="Calibri"/>
                <a:cs typeface="Calibri"/>
                <a:sym typeface="Arial"/>
                <a:rtl val="0"/>
              </a:rPr>
              <a:t>Model 2S, CELEX: </a:t>
            </a:r>
            <a:r>
              <a:rPr lang="en-US" kern="0" dirty="0" smtClean="0">
                <a:solidFill>
                  <a:srgbClr val="FFAB40">
                    <a:lumMod val="75000"/>
                  </a:srgbClr>
                </a:solidFill>
                <a:latin typeface="Calibri"/>
                <a:cs typeface="Calibri"/>
                <a:sym typeface="Arial"/>
                <a:rtl val="0"/>
              </a:rPr>
              <a:t>9</a:t>
            </a:r>
            <a:r>
              <a:rPr lang="en-US" altLang="zh-CN" kern="0" dirty="0" smtClean="0">
                <a:solidFill>
                  <a:srgbClr val="FFAB40">
                    <a:lumMod val="75000"/>
                  </a:srgbClr>
                </a:solidFill>
                <a:latin typeface="Calibri"/>
                <a:cs typeface="Calibri"/>
                <a:sym typeface="Arial"/>
                <a:rtl val="0"/>
              </a:rPr>
              <a:t>6</a:t>
            </a:r>
            <a:r>
              <a:rPr lang="en-US" kern="0" dirty="0" smtClean="0">
                <a:solidFill>
                  <a:srgbClr val="FFAB40">
                    <a:lumMod val="75000"/>
                  </a:srgbClr>
                </a:solidFill>
                <a:latin typeface="Calibri"/>
                <a:cs typeface="Calibri"/>
                <a:sym typeface="Arial"/>
                <a:rtl val="0"/>
              </a:rPr>
              <a:t>%</a:t>
            </a:r>
            <a:endParaRPr lang="en-US" kern="0" dirty="0">
              <a:solidFill>
                <a:srgbClr val="FFAB40">
                  <a:lumMod val="75000"/>
                </a:srgbClr>
              </a:solidFill>
              <a:latin typeface="Calibri"/>
              <a:cs typeface="Calibri"/>
              <a:sym typeface="Arial"/>
              <a:rtl val="0"/>
            </a:endParaRPr>
          </a:p>
        </p:txBody>
      </p:sp>
      <p:sp>
        <p:nvSpPr>
          <p:cNvPr id="18" name="TextBox 17"/>
          <p:cNvSpPr txBox="1"/>
          <p:nvPr/>
        </p:nvSpPr>
        <p:spPr>
          <a:xfrm>
            <a:off x="826033" y="6050034"/>
            <a:ext cx="3113282"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FF0000"/>
                </a:solidFill>
                <a:latin typeface="Calibri"/>
                <a:cs typeface="Calibri"/>
                <a:sym typeface="Arial"/>
                <a:rtl val="0"/>
              </a:rPr>
              <a:t>Model </a:t>
            </a:r>
            <a:r>
              <a:rPr lang="en-US" kern="0" dirty="0" smtClean="0">
                <a:solidFill>
                  <a:srgbClr val="FF0000"/>
                </a:solidFill>
                <a:latin typeface="Calibri"/>
                <a:cs typeface="Calibri"/>
                <a:sym typeface="Arial"/>
                <a:rtl val="0"/>
              </a:rPr>
              <a:t>2E, EXERCISE: 9</a:t>
            </a:r>
            <a:r>
              <a:rPr lang="en-US" altLang="zh-CN" kern="0" dirty="0" smtClean="0">
                <a:solidFill>
                  <a:srgbClr val="FF0000"/>
                </a:solidFill>
                <a:latin typeface="Calibri"/>
                <a:cs typeface="Calibri"/>
                <a:sym typeface="Arial"/>
                <a:rtl val="0"/>
              </a:rPr>
              <a:t>5</a:t>
            </a:r>
            <a:r>
              <a:rPr lang="en-US" kern="0" dirty="0" smtClean="0">
                <a:solidFill>
                  <a:srgbClr val="FF0000"/>
                </a:solidFill>
                <a:latin typeface="Calibri"/>
                <a:cs typeface="Calibri"/>
                <a:sym typeface="Arial"/>
                <a:rtl val="0"/>
              </a:rPr>
              <a:t>%</a:t>
            </a:r>
            <a:endParaRPr lang="en-US" kern="0" dirty="0">
              <a:solidFill>
                <a:srgbClr val="FF0000"/>
              </a:solidFill>
              <a:latin typeface="Arial"/>
              <a:cs typeface="Arial"/>
              <a:sym typeface="Arial"/>
              <a:rtl val="0"/>
            </a:endParaRPr>
          </a:p>
        </p:txBody>
      </p:sp>
      <p:sp>
        <p:nvSpPr>
          <p:cNvPr id="19" name="TextBox 18"/>
          <p:cNvSpPr txBox="1"/>
          <p:nvPr/>
        </p:nvSpPr>
        <p:spPr>
          <a:xfrm>
            <a:off x="5700520" y="5139756"/>
            <a:ext cx="2974735"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459E06"/>
                </a:solidFill>
                <a:latin typeface="Calibri"/>
                <a:cs typeface="Calibri"/>
                <a:sym typeface="Arial"/>
                <a:rtl val="0"/>
              </a:rPr>
              <a:t>Model 1, EXERCISE: </a:t>
            </a:r>
            <a:r>
              <a:rPr lang="en-US" b="1" kern="0" dirty="0" smtClean="0">
                <a:solidFill>
                  <a:srgbClr val="459E06"/>
                </a:solidFill>
                <a:latin typeface="Calibri"/>
                <a:cs typeface="Calibri"/>
                <a:sym typeface="Arial"/>
                <a:rtl val="0"/>
              </a:rPr>
              <a:t>9</a:t>
            </a:r>
            <a:r>
              <a:rPr lang="en-US" altLang="zh-CN" b="1" kern="0" dirty="0" smtClean="0">
                <a:solidFill>
                  <a:srgbClr val="459E06"/>
                </a:solidFill>
                <a:latin typeface="Calibri"/>
                <a:cs typeface="Calibri"/>
                <a:sym typeface="Arial"/>
                <a:rtl val="0"/>
              </a:rPr>
              <a:t>7</a:t>
            </a:r>
            <a:r>
              <a:rPr lang="en-US" b="1" kern="0" dirty="0" smtClean="0">
                <a:solidFill>
                  <a:srgbClr val="459E06"/>
                </a:solidFill>
                <a:latin typeface="Calibri"/>
                <a:cs typeface="Calibri"/>
                <a:sym typeface="Arial"/>
                <a:rtl val="0"/>
              </a:rPr>
              <a:t>%</a:t>
            </a:r>
            <a:r>
              <a:rPr lang="en-US" kern="0" dirty="0" smtClean="0">
                <a:solidFill>
                  <a:srgbClr val="459E06"/>
                </a:solidFill>
                <a:latin typeface="Calibri"/>
                <a:cs typeface="Calibri"/>
                <a:sym typeface="Arial"/>
                <a:rtl val="0"/>
              </a:rPr>
              <a:t> </a:t>
            </a:r>
          </a:p>
        </p:txBody>
      </p:sp>
      <p:sp>
        <p:nvSpPr>
          <p:cNvPr id="20" name="TextBox 19"/>
          <p:cNvSpPr txBox="1"/>
          <p:nvPr/>
        </p:nvSpPr>
        <p:spPr>
          <a:xfrm>
            <a:off x="5700520" y="5451492"/>
            <a:ext cx="2801553"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2833D1"/>
                </a:solidFill>
                <a:latin typeface="Calibri"/>
                <a:cs typeface="Calibri"/>
                <a:sym typeface="Arial"/>
                <a:rtl val="0"/>
              </a:rPr>
              <a:t>Model 1, CELEX: </a:t>
            </a:r>
            <a:r>
              <a:rPr lang="en-US" altLang="zh-CN" b="1" kern="0" dirty="0" smtClean="0">
                <a:solidFill>
                  <a:srgbClr val="2833D1"/>
                </a:solidFill>
                <a:latin typeface="Calibri"/>
                <a:cs typeface="Calibri"/>
                <a:sym typeface="Arial"/>
                <a:rtl val="0"/>
              </a:rPr>
              <a:t>90</a:t>
            </a:r>
            <a:r>
              <a:rPr lang="en-US" b="1" kern="0" dirty="0" smtClean="0">
                <a:solidFill>
                  <a:srgbClr val="2833D1"/>
                </a:solidFill>
                <a:latin typeface="Calibri"/>
                <a:cs typeface="Calibri"/>
                <a:sym typeface="Arial"/>
                <a:rtl val="0"/>
              </a:rPr>
              <a:t>%</a:t>
            </a:r>
            <a:r>
              <a:rPr lang="en-US" kern="0" dirty="0" smtClean="0">
                <a:solidFill>
                  <a:srgbClr val="2833D1"/>
                </a:solidFill>
                <a:latin typeface="Calibri"/>
                <a:cs typeface="Calibri"/>
                <a:sym typeface="Arial"/>
                <a:rtl val="0"/>
              </a:rPr>
              <a:t> </a:t>
            </a:r>
            <a:endParaRPr lang="en-US" kern="0" dirty="0">
              <a:solidFill>
                <a:srgbClr val="2833D1"/>
              </a:solidFill>
              <a:latin typeface="Calibri"/>
              <a:cs typeface="Calibri"/>
              <a:sym typeface="Arial"/>
              <a:rtl val="0"/>
            </a:endParaRPr>
          </a:p>
        </p:txBody>
      </p:sp>
      <p:sp>
        <p:nvSpPr>
          <p:cNvPr id="21" name="TextBox 20"/>
          <p:cNvSpPr txBox="1"/>
          <p:nvPr/>
        </p:nvSpPr>
        <p:spPr>
          <a:xfrm>
            <a:off x="5700520" y="5763226"/>
            <a:ext cx="2644536"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FFAB40">
                    <a:lumMod val="75000"/>
                  </a:srgbClr>
                </a:solidFill>
                <a:latin typeface="Calibri"/>
                <a:cs typeface="Calibri"/>
                <a:sym typeface="Arial"/>
                <a:rtl val="0"/>
              </a:rPr>
              <a:t>Model 2S, CELEX: </a:t>
            </a:r>
            <a:r>
              <a:rPr lang="en-US" b="1" kern="0" dirty="0" smtClean="0">
                <a:solidFill>
                  <a:srgbClr val="FFAB40">
                    <a:lumMod val="75000"/>
                  </a:srgbClr>
                </a:solidFill>
                <a:latin typeface="Calibri"/>
                <a:cs typeface="Calibri"/>
                <a:sym typeface="Arial"/>
                <a:rtl val="0"/>
              </a:rPr>
              <a:t>99%</a:t>
            </a:r>
            <a:endParaRPr lang="en-US" b="1" kern="0" dirty="0">
              <a:solidFill>
                <a:srgbClr val="FFAB40">
                  <a:lumMod val="75000"/>
                </a:srgbClr>
              </a:solidFill>
              <a:latin typeface="Calibri"/>
              <a:cs typeface="Calibri"/>
              <a:sym typeface="Arial"/>
              <a:rtl val="0"/>
            </a:endParaRPr>
          </a:p>
        </p:txBody>
      </p:sp>
      <p:sp>
        <p:nvSpPr>
          <p:cNvPr id="22" name="TextBox 21"/>
          <p:cNvSpPr txBox="1"/>
          <p:nvPr/>
        </p:nvSpPr>
        <p:spPr>
          <a:xfrm>
            <a:off x="5700519" y="6086499"/>
            <a:ext cx="3113282"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FF0000"/>
                </a:solidFill>
                <a:latin typeface="Calibri"/>
                <a:cs typeface="Calibri"/>
                <a:sym typeface="Arial"/>
                <a:rtl val="0"/>
              </a:rPr>
              <a:t>Model </a:t>
            </a:r>
            <a:r>
              <a:rPr lang="en-US" kern="0" dirty="0" smtClean="0">
                <a:solidFill>
                  <a:srgbClr val="FF0000"/>
                </a:solidFill>
                <a:latin typeface="Calibri"/>
                <a:cs typeface="Calibri"/>
                <a:sym typeface="Arial"/>
                <a:rtl val="0"/>
              </a:rPr>
              <a:t>2E, EXERCISE: </a:t>
            </a:r>
            <a:r>
              <a:rPr lang="en-US" b="1" kern="0" dirty="0" smtClean="0">
                <a:solidFill>
                  <a:srgbClr val="FF0000"/>
                </a:solidFill>
                <a:latin typeface="Calibri"/>
                <a:cs typeface="Calibri"/>
                <a:sym typeface="Arial"/>
                <a:rtl val="0"/>
              </a:rPr>
              <a:t>9</a:t>
            </a:r>
            <a:r>
              <a:rPr lang="en-US" altLang="zh-CN" b="1" kern="0" dirty="0" smtClean="0">
                <a:solidFill>
                  <a:srgbClr val="FF0000"/>
                </a:solidFill>
                <a:latin typeface="Calibri"/>
                <a:cs typeface="Calibri"/>
                <a:sym typeface="Arial"/>
                <a:rtl val="0"/>
              </a:rPr>
              <a:t>8</a:t>
            </a:r>
            <a:r>
              <a:rPr lang="en-US" b="1" kern="0" dirty="0" smtClean="0">
                <a:solidFill>
                  <a:srgbClr val="FF0000"/>
                </a:solidFill>
                <a:latin typeface="Calibri"/>
                <a:cs typeface="Calibri"/>
                <a:sym typeface="Arial"/>
                <a:rtl val="0"/>
              </a:rPr>
              <a:t>%</a:t>
            </a:r>
            <a:endParaRPr lang="en-US" b="1" kern="0" dirty="0">
              <a:solidFill>
                <a:srgbClr val="FF0000"/>
              </a:solidFill>
              <a:latin typeface="Arial"/>
              <a:cs typeface="Arial"/>
              <a:sym typeface="Arial"/>
              <a:rtl val="0"/>
            </a:endParaRPr>
          </a:p>
        </p:txBody>
      </p:sp>
      <p:sp>
        <p:nvSpPr>
          <p:cNvPr id="23" name="TextBox 22"/>
          <p:cNvSpPr txBox="1"/>
          <p:nvPr/>
        </p:nvSpPr>
        <p:spPr>
          <a:xfrm>
            <a:off x="5784252" y="71665"/>
            <a:ext cx="3893127"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smtClean="0">
                <a:solidFill>
                  <a:srgbClr val="459E06"/>
                </a:solidFill>
                <a:latin typeface="Calibri"/>
                <a:cs typeface="Calibri"/>
                <a:sym typeface="Arial"/>
                <a:rtl val="0"/>
              </a:rPr>
              <a:t>Model 1 – trivial phonology</a:t>
            </a:r>
          </a:p>
        </p:txBody>
      </p:sp>
      <p:sp>
        <p:nvSpPr>
          <p:cNvPr id="25" name="TextBox 24"/>
          <p:cNvSpPr txBox="1"/>
          <p:nvPr/>
        </p:nvSpPr>
        <p:spPr>
          <a:xfrm>
            <a:off x="5770745" y="429600"/>
            <a:ext cx="3460985" cy="400110"/>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FFAB40">
                    <a:lumMod val="75000"/>
                  </a:srgbClr>
                </a:solidFill>
                <a:latin typeface="Calibri"/>
                <a:cs typeface="Calibri"/>
                <a:sym typeface="Arial"/>
                <a:rtl val="0"/>
              </a:rPr>
              <a:t>Model </a:t>
            </a:r>
            <a:r>
              <a:rPr lang="en-US" kern="0" dirty="0" smtClean="0">
                <a:solidFill>
                  <a:srgbClr val="FFAB40">
                    <a:lumMod val="75000"/>
                  </a:srgbClr>
                </a:solidFill>
                <a:latin typeface="Calibri"/>
                <a:cs typeface="Calibri"/>
                <a:sym typeface="Arial"/>
                <a:rtl val="0"/>
              </a:rPr>
              <a:t>2S</a:t>
            </a:r>
            <a:r>
              <a:rPr lang="en-US" kern="0" dirty="0">
                <a:solidFill>
                  <a:srgbClr val="FFAB40">
                    <a:lumMod val="75000"/>
                  </a:srgbClr>
                </a:solidFill>
                <a:latin typeface="Calibri"/>
                <a:cs typeface="Calibri"/>
                <a:sym typeface="Arial"/>
                <a:rtl val="0"/>
              </a:rPr>
              <a:t> </a:t>
            </a:r>
            <a:r>
              <a:rPr lang="en-US" kern="0" dirty="0" smtClean="0">
                <a:solidFill>
                  <a:srgbClr val="FFAB40">
                    <a:lumMod val="75000"/>
                  </a:srgbClr>
                </a:solidFill>
                <a:latin typeface="Calibri"/>
                <a:cs typeface="Calibri"/>
                <a:sym typeface="Arial"/>
                <a:rtl val="0"/>
              </a:rPr>
              <a:t>– oracle phonology</a:t>
            </a:r>
            <a:endParaRPr lang="en-US" kern="0" dirty="0">
              <a:solidFill>
                <a:srgbClr val="FFAB40">
                  <a:lumMod val="75000"/>
                </a:srgbClr>
              </a:solidFill>
              <a:latin typeface="Calibri"/>
              <a:cs typeface="Calibri"/>
              <a:sym typeface="Arial"/>
              <a:rtl val="0"/>
            </a:endParaRPr>
          </a:p>
        </p:txBody>
      </p:sp>
      <p:sp>
        <p:nvSpPr>
          <p:cNvPr id="26" name="TextBox 25"/>
          <p:cNvSpPr txBox="1"/>
          <p:nvPr/>
        </p:nvSpPr>
        <p:spPr>
          <a:xfrm>
            <a:off x="5776112" y="799053"/>
            <a:ext cx="4074448" cy="707886"/>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kern="0" dirty="0">
                <a:solidFill>
                  <a:srgbClr val="FF0000"/>
                </a:solidFill>
                <a:latin typeface="Calibri"/>
                <a:cs typeface="Calibri"/>
                <a:sym typeface="Arial"/>
                <a:rtl val="0"/>
              </a:rPr>
              <a:t>Model </a:t>
            </a:r>
            <a:r>
              <a:rPr lang="en-US" kern="0" dirty="0" smtClean="0">
                <a:solidFill>
                  <a:srgbClr val="FF0000"/>
                </a:solidFill>
                <a:latin typeface="Calibri"/>
                <a:cs typeface="Calibri"/>
                <a:sym typeface="Arial"/>
                <a:rtl val="0"/>
              </a:rPr>
              <a:t>2E – learned phonology</a:t>
            </a:r>
            <a:br>
              <a:rPr lang="en-US" kern="0" dirty="0" smtClean="0">
                <a:solidFill>
                  <a:srgbClr val="FF0000"/>
                </a:solidFill>
                <a:latin typeface="Calibri"/>
                <a:cs typeface="Calibri"/>
                <a:sym typeface="Arial"/>
                <a:rtl val="0"/>
              </a:rPr>
            </a:br>
            <a:r>
              <a:rPr lang="en-US" kern="0" dirty="0" smtClean="0">
                <a:solidFill>
                  <a:srgbClr val="FF0000"/>
                </a:solidFill>
                <a:latin typeface="Calibri"/>
                <a:cs typeface="Calibri"/>
                <a:sym typeface="Arial"/>
                <a:rtl val="0"/>
              </a:rPr>
              <a:t>  (inference used within EM)</a:t>
            </a:r>
            <a:endParaRPr lang="en-US" kern="0" dirty="0">
              <a:solidFill>
                <a:srgbClr val="FF0000"/>
              </a:solidFill>
              <a:latin typeface="Arial"/>
              <a:cs typeface="Arial"/>
              <a:sym typeface="Arial"/>
              <a:rtl val="0"/>
            </a:endParaRPr>
          </a:p>
        </p:txBody>
      </p:sp>
      <p:sp>
        <p:nvSpPr>
          <p:cNvPr id="30" name="TextBox 29"/>
          <p:cNvSpPr txBox="1"/>
          <p:nvPr/>
        </p:nvSpPr>
        <p:spPr>
          <a:xfrm rot="19448968">
            <a:off x="2589598" y="3232692"/>
            <a:ext cx="1135497" cy="369332"/>
          </a:xfrm>
          <a:prstGeom prst="rect">
            <a:avLst/>
          </a:prstGeom>
          <a:solidFill>
            <a:srgbClr val="FFFF00"/>
          </a:solidFill>
        </p:spPr>
        <p:txBody>
          <a:bodyPr wrap="none" rtlCol="0">
            <a:spAutoFit/>
          </a:bodyPr>
          <a:lstStyle/>
          <a:p>
            <a:pPr eaLnBrk="1" fontAlgn="auto" hangingPunct="1">
              <a:spcBef>
                <a:spcPts val="0"/>
              </a:spcBef>
              <a:spcAft>
                <a:spcPts val="0"/>
              </a:spcAft>
              <a:buClrTx/>
              <a:buSzTx/>
              <a:buFontTx/>
              <a:buNone/>
            </a:pPr>
            <a:r>
              <a:rPr lang="en-US" sz="1800" kern="0" dirty="0" smtClean="0">
                <a:solidFill>
                  <a:srgbClr val="000000"/>
                </a:solidFill>
                <a:latin typeface="Comic Sans MS"/>
                <a:cs typeface="Comic Sans MS"/>
                <a:sym typeface="Arial"/>
                <a:rtl val="0"/>
              </a:rPr>
              <a:t>improves</a:t>
            </a:r>
            <a:endParaRPr lang="en-US" sz="1800" kern="0" dirty="0">
              <a:solidFill>
                <a:srgbClr val="000000"/>
              </a:solidFill>
              <a:latin typeface="Comic Sans MS"/>
              <a:cs typeface="Comic Sans MS"/>
              <a:sym typeface="Arial"/>
              <a:rtl val="0"/>
            </a:endParaRPr>
          </a:p>
        </p:txBody>
      </p:sp>
      <p:sp>
        <p:nvSpPr>
          <p:cNvPr id="31" name="TextBox 30"/>
          <p:cNvSpPr txBox="1"/>
          <p:nvPr/>
        </p:nvSpPr>
        <p:spPr>
          <a:xfrm rot="1617884">
            <a:off x="4385609" y="3295483"/>
            <a:ext cx="1135497" cy="646331"/>
          </a:xfrm>
          <a:prstGeom prst="rect">
            <a:avLst/>
          </a:prstGeom>
          <a:solidFill>
            <a:srgbClr val="FFFF00"/>
          </a:solidFill>
        </p:spPr>
        <p:txBody>
          <a:bodyPr wrap="none" rtlCol="0">
            <a:spAutoFit/>
          </a:bodyPr>
          <a:lstStyle/>
          <a:p>
            <a:pPr eaLnBrk="1" fontAlgn="auto" hangingPunct="1">
              <a:spcBef>
                <a:spcPts val="0"/>
              </a:spcBef>
              <a:spcAft>
                <a:spcPts val="0"/>
              </a:spcAft>
              <a:buClrTx/>
              <a:buSzTx/>
              <a:buFontTx/>
              <a:buNone/>
            </a:pPr>
            <a:r>
              <a:rPr lang="en-US" sz="1800" kern="0" dirty="0" smtClean="0">
                <a:solidFill>
                  <a:srgbClr val="000000"/>
                </a:solidFill>
                <a:latin typeface="Comic Sans MS"/>
                <a:cs typeface="Comic Sans MS"/>
                <a:sym typeface="Arial"/>
                <a:rtl val="0"/>
              </a:rPr>
              <a:t>improves</a:t>
            </a:r>
            <a:br>
              <a:rPr lang="en-US" sz="1800" kern="0" dirty="0" smtClean="0">
                <a:solidFill>
                  <a:srgbClr val="000000"/>
                </a:solidFill>
                <a:latin typeface="Comic Sans MS"/>
                <a:cs typeface="Comic Sans MS"/>
                <a:sym typeface="Arial"/>
                <a:rtl val="0"/>
              </a:rPr>
            </a:br>
            <a:r>
              <a:rPr lang="en-US" sz="1800" kern="0" dirty="0" smtClean="0">
                <a:solidFill>
                  <a:srgbClr val="000000"/>
                </a:solidFill>
                <a:latin typeface="Comic Sans MS"/>
                <a:cs typeface="Comic Sans MS"/>
                <a:sym typeface="Arial"/>
                <a:rtl val="0"/>
              </a:rPr>
              <a:t>more!</a:t>
            </a:r>
            <a:endParaRPr lang="en-US" sz="1800" kern="0" dirty="0">
              <a:solidFill>
                <a:srgbClr val="000000"/>
              </a:solidFill>
              <a:latin typeface="Comic Sans MS"/>
              <a:cs typeface="Comic Sans MS"/>
              <a:sym typeface="Arial"/>
              <a:rtl val="0"/>
            </a:endParaRPr>
          </a:p>
        </p:txBody>
      </p:sp>
      <p:sp>
        <p:nvSpPr>
          <p:cNvPr id="14" name="Rectangle 13"/>
          <p:cNvSpPr/>
          <p:nvPr/>
        </p:nvSpPr>
        <p:spPr>
          <a:xfrm>
            <a:off x="3386264" y="5762248"/>
            <a:ext cx="675185" cy="307777"/>
          </a:xfrm>
          <a:prstGeom prst="rect">
            <a:avLst/>
          </a:prstGeom>
          <a:solidFill>
            <a:srgbClr val="FFFF00"/>
          </a:solidFill>
        </p:spPr>
        <p:txBody>
          <a:bodyPr wrap="none">
            <a:spAutoFit/>
          </a:bodyPr>
          <a:lstStyle/>
          <a:p>
            <a:pPr eaLnBrk="1" fontAlgn="auto" hangingPunct="1">
              <a:spcBef>
                <a:spcPts val="0"/>
              </a:spcBef>
              <a:spcAft>
                <a:spcPts val="0"/>
              </a:spcAft>
              <a:buClrTx/>
              <a:buSzTx/>
              <a:buFontTx/>
              <a:buNone/>
            </a:pPr>
            <a:r>
              <a:rPr lang="en-US" sz="1400" kern="0" dirty="0" smtClean="0">
                <a:solidFill>
                  <a:srgbClr val="000000"/>
                </a:solidFill>
                <a:latin typeface="Comic Sans MS"/>
                <a:cs typeface="Comic Sans MS"/>
                <a:sym typeface="Arial"/>
                <a:rtl val="0"/>
              </a:rPr>
              <a:t>worse</a:t>
            </a:r>
            <a:endParaRPr lang="en-US" sz="1400" kern="0" dirty="0">
              <a:solidFill>
                <a:srgbClr val="000000"/>
              </a:solidFill>
              <a:latin typeface="Comic Sans MS"/>
              <a:cs typeface="Comic Sans MS"/>
              <a:sym typeface="Arial"/>
              <a:rtl val="0"/>
            </a:endParaRPr>
          </a:p>
        </p:txBody>
      </p:sp>
    </p:spTree>
    <p:extLst>
      <p:ext uri="{BB962C8B-B14F-4D97-AF65-F5344CB8AC3E}">
        <p14:creationId xmlns:p14="http://schemas.microsoft.com/office/powerpoint/2010/main" val="282152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P spid="11" grpId="0"/>
      <p:bldP spid="12" grpId="0"/>
      <p:bldP spid="13" grpId="0"/>
      <p:bldP spid="15" grpId="0"/>
      <p:bldP spid="16" grpId="0"/>
      <p:bldP spid="17" grpId="0"/>
      <p:bldP spid="18" grpId="0"/>
      <p:bldP spid="19" grpId="0"/>
      <p:bldP spid="20" grpId="0"/>
      <p:bldP spid="21" grpId="0"/>
      <p:bldP spid="22" grpId="0"/>
      <p:bldP spid="23" grpId="0"/>
      <p:bldP spid="25" grpId="0"/>
      <p:bldP spid="26" grpId="0"/>
      <p:bldP spid="30" grpId="0" animBg="1"/>
      <p:bldP spid="31" grpId="0" animBg="1"/>
      <p:bldP spid="14" grpId="0" animBg="1"/>
      <p:bldP spid="14" grpId="1"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a:t>
            </a:r>
            <a:endParaRPr lang="en-US" dirty="0"/>
          </a:p>
        </p:txBody>
      </p:sp>
      <p:sp>
        <p:nvSpPr>
          <p:cNvPr id="3" name="Content Placeholder 2"/>
          <p:cNvSpPr>
            <a:spLocks noGrp="1"/>
          </p:cNvSpPr>
          <p:nvPr>
            <p:ph idx="1"/>
          </p:nvPr>
        </p:nvSpPr>
        <p:spPr>
          <a:xfrm>
            <a:off x="457200" y="1519385"/>
            <a:ext cx="8229600" cy="4526000"/>
          </a:xfrm>
        </p:spPr>
        <p:txBody>
          <a:bodyPr/>
          <a:lstStyle/>
          <a:p>
            <a:pPr>
              <a:lnSpc>
                <a:spcPct val="100000"/>
              </a:lnSpc>
              <a:spcAft>
                <a:spcPts val="600"/>
              </a:spcAft>
            </a:pPr>
            <a:r>
              <a:rPr lang="en-US" sz="3000" dirty="0" smtClean="0"/>
              <a:t>A general DD algorithm for </a:t>
            </a:r>
            <a:r>
              <a:rPr lang="en-US" sz="3000" dirty="0"/>
              <a:t>MAP inference on graphical models </a:t>
            </a:r>
            <a:r>
              <a:rPr lang="en-US" sz="3000" dirty="0" smtClean="0"/>
              <a:t>over strings.</a:t>
            </a:r>
          </a:p>
          <a:p>
            <a:pPr>
              <a:lnSpc>
                <a:spcPct val="100000"/>
              </a:lnSpc>
              <a:spcAft>
                <a:spcPts val="600"/>
              </a:spcAft>
            </a:pPr>
            <a:r>
              <a:rPr lang="en-US" sz="3000" dirty="0" smtClean="0"/>
              <a:t>On the phonology problem, terminates in practice, guaranteeing the exact MAP solution. </a:t>
            </a:r>
          </a:p>
          <a:p>
            <a:pPr>
              <a:lnSpc>
                <a:spcPct val="100000"/>
              </a:lnSpc>
              <a:spcAft>
                <a:spcPts val="600"/>
              </a:spcAft>
            </a:pPr>
            <a:r>
              <a:rPr lang="en-US" sz="3000" dirty="0" smtClean="0"/>
              <a:t>Improved inference for supervised model; improved EM training for unsupervised model.</a:t>
            </a:r>
          </a:p>
          <a:p>
            <a:pPr>
              <a:lnSpc>
                <a:spcPct val="100000"/>
              </a:lnSpc>
              <a:spcAft>
                <a:spcPts val="600"/>
              </a:spcAft>
            </a:pPr>
            <a:endParaRPr lang="en-US" sz="1200" dirty="0"/>
          </a:p>
          <a:p>
            <a:pPr>
              <a:lnSpc>
                <a:spcPct val="100000"/>
              </a:lnSpc>
              <a:spcAft>
                <a:spcPts val="600"/>
              </a:spcAft>
            </a:pPr>
            <a:r>
              <a:rPr lang="en-US" sz="3000" dirty="0" smtClean="0"/>
              <a:t>Try it for your own problems generalizing to new strings!</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226</a:t>
            </a:fld>
            <a:endParaRPr lang="en-US"/>
          </a:p>
        </p:txBody>
      </p:sp>
    </p:spTree>
    <p:extLst>
      <p:ext uri="{BB962C8B-B14F-4D97-AF65-F5344CB8AC3E}">
        <p14:creationId xmlns:p14="http://schemas.microsoft.com/office/powerpoint/2010/main" val="96007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8675" name="Picture 3" descr="wq-iceberg-under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1308676" name="AutoShape 4"/>
          <p:cNvSpPr>
            <a:spLocks/>
          </p:cNvSpPr>
          <p:nvPr/>
        </p:nvSpPr>
        <p:spPr bwMode="auto">
          <a:xfrm>
            <a:off x="6324600" y="1066800"/>
            <a:ext cx="228600" cy="1600200"/>
          </a:xfrm>
          <a:prstGeom prst="rightBrace">
            <a:avLst>
              <a:gd name="adj1" fmla="val 58333"/>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endParaRPr lang="en-US">
              <a:solidFill>
                <a:srgbClr val="000000"/>
              </a:solidFill>
            </a:endParaRPr>
          </a:p>
        </p:txBody>
      </p:sp>
      <p:sp>
        <p:nvSpPr>
          <p:cNvPr id="1308677" name="Text Box 5"/>
          <p:cNvSpPr txBox="1">
            <a:spLocks noChangeArrowheads="1"/>
          </p:cNvSpPr>
          <p:nvPr/>
        </p:nvSpPr>
        <p:spPr bwMode="auto">
          <a:xfrm>
            <a:off x="6604000" y="1617663"/>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b="1">
                <a:solidFill>
                  <a:srgbClr val="6699FF"/>
                </a:solidFill>
                <a:latin typeface="Comic Sans MS" panose="030F0702030302020204" pitchFamily="66" charset="0"/>
              </a:rPr>
              <a:t>observed data</a:t>
            </a:r>
          </a:p>
        </p:txBody>
      </p:sp>
      <p:sp>
        <p:nvSpPr>
          <p:cNvPr id="1308678" name="AutoShape 6"/>
          <p:cNvSpPr>
            <a:spLocks/>
          </p:cNvSpPr>
          <p:nvPr/>
        </p:nvSpPr>
        <p:spPr bwMode="auto">
          <a:xfrm>
            <a:off x="6318250" y="2819400"/>
            <a:ext cx="228600" cy="2819400"/>
          </a:xfrm>
          <a:prstGeom prst="rightBrace">
            <a:avLst>
              <a:gd name="adj1" fmla="val 102778"/>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endParaRPr lang="en-US">
              <a:solidFill>
                <a:srgbClr val="000000"/>
              </a:solidFill>
            </a:endParaRPr>
          </a:p>
        </p:txBody>
      </p:sp>
      <p:sp>
        <p:nvSpPr>
          <p:cNvPr id="1308679" name="Text Box 7"/>
          <p:cNvSpPr txBox="1">
            <a:spLocks noChangeArrowheads="1"/>
          </p:cNvSpPr>
          <p:nvPr/>
        </p:nvSpPr>
        <p:spPr bwMode="auto">
          <a:xfrm>
            <a:off x="6629400" y="4029075"/>
            <a:ext cx="163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b="1">
                <a:solidFill>
                  <a:srgbClr val="6699FF"/>
                </a:solidFill>
                <a:latin typeface="Comic Sans MS" panose="030F0702030302020204" pitchFamily="66" charset="0"/>
              </a:rPr>
              <a:t>hidden data</a:t>
            </a:r>
          </a:p>
        </p:txBody>
      </p:sp>
      <p:pic>
        <p:nvPicPr>
          <p:cNvPr id="1308680" name="Picture 8" descr="blurred3"/>
          <p:cNvPicPr>
            <a:picLocks noChangeAspect="1" noChangeArrowheads="1"/>
          </p:cNvPicPr>
          <p:nvPr/>
        </p:nvPicPr>
        <p:blipFill>
          <a:blip r:embed="rId3">
            <a:extLst>
              <a:ext uri="{28A0092B-C50C-407E-A947-70E740481C1C}">
                <a14:useLocalDpi xmlns:a14="http://schemas.microsoft.com/office/drawing/2010/main" val="0"/>
              </a:ext>
            </a:extLst>
          </a:blip>
          <a:srcRect t="34554"/>
          <a:stretch>
            <a:fillRect/>
          </a:stretch>
        </p:blipFill>
        <p:spPr bwMode="auto">
          <a:xfrm>
            <a:off x="23622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sp>
        <p:nvSpPr>
          <p:cNvPr id="1308681" name="Rectangle 9"/>
          <p:cNvSpPr>
            <a:spLocks noChangeArrowheads="1"/>
          </p:cNvSpPr>
          <p:nvPr/>
        </p:nvSpPr>
        <p:spPr bwMode="auto">
          <a:xfrm>
            <a:off x="3200400" y="2895600"/>
            <a:ext cx="216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sz="2800" b="1">
                <a:solidFill>
                  <a:srgbClr val="6699FF"/>
                </a:solidFill>
                <a:latin typeface="Comic Sans MS" panose="030F0702030302020204" pitchFamily="66" charset="0"/>
              </a:rPr>
              <a:t>probability </a:t>
            </a:r>
            <a:br>
              <a:rPr lang="en-US" sz="2800" b="1">
                <a:solidFill>
                  <a:srgbClr val="6699FF"/>
                </a:solidFill>
                <a:latin typeface="Comic Sans MS" panose="030F0702030302020204" pitchFamily="66" charset="0"/>
              </a:rPr>
            </a:br>
            <a:r>
              <a:rPr lang="en-US" sz="2800" b="1">
                <a:solidFill>
                  <a:srgbClr val="6699FF"/>
                </a:solidFill>
                <a:latin typeface="Comic Sans MS" panose="030F0702030302020204" pitchFamily="66" charset="0"/>
              </a:rPr>
              <a:t>distribution</a:t>
            </a:r>
          </a:p>
        </p:txBody>
      </p:sp>
      <p:sp>
        <p:nvSpPr>
          <p:cNvPr id="1308683" name="Rectangle 11"/>
          <p:cNvSpPr>
            <a:spLocks noGrp="1" noChangeArrowheads="1"/>
          </p:cNvSpPr>
          <p:nvPr>
            <p:ph type="title"/>
          </p:nvPr>
        </p:nvSpPr>
        <p:spPr>
          <a:noFill/>
          <a:ln/>
        </p:spPr>
        <p:txBody>
          <a:bodyPr/>
          <a:lstStyle/>
          <a:p>
            <a:r>
              <a:rPr lang="en-US" smtClean="0"/>
              <a:t>Future Work</a:t>
            </a:r>
            <a:endParaRPr lang="en-US"/>
          </a:p>
        </p:txBody>
      </p:sp>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227</a:t>
            </a:fld>
            <a:endParaRPr lang="en-US">
              <a:solidFill>
                <a:srgbClr val="000000"/>
              </a:solidFill>
            </a:endParaRPr>
          </a:p>
        </p:txBody>
      </p:sp>
    </p:spTree>
    <p:extLst>
      <p:ext uri="{BB962C8B-B14F-4D97-AF65-F5344CB8AC3E}">
        <p14:creationId xmlns:p14="http://schemas.microsoft.com/office/powerpoint/2010/main" val="2848416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8681"/>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308680"/>
                                        </p:tgtEl>
                                        <p:attrNameLst>
                                          <p:attrName>style.visibility</p:attrName>
                                        </p:attrNameLst>
                                      </p:cBhvr>
                                      <p:to>
                                        <p:strVal val="visible"/>
                                      </p:to>
                                    </p:set>
                                    <p:animEffect transition="in" filter="fade">
                                      <p:cBhvr>
                                        <p:cTn id="10" dur="1000"/>
                                        <p:tgtEl>
                                          <p:spTgt spid="130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81"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0" name="Rectangle 2"/>
          <p:cNvSpPr>
            <a:spLocks noGrp="1" noChangeArrowheads="1"/>
          </p:cNvSpPr>
          <p:nvPr>
            <p:ph type="title"/>
          </p:nvPr>
        </p:nvSpPr>
        <p:spPr/>
        <p:txBody>
          <a:bodyPr/>
          <a:lstStyle/>
          <a:p>
            <a:r>
              <a:rPr lang="en-US"/>
              <a:t>Future: Which words are related?</a:t>
            </a:r>
          </a:p>
        </p:txBody>
      </p:sp>
      <p:sp>
        <p:nvSpPr>
          <p:cNvPr id="1369091" name="Rectangle 3"/>
          <p:cNvSpPr>
            <a:spLocks noGrp="1" noChangeArrowheads="1"/>
          </p:cNvSpPr>
          <p:nvPr>
            <p:ph type="body" idx="1"/>
          </p:nvPr>
        </p:nvSpPr>
        <p:spPr>
          <a:xfrm>
            <a:off x="457200" y="1600200"/>
            <a:ext cx="8534400" cy="4530725"/>
          </a:xfrm>
        </p:spPr>
        <p:txBody>
          <a:bodyPr/>
          <a:lstStyle/>
          <a:p>
            <a:r>
              <a:rPr lang="en-US" dirty="0"/>
              <a:t>So far, we were </a:t>
            </a:r>
            <a:r>
              <a:rPr lang="en-US" i="1" dirty="0"/>
              <a:t>told</a:t>
            </a:r>
            <a:r>
              <a:rPr lang="en-US" dirty="0"/>
              <a:t> that “resignation” shares morphemes with “resigns” and “damnation.”</a:t>
            </a:r>
          </a:p>
          <a:p>
            <a:r>
              <a:rPr lang="en-US" dirty="0"/>
              <a:t>We’d like to </a:t>
            </a:r>
            <a:r>
              <a:rPr lang="en-US" dirty="0" smtClean="0"/>
              <a:t>figure that out from raw text:</a:t>
            </a:r>
          </a:p>
          <a:p>
            <a:pPr lvl="1"/>
            <a:r>
              <a:rPr lang="en-US" dirty="0" smtClean="0"/>
              <a:t>Related spellings</a:t>
            </a:r>
          </a:p>
          <a:p>
            <a:pPr lvl="1"/>
            <a:r>
              <a:rPr lang="en-US" dirty="0" smtClean="0"/>
              <a:t>Related contexts</a:t>
            </a:r>
          </a:p>
        </p:txBody>
      </p:sp>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228</a:t>
            </a:fld>
            <a:endParaRPr lang="en-US">
              <a:solidFill>
                <a:srgbClr val="000000"/>
              </a:solidFill>
            </a:endParaRPr>
          </a:p>
        </p:txBody>
      </p:sp>
      <p:grpSp>
        <p:nvGrpSpPr>
          <p:cNvPr id="6" name="Group 5"/>
          <p:cNvGrpSpPr/>
          <p:nvPr/>
        </p:nvGrpSpPr>
        <p:grpSpPr>
          <a:xfrm>
            <a:off x="3657600" y="3200400"/>
            <a:ext cx="4419600" cy="990600"/>
            <a:chOff x="3657600" y="3200400"/>
            <a:chExt cx="4419600" cy="990600"/>
          </a:xfrm>
        </p:grpSpPr>
        <p:sp>
          <p:nvSpPr>
            <p:cNvPr id="3" name="Right Brace 2"/>
            <p:cNvSpPr/>
            <p:nvPr/>
          </p:nvSpPr>
          <p:spPr>
            <a:xfrm>
              <a:off x="3657600" y="3200400"/>
              <a:ext cx="381000" cy="9906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Arrow 3"/>
            <p:cNvSpPr/>
            <p:nvPr/>
          </p:nvSpPr>
          <p:spPr>
            <a:xfrm>
              <a:off x="4343400" y="3505200"/>
              <a:ext cx="762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65212" y="3505200"/>
              <a:ext cx="2811988" cy="461665"/>
            </a:xfrm>
            <a:prstGeom prst="rect">
              <a:avLst/>
            </a:prstGeom>
            <a:noFill/>
          </p:spPr>
          <p:txBody>
            <a:bodyPr wrap="none" rtlCol="0">
              <a:spAutoFit/>
            </a:bodyPr>
            <a:lstStyle/>
            <a:p>
              <a:r>
                <a:rPr lang="en-US" sz="2400" dirty="0" smtClean="0"/>
                <a:t>shared morphemes?</a:t>
              </a:r>
              <a:endParaRPr lang="en-US" sz="2400" dirty="0"/>
            </a:p>
          </p:txBody>
        </p:sp>
      </p:grpSp>
    </p:spTree>
    <p:extLst>
      <p:ext uri="{BB962C8B-B14F-4D97-AF65-F5344CB8AC3E}">
        <p14:creationId xmlns:p14="http://schemas.microsoft.com/office/powerpoint/2010/main" val="152280516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9090" name="Rectangle 2"/>
          <p:cNvSpPr>
            <a:spLocks noGrp="1" noChangeArrowheads="1"/>
          </p:cNvSpPr>
          <p:nvPr>
            <p:ph type="title"/>
          </p:nvPr>
        </p:nvSpPr>
        <p:spPr/>
        <p:txBody>
          <a:bodyPr/>
          <a:lstStyle/>
          <a:p>
            <a:r>
              <a:rPr lang="en-US"/>
              <a:t>Future: Which words are related?</a:t>
            </a:r>
          </a:p>
        </p:txBody>
      </p:sp>
      <p:sp>
        <p:nvSpPr>
          <p:cNvPr id="1369091" name="Rectangle 3"/>
          <p:cNvSpPr>
            <a:spLocks noGrp="1" noChangeArrowheads="1"/>
          </p:cNvSpPr>
          <p:nvPr>
            <p:ph type="body" idx="1"/>
          </p:nvPr>
        </p:nvSpPr>
        <p:spPr>
          <a:xfrm>
            <a:off x="457200" y="1600200"/>
            <a:ext cx="8534400" cy="4530725"/>
          </a:xfrm>
        </p:spPr>
        <p:txBody>
          <a:bodyPr/>
          <a:lstStyle/>
          <a:p>
            <a:r>
              <a:rPr lang="en-US" dirty="0"/>
              <a:t>So far, we were </a:t>
            </a:r>
            <a:r>
              <a:rPr lang="en-US" i="1" dirty="0"/>
              <a:t>told</a:t>
            </a:r>
            <a:r>
              <a:rPr lang="en-US" dirty="0"/>
              <a:t> that “resignation” shares morphemes with “resigns” and “damnation.”</a:t>
            </a:r>
          </a:p>
          <a:p>
            <a:r>
              <a:rPr lang="en-US" dirty="0"/>
              <a:t>We’d like to </a:t>
            </a:r>
            <a:r>
              <a:rPr lang="en-US" dirty="0" smtClean="0"/>
              <a:t>figure that out from raw text:</a:t>
            </a:r>
            <a:endParaRPr lang="en-US" dirty="0"/>
          </a:p>
          <a:p>
            <a:pPr lvl="1"/>
            <a:r>
              <a:rPr lang="en-US" dirty="0"/>
              <a:t>“resignation” and “resigns” are spelled similarly</a:t>
            </a:r>
          </a:p>
          <a:p>
            <a:pPr lvl="2"/>
            <a:r>
              <a:rPr lang="en-US" dirty="0"/>
              <a:t>And appear in similar semantic contexts (topics, dependents)</a:t>
            </a:r>
          </a:p>
          <a:p>
            <a:pPr lvl="1"/>
            <a:r>
              <a:rPr lang="en-US" dirty="0"/>
              <a:t>“resignation” and “damnation” are spelled similarly</a:t>
            </a:r>
          </a:p>
          <a:p>
            <a:pPr lvl="2"/>
            <a:r>
              <a:rPr lang="en-US" dirty="0"/>
              <a:t>And appear in similar syntactic contexts (singular nouns)</a:t>
            </a:r>
          </a:p>
          <a:p>
            <a:pPr lvl="1"/>
            <a:r>
              <a:rPr lang="en-US" dirty="0"/>
              <a:t>Abstract morphemes fall into classes: RESIGN-, DAMN- are verbs while -ATION, -S attach to verbs</a:t>
            </a:r>
          </a:p>
          <a:p>
            <a:pPr lvl="1"/>
            <a:endParaRPr lang="en-US" dirty="0"/>
          </a:p>
        </p:txBody>
      </p:sp>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229</a:t>
            </a:fld>
            <a:endParaRPr lang="en-US">
              <a:solidFill>
                <a:srgbClr val="000000"/>
              </a:solidFill>
            </a:endParaRPr>
          </a:p>
        </p:txBody>
      </p:sp>
    </p:spTree>
    <p:extLst>
      <p:ext uri="{BB962C8B-B14F-4D97-AF65-F5344CB8AC3E}">
        <p14:creationId xmlns:p14="http://schemas.microsoft.com/office/powerpoint/2010/main" val="2980299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ctrTitle" idx="4294967295"/>
          </p:nvPr>
        </p:nvSpPr>
        <p:spPr>
          <a:xfrm>
            <a:off x="685800" y="1273175"/>
            <a:ext cx="7772400" cy="1470025"/>
          </a:xfrm>
        </p:spPr>
        <p:txBody>
          <a:bodyPr/>
          <a:lstStyle/>
          <a:p>
            <a:r>
              <a:rPr lang="en-US" dirty="0" smtClean="0"/>
              <a:t>Today’s Focus: </a:t>
            </a:r>
            <a:r>
              <a:rPr lang="en-US" b="1" dirty="0" smtClean="0"/>
              <a:t>Phonology</a:t>
            </a:r>
            <a:endParaRPr lang="en-US" dirty="0" smtClean="0"/>
          </a:p>
        </p:txBody>
      </p:sp>
      <p:sp>
        <p:nvSpPr>
          <p:cNvPr id="860163" name="Rectangle 3"/>
          <p:cNvSpPr>
            <a:spLocks noGrp="1" noChangeArrowheads="1"/>
          </p:cNvSpPr>
          <p:nvPr>
            <p:ph type="subTitle" idx="4294967295"/>
          </p:nvPr>
        </p:nvSpPr>
        <p:spPr>
          <a:xfrm>
            <a:off x="1371600" y="4038600"/>
            <a:ext cx="6400800" cy="1752600"/>
          </a:xfrm>
        </p:spPr>
        <p:txBody>
          <a:bodyPr/>
          <a:lstStyle/>
          <a:p>
            <a:pPr marL="0" indent="0" algn="ctr">
              <a:buFont typeface="Wingdings" panose="05000000000000000000" pitchFamily="2" charset="2"/>
              <a:buNone/>
            </a:pPr>
            <a:r>
              <a:rPr lang="en-US" dirty="0" smtClean="0"/>
              <a:t>(but methods also apply to other relationships among strings)</a:t>
            </a:r>
          </a:p>
        </p:txBody>
      </p:sp>
      <p:sp>
        <p:nvSpPr>
          <p:cNvPr id="2" name="Slide Number Placeholder 1"/>
          <p:cNvSpPr>
            <a:spLocks noGrp="1"/>
          </p:cNvSpPr>
          <p:nvPr>
            <p:ph type="sldNum" sz="quarter" idx="10"/>
          </p:nvPr>
        </p:nvSpPr>
        <p:spPr/>
        <p:txBody>
          <a:bodyPr/>
          <a:lstStyle/>
          <a:p>
            <a:fld id="{49DE1205-2570-481F-8800-60FB5913B51D}" type="slidenum">
              <a:rPr lang="en-US" smtClean="0"/>
              <a:pPr/>
              <a:t>23</a:t>
            </a:fld>
            <a:endParaRPr lang="en-US"/>
          </a:p>
        </p:txBody>
      </p:sp>
    </p:spTree>
    <p:extLst>
      <p:ext uri="{BB962C8B-B14F-4D97-AF65-F5344CB8AC3E}">
        <p14:creationId xmlns:p14="http://schemas.microsoft.com/office/powerpoint/2010/main" val="407248148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1" y="314281"/>
            <a:ext cx="8226720" cy="1061280"/>
          </a:xfrm>
          <a:ln/>
        </p:spPr>
        <p:txBody>
          <a:bodyPr/>
          <a:lstStyle/>
          <a:p>
            <a:pPr>
              <a:buClrTx/>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ltLang="en-US"/>
              <a:t>How is morphology like clustering?</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601" y="1407241"/>
            <a:ext cx="6220800" cy="4561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295704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273961"/>
            <a:ext cx="8226720" cy="1143360"/>
          </a:xfrm>
          <a:ln/>
        </p:spPr>
        <p:txBody>
          <a:bodyPr/>
          <a:lstStyle/>
          <a:p>
            <a:pPr>
              <a:buClrTx/>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ltLang="en-US"/>
              <a:t>Linguistics quiz: Find a morpheme</a:t>
            </a:r>
          </a:p>
        </p:txBody>
      </p:sp>
      <p:sp>
        <p:nvSpPr>
          <p:cNvPr id="5122" name="Rectangle 2"/>
          <p:cNvSpPr>
            <a:spLocks noGrp="1" noChangeArrowheads="1"/>
          </p:cNvSpPr>
          <p:nvPr>
            <p:ph type="body" idx="1"/>
          </p:nvPr>
        </p:nvSpPr>
        <p:spPr>
          <a:xfrm>
            <a:off x="653761" y="1796041"/>
            <a:ext cx="8030880" cy="4524480"/>
          </a:xfrm>
          <a:ln/>
        </p:spPr>
        <p:txBody>
          <a:bodyPr/>
          <a:lstStyle/>
          <a:p>
            <a:pPr indent="-308165">
              <a:buClrTx/>
              <a:tabLst>
                <a:tab pos="311045" algn="l"/>
                <a:tab pos="413287" algn="l"/>
                <a:tab pos="828013" algn="l"/>
                <a:tab pos="1242739" algn="l"/>
                <a:tab pos="1657465" algn="l"/>
                <a:tab pos="2072191" algn="l"/>
                <a:tab pos="2486917" algn="l"/>
                <a:tab pos="2901643" algn="l"/>
                <a:tab pos="3316369" algn="l"/>
                <a:tab pos="3731096" algn="l"/>
                <a:tab pos="4145822" algn="l"/>
                <a:tab pos="4560548" algn="l"/>
                <a:tab pos="4975274" algn="l"/>
                <a:tab pos="5390000" algn="l"/>
                <a:tab pos="5804726" algn="l"/>
                <a:tab pos="6219452" algn="l"/>
                <a:tab pos="6634178" algn="l"/>
                <a:tab pos="7048904" algn="l"/>
                <a:tab pos="7463631" algn="l"/>
                <a:tab pos="7878357" algn="l"/>
                <a:tab pos="8293083" algn="l"/>
              </a:tabLst>
            </a:pPr>
            <a:r>
              <a:rPr lang="en-US" altLang="en-US"/>
              <a:t>Blah blah blah snozzcumber blah blah blah.</a:t>
            </a:r>
          </a:p>
          <a:p>
            <a:pPr indent="-308165">
              <a:buClrTx/>
              <a:tabLst>
                <a:tab pos="311045" algn="l"/>
                <a:tab pos="413287" algn="l"/>
                <a:tab pos="828013" algn="l"/>
                <a:tab pos="1242739" algn="l"/>
                <a:tab pos="1657465" algn="l"/>
                <a:tab pos="2072191" algn="l"/>
                <a:tab pos="2486917" algn="l"/>
                <a:tab pos="2901643" algn="l"/>
                <a:tab pos="3316369" algn="l"/>
                <a:tab pos="3731096" algn="l"/>
                <a:tab pos="4145822" algn="l"/>
                <a:tab pos="4560548" algn="l"/>
                <a:tab pos="4975274" algn="l"/>
                <a:tab pos="5390000" algn="l"/>
                <a:tab pos="5804726" algn="l"/>
                <a:tab pos="6219452" algn="l"/>
                <a:tab pos="6634178" algn="l"/>
                <a:tab pos="7048904" algn="l"/>
                <a:tab pos="7463631" algn="l"/>
                <a:tab pos="7878357" algn="l"/>
                <a:tab pos="8293083" algn="l"/>
              </a:tabLst>
            </a:pPr>
            <a:r>
              <a:rPr lang="en-US" altLang="en-US"/>
              <a:t>Blah blah blahdy abla blah blah.  </a:t>
            </a:r>
          </a:p>
          <a:p>
            <a:pPr indent="-308165">
              <a:buClrTx/>
              <a:tabLst>
                <a:tab pos="311045" algn="l"/>
                <a:tab pos="413287" algn="l"/>
                <a:tab pos="828013" algn="l"/>
                <a:tab pos="1242739" algn="l"/>
                <a:tab pos="1657465" algn="l"/>
                <a:tab pos="2072191" algn="l"/>
                <a:tab pos="2486917" algn="l"/>
                <a:tab pos="2901643" algn="l"/>
                <a:tab pos="3316369" algn="l"/>
                <a:tab pos="3731096" algn="l"/>
                <a:tab pos="4145822" algn="l"/>
                <a:tab pos="4560548" algn="l"/>
                <a:tab pos="4975274" algn="l"/>
                <a:tab pos="5390000" algn="l"/>
                <a:tab pos="5804726" algn="l"/>
                <a:tab pos="6219452" algn="l"/>
                <a:tab pos="6634178" algn="l"/>
                <a:tab pos="7048904" algn="l"/>
                <a:tab pos="7463631" algn="l"/>
                <a:tab pos="7878357" algn="l"/>
                <a:tab pos="8293083" algn="l"/>
              </a:tabLst>
            </a:pPr>
            <a:r>
              <a:rPr lang="en-US" altLang="en-US"/>
              <a:t>Snozzcumbers blah blah blah abla blah.</a:t>
            </a:r>
          </a:p>
          <a:p>
            <a:pPr indent="-308165">
              <a:buClrTx/>
              <a:tabLst>
                <a:tab pos="311045" algn="l"/>
                <a:tab pos="413287" algn="l"/>
                <a:tab pos="828013" algn="l"/>
                <a:tab pos="1242739" algn="l"/>
                <a:tab pos="1657465" algn="l"/>
                <a:tab pos="2072191" algn="l"/>
                <a:tab pos="2486917" algn="l"/>
                <a:tab pos="2901643" algn="l"/>
                <a:tab pos="3316369" algn="l"/>
                <a:tab pos="3731096" algn="l"/>
                <a:tab pos="4145822" algn="l"/>
                <a:tab pos="4560548" algn="l"/>
                <a:tab pos="4975274" algn="l"/>
                <a:tab pos="5390000" algn="l"/>
                <a:tab pos="5804726" algn="l"/>
                <a:tab pos="6219452" algn="l"/>
                <a:tab pos="6634178" algn="l"/>
                <a:tab pos="7048904" algn="l"/>
                <a:tab pos="7463631" algn="l"/>
                <a:tab pos="7878357" algn="l"/>
                <a:tab pos="8293083" algn="l"/>
              </a:tabLst>
            </a:pPr>
            <a:r>
              <a:rPr lang="en-US" altLang="en-US"/>
              <a:t>Blah blah blah snezzcumbri blah blah snozzcumber.</a:t>
            </a:r>
          </a:p>
        </p:txBody>
      </p:sp>
    </p:spTree>
    <p:extLst>
      <p:ext uri="{BB962C8B-B14F-4D97-AF65-F5344CB8AC3E}">
        <p14:creationId xmlns:p14="http://schemas.microsoft.com/office/powerpoint/2010/main" val="25444854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6"/>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18889"/>
          <a:stretch/>
        </p:blipFill>
        <p:spPr>
          <a:xfrm>
            <a:off x="0" y="1295400"/>
            <a:ext cx="9144000" cy="5562600"/>
          </a:xfrm>
          <a:prstGeom prst="rect">
            <a:avLst/>
          </a:prstGeom>
          <a:noFill/>
          <a:ln>
            <a:noFill/>
          </a:ln>
        </p:spPr>
      </p:pic>
      <p:sp>
        <p:nvSpPr>
          <p:cNvPr id="3" name="Rectangle 2"/>
          <p:cNvSpPr/>
          <p:nvPr/>
        </p:nvSpPr>
        <p:spPr>
          <a:xfrm>
            <a:off x="3200400" y="0"/>
            <a:ext cx="5943600" cy="492443"/>
          </a:xfrm>
          <a:prstGeom prst="rect">
            <a:avLst/>
          </a:prstGeom>
          <a:solidFill>
            <a:schemeClr val="accent6">
              <a:lumMod val="60000"/>
              <a:lumOff val="40000"/>
            </a:schemeClr>
          </a:solidFill>
        </p:spPr>
        <p:txBody>
          <a:bodyPr wrap="square">
            <a:spAutoFit/>
          </a:bodyPr>
          <a:lstStyle/>
          <a:p>
            <a:pPr indent="-112713" algn="l" eaLnBrk="1" hangingPunct="1">
              <a:buClr>
                <a:srgbClr val="3B812F"/>
              </a:buClr>
              <a:buSzPct val="60000"/>
            </a:pPr>
            <a:r>
              <a:rPr lang="en-US" sz="2600" dirty="0" smtClean="0">
                <a:solidFill>
                  <a:srgbClr val="000000"/>
                </a:solidFill>
                <a:latin typeface="Candara"/>
                <a:cs typeface="Arial"/>
              </a:rPr>
              <a:t>Dreyer &amp; Eisner 2011 – </a:t>
            </a:r>
            <a:r>
              <a:rPr lang="en-US" sz="2600" dirty="0">
                <a:solidFill>
                  <a:srgbClr val="000000"/>
                </a:solidFill>
                <a:latin typeface="Candara"/>
                <a:cs typeface="Arial"/>
              </a:rPr>
              <a:t>“select &amp; mutate”</a:t>
            </a:r>
          </a:p>
        </p:txBody>
      </p:sp>
      <p:sp>
        <p:nvSpPr>
          <p:cNvPr id="4" name="Shape 1050"/>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algn="l" rtl="0" fontAlgn="base">
              <a:spcBef>
                <a:spcPct val="0"/>
              </a:spcBef>
              <a:spcAft>
                <a:spcPct val="0"/>
              </a:spcAft>
              <a:defRPr sz="1400" kern="1200">
                <a:solidFill>
                  <a:srgbClr val="000000"/>
                </a:solidFill>
                <a:latin typeface="+mj-lt"/>
                <a:ea typeface="+mj-ea"/>
                <a:cs typeface="+mj-cs"/>
                <a:sym typeface="Arial" panose="020B0604020202020204" pitchFamily="34" charset="0"/>
              </a:defRPr>
            </a:lvl1pPr>
            <a:lvl2pPr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ts val="600"/>
              </a:spcBef>
              <a:buClr>
                <a:srgbClr val="000000"/>
              </a:buClr>
              <a:buSzTx/>
              <a:buFontTx/>
            </a:pPr>
            <a:r>
              <a:rPr lang="en-US" sz="3600" b="1" dirty="0" smtClean="0"/>
              <a:t>Many possible morphological slots</a:t>
            </a:r>
            <a:endParaRPr lang="en-US" sz="3600" b="1" dirty="0"/>
          </a:p>
        </p:txBody>
      </p:sp>
    </p:spTree>
    <p:extLst>
      <p:ext uri="{BB962C8B-B14F-4D97-AF65-F5344CB8AC3E}">
        <p14:creationId xmlns:p14="http://schemas.microsoft.com/office/powerpoint/2010/main" val="307497391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8" name="Shape 1050"/>
          <p:cNvSpPr txBox="1">
            <a:spLocks noGrp="1"/>
          </p:cNvSpPr>
          <p:nvPr>
            <p:ph type="title" idx="4294967295"/>
          </p:nvPr>
        </p:nvSpPr>
        <p:spPr>
          <a:ln/>
        </p:spPr>
        <p:txBody>
          <a:bodyPr/>
          <a:lstStyle/>
          <a:p>
            <a:pPr>
              <a:spcBef>
                <a:spcPts val="600"/>
              </a:spcBef>
              <a:buClr>
                <a:srgbClr val="000000"/>
              </a:buClr>
            </a:pPr>
            <a:r>
              <a:rPr lang="en-US" sz="3600" b="1" dirty="0"/>
              <a:t>Many possible phylogenies</a:t>
            </a:r>
          </a:p>
        </p:txBody>
      </p:sp>
      <p:sp>
        <p:nvSpPr>
          <p:cNvPr id="1120259" name="Shape 1051"/>
          <p:cNvSpPr txBox="1">
            <a:spLocks noGrp="1"/>
          </p:cNvSpPr>
          <p:nvPr>
            <p:ph type="body" idx="4294967295"/>
          </p:nvPr>
        </p:nvSpPr>
        <p:spPr>
          <a:xfrm>
            <a:off x="457200" y="930275"/>
            <a:ext cx="8229600" cy="4967288"/>
          </a:xfrm>
          <a:ln/>
        </p:spPr>
        <p:txBody>
          <a:bodyPr/>
          <a:lstStyle/>
          <a:p>
            <a:pPr>
              <a:buClr>
                <a:srgbClr val="000000"/>
              </a:buClr>
            </a:pPr>
            <a:endParaRPr lang="en-US" sz="3000" b="1" dirty="0"/>
          </a:p>
          <a:p>
            <a:pPr>
              <a:buClr>
                <a:srgbClr val="000000"/>
              </a:buClr>
            </a:pPr>
            <a:endParaRPr lang="en-US" sz="3000" dirty="0"/>
          </a:p>
        </p:txBody>
      </p:sp>
      <p:pic>
        <p:nvPicPr>
          <p:cNvPr id="1120260" name="Shape 105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2681288"/>
            <a:ext cx="733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0261" name="Shape 1053"/>
          <p:cNvSpPr txBox="1">
            <a:spLocks noChangeArrowheads="1"/>
          </p:cNvSpPr>
          <p:nvPr/>
        </p:nvSpPr>
        <p:spPr bwMode="auto">
          <a:xfrm>
            <a:off x="2039938" y="1952625"/>
            <a:ext cx="6030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r>
              <a:rPr lang="en-US" sz="1800" b="0">
                <a:solidFill>
                  <a:srgbClr val="333333"/>
                </a:solidFill>
                <a:latin typeface="Verdana" panose="020B0604030504040204" pitchFamily="34" charset="0"/>
                <a:sym typeface="Verdana" panose="020B0604030504040204" pitchFamily="34" charset="0"/>
              </a:rPr>
              <a:t>Did </a:t>
            </a:r>
            <a:r>
              <a:rPr lang="en-US" sz="1800">
                <a:solidFill>
                  <a:srgbClr val="333333"/>
                </a:solidFill>
                <a:latin typeface="Verdana" panose="020B0604030504040204" pitchFamily="34" charset="0"/>
                <a:sym typeface="Verdana" panose="020B0604030504040204" pitchFamily="34" charset="0"/>
              </a:rPr>
              <a:t>[Taylor swift] </a:t>
            </a:r>
            <a:r>
              <a:rPr lang="en-US" sz="1800" b="0">
                <a:solidFill>
                  <a:srgbClr val="333333"/>
                </a:solidFill>
                <a:latin typeface="Verdana" panose="020B0604030504040204" pitchFamily="34" charset="0"/>
                <a:sym typeface="Verdana" panose="020B0604030504040204" pitchFamily="34" charset="0"/>
              </a:rPr>
              <a:t>just dis harry sytles</a:t>
            </a:r>
          </a:p>
        </p:txBody>
      </p:sp>
      <p:pic>
        <p:nvPicPr>
          <p:cNvPr id="1120262" name="Shape 1054"/>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1860550"/>
            <a:ext cx="733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0263" name="Shape 1055"/>
          <p:cNvSpPr txBox="1">
            <a:spLocks noChangeArrowheads="1"/>
          </p:cNvSpPr>
          <p:nvPr/>
        </p:nvSpPr>
        <p:spPr bwMode="auto">
          <a:xfrm>
            <a:off x="2039938" y="2806700"/>
            <a:ext cx="6030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r>
              <a:rPr lang="en-US" sz="1800" b="0">
                <a:solidFill>
                  <a:srgbClr val="333333"/>
                </a:solidFill>
                <a:latin typeface="Verdana" panose="020B0604030504040204" pitchFamily="34" charset="0"/>
                <a:sym typeface="Verdana" panose="020B0604030504040204" pitchFamily="34" charset="0"/>
              </a:rPr>
              <a:t>Lets see how bad </a:t>
            </a:r>
            <a:r>
              <a:rPr lang="en-US" sz="1800">
                <a:solidFill>
                  <a:srgbClr val="333333"/>
                </a:solidFill>
                <a:latin typeface="Verdana" panose="020B0604030504040204" pitchFamily="34" charset="0"/>
                <a:sym typeface="Verdana" panose="020B0604030504040204" pitchFamily="34" charset="0"/>
              </a:rPr>
              <a:t>[T Swift]</a:t>
            </a:r>
            <a:r>
              <a:rPr lang="en-US" sz="1800" b="0">
                <a:solidFill>
                  <a:srgbClr val="333333"/>
                </a:solidFill>
                <a:latin typeface="Verdana" panose="020B0604030504040204" pitchFamily="34" charset="0"/>
                <a:sym typeface="Verdana" panose="020B0604030504040204" pitchFamily="34" charset="0"/>
              </a:rPr>
              <a:t> will be. #grammys</a:t>
            </a:r>
          </a:p>
        </p:txBody>
      </p:sp>
      <p:sp>
        <p:nvSpPr>
          <p:cNvPr id="1120264" name="Shape 1056"/>
          <p:cNvSpPr txBox="1">
            <a:spLocks noChangeArrowheads="1"/>
          </p:cNvSpPr>
          <p:nvPr/>
        </p:nvSpPr>
        <p:spPr bwMode="auto">
          <a:xfrm>
            <a:off x="2039938" y="3578225"/>
            <a:ext cx="6030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r>
              <a:rPr lang="en-US" sz="1800" b="0">
                <a:solidFill>
                  <a:srgbClr val="333333"/>
                </a:solidFill>
                <a:latin typeface="Verdana" panose="020B0604030504040204" pitchFamily="34" charset="0"/>
                <a:sym typeface="Verdana" panose="020B0604030504040204" pitchFamily="34" charset="0"/>
              </a:rPr>
              <a:t>it’s clear that </a:t>
            </a:r>
            <a:r>
              <a:rPr lang="en-US" sz="1800">
                <a:solidFill>
                  <a:srgbClr val="333333"/>
                </a:solidFill>
                <a:latin typeface="Verdana" panose="020B0604030504040204" pitchFamily="34" charset="0"/>
                <a:sym typeface="Verdana" panose="020B0604030504040204" pitchFamily="34" charset="0"/>
              </a:rPr>
              <a:t>[T-Swizzle]</a:t>
            </a:r>
            <a:r>
              <a:rPr lang="en-US" sz="1800" b="0">
                <a:solidFill>
                  <a:srgbClr val="333333"/>
                </a:solidFill>
                <a:latin typeface="Verdana" panose="020B0604030504040204" pitchFamily="34" charset="0"/>
                <a:sym typeface="Verdana" panose="020B0604030504040204" pitchFamily="34" charset="0"/>
              </a:rPr>
              <a:t> is on drugs</a:t>
            </a:r>
          </a:p>
        </p:txBody>
      </p:sp>
      <p:pic>
        <p:nvPicPr>
          <p:cNvPr id="1120265" name="Shape 1057"/>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3478213"/>
            <a:ext cx="733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66" name="Shape 1058"/>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5067300"/>
            <a:ext cx="733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0267" name="Shape 1059"/>
          <p:cNvSpPr txBox="1">
            <a:spLocks noChangeArrowheads="1"/>
          </p:cNvSpPr>
          <p:nvPr/>
        </p:nvSpPr>
        <p:spPr bwMode="auto">
          <a:xfrm>
            <a:off x="2039938" y="5205413"/>
            <a:ext cx="6030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r>
              <a:rPr lang="en-US" sz="1800" b="0">
                <a:solidFill>
                  <a:srgbClr val="333333"/>
                </a:solidFill>
                <a:latin typeface="Verdana" panose="020B0604030504040204" pitchFamily="34" charset="0"/>
                <a:sym typeface="Verdana" panose="020B0604030504040204" pitchFamily="34" charset="0"/>
              </a:rPr>
              <a:t>Ladies STILL love </a:t>
            </a:r>
            <a:r>
              <a:rPr lang="en-US" sz="1800">
                <a:solidFill>
                  <a:srgbClr val="333333"/>
                </a:solidFill>
                <a:latin typeface="Verdana" panose="020B0604030504040204" pitchFamily="34" charset="0"/>
                <a:sym typeface="Verdana" panose="020B0604030504040204" pitchFamily="34" charset="0"/>
              </a:rPr>
              <a:t>[LL</a:t>
            </a:r>
            <a:r>
              <a:rPr lang="en-US" sz="1800" b="0">
                <a:solidFill>
                  <a:srgbClr val="333333"/>
                </a:solidFill>
                <a:latin typeface="Verdana" panose="020B0604030504040204" pitchFamily="34" charset="0"/>
                <a:sym typeface="Verdana" panose="020B0604030504040204" pitchFamily="34" charset="0"/>
              </a:rPr>
              <a:t> </a:t>
            </a:r>
            <a:r>
              <a:rPr lang="en-US" sz="1800">
                <a:solidFill>
                  <a:srgbClr val="333333"/>
                </a:solidFill>
                <a:latin typeface="Verdana" panose="020B0604030504040204" pitchFamily="34" charset="0"/>
                <a:sym typeface="Verdana" panose="020B0604030504040204" pitchFamily="34" charset="0"/>
              </a:rPr>
              <a:t>Cool James]</a:t>
            </a:r>
            <a:r>
              <a:rPr lang="en-US" sz="1800" b="0">
                <a:solidFill>
                  <a:srgbClr val="333333"/>
                </a:solidFill>
                <a:latin typeface="Verdana" panose="020B0604030504040204" pitchFamily="34" charset="0"/>
                <a:sym typeface="Verdana" panose="020B0604030504040204" pitchFamily="34" charset="0"/>
              </a:rPr>
              <a:t>.</a:t>
            </a:r>
          </a:p>
          <a:p>
            <a:pPr algn="l" eaLnBrk="1" hangingPunct="1">
              <a:buClrTx/>
              <a:buSzTx/>
              <a:buFontTx/>
              <a:buNone/>
            </a:pPr>
            <a:endParaRPr lang="en-US" sz="1800" b="0">
              <a:solidFill>
                <a:srgbClr val="333333"/>
              </a:solidFill>
              <a:latin typeface="Verdana" panose="020B0604030504040204" pitchFamily="34" charset="0"/>
              <a:sym typeface="Verdana" panose="020B0604030504040204" pitchFamily="34" charset="0"/>
            </a:endParaRPr>
          </a:p>
        </p:txBody>
      </p:sp>
      <p:pic>
        <p:nvPicPr>
          <p:cNvPr id="1120268" name="Shape 1060"/>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5908675"/>
            <a:ext cx="733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0269" name="Shape 1061"/>
          <p:cNvSpPr txBox="1">
            <a:spLocks noChangeArrowheads="1"/>
          </p:cNvSpPr>
          <p:nvPr/>
        </p:nvSpPr>
        <p:spPr bwMode="auto">
          <a:xfrm>
            <a:off x="2039938" y="6046788"/>
            <a:ext cx="6030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r>
              <a:rPr lang="en-US" sz="1800">
                <a:solidFill>
                  <a:srgbClr val="333333"/>
                </a:solidFill>
                <a:latin typeface="Verdana" panose="020B0604030504040204" pitchFamily="34" charset="0"/>
                <a:sym typeface="Verdana" panose="020B0604030504040204" pitchFamily="34" charset="0"/>
              </a:rPr>
              <a:t>[LL Cool J]</a:t>
            </a:r>
            <a:r>
              <a:rPr lang="en-US" sz="1800" b="0">
                <a:solidFill>
                  <a:srgbClr val="333333"/>
                </a:solidFill>
                <a:latin typeface="Verdana" panose="020B0604030504040204" pitchFamily="34" charset="0"/>
                <a:sym typeface="Verdana" panose="020B0604030504040204" pitchFamily="34" charset="0"/>
              </a:rPr>
              <a:t> is looking realllll chizzled!</a:t>
            </a:r>
          </a:p>
          <a:p>
            <a:pPr algn="l" eaLnBrk="1" hangingPunct="1">
              <a:buClrTx/>
              <a:buSzTx/>
              <a:buFontTx/>
              <a:buNone/>
            </a:pPr>
            <a:endParaRPr lang="en-US" sz="1800" b="0">
              <a:solidFill>
                <a:srgbClr val="333333"/>
              </a:solidFill>
              <a:latin typeface="Verdana" panose="020B0604030504040204" pitchFamily="34" charset="0"/>
              <a:sym typeface="Verdana" panose="020B0604030504040204" pitchFamily="34" charset="0"/>
            </a:endParaRPr>
          </a:p>
        </p:txBody>
      </p:sp>
      <p:pic>
        <p:nvPicPr>
          <p:cNvPr id="1120270" name="Shape 106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800" y="4287838"/>
            <a:ext cx="7334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0271" name="Shape 1063"/>
          <p:cNvSpPr txBox="1">
            <a:spLocks noChangeArrowheads="1"/>
          </p:cNvSpPr>
          <p:nvPr/>
        </p:nvSpPr>
        <p:spPr bwMode="auto">
          <a:xfrm>
            <a:off x="2039938" y="4425950"/>
            <a:ext cx="6030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r>
              <a:rPr lang="en-US" sz="1800">
                <a:solidFill>
                  <a:srgbClr val="333333"/>
                </a:solidFill>
                <a:latin typeface="Verdana" panose="020B0604030504040204" pitchFamily="34" charset="0"/>
                <a:sym typeface="Verdana" panose="020B0604030504040204" pitchFamily="34" charset="0"/>
              </a:rPr>
              <a:t>[Taylor swift]</a:t>
            </a:r>
            <a:r>
              <a:rPr lang="en-US" sz="1800" b="0">
                <a:solidFill>
                  <a:srgbClr val="333333"/>
                </a:solidFill>
                <a:latin typeface="Verdana" panose="020B0604030504040204" pitchFamily="34" charset="0"/>
                <a:sym typeface="Verdana" panose="020B0604030504040204" pitchFamily="34" charset="0"/>
              </a:rPr>
              <a:t> is apart of the Illuminati</a:t>
            </a:r>
          </a:p>
        </p:txBody>
      </p:sp>
      <p:sp>
        <p:nvSpPr>
          <p:cNvPr id="1120272" name="Shape 1064"/>
          <p:cNvSpPr txBox="1">
            <a:spLocks noChangeArrowheads="1"/>
          </p:cNvSpPr>
          <p:nvPr/>
        </p:nvSpPr>
        <p:spPr bwMode="auto">
          <a:xfrm>
            <a:off x="6492875" y="1322388"/>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r>
              <a:rPr lang="en-US" sz="1800">
                <a:solidFill>
                  <a:srgbClr val="FF0000"/>
                </a:solidFill>
                <a:latin typeface="Verdana" panose="020B0604030504040204" pitchFamily="34" charset="0"/>
                <a:sym typeface="Verdana" panose="020B0604030504040204" pitchFamily="34" charset="0"/>
              </a:rPr>
              <a:t>NEW</a:t>
            </a:r>
          </a:p>
        </p:txBody>
      </p:sp>
      <p:cxnSp>
        <p:nvCxnSpPr>
          <p:cNvPr id="1120273" name="Shape 1065"/>
          <p:cNvCxnSpPr>
            <a:cxnSpLocks noChangeShapeType="1"/>
          </p:cNvCxnSpPr>
          <p:nvPr/>
        </p:nvCxnSpPr>
        <p:spPr bwMode="auto">
          <a:xfrm flipH="1">
            <a:off x="4294188" y="1550988"/>
            <a:ext cx="2198687" cy="401637"/>
          </a:xfrm>
          <a:prstGeom prst="straightConnector1">
            <a:avLst/>
          </a:prstGeom>
          <a:noFill/>
          <a:ln w="38100">
            <a:solidFill>
              <a:srgbClr val="FF0000"/>
            </a:solidFill>
            <a:round/>
            <a:headEnd type="none" w="lg" len="lg"/>
            <a:tailEnd type="triangle" w="lg" len="lg"/>
          </a:ln>
          <a:extLst>
            <a:ext uri="{909E8E84-426E-40DD-AFC4-6F175D3DCCD1}">
              <a14:hiddenFill xmlns:a14="http://schemas.microsoft.com/office/drawing/2010/main">
                <a:noFill/>
              </a14:hiddenFill>
            </a:ext>
          </a:extLst>
        </p:spPr>
      </p:cxnSp>
      <p:cxnSp>
        <p:nvCxnSpPr>
          <p:cNvPr id="1120274" name="Shape 1067"/>
          <p:cNvCxnSpPr>
            <a:cxnSpLocks noChangeShapeType="1"/>
          </p:cNvCxnSpPr>
          <p:nvPr/>
        </p:nvCxnSpPr>
        <p:spPr bwMode="auto">
          <a:xfrm>
            <a:off x="3521075" y="2398713"/>
            <a:ext cx="842963" cy="407987"/>
          </a:xfrm>
          <a:prstGeom prst="straightConnector1">
            <a:avLst/>
          </a:prstGeom>
          <a:noFill/>
          <a:ln w="38100">
            <a:solidFill>
              <a:srgbClr val="FF0000"/>
            </a:solidFill>
            <a:round/>
            <a:headEnd type="none" w="lg" len="lg"/>
            <a:tailEnd type="triangle" w="lg" len="lg"/>
          </a:ln>
          <a:extLst>
            <a:ext uri="{909E8E84-426E-40DD-AFC4-6F175D3DCCD1}">
              <a14:hiddenFill xmlns:a14="http://schemas.microsoft.com/office/drawing/2010/main">
                <a:noFill/>
              </a14:hiddenFill>
            </a:ext>
          </a:extLst>
        </p:spPr>
      </p:cxnSp>
      <p:cxnSp>
        <p:nvCxnSpPr>
          <p:cNvPr id="1120275" name="Shape 1068"/>
          <p:cNvCxnSpPr>
            <a:cxnSpLocks noChangeShapeType="1"/>
          </p:cNvCxnSpPr>
          <p:nvPr/>
        </p:nvCxnSpPr>
        <p:spPr bwMode="auto">
          <a:xfrm flipH="1">
            <a:off x="3087688" y="2433638"/>
            <a:ext cx="295275" cy="2095500"/>
          </a:xfrm>
          <a:prstGeom prst="straightConnector1">
            <a:avLst/>
          </a:prstGeom>
          <a:noFill/>
          <a:ln w="38100">
            <a:solidFill>
              <a:srgbClr val="FF0000"/>
            </a:solidFill>
            <a:round/>
            <a:headEnd type="none" w="lg" len="lg"/>
            <a:tailEnd type="triangle" w="lg" len="lg"/>
          </a:ln>
          <a:extLst>
            <a:ext uri="{909E8E84-426E-40DD-AFC4-6F175D3DCCD1}">
              <a14:hiddenFill xmlns:a14="http://schemas.microsoft.com/office/drawing/2010/main">
                <a:noFill/>
              </a14:hiddenFill>
            </a:ext>
          </a:extLst>
        </p:spPr>
      </p:cxnSp>
      <p:cxnSp>
        <p:nvCxnSpPr>
          <p:cNvPr id="1120276" name="Shape 1069"/>
          <p:cNvCxnSpPr>
            <a:cxnSpLocks noChangeShapeType="1"/>
            <a:endCxn id="1120267" idx="0"/>
          </p:cNvCxnSpPr>
          <p:nvPr/>
        </p:nvCxnSpPr>
        <p:spPr bwMode="auto">
          <a:xfrm flipH="1">
            <a:off x="5054600" y="1903413"/>
            <a:ext cx="1722438" cy="3302000"/>
          </a:xfrm>
          <a:prstGeom prst="straightConnector1">
            <a:avLst/>
          </a:prstGeom>
          <a:noFill/>
          <a:ln w="38100">
            <a:solidFill>
              <a:srgbClr val="FF0000"/>
            </a:solidFill>
            <a:round/>
            <a:headEnd type="none" w="lg" len="lg"/>
            <a:tailEnd type="triangle" w="lg" len="lg"/>
          </a:ln>
          <a:extLst>
            <a:ext uri="{909E8E84-426E-40DD-AFC4-6F175D3DCCD1}">
              <a14:hiddenFill xmlns:a14="http://schemas.microsoft.com/office/drawing/2010/main">
                <a:noFill/>
              </a14:hiddenFill>
            </a:ext>
          </a:extLst>
        </p:spPr>
      </p:cxnSp>
      <p:cxnSp>
        <p:nvCxnSpPr>
          <p:cNvPr id="1120277" name="Shape 1070"/>
          <p:cNvCxnSpPr>
            <a:cxnSpLocks noChangeShapeType="1"/>
          </p:cNvCxnSpPr>
          <p:nvPr/>
        </p:nvCxnSpPr>
        <p:spPr bwMode="auto">
          <a:xfrm flipH="1">
            <a:off x="3348038" y="5662613"/>
            <a:ext cx="1636712" cy="400050"/>
          </a:xfrm>
          <a:prstGeom prst="straightConnector1">
            <a:avLst/>
          </a:prstGeom>
          <a:noFill/>
          <a:ln w="38100">
            <a:solidFill>
              <a:srgbClr val="FF0000"/>
            </a:solidFill>
            <a:round/>
            <a:headEnd type="none" w="lg" len="lg"/>
            <a:tailEnd type="triangle" w="lg" len="lg"/>
          </a:ln>
          <a:extLst>
            <a:ext uri="{909E8E84-426E-40DD-AFC4-6F175D3DCCD1}">
              <a14:hiddenFill xmlns:a14="http://schemas.microsoft.com/office/drawing/2010/main">
                <a:noFill/>
              </a14:hiddenFill>
            </a:ext>
          </a:extLst>
        </p:spPr>
      </p:cxnSp>
      <p:cxnSp>
        <p:nvCxnSpPr>
          <p:cNvPr id="1120278" name="Shape 1071"/>
          <p:cNvCxnSpPr>
            <a:cxnSpLocks noChangeShapeType="1"/>
          </p:cNvCxnSpPr>
          <p:nvPr/>
        </p:nvCxnSpPr>
        <p:spPr bwMode="auto">
          <a:xfrm>
            <a:off x="3486150" y="2503488"/>
            <a:ext cx="1033463" cy="1136650"/>
          </a:xfrm>
          <a:prstGeom prst="straightConnector1">
            <a:avLst/>
          </a:prstGeom>
          <a:noFill/>
          <a:ln w="38100">
            <a:solidFill>
              <a:srgbClr val="FF0000"/>
            </a:solidFill>
            <a:round/>
            <a:headEnd type="none" w="lg" len="lg"/>
            <a:tailEnd type="triangle" w="lg" len="lg"/>
          </a:ln>
          <a:extLst>
            <a:ext uri="{909E8E84-426E-40DD-AFC4-6F175D3DCCD1}">
              <a14:hiddenFill xmlns:a14="http://schemas.microsoft.com/office/drawing/2010/main">
                <a:noFill/>
              </a14:hiddenFill>
            </a:ext>
          </a:extLst>
        </p:spPr>
      </p:cxnSp>
      <p:pic>
        <p:nvPicPr>
          <p:cNvPr id="1120279" name="Shape 1072"/>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9538" y="2220913"/>
            <a:ext cx="13033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80" name="Shape 107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4721225"/>
            <a:ext cx="14224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0"/>
            <a:ext cx="7467600" cy="492443"/>
          </a:xfrm>
          <a:prstGeom prst="rect">
            <a:avLst/>
          </a:prstGeom>
          <a:solidFill>
            <a:schemeClr val="accent6">
              <a:lumMod val="60000"/>
              <a:lumOff val="40000"/>
            </a:schemeClr>
          </a:solidFill>
        </p:spPr>
        <p:txBody>
          <a:bodyPr wrap="square">
            <a:spAutoFit/>
          </a:bodyPr>
          <a:lstStyle/>
          <a:p>
            <a:pPr indent="-112713" algn="l" eaLnBrk="1" hangingPunct="1">
              <a:buClr>
                <a:srgbClr val="3B812F"/>
              </a:buClr>
              <a:buSzPct val="60000"/>
            </a:pPr>
            <a:r>
              <a:rPr lang="en-US" sz="2600" dirty="0">
                <a:solidFill>
                  <a:srgbClr val="000000"/>
                </a:solidFill>
                <a:latin typeface="Candara"/>
                <a:cs typeface="Arial"/>
              </a:rPr>
              <a:t>Andrews, </a:t>
            </a:r>
            <a:r>
              <a:rPr lang="en-US" sz="2600" dirty="0" err="1">
                <a:solidFill>
                  <a:srgbClr val="000000"/>
                </a:solidFill>
                <a:latin typeface="Candara"/>
                <a:cs typeface="Arial"/>
              </a:rPr>
              <a:t>Dredze</a:t>
            </a:r>
            <a:r>
              <a:rPr lang="en-US" sz="2600" dirty="0">
                <a:solidFill>
                  <a:srgbClr val="000000"/>
                </a:solidFill>
                <a:latin typeface="Candara"/>
                <a:cs typeface="Arial"/>
              </a:rPr>
              <a:t>, &amp; Eisner 2014 – “select &amp; mutate”</a:t>
            </a:r>
          </a:p>
        </p:txBody>
      </p:sp>
    </p:spTree>
    <p:extLst>
      <p:ext uri="{BB962C8B-B14F-4D97-AF65-F5344CB8AC3E}">
        <p14:creationId xmlns:p14="http://schemas.microsoft.com/office/powerpoint/2010/main" val="128769028"/>
      </p:ext>
    </p:extLst>
  </p:cSld>
  <p:clrMapOvr>
    <a:masterClrMapping/>
  </p:clrMapOvr>
  <p:transition spd="slow">
    <p:cut/>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0" name="Rectangle 2"/>
          <p:cNvSpPr>
            <a:spLocks noGrp="1" noChangeArrowheads="1"/>
          </p:cNvSpPr>
          <p:nvPr>
            <p:ph type="title"/>
          </p:nvPr>
        </p:nvSpPr>
        <p:spPr/>
        <p:txBody>
          <a:bodyPr/>
          <a:lstStyle/>
          <a:p>
            <a:r>
              <a:rPr lang="en-US"/>
              <a:t>Future: Which words are related?</a:t>
            </a:r>
          </a:p>
        </p:txBody>
      </p:sp>
      <p:sp>
        <p:nvSpPr>
          <p:cNvPr id="1297411" name="Rectangle 3"/>
          <p:cNvSpPr>
            <a:spLocks noGrp="1" noChangeArrowheads="1"/>
          </p:cNvSpPr>
          <p:nvPr>
            <p:ph type="body" idx="1"/>
          </p:nvPr>
        </p:nvSpPr>
        <p:spPr>
          <a:xfrm>
            <a:off x="457200" y="1143000"/>
            <a:ext cx="8534400" cy="4530725"/>
          </a:xfrm>
        </p:spPr>
        <p:txBody>
          <a:bodyPr/>
          <a:lstStyle/>
          <a:p>
            <a:r>
              <a:rPr lang="en-US" dirty="0"/>
              <a:t>So far, we were </a:t>
            </a:r>
            <a:r>
              <a:rPr lang="en-US" i="1" dirty="0"/>
              <a:t>told</a:t>
            </a:r>
            <a:r>
              <a:rPr lang="en-US" dirty="0"/>
              <a:t> that “resignation” shares morphemes with “resigns” and “damnation.”</a:t>
            </a:r>
          </a:p>
          <a:p>
            <a:r>
              <a:rPr lang="en-US" dirty="0"/>
              <a:t>We’d like to get that from raw </a:t>
            </a:r>
            <a:r>
              <a:rPr lang="en-US" dirty="0" smtClean="0"/>
              <a:t>text.</a:t>
            </a:r>
          </a:p>
          <a:p>
            <a:pPr marL="0" indent="0">
              <a:buNone/>
            </a:pPr>
            <a:endParaRPr lang="en-US" dirty="0" smtClean="0"/>
          </a:p>
          <a:p>
            <a:r>
              <a:rPr lang="en-US" dirty="0" smtClean="0"/>
              <a:t>To infer the abstract morphemes from context, </a:t>
            </a:r>
            <a:r>
              <a:rPr lang="en-US" dirty="0"/>
              <a:t>we </a:t>
            </a:r>
            <a:r>
              <a:rPr lang="en-US" dirty="0" smtClean="0"/>
              <a:t>need to extend our generative story to capture regularity in morpheme sequences.</a:t>
            </a:r>
          </a:p>
          <a:p>
            <a:pPr lvl="1"/>
            <a:r>
              <a:rPr lang="en-US" dirty="0" smtClean="0"/>
              <a:t>Neural language models …</a:t>
            </a:r>
          </a:p>
          <a:p>
            <a:pPr lvl="1"/>
            <a:r>
              <a:rPr lang="en-US" dirty="0" smtClean="0"/>
              <a:t>But, must deal with unknown, unbounded vocabulary of morphemes</a:t>
            </a:r>
            <a:endParaRPr lang="en-US" dirty="0"/>
          </a:p>
        </p:txBody>
      </p:sp>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234</a:t>
            </a:fld>
            <a:endParaRPr lang="en-US">
              <a:solidFill>
                <a:srgbClr val="000000"/>
              </a:solidFill>
            </a:endParaRPr>
          </a:p>
        </p:txBody>
      </p:sp>
    </p:spTree>
    <p:extLst>
      <p:ext uri="{BB962C8B-B14F-4D97-AF65-F5344CB8AC3E}">
        <p14:creationId xmlns:p14="http://schemas.microsoft.com/office/powerpoint/2010/main" val="48116351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5362" name="Rectangle 2"/>
          <p:cNvSpPr>
            <a:spLocks noGrp="1" noChangeArrowheads="1"/>
          </p:cNvSpPr>
          <p:nvPr>
            <p:ph type="title"/>
          </p:nvPr>
        </p:nvSpPr>
        <p:spPr/>
        <p:txBody>
          <a:bodyPr/>
          <a:lstStyle/>
          <a:p>
            <a:r>
              <a:rPr lang="en-US"/>
              <a:t>Future: Improving the factors</a:t>
            </a:r>
          </a:p>
        </p:txBody>
      </p:sp>
      <p:sp>
        <p:nvSpPr>
          <p:cNvPr id="1295363" name="Rectangle 3"/>
          <p:cNvSpPr>
            <a:spLocks noGrp="1" noChangeArrowheads="1"/>
          </p:cNvSpPr>
          <p:nvPr>
            <p:ph type="body" idx="1"/>
          </p:nvPr>
        </p:nvSpPr>
        <p:spPr>
          <a:xfrm>
            <a:off x="457200" y="1600200"/>
            <a:ext cx="8534400" cy="4530725"/>
          </a:xfrm>
        </p:spPr>
        <p:txBody>
          <a:bodyPr/>
          <a:lstStyle/>
          <a:p>
            <a:r>
              <a:rPr lang="en-US" sz="2600"/>
              <a:t>More attention to representations and features (autosegmental phonology)</a:t>
            </a:r>
          </a:p>
          <a:p>
            <a:r>
              <a:rPr lang="en-US" sz="2600"/>
              <a:t>Algorithms require us to represent each factor as a WFST defining </a:t>
            </a:r>
            <a:r>
              <a:rPr lang="en-US" sz="2600">
                <a:sym typeface="Symbol" panose="05050102010706020507" pitchFamily="18" charset="2"/>
              </a:rPr>
              <a:t>(x,y)</a:t>
            </a:r>
          </a:p>
          <a:p>
            <a:pPr lvl="1"/>
            <a:r>
              <a:rPr lang="en-US" sz="2200"/>
              <a:t>Good modeling reasons to use a Bayes net.</a:t>
            </a:r>
          </a:p>
          <a:p>
            <a:pPr lvl="1"/>
            <a:r>
              <a:rPr lang="en-US" sz="2200"/>
              <a:t>Then </a:t>
            </a:r>
            <a:r>
              <a:rPr lang="en-US" sz="2200">
                <a:sym typeface="Symbol" panose="05050102010706020507" pitchFamily="18" charset="2"/>
              </a:rPr>
              <a:t>(x,y)</a:t>
            </a:r>
            <a:r>
              <a:rPr lang="en-US" sz="2200"/>
              <a:t>  = p(y | x) so each factor is a PFST.</a:t>
            </a:r>
          </a:p>
          <a:p>
            <a:pPr lvl="1"/>
            <a:r>
              <a:rPr lang="en-US" sz="2200"/>
              <a:t>Alas, PFST is left/right asymmetric (label bias)!</a:t>
            </a:r>
          </a:p>
          <a:p>
            <a:pPr lvl="1"/>
            <a:r>
              <a:rPr lang="en-US" sz="2200"/>
              <a:t>Can we substitute a WFST that defines p(y | x) only up to a normalizing constant Z(x)?  “Double intractability” since x is unknown: expensive even to explore x by Gibbs sampling! </a:t>
            </a:r>
          </a:p>
          <a:p>
            <a:pPr lvl="1"/>
            <a:r>
              <a:rPr lang="en-US" sz="2200"/>
              <a:t>How about features that depend on all of x?  CRF / RNN / LSTM?</a:t>
            </a:r>
          </a:p>
        </p:txBody>
      </p:sp>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235</a:t>
            </a:fld>
            <a:endParaRPr lang="en-US">
              <a:solidFill>
                <a:srgbClr val="000000"/>
              </a:solidFill>
            </a:endParaRPr>
          </a:p>
        </p:txBody>
      </p:sp>
    </p:spTree>
    <p:extLst>
      <p:ext uri="{BB962C8B-B14F-4D97-AF65-F5344CB8AC3E}">
        <p14:creationId xmlns:p14="http://schemas.microsoft.com/office/powerpoint/2010/main" val="3555181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53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53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53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53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53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953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363"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US" sz="3400" dirty="0" smtClean="0"/>
              <a:t>Reconstructing the (multilingual) lexicon</a:t>
            </a:r>
            <a:endParaRPr lang="en-US" sz="3400" dirty="0"/>
          </a:p>
        </p:txBody>
      </p:sp>
      <p:graphicFrame>
        <p:nvGraphicFramePr>
          <p:cNvPr id="934915" name="Group 3"/>
          <p:cNvGraphicFramePr>
            <a:graphicFrameLocks noGrp="1"/>
          </p:cNvGraphicFramePr>
          <p:nvPr>
            <p:ph idx="1"/>
          </p:nvPr>
        </p:nvGraphicFramePr>
        <p:xfrm>
          <a:off x="304800" y="1295400"/>
          <a:ext cx="8686800" cy="4533900"/>
        </p:xfrm>
        <a:graphic>
          <a:graphicData uri="http://schemas.openxmlformats.org/drawingml/2006/table">
            <a:tbl>
              <a:tblPr/>
              <a:tblGrid>
                <a:gridCol w="1066800"/>
                <a:gridCol w="1447800"/>
                <a:gridCol w="1905000"/>
                <a:gridCol w="2390775"/>
                <a:gridCol w="1876425"/>
              </a:tblGrid>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Index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Spelling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Pronunciation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Syntax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[si.ei]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NNP </a:t>
                      </a:r>
                      <a:r>
                        <a:rPr kumimoji="0" lang="en-US" sz="20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(abbrev)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[kɛɪn]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[kæn], [kɛn],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 </a:t>
                      </a:r>
                      <a:r>
                        <a:rPr kumimoji="0" lang="en-US" sz="20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(mass)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128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canes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smtClean="0">
                          <a:ln>
                            <a:noFill/>
                          </a:ln>
                          <a:solidFill>
                            <a:schemeClr val="tx1"/>
                          </a:solidFill>
                          <a:effectLst/>
                          <a:latin typeface="Candara" panose="020E0502030303020204" pitchFamily="34" charset="0"/>
                          <a:cs typeface="Arial" panose="020B0604020202020204" pitchFamily="34" charset="0"/>
                        </a:rPr>
                        <a:t>[keɪnz]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defRPr sz="2600">
                          <a:solidFill>
                            <a:schemeClr val="tx1"/>
                          </a:solidFill>
                          <a:latin typeface="Candara" panose="020E0502030303020204" pitchFamily="34" charset="0"/>
                          <a:cs typeface="Arial" panose="020B0604020202020204" pitchFamily="34" charset="0"/>
                        </a:defRPr>
                      </a:lvl1pPr>
                      <a:lvl2pPr marL="344488" algn="l">
                        <a:buClr>
                          <a:schemeClr val="accent2"/>
                        </a:buClr>
                        <a:buSzPct val="60000"/>
                        <a:defRPr sz="2200">
                          <a:solidFill>
                            <a:schemeClr val="tx1"/>
                          </a:solidFill>
                          <a:latin typeface="Candara" panose="020E0502030303020204" pitchFamily="34" charset="0"/>
                          <a:cs typeface="Arial" panose="020B0604020202020204" pitchFamily="34" charset="0"/>
                        </a:defRPr>
                      </a:lvl2pPr>
                      <a:lvl3pPr marL="671513" algn="l">
                        <a:defRPr sz="2000">
                          <a:solidFill>
                            <a:schemeClr val="tx1"/>
                          </a:solidFill>
                          <a:latin typeface="Candara" panose="020E0502030303020204" pitchFamily="34" charset="0"/>
                          <a:cs typeface="Arial" panose="020B0604020202020204" pitchFamily="34" charset="0"/>
                        </a:defRPr>
                      </a:lvl3pPr>
                      <a:lvl4pPr marL="1023938" algn="l">
                        <a:buClr>
                          <a:schemeClr val="accent2"/>
                        </a:buClr>
                        <a:buSzPct val="70000"/>
                        <a:defRPr>
                          <a:solidFill>
                            <a:schemeClr val="tx1"/>
                          </a:solidFill>
                          <a:latin typeface="Candara" panose="020E0502030303020204" pitchFamily="34" charset="0"/>
                          <a:cs typeface="Arial" panose="020B0604020202020204" pitchFamily="34" charset="0"/>
                        </a:defRPr>
                      </a:lvl4pPr>
                      <a:lvl5pPr marL="1341438" algn="l">
                        <a:buSzPct val="75000"/>
                        <a:defRPr>
                          <a:solidFill>
                            <a:schemeClr val="tx1"/>
                          </a:solidFill>
                          <a:latin typeface="Candara" panose="020E0502030303020204" pitchFamily="34" charset="0"/>
                          <a:cs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Candara" panose="020E0502030303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sz="2600" b="0" i="0" u="none" strike="noStrike" cap="none" normalizeH="0" baseline="0" dirty="0" smtClean="0">
                          <a:ln>
                            <a:noFill/>
                          </a:ln>
                          <a:solidFill>
                            <a:schemeClr val="tx1"/>
                          </a:solidFill>
                          <a:effectLst/>
                          <a:latin typeface="Candara" panose="020E0502030303020204" pitchFamily="34" charset="0"/>
                          <a:cs typeface="Arial" panose="020B0604020202020204" pitchFamily="34" charset="0"/>
                        </a:rPr>
                        <a:t>NNS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34965" name="Picture 53" descr="http://www.quickmedical.com/images/sku/tnails_250/30982.jpg"/>
          <p:cNvPicPr>
            <a:picLocks noChangeAspect="1" noChangeArrowheads="1"/>
          </p:cNvPicPr>
          <p:nvPr/>
        </p:nvPicPr>
        <p:blipFill>
          <a:blip r:embed="rId3">
            <a:extLst>
              <a:ext uri="{28A0092B-C50C-407E-A947-70E740481C1C}">
                <a14:useLocalDpi xmlns:a14="http://schemas.microsoft.com/office/drawing/2010/main" val="0"/>
              </a:ext>
            </a:extLst>
          </a:blip>
          <a:srcRect t="35201" b="35201"/>
          <a:stretch>
            <a:fillRect/>
          </a:stretch>
        </p:blipFill>
        <p:spPr bwMode="auto">
          <a:xfrm>
            <a:off x="2971800" y="4572000"/>
            <a:ext cx="1600200" cy="473075"/>
          </a:xfrm>
          <a:prstGeom prst="rect">
            <a:avLst/>
          </a:prstGeom>
          <a:noFill/>
          <a:extLst>
            <a:ext uri="{909E8E84-426E-40DD-AFC4-6F175D3DCCD1}">
              <a14:hiddenFill xmlns:a14="http://schemas.microsoft.com/office/drawing/2010/main">
                <a:solidFill>
                  <a:srgbClr val="FFFFFF"/>
                </a:solidFill>
              </a14:hiddenFill>
            </a:ext>
          </a:extLst>
        </p:spPr>
      </p:pic>
      <p:pic>
        <p:nvPicPr>
          <p:cNvPr id="934966" name="Picture 54" descr="http://www.carefulmobility.com/wp-content/uploads/2012/10/Wooden-canes1.jpg"/>
          <p:cNvPicPr>
            <a:picLocks noChangeAspect="1" noChangeArrowheads="1"/>
          </p:cNvPicPr>
          <p:nvPr/>
        </p:nvPicPr>
        <p:blipFill>
          <a:blip r:embed="rId4" cstate="print">
            <a:extLst>
              <a:ext uri="{28A0092B-C50C-407E-A947-70E740481C1C}">
                <a14:useLocalDpi xmlns:a14="http://schemas.microsoft.com/office/drawing/2010/main" val="0"/>
              </a:ext>
            </a:extLst>
          </a:blip>
          <a:srcRect b="35939"/>
          <a:stretch>
            <a:fillRect/>
          </a:stretch>
        </p:blipFill>
        <p:spPr bwMode="auto">
          <a:xfrm>
            <a:off x="3200400" y="5181600"/>
            <a:ext cx="9144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934967" name="Picture 55" descr="http://www.enchantedlearning.com/school/Canada/flagbig.GIF"/>
          <p:cNvPicPr>
            <a:picLocks noChangeAspect="1" noChangeArrowheads="1"/>
          </p:cNvPicPr>
          <p:nvPr/>
        </p:nvPicPr>
        <p:blipFill>
          <a:blip r:embed="rId5" cstate="print">
            <a:extLst>
              <a:ext uri="{28A0092B-C50C-407E-A947-70E740481C1C}">
                <a14:useLocalDpi xmlns:a14="http://schemas.microsoft.com/office/drawing/2010/main" val="0"/>
              </a:ext>
            </a:extLst>
          </a:blip>
          <a:srcRect r="1563" b="5986"/>
          <a:stretch>
            <a:fillRect/>
          </a:stretch>
        </p:blipFill>
        <p:spPr bwMode="auto">
          <a:xfrm>
            <a:off x="3200400" y="1981200"/>
            <a:ext cx="990600" cy="555625"/>
          </a:xfrm>
          <a:prstGeom prst="rect">
            <a:avLst/>
          </a:prstGeom>
          <a:noFill/>
          <a:extLst>
            <a:ext uri="{909E8E84-426E-40DD-AFC4-6F175D3DCCD1}">
              <a14:hiddenFill xmlns:a14="http://schemas.microsoft.com/office/drawing/2010/main">
                <a:solidFill>
                  <a:srgbClr val="FFFFFF"/>
                </a:solidFill>
              </a14:hiddenFill>
            </a:ext>
          </a:extLst>
        </p:spPr>
      </p:pic>
      <p:pic>
        <p:nvPicPr>
          <p:cNvPr id="934968" name="Picture 56" descr="http://cdns2.freepik.com/free-photo/tin-can--material_19-136119.jpg"/>
          <p:cNvPicPr>
            <a:picLocks noChangeAspect="1" noChangeArrowheads="1"/>
          </p:cNvPicPr>
          <p:nvPr/>
        </p:nvPicPr>
        <p:blipFill>
          <a:blip r:embed="rId6" cstate="print">
            <a:extLst>
              <a:ext uri="{28A0092B-C50C-407E-A947-70E740481C1C}">
                <a14:useLocalDpi xmlns:a14="http://schemas.microsoft.com/office/drawing/2010/main" val="0"/>
              </a:ext>
            </a:extLst>
          </a:blip>
          <a:srcRect l="1923" t="33228" r="11539" b="30991"/>
          <a:stretch>
            <a:fillRect/>
          </a:stretch>
        </p:blipFill>
        <p:spPr bwMode="auto">
          <a:xfrm>
            <a:off x="3276600" y="2613025"/>
            <a:ext cx="8826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934969" name="Picture 57" descr="http://www.gizmos.es/files/2008/11/obama_yes_we_can.jpg"/>
          <p:cNvPicPr>
            <a:picLocks noChangeAspect="1" noChangeArrowheads="1"/>
          </p:cNvPicPr>
          <p:nvPr/>
        </p:nvPicPr>
        <p:blipFill>
          <a:blip r:embed="rId7" cstate="print">
            <a:extLst>
              <a:ext uri="{28A0092B-C50C-407E-A947-70E740481C1C}">
                <a14:useLocalDpi xmlns:a14="http://schemas.microsoft.com/office/drawing/2010/main" val="0"/>
              </a:ext>
            </a:extLst>
          </a:blip>
          <a:srcRect b="29411"/>
          <a:stretch>
            <a:fillRect/>
          </a:stretch>
        </p:blipFill>
        <p:spPr bwMode="auto">
          <a:xfrm>
            <a:off x="3324225" y="3190875"/>
            <a:ext cx="7461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934970" name="Picture 58" descr="http://www.jctropicals.us/uploads/products/sugarcan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4200" y="3657600"/>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934972" name="Freeform 60"/>
          <p:cNvSpPr>
            <a:spLocks/>
          </p:cNvSpPr>
          <p:nvPr/>
        </p:nvSpPr>
        <p:spPr bwMode="auto">
          <a:xfrm rot="-5400000">
            <a:off x="3347244" y="3293269"/>
            <a:ext cx="468312"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4" name="Freeform 62"/>
          <p:cNvSpPr>
            <a:spLocks/>
          </p:cNvSpPr>
          <p:nvPr/>
        </p:nvSpPr>
        <p:spPr bwMode="auto">
          <a:xfrm rot="-5400000">
            <a:off x="3271043" y="1300957"/>
            <a:ext cx="468313"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5" name="Freeform 63"/>
          <p:cNvSpPr>
            <a:spLocks/>
          </p:cNvSpPr>
          <p:nvPr/>
        </p:nvSpPr>
        <p:spPr bwMode="auto">
          <a:xfrm rot="-5400000">
            <a:off x="3271043" y="3891757"/>
            <a:ext cx="468313" cy="25908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6" name="Freeform 64"/>
          <p:cNvSpPr>
            <a:spLocks/>
          </p:cNvSpPr>
          <p:nvPr/>
        </p:nvSpPr>
        <p:spPr bwMode="auto">
          <a:xfrm rot="-10800000">
            <a:off x="990600" y="4800600"/>
            <a:ext cx="468313" cy="7620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7" name="Freeform 65"/>
          <p:cNvSpPr>
            <a:spLocks/>
          </p:cNvSpPr>
          <p:nvPr/>
        </p:nvSpPr>
        <p:spPr bwMode="auto">
          <a:xfrm rot="10800000" flipH="1">
            <a:off x="5943600" y="4724400"/>
            <a:ext cx="468313" cy="762000"/>
          </a:xfrm>
          <a:custGeom>
            <a:avLst/>
            <a:gdLst>
              <a:gd name="T0" fmla="*/ 6 w 295"/>
              <a:gd name="T1" fmla="*/ 0 h 1224"/>
              <a:gd name="T2" fmla="*/ 294 w 295"/>
              <a:gd name="T3" fmla="*/ 630 h 1224"/>
              <a:gd name="T4" fmla="*/ 0 w 295"/>
              <a:gd name="T5" fmla="*/ 1224 h 1224"/>
            </a:gdLst>
            <a:ahLst/>
            <a:cxnLst>
              <a:cxn ang="0">
                <a:pos x="T0" y="T1"/>
              </a:cxn>
              <a:cxn ang="0">
                <a:pos x="T2" y="T3"/>
              </a:cxn>
              <a:cxn ang="0">
                <a:pos x="T4" y="T5"/>
              </a:cxn>
            </a:cxnLst>
            <a:rect l="0" t="0" r="r" b="b"/>
            <a:pathLst>
              <a:path w="295" h="1224">
                <a:moveTo>
                  <a:pt x="6" y="0"/>
                </a:moveTo>
                <a:cubicBezTo>
                  <a:pt x="54" y="105"/>
                  <a:pt x="295" y="426"/>
                  <a:pt x="294" y="630"/>
                </a:cubicBezTo>
                <a:cubicBezTo>
                  <a:pt x="293" y="834"/>
                  <a:pt x="61" y="1100"/>
                  <a:pt x="0" y="1224"/>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8" name="Freeform 66"/>
          <p:cNvSpPr>
            <a:spLocks/>
          </p:cNvSpPr>
          <p:nvPr/>
        </p:nvSpPr>
        <p:spPr bwMode="auto">
          <a:xfrm>
            <a:off x="1914525" y="5715000"/>
            <a:ext cx="1666875" cy="554038"/>
          </a:xfrm>
          <a:custGeom>
            <a:avLst/>
            <a:gdLst>
              <a:gd name="T0" fmla="*/ 0 w 1050"/>
              <a:gd name="T1" fmla="*/ 0 h 349"/>
              <a:gd name="T2" fmla="*/ 514 w 1050"/>
              <a:gd name="T3" fmla="*/ 341 h 349"/>
              <a:gd name="T4" fmla="*/ 1050 w 1050"/>
              <a:gd name="T5" fmla="*/ 47 h 349"/>
            </a:gdLst>
            <a:ahLst/>
            <a:cxnLst>
              <a:cxn ang="0">
                <a:pos x="T0" y="T1"/>
              </a:cxn>
              <a:cxn ang="0">
                <a:pos x="T2" y="T3"/>
              </a:cxn>
              <a:cxn ang="0">
                <a:pos x="T4" y="T5"/>
              </a:cxn>
            </a:cxnLst>
            <a:rect l="0" t="0" r="r" b="b"/>
            <a:pathLst>
              <a:path w="1050" h="349">
                <a:moveTo>
                  <a:pt x="0" y="0"/>
                </a:moveTo>
                <a:cubicBezTo>
                  <a:pt x="87" y="57"/>
                  <a:pt x="339" y="333"/>
                  <a:pt x="514" y="341"/>
                </a:cubicBezTo>
                <a:cubicBezTo>
                  <a:pt x="689" y="349"/>
                  <a:pt x="938" y="108"/>
                  <a:pt x="1050" y="47"/>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34979" name="Freeform 67"/>
          <p:cNvSpPr>
            <a:spLocks/>
          </p:cNvSpPr>
          <p:nvPr/>
        </p:nvSpPr>
        <p:spPr bwMode="auto">
          <a:xfrm>
            <a:off x="1609725" y="5686425"/>
            <a:ext cx="5781675" cy="862013"/>
          </a:xfrm>
          <a:custGeom>
            <a:avLst/>
            <a:gdLst>
              <a:gd name="T0" fmla="*/ 0 w 3642"/>
              <a:gd name="T1" fmla="*/ 0 h 543"/>
              <a:gd name="T2" fmla="*/ 666 w 3642"/>
              <a:gd name="T3" fmla="*/ 540 h 543"/>
              <a:gd name="T4" fmla="*/ 3642 w 3642"/>
              <a:gd name="T5" fmla="*/ 18 h 543"/>
            </a:gdLst>
            <a:ahLst/>
            <a:cxnLst>
              <a:cxn ang="0">
                <a:pos x="T0" y="T1"/>
              </a:cxn>
              <a:cxn ang="0">
                <a:pos x="T2" y="T3"/>
              </a:cxn>
              <a:cxn ang="0">
                <a:pos x="T4" y="T5"/>
              </a:cxn>
            </a:cxnLst>
            <a:rect l="0" t="0" r="r" b="b"/>
            <a:pathLst>
              <a:path w="3642" h="543">
                <a:moveTo>
                  <a:pt x="0" y="0"/>
                </a:moveTo>
                <a:cubicBezTo>
                  <a:pt x="111" y="89"/>
                  <a:pt x="59" y="537"/>
                  <a:pt x="666" y="540"/>
                </a:cubicBezTo>
                <a:cubicBezTo>
                  <a:pt x="1273" y="543"/>
                  <a:pt x="3022" y="127"/>
                  <a:pt x="3642" y="18"/>
                </a:cubicBezTo>
              </a:path>
            </a:pathLst>
          </a:custGeom>
          <a:noFill/>
          <a:ln w="762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 name="Slide Number Placeholder 1"/>
          <p:cNvSpPr>
            <a:spLocks noGrp="1"/>
          </p:cNvSpPr>
          <p:nvPr>
            <p:ph type="sldNum" sz="quarter" idx="10"/>
          </p:nvPr>
        </p:nvSpPr>
        <p:spPr/>
        <p:txBody>
          <a:bodyPr/>
          <a:lstStyle/>
          <a:p>
            <a:fld id="{A6ECC480-1555-475B-B9DD-FD8AF3E7F978}" type="slidenum">
              <a:rPr lang="en-US" smtClean="0"/>
              <a:pPr/>
              <a:t>236</a:t>
            </a:fld>
            <a:endParaRPr lang="en-US"/>
          </a:p>
        </p:txBody>
      </p:sp>
      <p:sp>
        <p:nvSpPr>
          <p:cNvPr id="934971" name="Text Box 59"/>
          <p:cNvSpPr txBox="1">
            <a:spLocks noChangeArrowheads="1"/>
          </p:cNvSpPr>
          <p:nvPr/>
        </p:nvSpPr>
        <p:spPr bwMode="auto">
          <a:xfrm>
            <a:off x="3746500" y="6172200"/>
            <a:ext cx="5397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200" dirty="0"/>
              <a:t>(other columns would include translations,</a:t>
            </a:r>
            <a:br>
              <a:rPr lang="en-US" sz="2200" dirty="0"/>
            </a:br>
            <a:r>
              <a:rPr lang="en-US" sz="2200" dirty="0"/>
              <a:t>topics, </a:t>
            </a:r>
            <a:r>
              <a:rPr lang="en-US" sz="2200" dirty="0" smtClean="0"/>
              <a:t>counts</a:t>
            </a:r>
            <a:r>
              <a:rPr lang="en-US" sz="2200" dirty="0"/>
              <a:t>, </a:t>
            </a:r>
            <a:r>
              <a:rPr lang="en-US" sz="2200" dirty="0" err="1" smtClean="0"/>
              <a:t>embeddings</a:t>
            </a:r>
            <a:r>
              <a:rPr lang="en-US" sz="2200" dirty="0" smtClean="0"/>
              <a:t>, …)</a:t>
            </a:r>
            <a:endParaRPr lang="en-US" sz="2200" dirty="0"/>
          </a:p>
        </p:txBody>
      </p:sp>
    </p:spTree>
    <p:extLst>
      <p:ext uri="{BB962C8B-B14F-4D97-AF65-F5344CB8AC3E}">
        <p14:creationId xmlns:p14="http://schemas.microsoft.com/office/powerpoint/2010/main" val="317298523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ChangeArrowheads="1"/>
          </p:cNvSpPr>
          <p:nvPr>
            <p:ph type="title"/>
          </p:nvPr>
        </p:nvSpPr>
        <p:spPr/>
        <p:txBody>
          <a:bodyPr/>
          <a:lstStyle/>
          <a:p>
            <a:r>
              <a:rPr lang="en-US" sz="3400"/>
              <a:t>Conclusions</a:t>
            </a:r>
          </a:p>
        </p:txBody>
      </p:sp>
      <p:sp>
        <p:nvSpPr>
          <p:cNvPr id="1242115" name="Rectangle 3"/>
          <p:cNvSpPr>
            <a:spLocks noGrp="1" noChangeArrowheads="1"/>
          </p:cNvSpPr>
          <p:nvPr>
            <p:ph type="body" idx="1"/>
          </p:nvPr>
        </p:nvSpPr>
        <p:spPr>
          <a:xfrm>
            <a:off x="457200" y="1143000"/>
            <a:ext cx="8305800" cy="5105400"/>
          </a:xfrm>
        </p:spPr>
        <p:txBody>
          <a:bodyPr/>
          <a:lstStyle/>
          <a:p>
            <a:pPr marL="398463" indent="-398463"/>
            <a:r>
              <a:rPr lang="en-US" dirty="0"/>
              <a:t>Unsupervised learning of how all the words in a language (or across languages) are interrelated.</a:t>
            </a:r>
          </a:p>
          <a:p>
            <a:pPr marL="1031875" lvl="1" indent="-455613"/>
            <a:r>
              <a:rPr lang="en-US" dirty="0">
                <a:solidFill>
                  <a:schemeClr val="accent2"/>
                </a:solidFill>
              </a:rPr>
              <a:t>This is what kids and linguists do.</a:t>
            </a:r>
          </a:p>
          <a:p>
            <a:pPr marL="1031875" lvl="1" indent="-455613"/>
            <a:r>
              <a:rPr lang="en-US" dirty="0">
                <a:solidFill>
                  <a:schemeClr val="accent2"/>
                </a:solidFill>
              </a:rPr>
              <a:t>Given data, estimate a posterior distribution over the infinite probabilistic lexicon.   </a:t>
            </a:r>
          </a:p>
          <a:p>
            <a:pPr marL="1031875" lvl="1" indent="-455613"/>
            <a:r>
              <a:rPr lang="en-US" dirty="0">
                <a:solidFill>
                  <a:schemeClr val="accent2"/>
                </a:solidFill>
              </a:rPr>
              <a:t>While training parameters that model how lexical entries are related (language-specific derivational processes or soft constraints).</a:t>
            </a:r>
          </a:p>
          <a:p>
            <a:pPr marL="398463" indent="-398463"/>
            <a:r>
              <a:rPr lang="en-US" dirty="0"/>
              <a:t>Starting to look feasible!</a:t>
            </a:r>
          </a:p>
          <a:p>
            <a:pPr marL="1031875" lvl="1" indent="-455613"/>
            <a:r>
              <a:rPr lang="en-US" dirty="0">
                <a:solidFill>
                  <a:schemeClr val="accent2"/>
                </a:solidFill>
              </a:rPr>
              <a:t>We now have a lot of the ingredients – generative models and algorithms.</a:t>
            </a:r>
          </a:p>
          <a:p>
            <a:pPr marL="398463" indent="-398463"/>
            <a:endParaRPr lang="en-US" sz="2200" u="sng" dirty="0"/>
          </a:p>
        </p:txBody>
      </p:sp>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237</a:t>
            </a:fld>
            <a:endParaRPr lang="en-US">
              <a:solidFill>
                <a:srgbClr val="000000"/>
              </a:solidFill>
            </a:endParaRPr>
          </a:p>
        </p:txBody>
      </p:sp>
    </p:spTree>
    <p:extLst>
      <p:ext uri="{BB962C8B-B14F-4D97-AF65-F5344CB8AC3E}">
        <p14:creationId xmlns:p14="http://schemas.microsoft.com/office/powerpoint/2010/main" val="692418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jor_levels_of_linguistic_stru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93" y="1251125"/>
            <a:ext cx="3832412" cy="3832412"/>
          </a:xfrm>
          <a:prstGeom prst="rect">
            <a:avLst/>
          </a:prstGeom>
        </p:spPr>
      </p:pic>
      <p:sp>
        <p:nvSpPr>
          <p:cNvPr id="2" name="Title 1"/>
          <p:cNvSpPr>
            <a:spLocks noGrp="1"/>
          </p:cNvSpPr>
          <p:nvPr>
            <p:ph type="title"/>
          </p:nvPr>
        </p:nvSpPr>
        <p:spPr/>
        <p:txBody>
          <a:bodyPr/>
          <a:lstStyle/>
          <a:p>
            <a:r>
              <a:rPr lang="en-US" dirty="0" smtClean="0"/>
              <a:t>What is Phonology?</a:t>
            </a:r>
            <a:endParaRPr lang="en-US" dirty="0"/>
          </a:p>
        </p:txBody>
      </p:sp>
      <p:grpSp>
        <p:nvGrpSpPr>
          <p:cNvPr id="5" name="Group 4"/>
          <p:cNvGrpSpPr/>
          <p:nvPr/>
        </p:nvGrpSpPr>
        <p:grpSpPr>
          <a:xfrm>
            <a:off x="4024403" y="1726830"/>
            <a:ext cx="4032567" cy="1668973"/>
            <a:chOff x="4024403" y="1726830"/>
            <a:chExt cx="4032567" cy="1668973"/>
          </a:xfrm>
        </p:grpSpPr>
        <p:sp>
          <p:nvSpPr>
            <p:cNvPr id="4" name="TextBox 3"/>
            <p:cNvSpPr txBox="1"/>
            <p:nvPr/>
          </p:nvSpPr>
          <p:spPr>
            <a:xfrm>
              <a:off x="6756213" y="2687917"/>
              <a:ext cx="1300757" cy="707886"/>
            </a:xfrm>
            <a:prstGeom prst="rect">
              <a:avLst/>
            </a:prstGeom>
            <a:noFill/>
          </p:spPr>
          <p:txBody>
            <a:bodyPr wrap="none" rtlCol="0">
              <a:spAutoFit/>
            </a:bodyPr>
            <a:lstStyle/>
            <a:p>
              <a:pPr algn="l" defTabSz="457200" eaLnBrk="1" hangingPunct="1">
                <a:spcBef>
                  <a:spcPct val="0"/>
                </a:spcBef>
                <a:buClrTx/>
                <a:buSzTx/>
                <a:buFontTx/>
                <a:buNone/>
              </a:pPr>
              <a:r>
                <a:rPr lang="en-US" sz="4000" dirty="0" smtClean="0">
                  <a:solidFill>
                    <a:prstClr val="black"/>
                  </a:solidFill>
                  <a:latin typeface="Calibri" charset="0"/>
                </a:rPr>
                <a:t>[</a:t>
              </a:r>
              <a:r>
                <a:rPr lang="en-US" sz="4000" dirty="0" err="1" smtClean="0">
                  <a:solidFill>
                    <a:prstClr val="black"/>
                  </a:solidFill>
                  <a:latin typeface="Calibri" charset="0"/>
                </a:rPr>
                <a:t>kæt</a:t>
              </a:r>
              <a:r>
                <a:rPr lang="en-US" sz="4000" dirty="0" smtClean="0">
                  <a:solidFill>
                    <a:prstClr val="black"/>
                  </a:solidFill>
                  <a:latin typeface="Calibri" charset="0"/>
                </a:rPr>
                <a:t>]</a:t>
              </a:r>
              <a:endParaRPr lang="en-US" sz="4000" dirty="0">
                <a:solidFill>
                  <a:prstClr val="black"/>
                </a:solidFill>
                <a:latin typeface="Calibri" charset="0"/>
              </a:endParaRPr>
            </a:p>
          </p:txBody>
        </p:sp>
        <p:sp>
          <p:nvSpPr>
            <p:cNvPr id="7" name="TextBox 6"/>
            <p:cNvSpPr txBox="1"/>
            <p:nvPr/>
          </p:nvSpPr>
          <p:spPr>
            <a:xfrm>
              <a:off x="4024403" y="2832868"/>
              <a:ext cx="2009193" cy="553998"/>
            </a:xfrm>
            <a:prstGeom prst="rect">
              <a:avLst/>
            </a:prstGeom>
            <a:noFill/>
          </p:spPr>
          <p:txBody>
            <a:bodyPr wrap="square" rtlCol="0">
              <a:spAutoFit/>
            </a:bodyPr>
            <a:lstStyle/>
            <a:p>
              <a:pPr algn="l" defTabSz="457200" eaLnBrk="1" hangingPunct="1">
                <a:spcBef>
                  <a:spcPct val="0"/>
                </a:spcBef>
                <a:buClrTx/>
                <a:buSzTx/>
                <a:buFontTx/>
                <a:buNone/>
              </a:pPr>
              <a:r>
                <a:rPr lang="en-US" sz="3000" b="1" dirty="0" smtClean="0">
                  <a:solidFill>
                    <a:srgbClr val="1B65AB"/>
                  </a:solidFill>
                  <a:latin typeface="Calibri" charset="0"/>
                </a:rPr>
                <a:t>Phonology:</a:t>
              </a:r>
              <a:endParaRPr lang="en-US" sz="3000" b="1" dirty="0">
                <a:solidFill>
                  <a:srgbClr val="1B65AB"/>
                </a:solidFill>
                <a:latin typeface="Calibri" charset="0"/>
              </a:endParaRPr>
            </a:p>
          </p:txBody>
        </p:sp>
        <p:sp>
          <p:nvSpPr>
            <p:cNvPr id="8" name="TextBox 7"/>
            <p:cNvSpPr txBox="1"/>
            <p:nvPr/>
          </p:nvSpPr>
          <p:spPr>
            <a:xfrm>
              <a:off x="4024403" y="1834599"/>
              <a:ext cx="2441176" cy="553998"/>
            </a:xfrm>
            <a:prstGeom prst="rect">
              <a:avLst/>
            </a:prstGeom>
            <a:noFill/>
          </p:spPr>
          <p:txBody>
            <a:bodyPr wrap="square" rtlCol="0">
              <a:spAutoFit/>
            </a:bodyPr>
            <a:lstStyle/>
            <a:p>
              <a:pPr algn="l" defTabSz="457200" eaLnBrk="1" hangingPunct="1">
                <a:spcBef>
                  <a:spcPct val="0"/>
                </a:spcBef>
                <a:buClrTx/>
                <a:buSzTx/>
                <a:buFontTx/>
                <a:buNone/>
              </a:pPr>
              <a:r>
                <a:rPr lang="en-US" sz="3000" b="1" dirty="0" smtClean="0">
                  <a:solidFill>
                    <a:prstClr val="black"/>
                  </a:solidFill>
                  <a:latin typeface="Calibri" charset="0"/>
                </a:rPr>
                <a:t>Orthography:</a:t>
              </a:r>
              <a:endParaRPr lang="en-US" sz="3000" b="1" dirty="0">
                <a:solidFill>
                  <a:prstClr val="black"/>
                </a:solidFill>
                <a:latin typeface="Calibri" charset="0"/>
              </a:endParaRPr>
            </a:p>
          </p:txBody>
        </p:sp>
        <p:sp>
          <p:nvSpPr>
            <p:cNvPr id="9" name="TextBox 8"/>
            <p:cNvSpPr txBox="1"/>
            <p:nvPr/>
          </p:nvSpPr>
          <p:spPr>
            <a:xfrm>
              <a:off x="6756213" y="1726830"/>
              <a:ext cx="819104" cy="707886"/>
            </a:xfrm>
            <a:prstGeom prst="rect">
              <a:avLst/>
            </a:prstGeom>
            <a:noFill/>
          </p:spPr>
          <p:txBody>
            <a:bodyPr wrap="none" rtlCol="0">
              <a:spAutoFit/>
            </a:bodyPr>
            <a:lstStyle/>
            <a:p>
              <a:pPr algn="l" defTabSz="457200" eaLnBrk="1" hangingPunct="1">
                <a:spcBef>
                  <a:spcPct val="0"/>
                </a:spcBef>
                <a:buClrTx/>
                <a:buSzTx/>
                <a:buFontTx/>
                <a:buNone/>
              </a:pPr>
              <a:r>
                <a:rPr lang="en-US" sz="4000" dirty="0" smtClean="0">
                  <a:solidFill>
                    <a:prstClr val="black"/>
                  </a:solidFill>
                  <a:latin typeface="Calibri" charset="0"/>
                </a:rPr>
                <a:t>cat</a:t>
              </a:r>
              <a:endParaRPr lang="en-US" sz="4000" dirty="0">
                <a:solidFill>
                  <a:prstClr val="black"/>
                </a:solidFill>
                <a:latin typeface="Calibri" charset="0"/>
              </a:endParaRPr>
            </a:p>
          </p:txBody>
        </p:sp>
      </p:grpSp>
      <p:sp>
        <p:nvSpPr>
          <p:cNvPr id="15" name="Oval 14"/>
          <p:cNvSpPr/>
          <p:nvPr/>
        </p:nvSpPr>
        <p:spPr>
          <a:xfrm>
            <a:off x="1395567" y="2528339"/>
            <a:ext cx="1279769" cy="12895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16" name="Content Placeholder 2"/>
          <p:cNvSpPr>
            <a:spLocks noGrp="1"/>
          </p:cNvSpPr>
          <p:nvPr>
            <p:ph idx="1"/>
          </p:nvPr>
        </p:nvSpPr>
        <p:spPr>
          <a:xfrm>
            <a:off x="379443" y="5189018"/>
            <a:ext cx="8229600" cy="2668954"/>
          </a:xfrm>
        </p:spPr>
        <p:txBody>
          <a:bodyPr/>
          <a:lstStyle/>
          <a:p>
            <a:r>
              <a:rPr lang="en-US" dirty="0" smtClean="0"/>
              <a:t>Phonology explains regular sound patterns </a:t>
            </a:r>
          </a:p>
          <a:p>
            <a:endParaRPr lang="en-US" dirty="0" smtClean="0"/>
          </a:p>
        </p:txBody>
      </p: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24</a:t>
            </a:fld>
            <a:endParaRPr lang="en-US">
              <a:solidFill>
                <a:prstClr val="black">
                  <a:tint val="75000"/>
                </a:prstClr>
              </a:solidFill>
            </a:endParaRPr>
          </a:p>
        </p:txBody>
      </p:sp>
      <p:sp>
        <p:nvSpPr>
          <p:cNvPr id="11" name="Oval 10"/>
          <p:cNvSpPr/>
          <p:nvPr/>
        </p:nvSpPr>
        <p:spPr>
          <a:xfrm>
            <a:off x="361160" y="1461855"/>
            <a:ext cx="3360616" cy="338992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13" name="Oval 12"/>
          <p:cNvSpPr/>
          <p:nvPr/>
        </p:nvSpPr>
        <p:spPr>
          <a:xfrm>
            <a:off x="611770" y="1759956"/>
            <a:ext cx="2862383" cy="280376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14" name="Oval 13"/>
          <p:cNvSpPr/>
          <p:nvPr/>
        </p:nvSpPr>
        <p:spPr>
          <a:xfrm>
            <a:off x="887567" y="2003058"/>
            <a:ext cx="2305537" cy="23153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17" name="Oval 16"/>
          <p:cNvSpPr/>
          <p:nvPr/>
        </p:nvSpPr>
        <p:spPr>
          <a:xfrm>
            <a:off x="1140436" y="2267955"/>
            <a:ext cx="1805688" cy="179753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Tree>
    <p:extLst>
      <p:ext uri="{BB962C8B-B14F-4D97-AF65-F5344CB8AC3E}">
        <p14:creationId xmlns:p14="http://schemas.microsoft.com/office/powerpoint/2010/main" val="377002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1" grpId="0" animBg="1"/>
      <p:bldP spid="13" grpId="0" animBg="1"/>
      <p:bldP spid="14"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jor_levels_of_linguistic_stru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93" y="1251125"/>
            <a:ext cx="3832412" cy="3832412"/>
          </a:xfrm>
          <a:prstGeom prst="rect">
            <a:avLst/>
          </a:prstGeom>
        </p:spPr>
      </p:pic>
      <p:sp>
        <p:nvSpPr>
          <p:cNvPr id="2" name="Title 1"/>
          <p:cNvSpPr>
            <a:spLocks noGrp="1"/>
          </p:cNvSpPr>
          <p:nvPr>
            <p:ph type="title"/>
          </p:nvPr>
        </p:nvSpPr>
        <p:spPr/>
        <p:txBody>
          <a:bodyPr/>
          <a:lstStyle/>
          <a:p>
            <a:r>
              <a:rPr lang="en-US" dirty="0" smtClean="0"/>
              <a:t>What is Phonology?</a:t>
            </a:r>
            <a:endParaRPr lang="en-US" dirty="0"/>
          </a:p>
        </p:txBody>
      </p:sp>
      <p:sp>
        <p:nvSpPr>
          <p:cNvPr id="4" name="TextBox 3"/>
          <p:cNvSpPr txBox="1"/>
          <p:nvPr/>
        </p:nvSpPr>
        <p:spPr>
          <a:xfrm>
            <a:off x="6756213" y="2687917"/>
            <a:ext cx="1300757" cy="707886"/>
          </a:xfrm>
          <a:prstGeom prst="rect">
            <a:avLst/>
          </a:prstGeom>
          <a:noFill/>
        </p:spPr>
        <p:txBody>
          <a:bodyPr wrap="none" rtlCol="0">
            <a:spAutoFit/>
          </a:bodyPr>
          <a:lstStyle/>
          <a:p>
            <a:pPr algn="l" defTabSz="457200" eaLnBrk="1" hangingPunct="1">
              <a:spcBef>
                <a:spcPct val="0"/>
              </a:spcBef>
              <a:buClrTx/>
              <a:buSzTx/>
              <a:buFontTx/>
              <a:buNone/>
            </a:pPr>
            <a:r>
              <a:rPr lang="en-US" sz="4000" dirty="0" smtClean="0">
                <a:solidFill>
                  <a:prstClr val="black"/>
                </a:solidFill>
                <a:latin typeface="Calibri" charset="0"/>
              </a:rPr>
              <a:t>[</a:t>
            </a:r>
            <a:r>
              <a:rPr lang="en-US" sz="4000" dirty="0" err="1" smtClean="0">
                <a:solidFill>
                  <a:prstClr val="black"/>
                </a:solidFill>
                <a:latin typeface="Calibri" charset="0"/>
              </a:rPr>
              <a:t>kæt</a:t>
            </a:r>
            <a:r>
              <a:rPr lang="en-US" sz="4000" dirty="0" smtClean="0">
                <a:solidFill>
                  <a:prstClr val="black"/>
                </a:solidFill>
                <a:latin typeface="Calibri" charset="0"/>
              </a:rPr>
              <a:t>]</a:t>
            </a:r>
            <a:endParaRPr lang="en-US" sz="4000" dirty="0">
              <a:solidFill>
                <a:prstClr val="black"/>
              </a:solidFill>
              <a:latin typeface="Calibri" charset="0"/>
            </a:endParaRPr>
          </a:p>
        </p:txBody>
      </p:sp>
      <p:sp>
        <p:nvSpPr>
          <p:cNvPr id="5" name="TextBox 4"/>
          <p:cNvSpPr txBox="1"/>
          <p:nvPr/>
        </p:nvSpPr>
        <p:spPr>
          <a:xfrm>
            <a:off x="4010891" y="3942360"/>
            <a:ext cx="1845292" cy="553998"/>
          </a:xfrm>
          <a:prstGeom prst="rect">
            <a:avLst/>
          </a:prstGeom>
          <a:noFill/>
        </p:spPr>
        <p:txBody>
          <a:bodyPr wrap="square" rtlCol="0">
            <a:spAutoFit/>
          </a:bodyPr>
          <a:lstStyle/>
          <a:p>
            <a:pPr algn="l" defTabSz="457200" eaLnBrk="1" hangingPunct="1">
              <a:spcBef>
                <a:spcPct val="0"/>
              </a:spcBef>
              <a:buClrTx/>
              <a:buSzTx/>
              <a:buFontTx/>
              <a:buNone/>
            </a:pPr>
            <a:r>
              <a:rPr lang="en-US" sz="3000" b="1" dirty="0" smtClean="0">
                <a:solidFill>
                  <a:srgbClr val="15A26B"/>
                </a:solidFill>
                <a:latin typeface="Calibri" charset="0"/>
              </a:rPr>
              <a:t>Phonetics:</a:t>
            </a:r>
            <a:endParaRPr lang="en-US" sz="3000" b="1" dirty="0">
              <a:solidFill>
                <a:srgbClr val="15A26B"/>
              </a:solidFill>
              <a:latin typeface="Calibri" charset="0"/>
            </a:endParaRPr>
          </a:p>
        </p:txBody>
      </p:sp>
      <p:sp>
        <p:nvSpPr>
          <p:cNvPr id="7" name="TextBox 6"/>
          <p:cNvSpPr txBox="1"/>
          <p:nvPr/>
        </p:nvSpPr>
        <p:spPr>
          <a:xfrm>
            <a:off x="4024403" y="2832868"/>
            <a:ext cx="2009193" cy="553998"/>
          </a:xfrm>
          <a:prstGeom prst="rect">
            <a:avLst/>
          </a:prstGeom>
          <a:noFill/>
        </p:spPr>
        <p:txBody>
          <a:bodyPr wrap="square" rtlCol="0">
            <a:spAutoFit/>
          </a:bodyPr>
          <a:lstStyle/>
          <a:p>
            <a:pPr algn="l" defTabSz="457200" eaLnBrk="1" hangingPunct="1">
              <a:spcBef>
                <a:spcPct val="0"/>
              </a:spcBef>
              <a:buClrTx/>
              <a:buSzTx/>
              <a:buFontTx/>
              <a:buNone/>
            </a:pPr>
            <a:r>
              <a:rPr lang="en-US" sz="3000" b="1" dirty="0" smtClean="0">
                <a:solidFill>
                  <a:srgbClr val="1B65AB"/>
                </a:solidFill>
                <a:latin typeface="Calibri" charset="0"/>
              </a:rPr>
              <a:t>Phonology:</a:t>
            </a:r>
            <a:endParaRPr lang="en-US" sz="3000" b="1" dirty="0">
              <a:solidFill>
                <a:srgbClr val="1B65AB"/>
              </a:solidFill>
              <a:latin typeface="Calibri" charset="0"/>
            </a:endParaRPr>
          </a:p>
        </p:txBody>
      </p:sp>
      <p:sp>
        <p:nvSpPr>
          <p:cNvPr id="8" name="TextBox 7"/>
          <p:cNvSpPr txBox="1"/>
          <p:nvPr/>
        </p:nvSpPr>
        <p:spPr>
          <a:xfrm>
            <a:off x="4024403" y="1834599"/>
            <a:ext cx="2441176" cy="553998"/>
          </a:xfrm>
          <a:prstGeom prst="rect">
            <a:avLst/>
          </a:prstGeom>
          <a:noFill/>
        </p:spPr>
        <p:txBody>
          <a:bodyPr wrap="square" rtlCol="0">
            <a:spAutoFit/>
          </a:bodyPr>
          <a:lstStyle/>
          <a:p>
            <a:pPr algn="l" defTabSz="457200" eaLnBrk="1" hangingPunct="1">
              <a:spcBef>
                <a:spcPct val="0"/>
              </a:spcBef>
              <a:buClrTx/>
              <a:buSzTx/>
              <a:buFontTx/>
              <a:buNone/>
            </a:pPr>
            <a:r>
              <a:rPr lang="en-US" sz="3000" b="1" dirty="0" smtClean="0">
                <a:solidFill>
                  <a:prstClr val="black"/>
                </a:solidFill>
                <a:latin typeface="Calibri" charset="0"/>
              </a:rPr>
              <a:t>Orthography:</a:t>
            </a:r>
            <a:endParaRPr lang="en-US" sz="3000" b="1" dirty="0">
              <a:solidFill>
                <a:prstClr val="black"/>
              </a:solidFill>
              <a:latin typeface="Calibri" charset="0"/>
            </a:endParaRPr>
          </a:p>
        </p:txBody>
      </p:sp>
      <p:sp>
        <p:nvSpPr>
          <p:cNvPr id="9" name="TextBox 8"/>
          <p:cNvSpPr txBox="1"/>
          <p:nvPr/>
        </p:nvSpPr>
        <p:spPr>
          <a:xfrm>
            <a:off x="6756213" y="1726830"/>
            <a:ext cx="819104" cy="707886"/>
          </a:xfrm>
          <a:prstGeom prst="rect">
            <a:avLst/>
          </a:prstGeom>
          <a:noFill/>
        </p:spPr>
        <p:txBody>
          <a:bodyPr wrap="none" rtlCol="0">
            <a:spAutoFit/>
          </a:bodyPr>
          <a:lstStyle/>
          <a:p>
            <a:pPr algn="l" defTabSz="457200" eaLnBrk="1" hangingPunct="1">
              <a:spcBef>
                <a:spcPct val="0"/>
              </a:spcBef>
              <a:buClrTx/>
              <a:buSzTx/>
              <a:buFontTx/>
              <a:buNone/>
            </a:pPr>
            <a:r>
              <a:rPr lang="en-US" sz="4000" dirty="0" smtClean="0">
                <a:solidFill>
                  <a:prstClr val="black"/>
                </a:solidFill>
                <a:latin typeface="Calibri" charset="0"/>
              </a:rPr>
              <a:t>cat</a:t>
            </a:r>
            <a:endParaRPr lang="en-US" sz="4000" dirty="0">
              <a:solidFill>
                <a:prstClr val="black"/>
              </a:solidFill>
              <a:latin typeface="Calibri" charset="0"/>
            </a:endParaRPr>
          </a:p>
        </p:txBody>
      </p:sp>
      <p:pic>
        <p:nvPicPr>
          <p:cNvPr id="6" name="Picture 5"/>
          <p:cNvPicPr>
            <a:picLocks noChangeAspect="1"/>
          </p:cNvPicPr>
          <p:nvPr/>
        </p:nvPicPr>
        <p:blipFill>
          <a:blip r:embed="rId4"/>
          <a:stretch>
            <a:fillRect/>
          </a:stretch>
        </p:blipFill>
        <p:spPr>
          <a:xfrm>
            <a:off x="6365703" y="3698958"/>
            <a:ext cx="2108200" cy="1143000"/>
          </a:xfrm>
          <a:prstGeom prst="rect">
            <a:avLst/>
          </a:prstGeom>
        </p:spPr>
      </p:pic>
      <p:sp>
        <p:nvSpPr>
          <p:cNvPr id="11" name="Content Placeholder 2"/>
          <p:cNvSpPr>
            <a:spLocks noGrp="1"/>
          </p:cNvSpPr>
          <p:nvPr>
            <p:ph idx="1"/>
          </p:nvPr>
        </p:nvSpPr>
        <p:spPr>
          <a:xfrm>
            <a:off x="379443" y="5189018"/>
            <a:ext cx="8229600" cy="2668954"/>
          </a:xfrm>
        </p:spPr>
        <p:txBody>
          <a:bodyPr/>
          <a:lstStyle/>
          <a:p>
            <a:r>
              <a:rPr lang="en-US" dirty="0" smtClean="0"/>
              <a:t>Phonology explains regular sound patterns </a:t>
            </a:r>
          </a:p>
          <a:p>
            <a:r>
              <a:rPr lang="en-US" dirty="0" smtClean="0"/>
              <a:t>Not phonetics, which deals with acoustics</a:t>
            </a:r>
          </a:p>
          <a:p>
            <a:endParaRPr lang="en-US" dirty="0" smtClean="0"/>
          </a:p>
        </p:txBody>
      </p:sp>
      <p:sp>
        <p:nvSpPr>
          <p:cNvPr id="10" name="Slide Number Placeholder 9"/>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25</a:t>
            </a:fld>
            <a:endParaRPr lang="en-US">
              <a:solidFill>
                <a:prstClr val="black">
                  <a:tint val="75000"/>
                </a:prstClr>
              </a:solidFill>
            </a:endParaRPr>
          </a:p>
        </p:txBody>
      </p:sp>
      <p:sp>
        <p:nvSpPr>
          <p:cNvPr id="3" name="Down Arrow 2"/>
          <p:cNvSpPr/>
          <p:nvPr/>
        </p:nvSpPr>
        <p:spPr>
          <a:xfrm>
            <a:off x="7229856" y="3395803"/>
            <a:ext cx="313944" cy="530021"/>
          </a:xfrm>
          <a:prstGeom prst="downArrow">
            <a:avLst/>
          </a:prstGeom>
          <a:gradFill>
            <a:gsLst>
              <a:gs pos="0">
                <a:srgbClr val="00B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599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6238"/>
            <a:ext cx="8229600" cy="1143000"/>
          </a:xfrm>
        </p:spPr>
        <p:txBody>
          <a:bodyPr/>
          <a:lstStyle/>
          <a:p>
            <a:r>
              <a:rPr lang="en-US" b="1" dirty="0" smtClean="0"/>
              <a:t>Q:</a:t>
            </a:r>
            <a:r>
              <a:rPr lang="en-US" dirty="0" smtClean="0"/>
              <a:t> What do </a:t>
            </a:r>
            <a:r>
              <a:rPr lang="en-US" dirty="0" err="1" smtClean="0"/>
              <a:t>phonologists</a:t>
            </a:r>
            <a:r>
              <a:rPr lang="en-US" dirty="0" smtClean="0"/>
              <a:t> do?</a:t>
            </a:r>
            <a:endParaRPr lang="en-US" dirty="0"/>
          </a:p>
        </p:txBody>
      </p:sp>
      <p:sp>
        <p:nvSpPr>
          <p:cNvPr id="5" name="Title 1"/>
          <p:cNvSpPr txBox="1">
            <a:spLocks/>
          </p:cNvSpPr>
          <p:nvPr/>
        </p:nvSpPr>
        <p:spPr>
          <a:xfrm>
            <a:off x="457200" y="2941638"/>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b="0" i="0" kern="1200">
                <a:solidFill>
                  <a:schemeClr val="tx1"/>
                </a:solidFill>
                <a:latin typeface="Cambria"/>
                <a:ea typeface="+mj-ea"/>
                <a:cs typeface="Helvetica Neue Light"/>
              </a:defRPr>
            </a:lvl1pPr>
          </a:lstStyle>
          <a:p>
            <a:pPr>
              <a:buClrTx/>
              <a:buSzTx/>
              <a:buFontTx/>
              <a:buNone/>
            </a:pPr>
            <a:r>
              <a:rPr lang="en-US" b="1" dirty="0">
                <a:solidFill>
                  <a:prstClr val="black"/>
                </a:solidFill>
              </a:rPr>
              <a:t>A</a:t>
            </a:r>
            <a:r>
              <a:rPr lang="en-US" b="1" dirty="0" smtClean="0">
                <a:solidFill>
                  <a:prstClr val="black"/>
                </a:solidFill>
              </a:rPr>
              <a:t>: </a:t>
            </a:r>
            <a:r>
              <a:rPr lang="en-US" dirty="0" smtClean="0">
                <a:solidFill>
                  <a:prstClr val="black"/>
                </a:solidFill>
              </a:rPr>
              <a:t>They find patterns among the pronunciations of words.</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defRPr/>
            </a:pPr>
            <a:fld id="{2F53020E-5E33-B446-8494-584D4EE020B3}" type="slidenum">
              <a:rPr lang="en-US" smtClean="0">
                <a:solidFill>
                  <a:prstClr val="black">
                    <a:tint val="75000"/>
                  </a:prstClr>
                </a:solidFill>
              </a:rPr>
              <a:pPr>
                <a:defRPr/>
              </a:pPr>
              <a:t>26</a:t>
            </a:fld>
            <a:endParaRPr lang="en-US">
              <a:solidFill>
                <a:prstClr val="black">
                  <a:tint val="75000"/>
                </a:prstClr>
              </a:solidFill>
            </a:endParaRPr>
          </a:p>
        </p:txBody>
      </p:sp>
    </p:spTree>
    <p:extLst>
      <p:ext uri="{BB962C8B-B14F-4D97-AF65-F5344CB8AC3E}">
        <p14:creationId xmlns:p14="http://schemas.microsoft.com/office/powerpoint/2010/main" val="14695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7" name="TextBox 6"/>
          <p:cNvSpPr txBox="1"/>
          <p:nvPr/>
        </p:nvSpPr>
        <p:spPr>
          <a:xfrm>
            <a:off x="5280504" y="1285473"/>
            <a:ext cx="1258052"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Tenses</a:t>
            </a:r>
            <a:endParaRPr lang="en-US" sz="3000" dirty="0">
              <a:solidFill>
                <a:srgbClr val="FF0000"/>
              </a:solidFill>
              <a:latin typeface="Calibri"/>
              <a:ea typeface="ＭＳ Ｐゴシック" charset="0"/>
              <a:cs typeface="Times New Roman"/>
              <a:sym typeface="Arial"/>
              <a:rtl val="0"/>
            </a:endParaRPr>
          </a:p>
        </p:txBody>
      </p:sp>
      <p:sp>
        <p:nvSpPr>
          <p:cNvPr id="52" name="TextBox 51"/>
          <p:cNvSpPr txBox="1"/>
          <p:nvPr/>
        </p:nvSpPr>
        <p:spPr>
          <a:xfrm rot="16200000">
            <a:off x="-268737" y="4341495"/>
            <a:ext cx="1059714"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0C5986">
                    <a:lumMod val="60000"/>
                    <a:lumOff val="40000"/>
                  </a:srgbClr>
                </a:solidFill>
                <a:latin typeface="Calibri" charset="0"/>
                <a:ea typeface="ＭＳ Ｐゴシック" charset="0"/>
                <a:cs typeface="ＭＳ Ｐゴシック" charset="0"/>
                <a:sym typeface="Arial"/>
                <a:rtl val="0"/>
              </a:rPr>
              <a:t>Verbs</a:t>
            </a:r>
          </a:p>
        </p:txBody>
      </p:sp>
      <p:sp>
        <p:nvSpPr>
          <p:cNvPr id="77" name="TextBox 76"/>
          <p:cNvSpPr txBox="1"/>
          <p:nvPr/>
        </p:nvSpPr>
        <p:spPr>
          <a:xfrm>
            <a:off x="3566518" y="33944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78" name="TextBox 77"/>
          <p:cNvSpPr txBox="1"/>
          <p:nvPr/>
        </p:nvSpPr>
        <p:spPr>
          <a:xfrm>
            <a:off x="4934100" y="34055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79" name="TextBox 78"/>
          <p:cNvSpPr txBox="1"/>
          <p:nvPr/>
        </p:nvSpPr>
        <p:spPr>
          <a:xfrm>
            <a:off x="6400214" y="34101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grpSp>
        <p:nvGrpSpPr>
          <p:cNvPr id="5" name="Group 4"/>
          <p:cNvGrpSpPr/>
          <p:nvPr/>
        </p:nvGrpSpPr>
        <p:grpSpPr>
          <a:xfrm>
            <a:off x="3439211" y="2955052"/>
            <a:ext cx="5255582" cy="432957"/>
            <a:chOff x="3439211" y="2955052"/>
            <a:chExt cx="5255582" cy="432957"/>
          </a:xfrm>
        </p:grpSpPr>
        <p:sp>
          <p:nvSpPr>
            <p:cNvPr id="83" name="TextBox 82"/>
            <p:cNvSpPr txBox="1"/>
            <p:nvPr/>
          </p:nvSpPr>
          <p:spPr>
            <a:xfrm>
              <a:off x="3439211" y="29550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smtClean="0">
                  <a:solidFill>
                    <a:srgbClr val="9C0001">
                      <a:lumMod val="60000"/>
                      <a:lumOff val="40000"/>
                    </a:srgbClr>
                  </a:solidFill>
                  <a:latin typeface="Calibri" charset="0"/>
                  <a:ea typeface="ＭＳ Ｐゴシック" charset="0"/>
                  <a:cs typeface="ＭＳ Ｐゴシック" charset="0"/>
                  <a:sym typeface="Arial"/>
                  <a:rtl val="0"/>
                </a:rPr>
                <a:t>Sg</a:t>
              </a:r>
              <a:r>
                <a:rPr lang="en-US" dirty="0" smtClean="0">
                  <a:solidFill>
                    <a:srgbClr val="9C0001">
                      <a:lumMod val="60000"/>
                      <a:lumOff val="40000"/>
                    </a:srgbClr>
                  </a:solidFill>
                  <a:latin typeface="Calibri" charset="0"/>
                  <a:ea typeface="ＭＳ Ｐゴシック" charset="0"/>
                  <a:cs typeface="ＭＳ Ｐゴシック" charset="0"/>
                  <a:sym typeface="Arial"/>
                  <a:rtl val="0"/>
                </a:rPr>
                <a:t>.</a:t>
              </a:r>
              <a:endParaRPr lang="en-US"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84" name="TextBox 83"/>
            <p:cNvSpPr txBox="1"/>
            <p:nvPr/>
          </p:nvSpPr>
          <p:spPr>
            <a:xfrm>
              <a:off x="4793533" y="29704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a:t>
              </a:r>
              <a:r>
                <a:rPr lang="en-US" dirty="0" smtClean="0">
                  <a:solidFill>
                    <a:srgbClr val="FF2B2C"/>
                  </a:solidFill>
                  <a:latin typeface="Calibri" charset="0"/>
                  <a:ea typeface="ＭＳ Ｐゴシック" charset="0"/>
                  <a:cs typeface="ＭＳ Ｐゴシック" charset="0"/>
                  <a:sym typeface="Arial"/>
                  <a:rtl val="0"/>
                </a:rPr>
                <a:t>P Pres. </a:t>
              </a:r>
              <a:r>
                <a:rPr lang="en-US" dirty="0" err="1" smtClean="0">
                  <a:solidFill>
                    <a:srgbClr val="FF2B2C"/>
                  </a:solidFill>
                  <a:latin typeface="Calibri" charset="0"/>
                  <a:ea typeface="ＭＳ Ｐゴシック" charset="0"/>
                  <a:cs typeface="ＭＳ Ｐゴシック" charset="0"/>
                  <a:sym typeface="Arial"/>
                  <a:rtl val="0"/>
                </a:rPr>
                <a:t>Sg</a:t>
              </a:r>
              <a:r>
                <a:rPr lang="en-US" dirty="0" smtClean="0">
                  <a:solidFill>
                    <a:srgbClr val="FF2B2C"/>
                  </a:solidFill>
                  <a:latin typeface="Calibri" charset="0"/>
                  <a:ea typeface="ＭＳ Ｐゴシック" charset="0"/>
                  <a:cs typeface="ＭＳ Ｐゴシック" charset="0"/>
                  <a:sym typeface="Arial"/>
                  <a:rtl val="0"/>
                </a:rPr>
                <a:t>.</a:t>
              </a:r>
              <a:endParaRPr lang="en-US" dirty="0">
                <a:solidFill>
                  <a:srgbClr val="FF2B2C"/>
                </a:solidFill>
                <a:latin typeface="Calibri" charset="0"/>
                <a:ea typeface="ＭＳ Ｐゴシック" charset="0"/>
                <a:cs typeface="ＭＳ Ｐゴシック" charset="0"/>
                <a:sym typeface="Arial"/>
                <a:rtl val="0"/>
              </a:endParaRPr>
            </a:p>
          </p:txBody>
        </p:sp>
        <p:sp>
          <p:nvSpPr>
            <p:cNvPr id="85" name="TextBox 84"/>
            <p:cNvSpPr txBox="1"/>
            <p:nvPr/>
          </p:nvSpPr>
          <p:spPr>
            <a:xfrm>
              <a:off x="6253743" y="29704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Tense</a:t>
              </a:r>
              <a:endParaRPr lang="en-US" dirty="0">
                <a:solidFill>
                  <a:srgbClr val="FF2B2C"/>
                </a:solidFill>
                <a:latin typeface="Calibri" charset="0"/>
                <a:ea typeface="ＭＳ Ｐゴシック" charset="0"/>
                <a:cs typeface="ＭＳ Ｐゴシック" charset="0"/>
                <a:sym typeface="Arial"/>
                <a:rtl val="0"/>
              </a:endParaRPr>
            </a:p>
          </p:txBody>
        </p:sp>
        <p:sp>
          <p:nvSpPr>
            <p:cNvPr id="86" name="TextBox 85"/>
            <p:cNvSpPr txBox="1"/>
            <p:nvPr/>
          </p:nvSpPr>
          <p:spPr>
            <a:xfrm>
              <a:off x="7515138" y="29878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Part.</a:t>
              </a:r>
              <a:endParaRPr lang="en-US" dirty="0">
                <a:solidFill>
                  <a:srgbClr val="FF2B2C"/>
                </a:solidFill>
                <a:latin typeface="Calibri" charset="0"/>
                <a:ea typeface="ＭＳ Ｐゴシック" charset="0"/>
                <a:cs typeface="ＭＳ Ｐゴシック" charset="0"/>
                <a:sym typeface="Arial"/>
                <a:rtl val="0"/>
              </a:endParaRPr>
            </a:p>
          </p:txBody>
        </p:sp>
      </p:grpSp>
      <p:cxnSp>
        <p:nvCxnSpPr>
          <p:cNvPr id="87" name="Straight Connector 86"/>
          <p:cNvCxnSpPr/>
          <p:nvPr/>
        </p:nvCxnSpPr>
        <p:spPr>
          <a:xfrm>
            <a:off x="3359531" y="31397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2939174" y="33864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7647375" y="34060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0" name="TextBox 89"/>
          <p:cNvSpPr txBox="1"/>
          <p:nvPr/>
        </p:nvSpPr>
        <p:spPr>
          <a:xfrm>
            <a:off x="3573907" y="37509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1" name="TextBox 90"/>
          <p:cNvSpPr txBox="1"/>
          <p:nvPr/>
        </p:nvSpPr>
        <p:spPr>
          <a:xfrm>
            <a:off x="4941489" y="37620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2" name="TextBox 91"/>
          <p:cNvSpPr txBox="1"/>
          <p:nvPr/>
        </p:nvSpPr>
        <p:spPr>
          <a:xfrm>
            <a:off x="6407603" y="37666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4" name="TextBox 93"/>
          <p:cNvSpPr txBox="1"/>
          <p:nvPr/>
        </p:nvSpPr>
        <p:spPr>
          <a:xfrm>
            <a:off x="7654764" y="37626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8" name="TextBox 97"/>
          <p:cNvSpPr txBox="1"/>
          <p:nvPr/>
        </p:nvSpPr>
        <p:spPr>
          <a:xfrm>
            <a:off x="3584855" y="40873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0" name="TextBox 99"/>
          <p:cNvSpPr txBox="1"/>
          <p:nvPr/>
        </p:nvSpPr>
        <p:spPr>
          <a:xfrm>
            <a:off x="4952437" y="40984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1" name="TextBox 100"/>
          <p:cNvSpPr txBox="1"/>
          <p:nvPr/>
        </p:nvSpPr>
        <p:spPr>
          <a:xfrm>
            <a:off x="6418551" y="41030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2" name="TextBox 101"/>
          <p:cNvSpPr txBox="1"/>
          <p:nvPr/>
        </p:nvSpPr>
        <p:spPr>
          <a:xfrm>
            <a:off x="7665712" y="40989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grpSp>
        <p:nvGrpSpPr>
          <p:cNvPr id="4" name="Group 3"/>
          <p:cNvGrpSpPr/>
          <p:nvPr/>
        </p:nvGrpSpPr>
        <p:grpSpPr>
          <a:xfrm>
            <a:off x="2492757" y="3380697"/>
            <a:ext cx="928459" cy="1861126"/>
            <a:chOff x="2492757" y="3380697"/>
            <a:chExt cx="928459" cy="1861126"/>
          </a:xfrm>
        </p:grpSpPr>
        <p:sp>
          <p:nvSpPr>
            <p:cNvPr id="80" name="TextBox 79"/>
            <p:cNvSpPr txBox="1"/>
            <p:nvPr/>
          </p:nvSpPr>
          <p:spPr>
            <a:xfrm>
              <a:off x="2546805" y="33806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TALK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81" name="TextBox 80"/>
            <p:cNvSpPr txBox="1"/>
            <p:nvPr/>
          </p:nvSpPr>
          <p:spPr>
            <a:xfrm>
              <a:off x="2492757" y="37304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THANK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82" name="TextBox 81"/>
            <p:cNvSpPr txBox="1"/>
            <p:nvPr/>
          </p:nvSpPr>
          <p:spPr>
            <a:xfrm>
              <a:off x="2535857" y="40997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HACK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03" name="TextBox 102"/>
            <p:cNvSpPr txBox="1"/>
            <p:nvPr/>
          </p:nvSpPr>
          <p:spPr>
            <a:xfrm>
              <a:off x="2520772" y="44723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CRACK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04" name="TextBox 103"/>
            <p:cNvSpPr txBox="1"/>
            <p:nvPr/>
          </p:nvSpPr>
          <p:spPr>
            <a:xfrm>
              <a:off x="2521680" y="48417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SLAP</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grpSp>
      <p:sp>
        <p:nvSpPr>
          <p:cNvPr id="105" name="TextBox 104"/>
          <p:cNvSpPr txBox="1"/>
          <p:nvPr/>
        </p:nvSpPr>
        <p:spPr>
          <a:xfrm>
            <a:off x="4951565" y="44369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kɹæks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6" name="TextBox 105"/>
          <p:cNvSpPr txBox="1"/>
          <p:nvPr/>
        </p:nvSpPr>
        <p:spPr>
          <a:xfrm>
            <a:off x="7664840" y="44375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kɹækt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11" name="TextBox 110"/>
          <p:cNvSpPr txBox="1"/>
          <p:nvPr/>
        </p:nvSpPr>
        <p:spPr>
          <a:xfrm>
            <a:off x="3583111" y="47753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112" name="TextBox 111"/>
          <p:cNvSpPr txBox="1"/>
          <p:nvPr/>
        </p:nvSpPr>
        <p:spPr>
          <a:xfrm>
            <a:off x="6416807" y="47910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slæpt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27</a:t>
            </a:fld>
            <a:endParaRPr lang="en-US">
              <a:solidFill>
                <a:prstClr val="black">
                  <a:tint val="75000"/>
                </a:prstClr>
              </a:solidFill>
            </a:endParaRPr>
          </a:p>
        </p:txBody>
      </p:sp>
    </p:spTree>
    <p:extLst>
      <p:ext uri="{BB962C8B-B14F-4D97-AF65-F5344CB8AC3E}">
        <p14:creationId xmlns:p14="http://schemas.microsoft.com/office/powerpoint/2010/main" val="255620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smtClean="0"/>
              <a:t>Matrix Completion: Collaborative Filtering</a:t>
            </a:r>
            <a:endParaRPr lang="en-US" sz="3500" dirty="0"/>
          </a:p>
        </p:txBody>
      </p:sp>
      <p:sp>
        <p:nvSpPr>
          <p:cNvPr id="7" name="TextBox 6"/>
          <p:cNvSpPr txBox="1"/>
          <p:nvPr/>
        </p:nvSpPr>
        <p:spPr>
          <a:xfrm>
            <a:off x="5280504" y="1285473"/>
            <a:ext cx="132041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Movies</a:t>
            </a:r>
            <a:endParaRPr lang="en-US" sz="3000" dirty="0">
              <a:solidFill>
                <a:srgbClr val="FF0000"/>
              </a:solidFill>
              <a:latin typeface="Calibri"/>
              <a:ea typeface="ＭＳ Ｐゴシック" charset="0"/>
              <a:cs typeface="Times New Roman"/>
              <a:sym typeface="Arial"/>
              <a:rtl val="0"/>
            </a:endParaRPr>
          </a:p>
        </p:txBody>
      </p:sp>
      <p:sp>
        <p:nvSpPr>
          <p:cNvPr id="52" name="TextBox 51"/>
          <p:cNvSpPr txBox="1"/>
          <p:nvPr/>
        </p:nvSpPr>
        <p:spPr>
          <a:xfrm rot="16200000">
            <a:off x="-267877" y="4341494"/>
            <a:ext cx="105798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37AAED"/>
                </a:solidFill>
                <a:latin typeface="Calibri"/>
                <a:ea typeface="ＭＳ Ｐゴシック" charset="0"/>
                <a:cs typeface="Times New Roman"/>
                <a:sym typeface="Arial"/>
                <a:rtl val="0"/>
              </a:rPr>
              <a:t>Users</a:t>
            </a:r>
            <a:endParaRPr lang="en-US" sz="3000" dirty="0">
              <a:solidFill>
                <a:srgbClr val="37AAED"/>
              </a:solidFill>
              <a:latin typeface="Calibri"/>
              <a:ea typeface="ＭＳ Ｐゴシック" charset="0"/>
              <a:cs typeface="Times New Roman"/>
              <a:sym typeface="Arial"/>
              <a:rtl val="0"/>
            </a:endParaRPr>
          </a:p>
        </p:txBody>
      </p:sp>
      <p:cxnSp>
        <p:nvCxnSpPr>
          <p:cNvPr id="36" name="Straight Connector 35"/>
          <p:cNvCxnSpPr/>
          <p:nvPr/>
        </p:nvCxnSpPr>
        <p:spPr>
          <a:xfrm>
            <a:off x="3207131" y="319512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3"/>
          <a:stretch>
            <a:fillRect/>
          </a:stretch>
        </p:blipFill>
        <p:spPr>
          <a:xfrm>
            <a:off x="2672366" y="3728136"/>
            <a:ext cx="386873" cy="386873"/>
          </a:xfrm>
          <a:prstGeom prst="rect">
            <a:avLst/>
          </a:prstGeom>
        </p:spPr>
      </p:pic>
      <p:pic>
        <p:nvPicPr>
          <p:cNvPr id="61" name="Picture 60"/>
          <p:cNvPicPr>
            <a:picLocks noChangeAspect="1"/>
          </p:cNvPicPr>
          <p:nvPr/>
        </p:nvPicPr>
        <p:blipFill>
          <a:blip r:embed="rId3"/>
          <a:stretch>
            <a:fillRect/>
          </a:stretch>
        </p:blipFill>
        <p:spPr>
          <a:xfrm>
            <a:off x="2672366" y="4063849"/>
            <a:ext cx="386873" cy="386873"/>
          </a:xfrm>
          <a:prstGeom prst="rect">
            <a:avLst/>
          </a:prstGeom>
        </p:spPr>
      </p:pic>
      <p:pic>
        <p:nvPicPr>
          <p:cNvPr id="63" name="Picture 62"/>
          <p:cNvPicPr>
            <a:picLocks noChangeAspect="1"/>
          </p:cNvPicPr>
          <p:nvPr/>
        </p:nvPicPr>
        <p:blipFill>
          <a:blip r:embed="rId3"/>
          <a:stretch>
            <a:fillRect/>
          </a:stretch>
        </p:blipFill>
        <p:spPr>
          <a:xfrm>
            <a:off x="2672366" y="4394598"/>
            <a:ext cx="386873" cy="386873"/>
          </a:xfrm>
          <a:prstGeom prst="rect">
            <a:avLst/>
          </a:prstGeom>
        </p:spPr>
      </p:pic>
      <p:pic>
        <p:nvPicPr>
          <p:cNvPr id="64" name="Picture 63"/>
          <p:cNvPicPr>
            <a:picLocks noChangeAspect="1"/>
          </p:cNvPicPr>
          <p:nvPr/>
        </p:nvPicPr>
        <p:blipFill>
          <a:blip r:embed="rId3"/>
          <a:stretch>
            <a:fillRect/>
          </a:stretch>
        </p:blipFill>
        <p:spPr>
          <a:xfrm>
            <a:off x="2677410" y="4748816"/>
            <a:ext cx="386873" cy="386873"/>
          </a:xfrm>
          <a:prstGeom prst="rect">
            <a:avLst/>
          </a:prstGeom>
        </p:spPr>
      </p:pic>
      <p:pic>
        <p:nvPicPr>
          <p:cNvPr id="65" name="Picture 64"/>
          <p:cNvPicPr>
            <a:picLocks noChangeAspect="1"/>
          </p:cNvPicPr>
          <p:nvPr/>
        </p:nvPicPr>
        <p:blipFill>
          <a:blip r:embed="rId3"/>
          <a:stretch>
            <a:fillRect/>
          </a:stretch>
        </p:blipFill>
        <p:spPr>
          <a:xfrm>
            <a:off x="2677410" y="5084529"/>
            <a:ext cx="386873" cy="386873"/>
          </a:xfrm>
          <a:prstGeom prst="rect">
            <a:avLst/>
          </a:prstGeom>
        </p:spPr>
      </p:pic>
      <p:sp>
        <p:nvSpPr>
          <p:cNvPr id="37" name="TextBox 36"/>
          <p:cNvSpPr txBox="1"/>
          <p:nvPr/>
        </p:nvSpPr>
        <p:spPr>
          <a:xfrm>
            <a:off x="3485463" y="3657672"/>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38" name="TextBox 37"/>
          <p:cNvSpPr txBox="1"/>
          <p:nvPr/>
        </p:nvSpPr>
        <p:spPr>
          <a:xfrm>
            <a:off x="4872287" y="366873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39" name="TextBox 38"/>
          <p:cNvSpPr txBox="1"/>
          <p:nvPr/>
        </p:nvSpPr>
        <p:spPr>
          <a:xfrm>
            <a:off x="6350781" y="3673357"/>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19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56" name="TextBox 55"/>
          <p:cNvSpPr txBox="1"/>
          <p:nvPr/>
        </p:nvSpPr>
        <p:spPr>
          <a:xfrm>
            <a:off x="7598814" y="366929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57" name="TextBox 56"/>
          <p:cNvSpPr txBox="1"/>
          <p:nvPr/>
        </p:nvSpPr>
        <p:spPr>
          <a:xfrm>
            <a:off x="3485463" y="40141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-36</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58" name="TextBox 57"/>
          <p:cNvSpPr txBox="1"/>
          <p:nvPr/>
        </p:nvSpPr>
        <p:spPr>
          <a:xfrm>
            <a:off x="4872287" y="402526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67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0" name="TextBox 59"/>
          <p:cNvSpPr txBox="1"/>
          <p:nvPr/>
        </p:nvSpPr>
        <p:spPr>
          <a:xfrm>
            <a:off x="6350781" y="4029884"/>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2" name="TextBox 61"/>
          <p:cNvSpPr txBox="1"/>
          <p:nvPr/>
        </p:nvSpPr>
        <p:spPr>
          <a:xfrm>
            <a:off x="7598814" y="4025823"/>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6" name="TextBox 65"/>
          <p:cNvSpPr txBox="1"/>
          <p:nvPr/>
        </p:nvSpPr>
        <p:spPr>
          <a:xfrm>
            <a:off x="3485463" y="43505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-24</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7" name="TextBox 66"/>
          <p:cNvSpPr txBox="1"/>
          <p:nvPr/>
        </p:nvSpPr>
        <p:spPr>
          <a:xfrm>
            <a:off x="4872287" y="4361651"/>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61</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8" name="TextBox 67"/>
          <p:cNvSpPr txBox="1"/>
          <p:nvPr/>
        </p:nvSpPr>
        <p:spPr>
          <a:xfrm>
            <a:off x="6350781" y="436626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74</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9" name="TextBox 68"/>
          <p:cNvSpPr txBox="1"/>
          <p:nvPr/>
        </p:nvSpPr>
        <p:spPr>
          <a:xfrm>
            <a:off x="7598814" y="4362208"/>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12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0" name="TextBox 69"/>
          <p:cNvSpPr txBox="1"/>
          <p:nvPr/>
        </p:nvSpPr>
        <p:spPr>
          <a:xfrm>
            <a:off x="4785913" y="47001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1" name="TextBox 70"/>
          <p:cNvSpPr txBox="1"/>
          <p:nvPr/>
        </p:nvSpPr>
        <p:spPr>
          <a:xfrm>
            <a:off x="7512440" y="4700741"/>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-41</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2" name="TextBox 71"/>
          <p:cNvSpPr txBox="1"/>
          <p:nvPr/>
        </p:nvSpPr>
        <p:spPr>
          <a:xfrm>
            <a:off x="3485463" y="50385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-52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3" name="TextBox 72"/>
          <p:cNvSpPr txBox="1"/>
          <p:nvPr/>
        </p:nvSpPr>
        <p:spPr>
          <a:xfrm>
            <a:off x="6264407" y="50542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pic>
        <p:nvPicPr>
          <p:cNvPr id="30" name="Picture 29"/>
          <p:cNvPicPr>
            <a:picLocks noChangeAspect="1"/>
          </p:cNvPicPr>
          <p:nvPr/>
        </p:nvPicPr>
        <p:blipFill>
          <a:blip r:embed="rId4">
            <a:duotone>
              <a:schemeClr val="accent5">
                <a:shade val="45000"/>
                <a:satMod val="135000"/>
              </a:schemeClr>
              <a:prstClr val="white"/>
            </a:duotone>
          </a:blip>
          <a:stretch>
            <a:fillRect/>
          </a:stretch>
        </p:blipFill>
        <p:spPr>
          <a:xfrm rot="10432681">
            <a:off x="5789100" y="3017136"/>
            <a:ext cx="2251861" cy="645474"/>
          </a:xfrm>
          <a:prstGeom prst="rect">
            <a:avLst/>
          </a:prstGeom>
        </p:spPr>
      </p:pic>
      <p:pic>
        <p:nvPicPr>
          <p:cNvPr id="33" name="Picture 32"/>
          <p:cNvPicPr>
            <a:picLocks noChangeAspect="1"/>
          </p:cNvPicPr>
          <p:nvPr/>
        </p:nvPicPr>
        <p:blipFill>
          <a:blip r:embed="rId5">
            <a:duotone>
              <a:schemeClr val="accent5">
                <a:shade val="45000"/>
                <a:satMod val="135000"/>
              </a:schemeClr>
              <a:prstClr val="white"/>
            </a:duotone>
          </a:blip>
          <a:stretch>
            <a:fillRect/>
          </a:stretch>
        </p:blipFill>
        <p:spPr>
          <a:xfrm rot="21422454">
            <a:off x="3514382" y="3137502"/>
            <a:ext cx="2276567" cy="404712"/>
          </a:xfrm>
          <a:prstGeom prst="rect">
            <a:avLst/>
          </a:prstGeom>
        </p:spPr>
      </p:pic>
      <p:cxnSp>
        <p:nvCxnSpPr>
          <p:cNvPr id="34" name="Straight Connector 33"/>
          <p:cNvCxnSpPr/>
          <p:nvPr/>
        </p:nvCxnSpPr>
        <p:spPr>
          <a:xfrm flipH="1">
            <a:off x="2786774" y="364963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28</a:t>
            </a:fld>
            <a:endParaRPr lang="en-US">
              <a:solidFill>
                <a:prstClr val="black">
                  <a:tint val="75000"/>
                </a:prstClr>
              </a:solidFill>
            </a:endParaRPr>
          </a:p>
        </p:txBody>
      </p:sp>
    </p:spTree>
    <p:extLst>
      <p:ext uri="{BB962C8B-B14F-4D97-AF65-F5344CB8AC3E}">
        <p14:creationId xmlns:p14="http://schemas.microsoft.com/office/powerpoint/2010/main" val="3184128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accent5">
                <a:shade val="45000"/>
                <a:satMod val="135000"/>
              </a:schemeClr>
              <a:prstClr val="white"/>
            </a:duotone>
          </a:blip>
          <a:stretch>
            <a:fillRect/>
          </a:stretch>
        </p:blipFill>
        <p:spPr>
          <a:xfrm rot="10432681">
            <a:off x="5789100" y="3017136"/>
            <a:ext cx="2251861" cy="645474"/>
          </a:xfrm>
          <a:prstGeom prst="rect">
            <a:avLst/>
          </a:prstGeom>
        </p:spPr>
      </p:pic>
      <p:pic>
        <p:nvPicPr>
          <p:cNvPr id="4" name="Picture 3"/>
          <p:cNvPicPr>
            <a:picLocks noChangeAspect="1"/>
          </p:cNvPicPr>
          <p:nvPr/>
        </p:nvPicPr>
        <p:blipFill>
          <a:blip r:embed="rId4">
            <a:duotone>
              <a:schemeClr val="accent5">
                <a:shade val="45000"/>
                <a:satMod val="135000"/>
              </a:schemeClr>
              <a:prstClr val="white"/>
            </a:duotone>
          </a:blip>
          <a:stretch>
            <a:fillRect/>
          </a:stretch>
        </p:blipFill>
        <p:spPr>
          <a:xfrm rot="21422454">
            <a:off x="3514382" y="3137502"/>
            <a:ext cx="2276567" cy="404712"/>
          </a:xfrm>
          <a:prstGeom prst="rect">
            <a:avLst/>
          </a:prstGeom>
        </p:spPr>
      </p:pic>
      <p:sp>
        <p:nvSpPr>
          <p:cNvPr id="2" name="Title 1"/>
          <p:cNvSpPr>
            <a:spLocks noGrp="1"/>
          </p:cNvSpPr>
          <p:nvPr>
            <p:ph type="title"/>
          </p:nvPr>
        </p:nvSpPr>
        <p:spPr/>
        <p:txBody>
          <a:bodyPr>
            <a:normAutofit/>
          </a:bodyPr>
          <a:lstStyle/>
          <a:p>
            <a:r>
              <a:rPr lang="en-US" sz="3500" dirty="0"/>
              <a:t>Matrix Completion: Collaborative Filtering</a:t>
            </a:r>
          </a:p>
        </p:txBody>
      </p:sp>
      <p:sp>
        <p:nvSpPr>
          <p:cNvPr id="38" name="TextBox 37"/>
          <p:cNvSpPr txBox="1"/>
          <p:nvPr/>
        </p:nvSpPr>
        <p:spPr>
          <a:xfrm>
            <a:off x="4872287" y="366873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39" name="TextBox 38"/>
          <p:cNvSpPr txBox="1"/>
          <p:nvPr/>
        </p:nvSpPr>
        <p:spPr>
          <a:xfrm>
            <a:off x="6350781" y="3673357"/>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19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cxnSp>
        <p:nvCxnSpPr>
          <p:cNvPr id="13" name="Straight Connector 12"/>
          <p:cNvCxnSpPr/>
          <p:nvPr/>
        </p:nvCxnSpPr>
        <p:spPr>
          <a:xfrm flipH="1">
            <a:off x="2786774" y="364963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32041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Movies</a:t>
            </a:r>
            <a:endParaRPr lang="en-US" sz="3000" dirty="0">
              <a:solidFill>
                <a:srgbClr val="FF0000"/>
              </a:solidFill>
              <a:latin typeface="Calibri"/>
              <a:ea typeface="ＭＳ Ｐゴシック" charset="0"/>
              <a:cs typeface="Times New Roman"/>
              <a:sym typeface="Arial"/>
              <a:rtl val="0"/>
            </a:endParaRPr>
          </a:p>
        </p:txBody>
      </p:sp>
      <p:sp>
        <p:nvSpPr>
          <p:cNvPr id="52" name="TextBox 51"/>
          <p:cNvSpPr txBox="1"/>
          <p:nvPr/>
        </p:nvSpPr>
        <p:spPr>
          <a:xfrm rot="16200000">
            <a:off x="-267877" y="4480034"/>
            <a:ext cx="105798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37AAED"/>
                </a:solidFill>
                <a:latin typeface="Calibri"/>
                <a:ea typeface="ＭＳ Ｐゴシック" charset="0"/>
                <a:cs typeface="Times New Roman"/>
                <a:sym typeface="Arial"/>
                <a:rtl val="0"/>
              </a:rPr>
              <a:t>Users</a:t>
            </a:r>
            <a:endParaRPr lang="en-US" sz="3000" dirty="0">
              <a:solidFill>
                <a:srgbClr val="37AAED"/>
              </a:solidFill>
              <a:latin typeface="Calibri"/>
              <a:ea typeface="ＭＳ Ｐゴシック" charset="0"/>
              <a:cs typeface="Times New Roman"/>
              <a:sym typeface="Arial"/>
              <a:rtl val="0"/>
            </a:endParaRPr>
          </a:p>
        </p:txBody>
      </p:sp>
      <p:sp>
        <p:nvSpPr>
          <p:cNvPr id="93" name="TextBox 92"/>
          <p:cNvSpPr txBox="1"/>
          <p:nvPr/>
        </p:nvSpPr>
        <p:spPr>
          <a:xfrm>
            <a:off x="7598814" y="366929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96" name="TextBox 95"/>
          <p:cNvSpPr txBox="1"/>
          <p:nvPr/>
        </p:nvSpPr>
        <p:spPr>
          <a:xfrm>
            <a:off x="4872287" y="402526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67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97" name="TextBox 96"/>
          <p:cNvSpPr txBox="1"/>
          <p:nvPr/>
        </p:nvSpPr>
        <p:spPr>
          <a:xfrm>
            <a:off x="6350781" y="4029884"/>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99" name="TextBox 98"/>
          <p:cNvSpPr txBox="1"/>
          <p:nvPr/>
        </p:nvSpPr>
        <p:spPr>
          <a:xfrm>
            <a:off x="7598814" y="4025823"/>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108" name="TextBox 107"/>
          <p:cNvSpPr txBox="1"/>
          <p:nvPr/>
        </p:nvSpPr>
        <p:spPr>
          <a:xfrm>
            <a:off x="4872287" y="4361651"/>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61</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109" name="TextBox 108"/>
          <p:cNvSpPr txBox="1"/>
          <p:nvPr/>
        </p:nvSpPr>
        <p:spPr>
          <a:xfrm>
            <a:off x="6350781" y="436626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74</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110" name="TextBox 109"/>
          <p:cNvSpPr txBox="1"/>
          <p:nvPr/>
        </p:nvSpPr>
        <p:spPr>
          <a:xfrm>
            <a:off x="7598814" y="4362208"/>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12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56" name="TextBox 55"/>
          <p:cNvSpPr txBox="1"/>
          <p:nvPr/>
        </p:nvSpPr>
        <p:spPr>
          <a:xfrm>
            <a:off x="4785913" y="47001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58" name="TextBox 57"/>
          <p:cNvSpPr txBox="1"/>
          <p:nvPr/>
        </p:nvSpPr>
        <p:spPr>
          <a:xfrm>
            <a:off x="7512440" y="4700741"/>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-41</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2" name="TextBox 61"/>
          <p:cNvSpPr txBox="1"/>
          <p:nvPr/>
        </p:nvSpPr>
        <p:spPr>
          <a:xfrm>
            <a:off x="6264407" y="50542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cxnSp>
        <p:nvCxnSpPr>
          <p:cNvPr id="80" name="Straight Connector 79"/>
          <p:cNvCxnSpPr/>
          <p:nvPr/>
        </p:nvCxnSpPr>
        <p:spPr>
          <a:xfrm flipH="1">
            <a:off x="2971004" y="3010475"/>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30236"/>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2998022" y="1864829"/>
            <a:ext cx="98959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-6</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cxnSp>
        <p:nvCxnSpPr>
          <p:cNvPr id="113" name="Straight Connector 112"/>
          <p:cNvCxnSpPr/>
          <p:nvPr/>
        </p:nvCxnSpPr>
        <p:spPr>
          <a:xfrm>
            <a:off x="1713563" y="341057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41057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621141" y="3684122"/>
            <a:ext cx="1128835" cy="769441"/>
          </a:xfrm>
          <a:prstGeom prst="rect">
            <a:avLst/>
          </a:prstGeom>
          <a:noFill/>
        </p:spPr>
        <p:txBody>
          <a:bodyPr wrap="none" rtlCol="0">
            <a:spAutoFit/>
          </a:bodyPr>
          <a:lstStyle/>
          <a:p>
            <a:pPr algn="l" defTabSz="457200" eaLnBrk="1" hangingPunct="1">
              <a:spcBef>
                <a:spcPct val="0"/>
              </a:spcBef>
              <a:buClrTx/>
              <a:buSzTx/>
              <a:buFontTx/>
              <a:buNone/>
              <a:tabLst>
                <a:tab pos="225425" algn="l"/>
              </a:tabLst>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[ 4  1 -5]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52" name="TextBox 151"/>
          <p:cNvSpPr txBox="1"/>
          <p:nvPr/>
        </p:nvSpPr>
        <p:spPr>
          <a:xfrm>
            <a:off x="625997" y="4037442"/>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[ 7 -2  0]</a:t>
            </a: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pic>
        <p:nvPicPr>
          <p:cNvPr id="6" name="Picture 5"/>
          <p:cNvPicPr>
            <a:picLocks noChangeAspect="1"/>
          </p:cNvPicPr>
          <p:nvPr/>
        </p:nvPicPr>
        <p:blipFill>
          <a:blip r:embed="rId5"/>
          <a:stretch>
            <a:fillRect/>
          </a:stretch>
        </p:blipFill>
        <p:spPr>
          <a:xfrm>
            <a:off x="2672366" y="3728136"/>
            <a:ext cx="386873" cy="386873"/>
          </a:xfrm>
          <a:prstGeom prst="rect">
            <a:avLst/>
          </a:prstGeom>
        </p:spPr>
      </p:pic>
      <p:pic>
        <p:nvPicPr>
          <p:cNvPr id="79" name="Picture 78"/>
          <p:cNvPicPr>
            <a:picLocks noChangeAspect="1"/>
          </p:cNvPicPr>
          <p:nvPr/>
        </p:nvPicPr>
        <p:blipFill>
          <a:blip r:embed="rId5"/>
          <a:stretch>
            <a:fillRect/>
          </a:stretch>
        </p:blipFill>
        <p:spPr>
          <a:xfrm>
            <a:off x="2672366" y="4063849"/>
            <a:ext cx="386873" cy="386873"/>
          </a:xfrm>
          <a:prstGeom prst="rect">
            <a:avLst/>
          </a:prstGeom>
        </p:spPr>
      </p:pic>
      <p:pic>
        <p:nvPicPr>
          <p:cNvPr id="86" name="Picture 85"/>
          <p:cNvPicPr>
            <a:picLocks noChangeAspect="1"/>
          </p:cNvPicPr>
          <p:nvPr/>
        </p:nvPicPr>
        <p:blipFill>
          <a:blip r:embed="rId5"/>
          <a:stretch>
            <a:fillRect/>
          </a:stretch>
        </p:blipFill>
        <p:spPr>
          <a:xfrm>
            <a:off x="2672366" y="4394598"/>
            <a:ext cx="386873" cy="386873"/>
          </a:xfrm>
          <a:prstGeom prst="rect">
            <a:avLst/>
          </a:prstGeom>
        </p:spPr>
      </p:pic>
      <p:pic>
        <p:nvPicPr>
          <p:cNvPr id="87" name="Picture 86"/>
          <p:cNvPicPr>
            <a:picLocks noChangeAspect="1"/>
          </p:cNvPicPr>
          <p:nvPr/>
        </p:nvPicPr>
        <p:blipFill>
          <a:blip r:embed="rId5"/>
          <a:stretch>
            <a:fillRect/>
          </a:stretch>
        </p:blipFill>
        <p:spPr>
          <a:xfrm>
            <a:off x="2677410" y="4748816"/>
            <a:ext cx="386873" cy="386873"/>
          </a:xfrm>
          <a:prstGeom prst="rect">
            <a:avLst/>
          </a:prstGeom>
        </p:spPr>
      </p:pic>
      <p:pic>
        <p:nvPicPr>
          <p:cNvPr id="88" name="Picture 87"/>
          <p:cNvPicPr>
            <a:picLocks noChangeAspect="1"/>
          </p:cNvPicPr>
          <p:nvPr/>
        </p:nvPicPr>
        <p:blipFill>
          <a:blip r:embed="rId5"/>
          <a:stretch>
            <a:fillRect/>
          </a:stretch>
        </p:blipFill>
        <p:spPr>
          <a:xfrm>
            <a:off x="2677410" y="5084529"/>
            <a:ext cx="386873" cy="386873"/>
          </a:xfrm>
          <a:prstGeom prst="rect">
            <a:avLst/>
          </a:prstGeom>
        </p:spPr>
      </p:pic>
      <p:sp>
        <p:nvSpPr>
          <p:cNvPr id="92" name="TextBox 91"/>
          <p:cNvSpPr txBox="1"/>
          <p:nvPr/>
        </p:nvSpPr>
        <p:spPr>
          <a:xfrm>
            <a:off x="635321" y="4378130"/>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37AAED"/>
                </a:solidFill>
                <a:latin typeface="Calibri" charset="0"/>
                <a:ea typeface="ＭＳ Ｐゴシック" charset="0"/>
                <a:cs typeface="ＭＳ Ｐゴシック" charset="0"/>
                <a:sym typeface="Arial"/>
                <a:rtl val="0"/>
              </a:rPr>
              <a:t>[ 6 -2  3]</a:t>
            </a:r>
          </a:p>
          <a:p>
            <a:pPr algn="l" defTabSz="457200" eaLnBrk="1" hangingPunct="1">
              <a:spcBef>
                <a:spcPct val="0"/>
              </a:spcBef>
              <a:buClrTx/>
              <a:buSzTx/>
              <a:buFontTx/>
              <a:buNone/>
            </a:pPr>
            <a:endParaRPr lang="en-US" sz="2200" dirty="0">
              <a:solidFill>
                <a:srgbClr val="37AAED"/>
              </a:solidFill>
              <a:latin typeface="Calibri" charset="0"/>
              <a:ea typeface="ＭＳ Ｐゴシック" charset="0"/>
              <a:cs typeface="ＭＳ Ｐゴシック" charset="0"/>
              <a:sym typeface="Arial"/>
              <a:rtl val="0"/>
            </a:endParaRPr>
          </a:p>
        </p:txBody>
      </p:sp>
      <p:sp>
        <p:nvSpPr>
          <p:cNvPr id="94" name="TextBox 93"/>
          <p:cNvSpPr txBox="1"/>
          <p:nvPr/>
        </p:nvSpPr>
        <p:spPr>
          <a:xfrm>
            <a:off x="640177" y="4731450"/>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[-9  1  4]</a:t>
            </a: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98" name="TextBox 97"/>
          <p:cNvSpPr txBox="1"/>
          <p:nvPr/>
        </p:nvSpPr>
        <p:spPr>
          <a:xfrm>
            <a:off x="640177" y="5061958"/>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[ 3  8 -5]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4" name="TextBox 43"/>
          <p:cNvSpPr txBox="1"/>
          <p:nvPr/>
        </p:nvSpPr>
        <p:spPr>
          <a:xfrm rot="5400000">
            <a:off x="3509818" y="146186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45" name="TextBox 44"/>
          <p:cNvSpPr txBox="1"/>
          <p:nvPr/>
        </p:nvSpPr>
        <p:spPr>
          <a:xfrm rot="16200000">
            <a:off x="3435229" y="296507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46" name="TextBox 45"/>
          <p:cNvSpPr txBox="1"/>
          <p:nvPr/>
        </p:nvSpPr>
        <p:spPr>
          <a:xfrm>
            <a:off x="4255788" y="1867091"/>
            <a:ext cx="996564"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-2</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1</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47" name="TextBox 46"/>
          <p:cNvSpPr txBox="1"/>
          <p:nvPr/>
        </p:nvSpPr>
        <p:spPr>
          <a:xfrm rot="5400000">
            <a:off x="4754331" y="146413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48" name="TextBox 47"/>
          <p:cNvSpPr txBox="1"/>
          <p:nvPr/>
        </p:nvSpPr>
        <p:spPr>
          <a:xfrm rot="16200000">
            <a:off x="4679742" y="296734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49" name="TextBox 48"/>
          <p:cNvSpPr txBox="1"/>
          <p:nvPr/>
        </p:nvSpPr>
        <p:spPr>
          <a:xfrm>
            <a:off x="5794441" y="1868314"/>
            <a:ext cx="978378"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-7</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50" name="TextBox 49"/>
          <p:cNvSpPr txBox="1"/>
          <p:nvPr/>
        </p:nvSpPr>
        <p:spPr>
          <a:xfrm rot="5400000">
            <a:off x="6279732" y="146535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1" name="TextBox 50"/>
          <p:cNvSpPr txBox="1"/>
          <p:nvPr/>
        </p:nvSpPr>
        <p:spPr>
          <a:xfrm rot="16200000">
            <a:off x="6231647" y="296856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3" name="TextBox 52"/>
          <p:cNvSpPr txBox="1"/>
          <p:nvPr/>
        </p:nvSpPr>
        <p:spPr>
          <a:xfrm>
            <a:off x="7030595" y="1870183"/>
            <a:ext cx="97478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4</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54" name="TextBox 53"/>
          <p:cNvSpPr txBox="1"/>
          <p:nvPr/>
        </p:nvSpPr>
        <p:spPr>
          <a:xfrm rot="5400000">
            <a:off x="7515887" y="146722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5" name="TextBox 54"/>
          <p:cNvSpPr txBox="1"/>
          <p:nvPr/>
        </p:nvSpPr>
        <p:spPr>
          <a:xfrm rot="16200000">
            <a:off x="7467802" y="297043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37" name="TextBox 36"/>
          <p:cNvSpPr txBox="1"/>
          <p:nvPr/>
        </p:nvSpPr>
        <p:spPr>
          <a:xfrm>
            <a:off x="3485463" y="3657672"/>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cxnSp>
        <p:nvCxnSpPr>
          <p:cNvPr id="12" name="Straight Connector 11"/>
          <p:cNvCxnSpPr/>
          <p:nvPr/>
        </p:nvCxnSpPr>
        <p:spPr>
          <a:xfrm>
            <a:off x="3207131" y="319512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3485463" y="40141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-36</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107" name="TextBox 106"/>
          <p:cNvSpPr txBox="1"/>
          <p:nvPr/>
        </p:nvSpPr>
        <p:spPr>
          <a:xfrm>
            <a:off x="3485463" y="43505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-24</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0" name="TextBox 59"/>
          <p:cNvSpPr txBox="1"/>
          <p:nvPr/>
        </p:nvSpPr>
        <p:spPr>
          <a:xfrm>
            <a:off x="3485463" y="50385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-52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8" name="Slide Number Placeholder 7"/>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29</a:t>
            </a:fld>
            <a:endParaRPr lang="en-US">
              <a:solidFill>
                <a:prstClr val="black">
                  <a:tint val="75000"/>
                </a:prstClr>
              </a:solidFill>
            </a:endParaRPr>
          </a:p>
        </p:txBody>
      </p:sp>
    </p:spTree>
    <p:extLst>
      <p:ext uri="{BB962C8B-B14F-4D97-AF65-F5344CB8AC3E}">
        <p14:creationId xmlns:p14="http://schemas.microsoft.com/office/powerpoint/2010/main" val="3164407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https://s-media-cache-ak0.pinimg.com/236x/2e/42/99/2e4299c91ceccdd9ab2895f2274cdb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71600"/>
            <a:ext cx="22479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s-media-cache-ak0.pinimg.com/236x/2e/42/99/2e4299c91ceccdd9ab2895f2274cdb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8200" y="1371600"/>
            <a:ext cx="2247900"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fld id="{31A35EC1-B1B4-4FA8-B2AD-670C5F0CF62D}" type="slidenum">
              <a:rPr lang="en-US" smtClean="0"/>
              <a:pPr/>
              <a:t>3</a:t>
            </a:fld>
            <a:endParaRPr lang="en-US"/>
          </a:p>
        </p:txBody>
      </p:sp>
      <p:pic>
        <p:nvPicPr>
          <p:cNvPr id="1026" name="Picture 2" descr="dog with b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133600"/>
            <a:ext cx="375285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Matrix Completion: Collaborative Filtering</a:t>
            </a:r>
          </a:p>
        </p:txBody>
      </p:sp>
      <p:cxnSp>
        <p:nvCxnSpPr>
          <p:cNvPr id="12" name="Straight Connector 11"/>
          <p:cNvCxnSpPr/>
          <p:nvPr/>
        </p:nvCxnSpPr>
        <p:spPr>
          <a:xfrm>
            <a:off x="3207131" y="319512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713563" y="341057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41057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2672366" y="3728136"/>
            <a:ext cx="386873" cy="386873"/>
          </a:xfrm>
          <a:prstGeom prst="rect">
            <a:avLst/>
          </a:prstGeom>
        </p:spPr>
      </p:pic>
      <p:pic>
        <p:nvPicPr>
          <p:cNvPr id="79" name="Picture 78"/>
          <p:cNvPicPr>
            <a:picLocks noChangeAspect="1"/>
          </p:cNvPicPr>
          <p:nvPr/>
        </p:nvPicPr>
        <p:blipFill>
          <a:blip r:embed="rId3"/>
          <a:stretch>
            <a:fillRect/>
          </a:stretch>
        </p:blipFill>
        <p:spPr>
          <a:xfrm>
            <a:off x="2672366" y="4063849"/>
            <a:ext cx="386873" cy="386873"/>
          </a:xfrm>
          <a:prstGeom prst="rect">
            <a:avLst/>
          </a:prstGeom>
        </p:spPr>
      </p:pic>
      <p:pic>
        <p:nvPicPr>
          <p:cNvPr id="86" name="Picture 85"/>
          <p:cNvPicPr>
            <a:picLocks noChangeAspect="1"/>
          </p:cNvPicPr>
          <p:nvPr/>
        </p:nvPicPr>
        <p:blipFill>
          <a:blip r:embed="rId3"/>
          <a:stretch>
            <a:fillRect/>
          </a:stretch>
        </p:blipFill>
        <p:spPr>
          <a:xfrm>
            <a:off x="2672366" y="4394598"/>
            <a:ext cx="386873" cy="386873"/>
          </a:xfrm>
          <a:prstGeom prst="rect">
            <a:avLst/>
          </a:prstGeom>
        </p:spPr>
      </p:pic>
      <p:pic>
        <p:nvPicPr>
          <p:cNvPr id="87" name="Picture 86"/>
          <p:cNvPicPr>
            <a:picLocks noChangeAspect="1"/>
          </p:cNvPicPr>
          <p:nvPr/>
        </p:nvPicPr>
        <p:blipFill>
          <a:blip r:embed="rId3"/>
          <a:stretch>
            <a:fillRect/>
          </a:stretch>
        </p:blipFill>
        <p:spPr>
          <a:xfrm>
            <a:off x="2677410" y="4748816"/>
            <a:ext cx="386873" cy="386873"/>
          </a:xfrm>
          <a:prstGeom prst="rect">
            <a:avLst/>
          </a:prstGeom>
        </p:spPr>
      </p:pic>
      <p:pic>
        <p:nvPicPr>
          <p:cNvPr id="88" name="Picture 87"/>
          <p:cNvPicPr>
            <a:picLocks noChangeAspect="1"/>
          </p:cNvPicPr>
          <p:nvPr/>
        </p:nvPicPr>
        <p:blipFill>
          <a:blip r:embed="rId3"/>
          <a:stretch>
            <a:fillRect/>
          </a:stretch>
        </p:blipFill>
        <p:spPr>
          <a:xfrm>
            <a:off x="2677410" y="5084529"/>
            <a:ext cx="386873" cy="386873"/>
          </a:xfrm>
          <a:prstGeom prst="rect">
            <a:avLst/>
          </a:prstGeom>
        </p:spPr>
      </p:pic>
      <p:sp>
        <p:nvSpPr>
          <p:cNvPr id="119" name="TextBox 118"/>
          <p:cNvSpPr txBox="1"/>
          <p:nvPr/>
        </p:nvSpPr>
        <p:spPr>
          <a:xfrm>
            <a:off x="4700860" y="5593870"/>
            <a:ext cx="2733441" cy="707886"/>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4000" dirty="0" smtClean="0">
                <a:solidFill>
                  <a:prstClr val="black"/>
                </a:solidFill>
                <a:latin typeface="Comic Sans MS"/>
                <a:ea typeface="ＭＳ Ｐゴシック" charset="0"/>
                <a:cs typeface="Comic Sans MS"/>
                <a:sym typeface="Arial"/>
                <a:rtl val="0"/>
              </a:rPr>
              <a:t>Prediction!</a:t>
            </a:r>
            <a:endParaRPr lang="en-US" sz="4000" dirty="0">
              <a:solidFill>
                <a:prstClr val="black"/>
              </a:solidFill>
              <a:latin typeface="Comic Sans MS"/>
              <a:ea typeface="ＭＳ Ｐゴシック" charset="0"/>
              <a:cs typeface="Comic Sans MS"/>
              <a:sym typeface="Arial"/>
              <a:rtl val="0"/>
            </a:endParaRPr>
          </a:p>
        </p:txBody>
      </p:sp>
      <p:sp>
        <p:nvSpPr>
          <p:cNvPr id="57" name="TextBox 56"/>
          <p:cNvSpPr txBox="1"/>
          <p:nvPr/>
        </p:nvSpPr>
        <p:spPr>
          <a:xfrm>
            <a:off x="3571837" y="4677572"/>
            <a:ext cx="470652"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660075">
                    <a:lumMod val="60000"/>
                    <a:lumOff val="40000"/>
                  </a:srgbClr>
                </a:solidFill>
                <a:latin typeface="Calibri" charset="0"/>
                <a:ea typeface="ＭＳ Ｐゴシック" charset="0"/>
                <a:cs typeface="ＭＳ Ｐゴシック" charset="0"/>
                <a:sym typeface="Arial"/>
                <a:rtl val="0"/>
              </a:rPr>
              <a:t>59</a:t>
            </a:r>
            <a:endParaRPr lang="en-US" sz="2200" b="1" dirty="0">
              <a:solidFill>
                <a:srgbClr val="660075">
                  <a:lumMod val="60000"/>
                  <a:lumOff val="40000"/>
                </a:srgbClr>
              </a:solidFill>
              <a:latin typeface="Calibri" charset="0"/>
              <a:ea typeface="ＭＳ Ｐゴシック" charset="0"/>
              <a:cs typeface="ＭＳ Ｐゴシック" charset="0"/>
              <a:sym typeface="Arial"/>
              <a:rtl val="0"/>
            </a:endParaRPr>
          </a:p>
        </p:txBody>
      </p:sp>
      <p:sp>
        <p:nvSpPr>
          <p:cNvPr id="59" name="TextBox 58"/>
          <p:cNvSpPr txBox="1"/>
          <p:nvPr/>
        </p:nvSpPr>
        <p:spPr>
          <a:xfrm>
            <a:off x="6264407" y="4704802"/>
            <a:ext cx="557026"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E113FF"/>
                </a:solidFill>
                <a:latin typeface="Calibri" charset="0"/>
                <a:ea typeface="ＭＳ Ｐゴシック" charset="0"/>
                <a:cs typeface="ＭＳ Ｐゴシック" charset="0"/>
                <a:sym typeface="Arial"/>
                <a:rtl val="0"/>
              </a:rPr>
              <a:t>-80</a:t>
            </a:r>
            <a:endParaRPr lang="en-US" sz="2200" b="1" dirty="0">
              <a:solidFill>
                <a:srgbClr val="E113FF"/>
              </a:solidFill>
              <a:latin typeface="Calibri" charset="0"/>
              <a:ea typeface="ＭＳ Ｐゴシック" charset="0"/>
              <a:cs typeface="ＭＳ Ｐゴシック" charset="0"/>
              <a:sym typeface="Arial"/>
              <a:rtl val="0"/>
            </a:endParaRPr>
          </a:p>
        </p:txBody>
      </p:sp>
      <p:sp>
        <p:nvSpPr>
          <p:cNvPr id="61" name="TextBox 60"/>
          <p:cNvSpPr txBox="1"/>
          <p:nvPr/>
        </p:nvSpPr>
        <p:spPr>
          <a:xfrm>
            <a:off x="5015280" y="5049666"/>
            <a:ext cx="327659"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E113FF"/>
                </a:solidFill>
                <a:latin typeface="Calibri" charset="0"/>
                <a:ea typeface="ＭＳ Ｐゴシック" charset="0"/>
                <a:cs typeface="ＭＳ Ｐゴシック" charset="0"/>
                <a:sym typeface="Arial"/>
                <a:rtl val="0"/>
              </a:rPr>
              <a:t>6</a:t>
            </a:r>
            <a:endParaRPr lang="en-US" sz="2200" b="1" dirty="0">
              <a:solidFill>
                <a:srgbClr val="E113FF"/>
              </a:solidFill>
              <a:latin typeface="Calibri" charset="0"/>
              <a:ea typeface="ＭＳ Ｐゴシック" charset="0"/>
              <a:cs typeface="ＭＳ Ｐゴシック" charset="0"/>
              <a:sym typeface="Arial"/>
              <a:rtl val="0"/>
            </a:endParaRPr>
          </a:p>
        </p:txBody>
      </p:sp>
      <p:sp>
        <p:nvSpPr>
          <p:cNvPr id="63" name="TextBox 62"/>
          <p:cNvSpPr txBox="1"/>
          <p:nvPr/>
        </p:nvSpPr>
        <p:spPr>
          <a:xfrm>
            <a:off x="7598814" y="5050223"/>
            <a:ext cx="470652"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E113FF"/>
                </a:solidFill>
                <a:latin typeface="Calibri" charset="0"/>
                <a:ea typeface="ＭＳ Ｐゴシック" charset="0"/>
                <a:cs typeface="ＭＳ Ｐゴシック" charset="0"/>
                <a:sym typeface="Arial"/>
                <a:rtl val="0"/>
              </a:rPr>
              <a:t>46</a:t>
            </a:r>
            <a:endParaRPr lang="en-US" sz="2200" b="1" dirty="0">
              <a:solidFill>
                <a:srgbClr val="E113FF"/>
              </a:solidFill>
              <a:latin typeface="Calibri" charset="0"/>
              <a:ea typeface="ＭＳ Ｐゴシック" charset="0"/>
              <a:cs typeface="ＭＳ Ｐゴシック" charset="0"/>
              <a:sym typeface="Arial"/>
              <a:rtl val="0"/>
            </a:endParaRPr>
          </a:p>
        </p:txBody>
      </p:sp>
      <p:sp>
        <p:nvSpPr>
          <p:cNvPr id="64" name="TextBox 63"/>
          <p:cNvSpPr txBox="1"/>
          <p:nvPr/>
        </p:nvSpPr>
        <p:spPr>
          <a:xfrm>
            <a:off x="3485463" y="3657672"/>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5" name="TextBox 64"/>
          <p:cNvSpPr txBox="1"/>
          <p:nvPr/>
        </p:nvSpPr>
        <p:spPr>
          <a:xfrm>
            <a:off x="4872287" y="366873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6" name="TextBox 65"/>
          <p:cNvSpPr txBox="1"/>
          <p:nvPr/>
        </p:nvSpPr>
        <p:spPr>
          <a:xfrm>
            <a:off x="6350781" y="3673357"/>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19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7" name="TextBox 66"/>
          <p:cNvSpPr txBox="1"/>
          <p:nvPr/>
        </p:nvSpPr>
        <p:spPr>
          <a:xfrm>
            <a:off x="7598814" y="366929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8" name="TextBox 67"/>
          <p:cNvSpPr txBox="1"/>
          <p:nvPr/>
        </p:nvSpPr>
        <p:spPr>
          <a:xfrm>
            <a:off x="3485463" y="40141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-36</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9" name="TextBox 68"/>
          <p:cNvSpPr txBox="1"/>
          <p:nvPr/>
        </p:nvSpPr>
        <p:spPr>
          <a:xfrm>
            <a:off x="4872287" y="402526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67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0" name="TextBox 69"/>
          <p:cNvSpPr txBox="1"/>
          <p:nvPr/>
        </p:nvSpPr>
        <p:spPr>
          <a:xfrm>
            <a:off x="6350781" y="4029884"/>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1" name="TextBox 70"/>
          <p:cNvSpPr txBox="1"/>
          <p:nvPr/>
        </p:nvSpPr>
        <p:spPr>
          <a:xfrm>
            <a:off x="7598814" y="4025823"/>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2" name="TextBox 71"/>
          <p:cNvSpPr txBox="1"/>
          <p:nvPr/>
        </p:nvSpPr>
        <p:spPr>
          <a:xfrm>
            <a:off x="3485463" y="43505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-24</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3" name="TextBox 72"/>
          <p:cNvSpPr txBox="1"/>
          <p:nvPr/>
        </p:nvSpPr>
        <p:spPr>
          <a:xfrm>
            <a:off x="4872287" y="4361651"/>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61</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4" name="TextBox 73"/>
          <p:cNvSpPr txBox="1"/>
          <p:nvPr/>
        </p:nvSpPr>
        <p:spPr>
          <a:xfrm>
            <a:off x="6350781" y="436626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74</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5" name="TextBox 74"/>
          <p:cNvSpPr txBox="1"/>
          <p:nvPr/>
        </p:nvSpPr>
        <p:spPr>
          <a:xfrm>
            <a:off x="7598814" y="4362208"/>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12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6" name="TextBox 75"/>
          <p:cNvSpPr txBox="1"/>
          <p:nvPr/>
        </p:nvSpPr>
        <p:spPr>
          <a:xfrm>
            <a:off x="4785913" y="47001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7" name="TextBox 76"/>
          <p:cNvSpPr txBox="1"/>
          <p:nvPr/>
        </p:nvSpPr>
        <p:spPr>
          <a:xfrm>
            <a:off x="7512440" y="4700741"/>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-41</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8" name="TextBox 77"/>
          <p:cNvSpPr txBox="1"/>
          <p:nvPr/>
        </p:nvSpPr>
        <p:spPr>
          <a:xfrm>
            <a:off x="3485463" y="50385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-52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83" name="TextBox 82"/>
          <p:cNvSpPr txBox="1"/>
          <p:nvPr/>
        </p:nvSpPr>
        <p:spPr>
          <a:xfrm>
            <a:off x="6264407" y="50542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cxnSp>
        <p:nvCxnSpPr>
          <p:cNvPr id="89" name="Straight Connector 88"/>
          <p:cNvCxnSpPr/>
          <p:nvPr/>
        </p:nvCxnSpPr>
        <p:spPr>
          <a:xfrm flipH="1">
            <a:off x="2971320" y="1830236"/>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998022" y="1864829"/>
            <a:ext cx="98959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-6</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91" name="TextBox 90"/>
          <p:cNvSpPr txBox="1"/>
          <p:nvPr/>
        </p:nvSpPr>
        <p:spPr>
          <a:xfrm rot="5400000">
            <a:off x="3509818" y="146186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0" name="TextBox 99"/>
          <p:cNvSpPr txBox="1"/>
          <p:nvPr/>
        </p:nvSpPr>
        <p:spPr>
          <a:xfrm rot="16200000">
            <a:off x="3435229" y="296507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1" name="TextBox 100"/>
          <p:cNvSpPr txBox="1"/>
          <p:nvPr/>
        </p:nvSpPr>
        <p:spPr>
          <a:xfrm>
            <a:off x="4255788" y="1867091"/>
            <a:ext cx="996564"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-2</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1</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102" name="TextBox 101"/>
          <p:cNvSpPr txBox="1"/>
          <p:nvPr/>
        </p:nvSpPr>
        <p:spPr>
          <a:xfrm rot="5400000">
            <a:off x="4754331" y="146413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3" name="TextBox 102"/>
          <p:cNvSpPr txBox="1"/>
          <p:nvPr/>
        </p:nvSpPr>
        <p:spPr>
          <a:xfrm rot="16200000">
            <a:off x="4679742" y="296734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4" name="TextBox 103"/>
          <p:cNvSpPr txBox="1"/>
          <p:nvPr/>
        </p:nvSpPr>
        <p:spPr>
          <a:xfrm>
            <a:off x="5794441" y="1868314"/>
            <a:ext cx="978378"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-7</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105" name="TextBox 104"/>
          <p:cNvSpPr txBox="1"/>
          <p:nvPr/>
        </p:nvSpPr>
        <p:spPr>
          <a:xfrm rot="5400000">
            <a:off x="6279732" y="146535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6" name="TextBox 105"/>
          <p:cNvSpPr txBox="1"/>
          <p:nvPr/>
        </p:nvSpPr>
        <p:spPr>
          <a:xfrm rot="16200000">
            <a:off x="6231647" y="296856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12" name="TextBox 111"/>
          <p:cNvSpPr txBox="1"/>
          <p:nvPr/>
        </p:nvSpPr>
        <p:spPr>
          <a:xfrm rot="5400000">
            <a:off x="7515887" y="146722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20" name="TextBox 119"/>
          <p:cNvSpPr txBox="1"/>
          <p:nvPr/>
        </p:nvSpPr>
        <p:spPr>
          <a:xfrm rot="16200000">
            <a:off x="7467802" y="297043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21" name="TextBox 120"/>
          <p:cNvSpPr txBox="1"/>
          <p:nvPr/>
        </p:nvSpPr>
        <p:spPr>
          <a:xfrm>
            <a:off x="621141" y="3684122"/>
            <a:ext cx="1128835" cy="769441"/>
          </a:xfrm>
          <a:prstGeom prst="rect">
            <a:avLst/>
          </a:prstGeom>
          <a:noFill/>
        </p:spPr>
        <p:txBody>
          <a:bodyPr wrap="none" rtlCol="0">
            <a:spAutoFit/>
          </a:bodyPr>
          <a:lstStyle/>
          <a:p>
            <a:pPr algn="l" defTabSz="457200" eaLnBrk="1" hangingPunct="1">
              <a:spcBef>
                <a:spcPct val="0"/>
              </a:spcBef>
              <a:buClrTx/>
              <a:buSzTx/>
              <a:buFontTx/>
              <a:buNone/>
              <a:tabLst>
                <a:tab pos="225425" algn="l"/>
              </a:tabLst>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[ 4  1 -5]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2" name="TextBox 121"/>
          <p:cNvSpPr txBox="1"/>
          <p:nvPr/>
        </p:nvSpPr>
        <p:spPr>
          <a:xfrm>
            <a:off x="625997" y="4037442"/>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[ 7 -2  0]</a:t>
            </a: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3" name="TextBox 122"/>
          <p:cNvSpPr txBox="1"/>
          <p:nvPr/>
        </p:nvSpPr>
        <p:spPr>
          <a:xfrm>
            <a:off x="635321" y="4378130"/>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37AAED"/>
                </a:solidFill>
                <a:latin typeface="Calibri" charset="0"/>
                <a:ea typeface="ＭＳ Ｐゴシック" charset="0"/>
                <a:cs typeface="ＭＳ Ｐゴシック" charset="0"/>
                <a:sym typeface="Arial"/>
                <a:rtl val="0"/>
              </a:rPr>
              <a:t>[ 6 -2  3]</a:t>
            </a:r>
          </a:p>
          <a:p>
            <a:pPr algn="l" defTabSz="457200" eaLnBrk="1" hangingPunct="1">
              <a:spcBef>
                <a:spcPct val="0"/>
              </a:spcBef>
              <a:buClrTx/>
              <a:buSzTx/>
              <a:buFontTx/>
              <a:buNone/>
            </a:pPr>
            <a:endParaRPr lang="en-US" sz="2200" dirty="0">
              <a:solidFill>
                <a:srgbClr val="37AAED"/>
              </a:solidFill>
              <a:latin typeface="Calibri" charset="0"/>
              <a:ea typeface="ＭＳ Ｐゴシック" charset="0"/>
              <a:cs typeface="ＭＳ Ｐゴシック" charset="0"/>
              <a:sym typeface="Arial"/>
              <a:rtl val="0"/>
            </a:endParaRPr>
          </a:p>
        </p:txBody>
      </p:sp>
      <p:sp>
        <p:nvSpPr>
          <p:cNvPr id="124" name="TextBox 123"/>
          <p:cNvSpPr txBox="1"/>
          <p:nvPr/>
        </p:nvSpPr>
        <p:spPr>
          <a:xfrm>
            <a:off x="640177" y="4731450"/>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[-9  1  4]</a:t>
            </a: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5" name="TextBox 124"/>
          <p:cNvSpPr txBox="1"/>
          <p:nvPr/>
        </p:nvSpPr>
        <p:spPr>
          <a:xfrm>
            <a:off x="640177" y="5061958"/>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[ 3  8 -5]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6" name="TextBox 125"/>
          <p:cNvSpPr txBox="1"/>
          <p:nvPr/>
        </p:nvSpPr>
        <p:spPr>
          <a:xfrm>
            <a:off x="5280504" y="1285473"/>
            <a:ext cx="132041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Movies</a:t>
            </a:r>
            <a:endParaRPr lang="en-US" sz="3000" dirty="0">
              <a:solidFill>
                <a:srgbClr val="FF0000"/>
              </a:solidFill>
              <a:latin typeface="Calibri"/>
              <a:ea typeface="ＭＳ Ｐゴシック" charset="0"/>
              <a:cs typeface="Times New Roman"/>
              <a:sym typeface="Arial"/>
              <a:rtl val="0"/>
            </a:endParaRPr>
          </a:p>
        </p:txBody>
      </p:sp>
      <p:sp>
        <p:nvSpPr>
          <p:cNvPr id="127" name="TextBox 126"/>
          <p:cNvSpPr txBox="1"/>
          <p:nvPr/>
        </p:nvSpPr>
        <p:spPr>
          <a:xfrm rot="16200000">
            <a:off x="-267877" y="4480034"/>
            <a:ext cx="105798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37AAED"/>
                </a:solidFill>
                <a:latin typeface="Calibri"/>
                <a:ea typeface="ＭＳ Ｐゴシック" charset="0"/>
                <a:cs typeface="Times New Roman"/>
                <a:sym typeface="Arial"/>
                <a:rtl val="0"/>
              </a:rPr>
              <a:t>Users</a:t>
            </a:r>
            <a:endParaRPr lang="en-US" sz="3000" dirty="0">
              <a:solidFill>
                <a:srgbClr val="37AAED"/>
              </a:solidFill>
              <a:latin typeface="Calibri"/>
              <a:ea typeface="ＭＳ Ｐゴシック" charset="0"/>
              <a:cs typeface="Times New Roman"/>
              <a:sym typeface="Arial"/>
              <a:rtl val="0"/>
            </a:endParaRPr>
          </a:p>
        </p:txBody>
      </p:sp>
      <p:pic>
        <p:nvPicPr>
          <p:cNvPr id="81" name="Picture 80"/>
          <p:cNvPicPr>
            <a:picLocks noChangeAspect="1"/>
          </p:cNvPicPr>
          <p:nvPr/>
        </p:nvPicPr>
        <p:blipFill>
          <a:blip r:embed="rId4">
            <a:duotone>
              <a:schemeClr val="accent5">
                <a:shade val="45000"/>
                <a:satMod val="135000"/>
              </a:schemeClr>
              <a:prstClr val="white"/>
            </a:duotone>
          </a:blip>
          <a:stretch>
            <a:fillRect/>
          </a:stretch>
        </p:blipFill>
        <p:spPr>
          <a:xfrm rot="10432681">
            <a:off x="5789100" y="3017136"/>
            <a:ext cx="2251861" cy="645474"/>
          </a:xfrm>
          <a:prstGeom prst="rect">
            <a:avLst/>
          </a:prstGeom>
        </p:spPr>
      </p:pic>
      <p:cxnSp>
        <p:nvCxnSpPr>
          <p:cNvPr id="82" name="Straight Connector 81"/>
          <p:cNvCxnSpPr/>
          <p:nvPr/>
        </p:nvCxnSpPr>
        <p:spPr>
          <a:xfrm flipH="1">
            <a:off x="2786774" y="364963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971004" y="3010475"/>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7030595" y="1870183"/>
            <a:ext cx="97478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4</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93" name="TextBox 92"/>
          <p:cNvSpPr txBox="1"/>
          <p:nvPr/>
        </p:nvSpPr>
        <p:spPr>
          <a:xfrm rot="16200000">
            <a:off x="7469002" y="297165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pic>
        <p:nvPicPr>
          <p:cNvPr id="94" name="Picture 93"/>
          <p:cNvPicPr>
            <a:picLocks noChangeAspect="1"/>
          </p:cNvPicPr>
          <p:nvPr/>
        </p:nvPicPr>
        <p:blipFill>
          <a:blip r:embed="rId5">
            <a:duotone>
              <a:schemeClr val="accent5">
                <a:shade val="45000"/>
                <a:satMod val="135000"/>
              </a:schemeClr>
              <a:prstClr val="white"/>
            </a:duotone>
          </a:blip>
          <a:stretch>
            <a:fillRect/>
          </a:stretch>
        </p:blipFill>
        <p:spPr>
          <a:xfrm rot="21422454">
            <a:off x="3514382" y="3137502"/>
            <a:ext cx="2276567" cy="404712"/>
          </a:xfrm>
          <a:prstGeom prst="rect">
            <a:avLst/>
          </a:prstGeom>
        </p:spPr>
      </p:pic>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30</a:t>
            </a:fld>
            <a:endParaRPr lang="en-US">
              <a:solidFill>
                <a:prstClr val="black">
                  <a:tint val="75000"/>
                </a:prstClr>
              </a:solidFill>
            </a:endParaRPr>
          </a:p>
        </p:txBody>
      </p:sp>
    </p:spTree>
    <p:extLst>
      <p:ext uri="{BB962C8B-B14F-4D97-AF65-F5344CB8AC3E}">
        <p14:creationId xmlns:p14="http://schemas.microsoft.com/office/powerpoint/2010/main" val="3218129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Matrix Completion: Collaborative Filtering</a:t>
            </a:r>
          </a:p>
        </p:txBody>
      </p:sp>
      <p:sp>
        <p:nvSpPr>
          <p:cNvPr id="4" name="Oval 3"/>
          <p:cNvSpPr/>
          <p:nvPr/>
        </p:nvSpPr>
        <p:spPr>
          <a:xfrm>
            <a:off x="2078163"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srgbClr val="37AAED"/>
                </a:solidFill>
                <a:sym typeface="Arial"/>
                <a:rtl val="0"/>
              </a:rPr>
              <a:t>[1,-4,3]</a:t>
            </a:r>
            <a:endParaRPr lang="en-US" sz="3000" dirty="0">
              <a:solidFill>
                <a:srgbClr val="000000"/>
              </a:solidFill>
              <a:latin typeface="Cambria"/>
              <a:cs typeface="Cambria"/>
              <a:sym typeface="Arial"/>
              <a:rtl val="0"/>
            </a:endParaRPr>
          </a:p>
        </p:txBody>
      </p:sp>
      <p:sp>
        <p:nvSpPr>
          <p:cNvPr id="5" name="Oval 4"/>
          <p:cNvSpPr/>
          <p:nvPr/>
        </p:nvSpPr>
        <p:spPr>
          <a:xfrm>
            <a:off x="5197427"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srgbClr val="9C0001">
                    <a:lumMod val="60000"/>
                    <a:lumOff val="40000"/>
                  </a:srgbClr>
                </a:solidFill>
                <a:sym typeface="Arial"/>
                <a:rtl val="0"/>
              </a:rPr>
              <a:t>[-5,2,1]</a:t>
            </a:r>
            <a:endParaRPr lang="en-US" sz="3000" dirty="0">
              <a:solidFill>
                <a:srgbClr val="9C0001">
                  <a:lumMod val="60000"/>
                  <a:lumOff val="40000"/>
                </a:srgbClr>
              </a:solidFill>
              <a:latin typeface="Cambria"/>
              <a:cs typeface="Cambria"/>
              <a:sym typeface="Arial"/>
              <a:rtl val="0"/>
            </a:endParaRPr>
          </a:p>
        </p:txBody>
      </p:sp>
      <p:sp>
        <p:nvSpPr>
          <p:cNvPr id="8" name="Oval 7"/>
          <p:cNvSpPr/>
          <p:nvPr/>
        </p:nvSpPr>
        <p:spPr>
          <a:xfrm>
            <a:off x="3587260" y="2880959"/>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smtClean="0">
                <a:solidFill>
                  <a:srgbClr val="660075">
                    <a:lumMod val="60000"/>
                    <a:lumOff val="40000"/>
                  </a:srgbClr>
                </a:solidFill>
                <a:cs typeface="Calibri"/>
                <a:sym typeface="Arial"/>
                <a:rtl val="0"/>
              </a:rPr>
              <a:t>-10</a:t>
            </a:r>
            <a:endParaRPr lang="en-US" sz="4500" dirty="0">
              <a:solidFill>
                <a:srgbClr val="660075">
                  <a:lumMod val="60000"/>
                  <a:lumOff val="40000"/>
                </a:srgbClr>
              </a:solidFill>
              <a:cs typeface="Calibri"/>
              <a:sym typeface="Arial"/>
              <a:rtl val="0"/>
            </a:endParaRPr>
          </a:p>
        </p:txBody>
      </p:sp>
      <p:sp>
        <p:nvSpPr>
          <p:cNvPr id="11" name="Oval 10"/>
          <p:cNvSpPr/>
          <p:nvPr/>
        </p:nvSpPr>
        <p:spPr>
          <a:xfrm>
            <a:off x="3587260" y="4555231"/>
            <a:ext cx="1964863" cy="842823"/>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smtClean="0">
                <a:solidFill>
                  <a:srgbClr val="660075">
                    <a:lumMod val="60000"/>
                    <a:lumOff val="40000"/>
                  </a:srgbClr>
                </a:solidFill>
                <a:cs typeface="Calibri"/>
                <a:sym typeface="Arial"/>
                <a:rtl val="0"/>
              </a:rPr>
              <a:t>-1</a:t>
            </a:r>
            <a:r>
              <a:rPr lang="en-US" altLang="zh-CN" sz="4500" dirty="0" smtClean="0">
                <a:solidFill>
                  <a:srgbClr val="660075">
                    <a:lumMod val="60000"/>
                    <a:lumOff val="40000"/>
                  </a:srgbClr>
                </a:solidFill>
                <a:cs typeface="Calibri"/>
                <a:sym typeface="Arial"/>
                <a:rtl val="0"/>
              </a:rPr>
              <a:t>1</a:t>
            </a:r>
            <a:endParaRPr lang="en-US" sz="4500" dirty="0">
              <a:solidFill>
                <a:srgbClr val="660075">
                  <a:lumMod val="60000"/>
                  <a:lumOff val="40000"/>
                </a:srgbClr>
              </a:solidFill>
              <a:cs typeface="Calibri"/>
              <a:sym typeface="Arial"/>
              <a:rtl val="0"/>
            </a:endParaRPr>
          </a:p>
        </p:txBody>
      </p:sp>
      <p:cxnSp>
        <p:nvCxnSpPr>
          <p:cNvPr id="12" name="Straight Arrow Connector 11"/>
          <p:cNvCxnSpPr/>
          <p:nvPr/>
        </p:nvCxnSpPr>
        <p:spPr>
          <a:xfrm flipH="1">
            <a:off x="5101591" y="2233537"/>
            <a:ext cx="450533"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482158" y="2233537"/>
            <a:ext cx="560868"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8" idx="4"/>
            <a:endCxn id="11" idx="0"/>
          </p:cNvCxnSpPr>
          <p:nvPr/>
        </p:nvCxnSpPr>
        <p:spPr>
          <a:xfrm>
            <a:off x="4569692" y="3723782"/>
            <a:ext cx="0" cy="83144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63687" y="2233537"/>
            <a:ext cx="1505540" cy="400110"/>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prstClr val="black">
                    <a:lumMod val="65000"/>
                    <a:lumOff val="35000"/>
                  </a:prstClr>
                </a:solidFill>
                <a:latin typeface="Cambria"/>
                <a:ea typeface="ＭＳ Ｐゴシック" charset="0"/>
                <a:cs typeface="Cambria"/>
                <a:sym typeface="Arial"/>
                <a:rtl val="0"/>
              </a:rPr>
              <a:t>Dot Product</a:t>
            </a:r>
            <a:endParaRPr lang="en-US" dirty="0">
              <a:solidFill>
                <a:prstClr val="black">
                  <a:lumMod val="65000"/>
                  <a:lumOff val="35000"/>
                </a:prstClr>
              </a:solidFill>
              <a:latin typeface="Cambria"/>
              <a:ea typeface="ＭＳ Ｐゴシック" charset="0"/>
              <a:cs typeface="Cambria"/>
              <a:sym typeface="Arial"/>
              <a:rtl val="0"/>
            </a:endParaRPr>
          </a:p>
        </p:txBody>
      </p:sp>
      <p:sp>
        <p:nvSpPr>
          <p:cNvPr id="16" name="TextBox 15"/>
          <p:cNvSpPr txBox="1"/>
          <p:nvPr/>
        </p:nvSpPr>
        <p:spPr>
          <a:xfrm>
            <a:off x="3620375" y="3839236"/>
            <a:ext cx="1842021" cy="400110"/>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ea typeface="ＭＳ Ｐゴシック" charset="0"/>
                <a:cs typeface="Cambria"/>
                <a:sym typeface="Arial"/>
                <a:rtl val="0"/>
              </a:rPr>
              <a:t>Gaussian Noise</a:t>
            </a:r>
            <a:endParaRPr lang="en-US" dirty="0">
              <a:solidFill>
                <a:srgbClr val="595959"/>
              </a:solidFill>
              <a:latin typeface="Cambria"/>
              <a:ea typeface="ＭＳ Ｐゴシック" charset="0"/>
              <a:cs typeface="Cambria"/>
              <a:sym typeface="Arial"/>
              <a:rtl val="0"/>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31</a:t>
            </a:fld>
            <a:endParaRPr lang="en-US">
              <a:solidFill>
                <a:prstClr val="black">
                  <a:tint val="75000"/>
                </a:prstClr>
              </a:solidFill>
            </a:endParaRPr>
          </a:p>
        </p:txBody>
      </p:sp>
    </p:spTree>
    <p:extLst>
      <p:ext uri="{BB962C8B-B14F-4D97-AF65-F5344CB8AC3E}">
        <p14:creationId xmlns:p14="http://schemas.microsoft.com/office/powerpoint/2010/main" val="24824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Matrix Completion: Collaborative Filtering</a:t>
            </a:r>
          </a:p>
        </p:txBody>
      </p:sp>
      <p:cxnSp>
        <p:nvCxnSpPr>
          <p:cNvPr id="12" name="Straight Connector 11"/>
          <p:cNvCxnSpPr/>
          <p:nvPr/>
        </p:nvCxnSpPr>
        <p:spPr>
          <a:xfrm>
            <a:off x="3207131" y="319512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713563" y="341057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41057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2672366" y="3728136"/>
            <a:ext cx="386873" cy="386873"/>
          </a:xfrm>
          <a:prstGeom prst="rect">
            <a:avLst/>
          </a:prstGeom>
        </p:spPr>
      </p:pic>
      <p:pic>
        <p:nvPicPr>
          <p:cNvPr id="79" name="Picture 78"/>
          <p:cNvPicPr>
            <a:picLocks noChangeAspect="1"/>
          </p:cNvPicPr>
          <p:nvPr/>
        </p:nvPicPr>
        <p:blipFill>
          <a:blip r:embed="rId3"/>
          <a:stretch>
            <a:fillRect/>
          </a:stretch>
        </p:blipFill>
        <p:spPr>
          <a:xfrm>
            <a:off x="2672366" y="4063849"/>
            <a:ext cx="386873" cy="386873"/>
          </a:xfrm>
          <a:prstGeom prst="rect">
            <a:avLst/>
          </a:prstGeom>
        </p:spPr>
      </p:pic>
      <p:pic>
        <p:nvPicPr>
          <p:cNvPr id="86" name="Picture 85"/>
          <p:cNvPicPr>
            <a:picLocks noChangeAspect="1"/>
          </p:cNvPicPr>
          <p:nvPr/>
        </p:nvPicPr>
        <p:blipFill>
          <a:blip r:embed="rId3"/>
          <a:stretch>
            <a:fillRect/>
          </a:stretch>
        </p:blipFill>
        <p:spPr>
          <a:xfrm>
            <a:off x="2672366" y="4394598"/>
            <a:ext cx="386873" cy="386873"/>
          </a:xfrm>
          <a:prstGeom prst="rect">
            <a:avLst/>
          </a:prstGeom>
        </p:spPr>
      </p:pic>
      <p:pic>
        <p:nvPicPr>
          <p:cNvPr id="87" name="Picture 86"/>
          <p:cNvPicPr>
            <a:picLocks noChangeAspect="1"/>
          </p:cNvPicPr>
          <p:nvPr/>
        </p:nvPicPr>
        <p:blipFill>
          <a:blip r:embed="rId3"/>
          <a:stretch>
            <a:fillRect/>
          </a:stretch>
        </p:blipFill>
        <p:spPr>
          <a:xfrm>
            <a:off x="2677410" y="4748816"/>
            <a:ext cx="386873" cy="386873"/>
          </a:xfrm>
          <a:prstGeom prst="rect">
            <a:avLst/>
          </a:prstGeom>
        </p:spPr>
      </p:pic>
      <p:pic>
        <p:nvPicPr>
          <p:cNvPr id="88" name="Picture 87"/>
          <p:cNvPicPr>
            <a:picLocks noChangeAspect="1"/>
          </p:cNvPicPr>
          <p:nvPr/>
        </p:nvPicPr>
        <p:blipFill>
          <a:blip r:embed="rId3"/>
          <a:stretch>
            <a:fillRect/>
          </a:stretch>
        </p:blipFill>
        <p:spPr>
          <a:xfrm>
            <a:off x="2677410" y="5084529"/>
            <a:ext cx="386873" cy="386873"/>
          </a:xfrm>
          <a:prstGeom prst="rect">
            <a:avLst/>
          </a:prstGeom>
        </p:spPr>
      </p:pic>
      <p:sp>
        <p:nvSpPr>
          <p:cNvPr id="119" name="TextBox 118"/>
          <p:cNvSpPr txBox="1"/>
          <p:nvPr/>
        </p:nvSpPr>
        <p:spPr>
          <a:xfrm>
            <a:off x="4700860" y="5593870"/>
            <a:ext cx="2733441" cy="707886"/>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4000" dirty="0" smtClean="0">
                <a:solidFill>
                  <a:prstClr val="black"/>
                </a:solidFill>
                <a:latin typeface="Comic Sans MS"/>
                <a:ea typeface="ＭＳ Ｐゴシック" charset="0"/>
                <a:cs typeface="Comic Sans MS"/>
                <a:sym typeface="Arial"/>
                <a:rtl val="0"/>
              </a:rPr>
              <a:t>Prediction!</a:t>
            </a:r>
            <a:endParaRPr lang="en-US" sz="4000" dirty="0">
              <a:solidFill>
                <a:prstClr val="black"/>
              </a:solidFill>
              <a:latin typeface="Comic Sans MS"/>
              <a:ea typeface="ＭＳ Ｐゴシック" charset="0"/>
              <a:cs typeface="Comic Sans MS"/>
              <a:sym typeface="Arial"/>
              <a:rtl val="0"/>
            </a:endParaRPr>
          </a:p>
        </p:txBody>
      </p:sp>
      <p:sp>
        <p:nvSpPr>
          <p:cNvPr id="57" name="TextBox 56"/>
          <p:cNvSpPr txBox="1"/>
          <p:nvPr/>
        </p:nvSpPr>
        <p:spPr>
          <a:xfrm>
            <a:off x="3571837" y="4677572"/>
            <a:ext cx="470652"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660075">
                    <a:lumMod val="60000"/>
                    <a:lumOff val="40000"/>
                  </a:srgbClr>
                </a:solidFill>
                <a:latin typeface="Calibri" charset="0"/>
                <a:ea typeface="ＭＳ Ｐゴシック" charset="0"/>
                <a:cs typeface="ＭＳ Ｐゴシック" charset="0"/>
                <a:sym typeface="Arial"/>
                <a:rtl val="0"/>
              </a:rPr>
              <a:t>59</a:t>
            </a:r>
            <a:endParaRPr lang="en-US" sz="2200" b="1" dirty="0">
              <a:solidFill>
                <a:srgbClr val="660075">
                  <a:lumMod val="60000"/>
                  <a:lumOff val="40000"/>
                </a:srgbClr>
              </a:solidFill>
              <a:latin typeface="Calibri" charset="0"/>
              <a:ea typeface="ＭＳ Ｐゴシック" charset="0"/>
              <a:cs typeface="ＭＳ Ｐゴシック" charset="0"/>
              <a:sym typeface="Arial"/>
              <a:rtl val="0"/>
            </a:endParaRPr>
          </a:p>
        </p:txBody>
      </p:sp>
      <p:sp>
        <p:nvSpPr>
          <p:cNvPr id="59" name="TextBox 58"/>
          <p:cNvSpPr txBox="1"/>
          <p:nvPr/>
        </p:nvSpPr>
        <p:spPr>
          <a:xfrm>
            <a:off x="6264407" y="4704802"/>
            <a:ext cx="557026"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E113FF"/>
                </a:solidFill>
                <a:latin typeface="Calibri" charset="0"/>
                <a:ea typeface="ＭＳ Ｐゴシック" charset="0"/>
                <a:cs typeface="ＭＳ Ｐゴシック" charset="0"/>
                <a:sym typeface="Arial"/>
                <a:rtl val="0"/>
              </a:rPr>
              <a:t>-80</a:t>
            </a:r>
            <a:endParaRPr lang="en-US" sz="2200" b="1" dirty="0">
              <a:solidFill>
                <a:srgbClr val="E113FF"/>
              </a:solidFill>
              <a:latin typeface="Calibri" charset="0"/>
              <a:ea typeface="ＭＳ Ｐゴシック" charset="0"/>
              <a:cs typeface="ＭＳ Ｐゴシック" charset="0"/>
              <a:sym typeface="Arial"/>
              <a:rtl val="0"/>
            </a:endParaRPr>
          </a:p>
        </p:txBody>
      </p:sp>
      <p:sp>
        <p:nvSpPr>
          <p:cNvPr id="61" name="TextBox 60"/>
          <p:cNvSpPr txBox="1"/>
          <p:nvPr/>
        </p:nvSpPr>
        <p:spPr>
          <a:xfrm>
            <a:off x="5015280" y="5049666"/>
            <a:ext cx="327659"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E113FF"/>
                </a:solidFill>
                <a:latin typeface="Calibri" charset="0"/>
                <a:ea typeface="ＭＳ Ｐゴシック" charset="0"/>
                <a:cs typeface="ＭＳ Ｐゴシック" charset="0"/>
                <a:sym typeface="Arial"/>
                <a:rtl val="0"/>
              </a:rPr>
              <a:t>6</a:t>
            </a:r>
            <a:endParaRPr lang="en-US" sz="2200" b="1" dirty="0">
              <a:solidFill>
                <a:srgbClr val="E113FF"/>
              </a:solidFill>
              <a:latin typeface="Calibri" charset="0"/>
              <a:ea typeface="ＭＳ Ｐゴシック" charset="0"/>
              <a:cs typeface="ＭＳ Ｐゴシック" charset="0"/>
              <a:sym typeface="Arial"/>
              <a:rtl val="0"/>
            </a:endParaRPr>
          </a:p>
        </p:txBody>
      </p:sp>
      <p:sp>
        <p:nvSpPr>
          <p:cNvPr id="63" name="TextBox 62"/>
          <p:cNvSpPr txBox="1"/>
          <p:nvPr/>
        </p:nvSpPr>
        <p:spPr>
          <a:xfrm>
            <a:off x="7598814" y="5050223"/>
            <a:ext cx="470652"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E113FF"/>
                </a:solidFill>
                <a:latin typeface="Calibri" charset="0"/>
                <a:ea typeface="ＭＳ Ｐゴシック" charset="0"/>
                <a:cs typeface="ＭＳ Ｐゴシック" charset="0"/>
                <a:sym typeface="Arial"/>
                <a:rtl val="0"/>
              </a:rPr>
              <a:t>46</a:t>
            </a:r>
            <a:endParaRPr lang="en-US" sz="2200" b="1" dirty="0">
              <a:solidFill>
                <a:srgbClr val="E113FF"/>
              </a:solidFill>
              <a:latin typeface="Calibri" charset="0"/>
              <a:ea typeface="ＭＳ Ｐゴシック" charset="0"/>
              <a:cs typeface="ＭＳ Ｐゴシック" charset="0"/>
              <a:sym typeface="Arial"/>
              <a:rtl val="0"/>
            </a:endParaRPr>
          </a:p>
        </p:txBody>
      </p:sp>
      <p:sp>
        <p:nvSpPr>
          <p:cNvPr id="64" name="TextBox 63"/>
          <p:cNvSpPr txBox="1"/>
          <p:nvPr/>
        </p:nvSpPr>
        <p:spPr>
          <a:xfrm>
            <a:off x="3485463" y="3657672"/>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5" name="TextBox 64"/>
          <p:cNvSpPr txBox="1"/>
          <p:nvPr/>
        </p:nvSpPr>
        <p:spPr>
          <a:xfrm>
            <a:off x="4872287" y="366873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6" name="TextBox 65"/>
          <p:cNvSpPr txBox="1"/>
          <p:nvPr/>
        </p:nvSpPr>
        <p:spPr>
          <a:xfrm>
            <a:off x="6350781" y="3673357"/>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19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7" name="TextBox 66"/>
          <p:cNvSpPr txBox="1"/>
          <p:nvPr/>
        </p:nvSpPr>
        <p:spPr>
          <a:xfrm>
            <a:off x="7598814" y="366929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8" name="TextBox 67"/>
          <p:cNvSpPr txBox="1"/>
          <p:nvPr/>
        </p:nvSpPr>
        <p:spPr>
          <a:xfrm>
            <a:off x="3485463" y="40141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-36</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69" name="TextBox 68"/>
          <p:cNvSpPr txBox="1"/>
          <p:nvPr/>
        </p:nvSpPr>
        <p:spPr>
          <a:xfrm>
            <a:off x="4872287" y="402526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67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0" name="TextBox 69"/>
          <p:cNvSpPr txBox="1"/>
          <p:nvPr/>
        </p:nvSpPr>
        <p:spPr>
          <a:xfrm>
            <a:off x="6350781" y="4029884"/>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77</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1" name="TextBox 70"/>
          <p:cNvSpPr txBox="1"/>
          <p:nvPr/>
        </p:nvSpPr>
        <p:spPr>
          <a:xfrm>
            <a:off x="7598814" y="4025823"/>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2" name="TextBox 71"/>
          <p:cNvSpPr txBox="1"/>
          <p:nvPr/>
        </p:nvSpPr>
        <p:spPr>
          <a:xfrm>
            <a:off x="3485463" y="43505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-24</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3" name="TextBox 72"/>
          <p:cNvSpPr txBox="1"/>
          <p:nvPr/>
        </p:nvSpPr>
        <p:spPr>
          <a:xfrm>
            <a:off x="4872287" y="4361651"/>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61</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4" name="TextBox 73"/>
          <p:cNvSpPr txBox="1"/>
          <p:nvPr/>
        </p:nvSpPr>
        <p:spPr>
          <a:xfrm>
            <a:off x="6350781" y="436626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74</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5" name="TextBox 74"/>
          <p:cNvSpPr txBox="1"/>
          <p:nvPr/>
        </p:nvSpPr>
        <p:spPr>
          <a:xfrm>
            <a:off x="7598814" y="4362208"/>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12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6" name="TextBox 75"/>
          <p:cNvSpPr txBox="1"/>
          <p:nvPr/>
        </p:nvSpPr>
        <p:spPr>
          <a:xfrm>
            <a:off x="4785913" y="47001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-79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7" name="TextBox 76"/>
          <p:cNvSpPr txBox="1"/>
          <p:nvPr/>
        </p:nvSpPr>
        <p:spPr>
          <a:xfrm>
            <a:off x="7512440" y="4700741"/>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-41</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78" name="TextBox 77"/>
          <p:cNvSpPr txBox="1"/>
          <p:nvPr/>
        </p:nvSpPr>
        <p:spPr>
          <a:xfrm>
            <a:off x="3485463" y="50385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-52</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sp>
        <p:nvSpPr>
          <p:cNvPr id="83" name="TextBox 82"/>
          <p:cNvSpPr txBox="1"/>
          <p:nvPr/>
        </p:nvSpPr>
        <p:spPr>
          <a:xfrm>
            <a:off x="6264407" y="50542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smtClean="0">
                <a:solidFill>
                  <a:srgbClr val="660075">
                    <a:lumMod val="40000"/>
                    <a:lumOff val="60000"/>
                  </a:srgbClr>
                </a:solidFill>
                <a:latin typeface="Calibri" charset="0"/>
                <a:ea typeface="ＭＳ Ｐゴシック" charset="0"/>
                <a:cs typeface="ＭＳ Ｐゴシック" charset="0"/>
                <a:sym typeface="Arial"/>
                <a:rtl val="0"/>
              </a:rPr>
              <a:t>-39</a:t>
            </a:r>
            <a:endParaRPr lang="en-US" sz="2200" dirty="0">
              <a:solidFill>
                <a:srgbClr val="660075">
                  <a:lumMod val="40000"/>
                  <a:lumOff val="60000"/>
                </a:srgbClr>
              </a:solidFill>
              <a:latin typeface="Calibri" charset="0"/>
              <a:ea typeface="ＭＳ Ｐゴシック" charset="0"/>
              <a:cs typeface="ＭＳ Ｐゴシック" charset="0"/>
              <a:sym typeface="Arial"/>
              <a:rtl val="0"/>
            </a:endParaRPr>
          </a:p>
        </p:txBody>
      </p:sp>
      <p:cxnSp>
        <p:nvCxnSpPr>
          <p:cNvPr id="89" name="Straight Connector 88"/>
          <p:cNvCxnSpPr/>
          <p:nvPr/>
        </p:nvCxnSpPr>
        <p:spPr>
          <a:xfrm flipH="1">
            <a:off x="2971320" y="1830236"/>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998022" y="1864829"/>
            <a:ext cx="98959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-6</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91" name="TextBox 90"/>
          <p:cNvSpPr txBox="1"/>
          <p:nvPr/>
        </p:nvSpPr>
        <p:spPr>
          <a:xfrm rot="5400000">
            <a:off x="3509818" y="146186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0" name="TextBox 99"/>
          <p:cNvSpPr txBox="1"/>
          <p:nvPr/>
        </p:nvSpPr>
        <p:spPr>
          <a:xfrm rot="16200000">
            <a:off x="3435229" y="296507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1" name="TextBox 100"/>
          <p:cNvSpPr txBox="1"/>
          <p:nvPr/>
        </p:nvSpPr>
        <p:spPr>
          <a:xfrm>
            <a:off x="4255788" y="1867091"/>
            <a:ext cx="996564"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-2</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1</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102" name="TextBox 101"/>
          <p:cNvSpPr txBox="1"/>
          <p:nvPr/>
        </p:nvSpPr>
        <p:spPr>
          <a:xfrm rot="5400000">
            <a:off x="4754331" y="146413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3" name="TextBox 102"/>
          <p:cNvSpPr txBox="1"/>
          <p:nvPr/>
        </p:nvSpPr>
        <p:spPr>
          <a:xfrm rot="16200000">
            <a:off x="4679742" y="296734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4" name="TextBox 103"/>
          <p:cNvSpPr txBox="1"/>
          <p:nvPr/>
        </p:nvSpPr>
        <p:spPr>
          <a:xfrm>
            <a:off x="5794441" y="1868314"/>
            <a:ext cx="978378"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-7</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105" name="TextBox 104"/>
          <p:cNvSpPr txBox="1"/>
          <p:nvPr/>
        </p:nvSpPr>
        <p:spPr>
          <a:xfrm rot="5400000">
            <a:off x="6279732" y="146535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6" name="TextBox 105"/>
          <p:cNvSpPr txBox="1"/>
          <p:nvPr/>
        </p:nvSpPr>
        <p:spPr>
          <a:xfrm rot="16200000">
            <a:off x="6231647" y="296856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12" name="TextBox 111"/>
          <p:cNvSpPr txBox="1"/>
          <p:nvPr/>
        </p:nvSpPr>
        <p:spPr>
          <a:xfrm rot="5400000">
            <a:off x="7515887" y="146722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20" name="TextBox 119"/>
          <p:cNvSpPr txBox="1"/>
          <p:nvPr/>
        </p:nvSpPr>
        <p:spPr>
          <a:xfrm rot="16200000">
            <a:off x="7467802" y="297043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21" name="TextBox 120"/>
          <p:cNvSpPr txBox="1"/>
          <p:nvPr/>
        </p:nvSpPr>
        <p:spPr>
          <a:xfrm>
            <a:off x="621141" y="3684122"/>
            <a:ext cx="1128835" cy="769441"/>
          </a:xfrm>
          <a:prstGeom prst="rect">
            <a:avLst/>
          </a:prstGeom>
          <a:noFill/>
        </p:spPr>
        <p:txBody>
          <a:bodyPr wrap="none" rtlCol="0">
            <a:spAutoFit/>
          </a:bodyPr>
          <a:lstStyle/>
          <a:p>
            <a:pPr algn="l" defTabSz="457200" eaLnBrk="1" hangingPunct="1">
              <a:spcBef>
                <a:spcPct val="0"/>
              </a:spcBef>
              <a:buClrTx/>
              <a:buSzTx/>
              <a:buFontTx/>
              <a:buNone/>
              <a:tabLst>
                <a:tab pos="225425" algn="l"/>
              </a:tabLst>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[ 4  1 -5]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2" name="TextBox 121"/>
          <p:cNvSpPr txBox="1"/>
          <p:nvPr/>
        </p:nvSpPr>
        <p:spPr>
          <a:xfrm>
            <a:off x="625997" y="4037442"/>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[ 7 -2  0]</a:t>
            </a: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3" name="TextBox 122"/>
          <p:cNvSpPr txBox="1"/>
          <p:nvPr/>
        </p:nvSpPr>
        <p:spPr>
          <a:xfrm>
            <a:off x="635321" y="4378130"/>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37AAED"/>
                </a:solidFill>
                <a:latin typeface="Calibri" charset="0"/>
                <a:ea typeface="ＭＳ Ｐゴシック" charset="0"/>
                <a:cs typeface="ＭＳ Ｐゴシック" charset="0"/>
                <a:sym typeface="Arial"/>
                <a:rtl val="0"/>
              </a:rPr>
              <a:t>[ 6 -2  3]</a:t>
            </a:r>
          </a:p>
          <a:p>
            <a:pPr algn="l" defTabSz="457200" eaLnBrk="1" hangingPunct="1">
              <a:spcBef>
                <a:spcPct val="0"/>
              </a:spcBef>
              <a:buClrTx/>
              <a:buSzTx/>
              <a:buFontTx/>
              <a:buNone/>
            </a:pPr>
            <a:endParaRPr lang="en-US" sz="2200" dirty="0">
              <a:solidFill>
                <a:srgbClr val="37AAED"/>
              </a:solidFill>
              <a:latin typeface="Calibri" charset="0"/>
              <a:ea typeface="ＭＳ Ｐゴシック" charset="0"/>
              <a:cs typeface="ＭＳ Ｐゴシック" charset="0"/>
              <a:sym typeface="Arial"/>
              <a:rtl val="0"/>
            </a:endParaRPr>
          </a:p>
        </p:txBody>
      </p:sp>
      <p:sp>
        <p:nvSpPr>
          <p:cNvPr id="124" name="TextBox 123"/>
          <p:cNvSpPr txBox="1"/>
          <p:nvPr/>
        </p:nvSpPr>
        <p:spPr>
          <a:xfrm>
            <a:off x="640177" y="4731450"/>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[-9  1  4]</a:t>
            </a: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5" name="TextBox 124"/>
          <p:cNvSpPr txBox="1"/>
          <p:nvPr/>
        </p:nvSpPr>
        <p:spPr>
          <a:xfrm>
            <a:off x="640177" y="5061958"/>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C5986">
                    <a:lumMod val="60000"/>
                    <a:lumOff val="40000"/>
                  </a:srgbClr>
                </a:solidFill>
                <a:latin typeface="Calibri" charset="0"/>
                <a:ea typeface="ＭＳ Ｐゴシック" charset="0"/>
                <a:cs typeface="ＭＳ Ｐゴシック" charset="0"/>
                <a:sym typeface="Arial"/>
                <a:rtl val="0"/>
              </a:rPr>
              <a:t>[ 3  8 -5]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6" name="TextBox 125"/>
          <p:cNvSpPr txBox="1"/>
          <p:nvPr/>
        </p:nvSpPr>
        <p:spPr>
          <a:xfrm>
            <a:off x="5280504" y="1285473"/>
            <a:ext cx="132041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Movies</a:t>
            </a:r>
            <a:endParaRPr lang="en-US" sz="3000" dirty="0">
              <a:solidFill>
                <a:srgbClr val="FF0000"/>
              </a:solidFill>
              <a:latin typeface="Calibri"/>
              <a:ea typeface="ＭＳ Ｐゴシック" charset="0"/>
              <a:cs typeface="Times New Roman"/>
              <a:sym typeface="Arial"/>
              <a:rtl val="0"/>
            </a:endParaRPr>
          </a:p>
        </p:txBody>
      </p:sp>
      <p:sp>
        <p:nvSpPr>
          <p:cNvPr id="127" name="TextBox 126"/>
          <p:cNvSpPr txBox="1"/>
          <p:nvPr/>
        </p:nvSpPr>
        <p:spPr>
          <a:xfrm rot="16200000">
            <a:off x="-267877" y="4480034"/>
            <a:ext cx="105798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37AAED"/>
                </a:solidFill>
                <a:latin typeface="Calibri"/>
                <a:ea typeface="ＭＳ Ｐゴシック" charset="0"/>
                <a:cs typeface="Times New Roman"/>
                <a:sym typeface="Arial"/>
                <a:rtl val="0"/>
              </a:rPr>
              <a:t>Users</a:t>
            </a:r>
            <a:endParaRPr lang="en-US" sz="3000" dirty="0">
              <a:solidFill>
                <a:srgbClr val="37AAED"/>
              </a:solidFill>
              <a:latin typeface="Calibri"/>
              <a:ea typeface="ＭＳ Ｐゴシック" charset="0"/>
              <a:cs typeface="Times New Roman"/>
              <a:sym typeface="Arial"/>
              <a:rtl val="0"/>
            </a:endParaRPr>
          </a:p>
        </p:txBody>
      </p:sp>
      <p:pic>
        <p:nvPicPr>
          <p:cNvPr id="81" name="Picture 80"/>
          <p:cNvPicPr>
            <a:picLocks noChangeAspect="1"/>
          </p:cNvPicPr>
          <p:nvPr/>
        </p:nvPicPr>
        <p:blipFill>
          <a:blip r:embed="rId4">
            <a:duotone>
              <a:schemeClr val="accent5">
                <a:shade val="45000"/>
                <a:satMod val="135000"/>
              </a:schemeClr>
              <a:prstClr val="white"/>
            </a:duotone>
          </a:blip>
          <a:stretch>
            <a:fillRect/>
          </a:stretch>
        </p:blipFill>
        <p:spPr>
          <a:xfrm rot="10432681">
            <a:off x="5789100" y="3017136"/>
            <a:ext cx="2251861" cy="645474"/>
          </a:xfrm>
          <a:prstGeom prst="rect">
            <a:avLst/>
          </a:prstGeom>
        </p:spPr>
      </p:pic>
      <p:cxnSp>
        <p:nvCxnSpPr>
          <p:cNvPr id="82" name="Straight Connector 81"/>
          <p:cNvCxnSpPr/>
          <p:nvPr/>
        </p:nvCxnSpPr>
        <p:spPr>
          <a:xfrm flipH="1">
            <a:off x="2786774" y="364963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971004" y="3010475"/>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7030595" y="1870183"/>
            <a:ext cx="97478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4</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2</a:t>
            </a:r>
            <a:endParaRPr lang="en-US" sz="2200"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93" name="TextBox 92"/>
          <p:cNvSpPr txBox="1"/>
          <p:nvPr/>
        </p:nvSpPr>
        <p:spPr>
          <a:xfrm rot="16200000">
            <a:off x="7469002" y="297165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pic>
        <p:nvPicPr>
          <p:cNvPr id="94" name="Picture 93"/>
          <p:cNvPicPr>
            <a:picLocks noChangeAspect="1"/>
          </p:cNvPicPr>
          <p:nvPr/>
        </p:nvPicPr>
        <p:blipFill>
          <a:blip r:embed="rId5">
            <a:duotone>
              <a:schemeClr val="accent5">
                <a:shade val="45000"/>
                <a:satMod val="135000"/>
              </a:schemeClr>
              <a:prstClr val="white"/>
            </a:duotone>
          </a:blip>
          <a:stretch>
            <a:fillRect/>
          </a:stretch>
        </p:blipFill>
        <p:spPr>
          <a:xfrm rot="21422454">
            <a:off x="3514382" y="3137502"/>
            <a:ext cx="2276567" cy="404712"/>
          </a:xfrm>
          <a:prstGeom prst="rect">
            <a:avLst/>
          </a:prstGeom>
        </p:spPr>
      </p:pic>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32</a:t>
            </a:fld>
            <a:endParaRPr lang="en-US">
              <a:solidFill>
                <a:prstClr val="black">
                  <a:tint val="75000"/>
                </a:prstClr>
              </a:solidFill>
            </a:endParaRPr>
          </a:p>
        </p:txBody>
      </p:sp>
    </p:spTree>
    <p:extLst>
      <p:ext uri="{BB962C8B-B14F-4D97-AF65-F5344CB8AC3E}">
        <p14:creationId xmlns:p14="http://schemas.microsoft.com/office/powerpoint/2010/main" val="21701713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TALK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7" name="TextBox 46"/>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THANK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HACK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smtClean="0">
                <a:solidFill>
                  <a:srgbClr val="9C0001">
                    <a:lumMod val="60000"/>
                    <a:lumOff val="40000"/>
                  </a:srgbClr>
                </a:solidFill>
                <a:latin typeface="Calibri" charset="0"/>
                <a:ea typeface="ＭＳ Ｐゴシック" charset="0"/>
                <a:cs typeface="ＭＳ Ｐゴシック" charset="0"/>
                <a:sym typeface="Arial"/>
                <a:rtl val="0"/>
              </a:rPr>
              <a:t>Sg</a:t>
            </a:r>
            <a:r>
              <a:rPr lang="en-US" dirty="0" smtClean="0">
                <a:solidFill>
                  <a:srgbClr val="9C0001">
                    <a:lumMod val="60000"/>
                    <a:lumOff val="40000"/>
                  </a:srgbClr>
                </a:solidFill>
                <a:latin typeface="Calibri" charset="0"/>
                <a:ea typeface="ＭＳ Ｐゴシック" charset="0"/>
                <a:cs typeface="ＭＳ Ｐゴシック" charset="0"/>
                <a:sym typeface="Arial"/>
                <a:rtl val="0"/>
              </a:rPr>
              <a:t>.</a:t>
            </a:r>
            <a:endParaRPr lang="en-US"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a:t>
            </a:r>
            <a:r>
              <a:rPr lang="en-US" dirty="0" smtClean="0">
                <a:solidFill>
                  <a:srgbClr val="FF2B2C"/>
                </a:solidFill>
                <a:latin typeface="Calibri" charset="0"/>
                <a:ea typeface="ＭＳ Ｐゴシック" charset="0"/>
                <a:cs typeface="ＭＳ Ｐゴシック" charset="0"/>
                <a:sym typeface="Arial"/>
                <a:rtl val="0"/>
              </a:rPr>
              <a:t>P Pres. </a:t>
            </a:r>
            <a:r>
              <a:rPr lang="en-US" dirty="0" err="1" smtClean="0">
                <a:solidFill>
                  <a:srgbClr val="FF2B2C"/>
                </a:solidFill>
                <a:latin typeface="Calibri" charset="0"/>
                <a:ea typeface="ＭＳ Ｐゴシック" charset="0"/>
                <a:cs typeface="ＭＳ Ｐゴシック" charset="0"/>
                <a:sym typeface="Arial"/>
                <a:rtl val="0"/>
              </a:rPr>
              <a:t>Sg</a:t>
            </a:r>
            <a:r>
              <a:rPr lang="en-US" dirty="0" smtClean="0">
                <a:solidFill>
                  <a:srgbClr val="FF2B2C"/>
                </a:solidFill>
                <a:latin typeface="Calibri" charset="0"/>
                <a:ea typeface="ＭＳ Ｐゴシック" charset="0"/>
                <a:cs typeface="ＭＳ Ｐゴシック" charset="0"/>
                <a:sym typeface="Arial"/>
                <a:rtl val="0"/>
              </a:rPr>
              <a:t>.</a:t>
            </a:r>
            <a:endParaRPr lang="en-US" dirty="0">
              <a:solidFill>
                <a:srgbClr val="FF2B2C"/>
              </a:solidFill>
              <a:latin typeface="Calibri" charset="0"/>
              <a:ea typeface="ＭＳ Ｐゴシック" charset="0"/>
              <a:cs typeface="ＭＳ Ｐゴシック" charset="0"/>
              <a:sym typeface="Arial"/>
              <a:rtl val="0"/>
            </a:endParaRP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Tense</a:t>
            </a:r>
            <a:endParaRPr lang="en-US" dirty="0">
              <a:solidFill>
                <a:srgbClr val="FF2B2C"/>
              </a:solidFill>
              <a:latin typeface="Calibri" charset="0"/>
              <a:ea typeface="ＭＳ Ｐゴシック" charset="0"/>
              <a:cs typeface="ＭＳ Ｐゴシック" charset="0"/>
              <a:sym typeface="Arial"/>
              <a:rtl val="0"/>
            </a:endParaRP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Part.</a:t>
            </a:r>
            <a:endParaRPr lang="en-US" dirty="0">
              <a:solidFill>
                <a:srgbClr val="FF2B2C"/>
              </a:solidFill>
              <a:latin typeface="Calibri" charset="0"/>
              <a:ea typeface="ＭＳ Ｐゴシック" charset="0"/>
              <a:cs typeface="ＭＳ Ｐゴシック" charset="0"/>
              <a:sym typeface="Arial"/>
              <a:rtl val="0"/>
            </a:endParaRP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258052"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Tenses</a:t>
            </a:r>
            <a:endParaRPr lang="en-US" sz="3000" dirty="0">
              <a:solidFill>
                <a:srgbClr val="FF0000"/>
              </a:solidFill>
              <a:latin typeface="Calibri"/>
              <a:ea typeface="ＭＳ Ｐゴシック" charset="0"/>
              <a:cs typeface="Times New Roman"/>
              <a:sym typeface="Arial"/>
              <a:rtl val="0"/>
            </a:endParaRPr>
          </a:p>
        </p:txBody>
      </p:sp>
      <p:sp>
        <p:nvSpPr>
          <p:cNvPr id="52" name="TextBox 51"/>
          <p:cNvSpPr txBox="1"/>
          <p:nvPr/>
        </p:nvSpPr>
        <p:spPr>
          <a:xfrm rot="16200000">
            <a:off x="-279429" y="4341494"/>
            <a:ext cx="1081095"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37AAED"/>
                </a:solidFill>
                <a:latin typeface="Calibri"/>
                <a:ea typeface="ＭＳ Ｐゴシック" charset="0"/>
                <a:cs typeface="Times New Roman"/>
                <a:sym typeface="Arial"/>
                <a:rtl val="0"/>
              </a:rPr>
              <a:t>Verbs</a:t>
            </a:r>
            <a:endParaRPr lang="en-US" sz="3000" dirty="0">
              <a:solidFill>
                <a:srgbClr val="37AAED"/>
              </a:solidFill>
              <a:latin typeface="Calibri"/>
              <a:ea typeface="ＭＳ Ｐゴシック" charset="0"/>
              <a:cs typeface="Times New Roman"/>
              <a:sym typeface="Arial"/>
              <a:rtl val="0"/>
            </a:endParaRP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CRACK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SLAP</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kɹæks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kɹækt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slæpt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33</a:t>
            </a:fld>
            <a:endParaRPr lang="en-US">
              <a:solidFill>
                <a:prstClr val="black">
                  <a:tint val="75000"/>
                </a:prstClr>
              </a:solidFill>
            </a:endParaRPr>
          </a:p>
        </p:txBody>
      </p:sp>
    </p:spTree>
    <p:extLst>
      <p:ext uri="{BB962C8B-B14F-4D97-AF65-F5344CB8AC3E}">
        <p14:creationId xmlns:p14="http://schemas.microsoft.com/office/powerpoint/2010/main" val="1135175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TALK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7" name="TextBox 46"/>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THANK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HACK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smtClean="0">
                <a:solidFill>
                  <a:srgbClr val="9C0001">
                    <a:lumMod val="60000"/>
                    <a:lumOff val="40000"/>
                  </a:srgbClr>
                </a:solidFill>
                <a:latin typeface="Calibri" charset="0"/>
                <a:ea typeface="ＭＳ Ｐゴシック" charset="0"/>
                <a:cs typeface="ＭＳ Ｐゴシック" charset="0"/>
                <a:sym typeface="Arial"/>
                <a:rtl val="0"/>
              </a:rPr>
              <a:t>Sg</a:t>
            </a:r>
            <a:r>
              <a:rPr lang="en-US" dirty="0" smtClean="0">
                <a:solidFill>
                  <a:srgbClr val="9C0001">
                    <a:lumMod val="60000"/>
                    <a:lumOff val="40000"/>
                  </a:srgbClr>
                </a:solidFill>
                <a:latin typeface="Calibri" charset="0"/>
                <a:ea typeface="ＭＳ Ｐゴシック" charset="0"/>
                <a:cs typeface="ＭＳ Ｐゴシック" charset="0"/>
                <a:sym typeface="Arial"/>
                <a:rtl val="0"/>
              </a:rPr>
              <a:t>.</a:t>
            </a:r>
            <a:endParaRPr lang="en-US"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a:t>
            </a:r>
            <a:r>
              <a:rPr lang="en-US" dirty="0" smtClean="0">
                <a:solidFill>
                  <a:srgbClr val="FF2B2C"/>
                </a:solidFill>
                <a:latin typeface="Calibri" charset="0"/>
                <a:ea typeface="ＭＳ Ｐゴシック" charset="0"/>
                <a:cs typeface="ＭＳ Ｐゴシック" charset="0"/>
                <a:sym typeface="Arial"/>
                <a:rtl val="0"/>
              </a:rPr>
              <a:t>P Pres. </a:t>
            </a:r>
            <a:r>
              <a:rPr lang="en-US" dirty="0" err="1" smtClean="0">
                <a:solidFill>
                  <a:srgbClr val="FF2B2C"/>
                </a:solidFill>
                <a:latin typeface="Calibri" charset="0"/>
                <a:ea typeface="ＭＳ Ｐゴシック" charset="0"/>
                <a:cs typeface="ＭＳ Ｐゴシック" charset="0"/>
                <a:sym typeface="Arial"/>
                <a:rtl val="0"/>
              </a:rPr>
              <a:t>Sg</a:t>
            </a:r>
            <a:r>
              <a:rPr lang="en-US" dirty="0" smtClean="0">
                <a:solidFill>
                  <a:srgbClr val="FF2B2C"/>
                </a:solidFill>
                <a:latin typeface="Calibri" charset="0"/>
                <a:ea typeface="ＭＳ Ｐゴシック" charset="0"/>
                <a:cs typeface="ＭＳ Ｐゴシック" charset="0"/>
                <a:sym typeface="Arial"/>
                <a:rtl val="0"/>
              </a:rPr>
              <a:t>.</a:t>
            </a:r>
            <a:endParaRPr lang="en-US" dirty="0">
              <a:solidFill>
                <a:srgbClr val="FF2B2C"/>
              </a:solidFill>
              <a:latin typeface="Calibri" charset="0"/>
              <a:ea typeface="ＭＳ Ｐゴシック" charset="0"/>
              <a:cs typeface="ＭＳ Ｐゴシック" charset="0"/>
              <a:sym typeface="Arial"/>
              <a:rtl val="0"/>
            </a:endParaRP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Tense</a:t>
            </a:r>
            <a:endParaRPr lang="en-US" dirty="0">
              <a:solidFill>
                <a:srgbClr val="FF2B2C"/>
              </a:solidFill>
              <a:latin typeface="Calibri" charset="0"/>
              <a:ea typeface="ＭＳ Ｐゴシック" charset="0"/>
              <a:cs typeface="ＭＳ Ｐゴシック" charset="0"/>
              <a:sym typeface="Arial"/>
              <a:rtl val="0"/>
            </a:endParaRP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Part.</a:t>
            </a:r>
            <a:endParaRPr lang="en-US" dirty="0">
              <a:solidFill>
                <a:srgbClr val="FF2B2C"/>
              </a:solidFill>
              <a:latin typeface="Calibri" charset="0"/>
              <a:ea typeface="ＭＳ Ｐゴシック" charset="0"/>
              <a:cs typeface="ＭＳ Ｐゴシック" charset="0"/>
              <a:sym typeface="Arial"/>
              <a:rtl val="0"/>
            </a:endParaRP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46597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Suffixes </a:t>
            </a:r>
            <a:endParaRPr lang="en-US" sz="3000" dirty="0">
              <a:solidFill>
                <a:srgbClr val="FF0000"/>
              </a:solidFill>
              <a:latin typeface="Calibri"/>
              <a:ea typeface="ＭＳ Ｐゴシック" charset="0"/>
              <a:cs typeface="Times New Roman"/>
              <a:sym typeface="Arial"/>
              <a:rtl val="0"/>
            </a:endParaRPr>
          </a:p>
        </p:txBody>
      </p:sp>
      <p:sp>
        <p:nvSpPr>
          <p:cNvPr id="52" name="TextBox 51"/>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37AAED"/>
                </a:solidFill>
                <a:latin typeface="Calibri"/>
                <a:ea typeface="ＭＳ Ｐゴシック" charset="0"/>
                <a:cs typeface="Times New Roman"/>
                <a:sym typeface="Arial"/>
                <a:rtl val="0"/>
              </a:rPr>
              <a:t>Stems</a:t>
            </a:r>
            <a:endParaRPr lang="en-US" sz="3000" dirty="0">
              <a:solidFill>
                <a:srgbClr val="37AAED"/>
              </a:solidFill>
              <a:latin typeface="Calibri"/>
              <a:ea typeface="ＭＳ Ｐゴシック" charset="0"/>
              <a:cs typeface="Times New Roman"/>
              <a:sym typeface="Arial"/>
              <a:rtl val="0"/>
            </a:endParaRP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tɔkt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EB62FF"/>
                </a:solidFill>
                <a:latin typeface="Calibri" charset="0"/>
                <a:ea typeface="ＭＳ Ｐゴシック" charset="0"/>
                <a:cs typeface="ＭＳ Ｐゴシック" charset="0"/>
                <a:sym typeface="Arial"/>
                <a:rtl val="0"/>
              </a:rPr>
              <a:t>eɪŋkt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hækt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CRACK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SLAP</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kɹæks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kɹækt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EB62FF"/>
                </a:solidFill>
                <a:latin typeface="Calibri" charset="0"/>
                <a:ea typeface="ＭＳ Ｐゴシック" charset="0"/>
                <a:cs typeface="ＭＳ Ｐゴシック" charset="0"/>
                <a:sym typeface="Arial"/>
                <a:rtl val="0"/>
              </a:rPr>
              <a:t>slæpt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9C0001">
                    <a:lumMod val="60000"/>
                    <a:lumOff val="40000"/>
                  </a:srgbClr>
                </a:solidFill>
                <a:latin typeface="Calibri" charset="0"/>
                <a:ea typeface="ＭＳ Ｐゴシック" charset="0"/>
                <a:cs typeface="ＭＳ Ｐゴシック" charset="0"/>
                <a:sym typeface="Arial"/>
                <a:rtl val="0"/>
              </a:rPr>
              <a:t>Ø</a:t>
            </a:r>
            <a:r>
              <a:rPr lang="en-US" sz="2200" dirty="0">
                <a:solidFill>
                  <a:srgbClr val="000000"/>
                </a:solidFill>
                <a:latin typeface="Calibri" charset="0"/>
                <a:ea typeface="ＭＳ Ｐゴシック" charset="0"/>
                <a:cs typeface="ＭＳ Ｐゴシック" charset="0"/>
                <a:sym typeface="Arial"/>
                <a:rtl val="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sym typeface="Arial"/>
                <a:rtl val="0"/>
              </a:rPr>
              <a:t>/</a:t>
            </a:r>
            <a:r>
              <a:rPr lang="en-US" sz="2200" dirty="0" smtClean="0">
                <a:solidFill>
                  <a:srgbClr val="FF2B2C"/>
                </a:solidFill>
                <a:latin typeface="Calibri" charset="0"/>
                <a:ea typeface="ＭＳ Ｐゴシック" charset="0"/>
                <a:cs typeface="ＭＳ Ｐゴシック" charset="0"/>
                <a:sym typeface="Arial"/>
                <a:rtl val="0"/>
              </a:rPr>
              <a:t>t</a:t>
            </a:r>
            <a:r>
              <a:rPr lang="en-US" sz="2200" dirty="0" smtClean="0">
                <a:solidFill>
                  <a:prstClr val="black"/>
                </a:solidFill>
                <a:latin typeface="Calibri" charset="0"/>
                <a:ea typeface="ＭＳ Ｐゴシック" charset="0"/>
                <a:cs typeface="ＭＳ Ｐゴシック" charset="0"/>
                <a:sym typeface="Arial"/>
                <a:rtl val="0"/>
              </a:rPr>
              <a:t>/</a:t>
            </a:r>
            <a:endParaRPr lang="en-US" sz="2200" dirty="0">
              <a:solidFill>
                <a:prstClr val="black"/>
              </a:solidFill>
              <a:latin typeface="Calibri" charset="0"/>
              <a:ea typeface="ＭＳ Ｐゴシック" charset="0"/>
              <a:cs typeface="ＭＳ Ｐゴシック" charset="0"/>
              <a:sym typeface="Arial"/>
              <a:rtl val="0"/>
            </a:endParaRP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slæp</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kɹæk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34</a:t>
            </a:fld>
            <a:endParaRPr lang="en-US">
              <a:solidFill>
                <a:prstClr val="black">
                  <a:tint val="75000"/>
                </a:prstClr>
              </a:solidFill>
            </a:endParaRPr>
          </a:p>
        </p:txBody>
      </p:sp>
    </p:spTree>
    <p:extLst>
      <p:ext uri="{BB962C8B-B14F-4D97-AF65-F5344CB8AC3E}">
        <p14:creationId xmlns:p14="http://schemas.microsoft.com/office/powerpoint/2010/main" val="34623640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Phonological Exercise</a:t>
            </a:r>
            <a:endParaRPr lang="en-US" dirty="0"/>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0C5986">
                    <a:lumMod val="60000"/>
                    <a:lumOff val="40000"/>
                  </a:srgbClr>
                </a:solidFill>
                <a:latin typeface="Calibri" charset="0"/>
                <a:ea typeface="ＭＳ Ｐゴシック" charset="0"/>
                <a:cs typeface="ＭＳ Ｐゴシック" charset="0"/>
                <a:sym typeface="Arial"/>
                <a:rtl val="0"/>
              </a:rPr>
              <a:t>tɔk</a:t>
            </a:r>
            <a:r>
              <a:rPr lang="en-US" sz="2200" dirty="0" err="1" smtClean="0">
                <a:solidFill>
                  <a:srgbClr val="9C0001">
                    <a:lumMod val="60000"/>
                    <a:lumOff val="40000"/>
                  </a:srgbClr>
                </a:solidFill>
                <a:latin typeface="Calibri" charset="0"/>
                <a:ea typeface="ＭＳ Ｐゴシック" charset="0"/>
                <a:cs typeface="ＭＳ Ｐゴシック" charset="0"/>
                <a:sym typeface="Arial"/>
                <a:rtl val="0"/>
              </a:rPr>
              <a:t>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tɔk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TALK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7" name="TextBox 46"/>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THANK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HACK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smtClean="0">
                <a:solidFill>
                  <a:srgbClr val="9C0001">
                    <a:lumMod val="60000"/>
                    <a:lumOff val="40000"/>
                  </a:srgbClr>
                </a:solidFill>
                <a:latin typeface="Calibri" charset="0"/>
                <a:ea typeface="ＭＳ Ｐゴシック" charset="0"/>
                <a:cs typeface="ＭＳ Ｐゴシック" charset="0"/>
                <a:sym typeface="Arial"/>
                <a:rtl val="0"/>
              </a:rPr>
              <a:t>Sg</a:t>
            </a:r>
            <a:r>
              <a:rPr lang="en-US" dirty="0" smtClean="0">
                <a:solidFill>
                  <a:srgbClr val="9C0001">
                    <a:lumMod val="60000"/>
                    <a:lumOff val="40000"/>
                  </a:srgbClr>
                </a:solidFill>
                <a:latin typeface="Calibri" charset="0"/>
                <a:ea typeface="ＭＳ Ｐゴシック" charset="0"/>
                <a:cs typeface="ＭＳ Ｐゴシック" charset="0"/>
                <a:sym typeface="Arial"/>
                <a:rtl val="0"/>
              </a:rPr>
              <a:t>.</a:t>
            </a:r>
            <a:endParaRPr lang="en-US"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a:t>
            </a:r>
            <a:r>
              <a:rPr lang="en-US" dirty="0" smtClean="0">
                <a:solidFill>
                  <a:srgbClr val="FF2B2C"/>
                </a:solidFill>
                <a:latin typeface="Calibri" charset="0"/>
                <a:ea typeface="ＭＳ Ｐゴシック" charset="0"/>
                <a:cs typeface="ＭＳ Ｐゴシック" charset="0"/>
                <a:sym typeface="Arial"/>
                <a:rtl val="0"/>
              </a:rPr>
              <a:t>P Pres. </a:t>
            </a:r>
            <a:r>
              <a:rPr lang="en-US" dirty="0" err="1" smtClean="0">
                <a:solidFill>
                  <a:srgbClr val="FF2B2C"/>
                </a:solidFill>
                <a:latin typeface="Calibri" charset="0"/>
                <a:ea typeface="ＭＳ Ｐゴシック" charset="0"/>
                <a:cs typeface="ＭＳ Ｐゴシック" charset="0"/>
                <a:sym typeface="Arial"/>
                <a:rtl val="0"/>
              </a:rPr>
              <a:t>Sg</a:t>
            </a:r>
            <a:r>
              <a:rPr lang="en-US" dirty="0" smtClean="0">
                <a:solidFill>
                  <a:srgbClr val="FF2B2C"/>
                </a:solidFill>
                <a:latin typeface="Calibri" charset="0"/>
                <a:ea typeface="ＭＳ Ｐゴシック" charset="0"/>
                <a:cs typeface="ＭＳ Ｐゴシック" charset="0"/>
                <a:sym typeface="Arial"/>
                <a:rtl val="0"/>
              </a:rPr>
              <a:t>.</a:t>
            </a:r>
            <a:endParaRPr lang="en-US" dirty="0">
              <a:solidFill>
                <a:srgbClr val="FF2B2C"/>
              </a:solidFill>
              <a:latin typeface="Calibri" charset="0"/>
              <a:ea typeface="ＭＳ Ｐゴシック" charset="0"/>
              <a:cs typeface="ＭＳ Ｐゴシック" charset="0"/>
              <a:sym typeface="Arial"/>
              <a:rtl val="0"/>
            </a:endParaRP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Tense</a:t>
            </a:r>
            <a:endParaRPr lang="en-US" dirty="0">
              <a:solidFill>
                <a:srgbClr val="FF2B2C"/>
              </a:solidFill>
              <a:latin typeface="Calibri" charset="0"/>
              <a:ea typeface="ＭＳ Ｐゴシック" charset="0"/>
              <a:cs typeface="ＭＳ Ｐゴシック" charset="0"/>
              <a:sym typeface="Arial"/>
              <a:rtl val="0"/>
            </a:endParaRP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Part.</a:t>
            </a:r>
            <a:endParaRPr lang="en-US" dirty="0">
              <a:solidFill>
                <a:srgbClr val="FF2B2C"/>
              </a:solidFill>
              <a:latin typeface="Calibri" charset="0"/>
              <a:ea typeface="ＭＳ Ｐゴシック" charset="0"/>
              <a:cs typeface="ＭＳ Ｐゴシック" charset="0"/>
              <a:sym typeface="Arial"/>
              <a:rtl val="0"/>
            </a:endParaRP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tɔk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err="1" smtClean="0">
                <a:solidFill>
                  <a:srgbClr val="FF2B2C"/>
                </a:solidFill>
                <a:latin typeface="Calibri" charset="0"/>
                <a:ea typeface="ＭＳ Ｐゴシック" charset="0"/>
                <a:cs typeface="ＭＳ Ｐゴシック" charset="0"/>
                <a:sym typeface="Arial"/>
                <a:rtl val="0"/>
              </a:rPr>
              <a:t>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err="1" smtClean="0">
                <a:solidFill>
                  <a:srgbClr val="FF2B2C"/>
                </a:solidFill>
                <a:latin typeface="Calibri" charset="0"/>
                <a:ea typeface="ＭＳ Ｐゴシック" charset="0"/>
                <a:cs typeface="ＭＳ Ｐゴシック" charset="0"/>
                <a:sym typeface="Arial"/>
                <a:rtl val="0"/>
              </a:rPr>
              <a:t>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CRACK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SLAP</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kɹæk</a:t>
            </a:r>
            <a:r>
              <a:rPr lang="en-US" sz="2200" dirty="0" err="1" smtClean="0">
                <a:solidFill>
                  <a:srgbClr val="FF2B2C"/>
                </a:solidFill>
                <a:latin typeface="Calibri" charset="0"/>
                <a:ea typeface="ＭＳ Ｐゴシック" charset="0"/>
                <a:cs typeface="ＭＳ Ｐゴシック" charset="0"/>
                <a:sym typeface="Arial"/>
                <a:rtl val="0"/>
              </a:rPr>
              <a:t>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kɹæk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slæp</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9C0001">
                    <a:lumMod val="60000"/>
                    <a:lumOff val="40000"/>
                  </a:srgbClr>
                </a:solidFill>
                <a:latin typeface="Calibri" charset="0"/>
                <a:ea typeface="ＭＳ Ｐゴシック" charset="0"/>
                <a:cs typeface="ＭＳ Ｐゴシック" charset="0"/>
                <a:sym typeface="Arial"/>
                <a:rtl val="0"/>
              </a:rPr>
              <a:t>Ø</a:t>
            </a:r>
            <a:r>
              <a:rPr lang="en-US" sz="2200" dirty="0">
                <a:solidFill>
                  <a:srgbClr val="000000"/>
                </a:solidFill>
                <a:latin typeface="Calibri" charset="0"/>
                <a:ea typeface="ＭＳ Ｐゴシック" charset="0"/>
                <a:cs typeface="ＭＳ Ｐゴシック" charset="0"/>
                <a:sym typeface="Arial"/>
                <a:rtl val="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sym typeface="Arial"/>
                <a:rtl val="0"/>
              </a:rPr>
              <a:t>/</a:t>
            </a:r>
            <a:r>
              <a:rPr lang="en-US" sz="2200" dirty="0" smtClean="0">
                <a:solidFill>
                  <a:srgbClr val="FF2B2C"/>
                </a:solidFill>
                <a:latin typeface="Calibri" charset="0"/>
                <a:ea typeface="ＭＳ Ｐゴシック" charset="0"/>
                <a:cs typeface="ＭＳ Ｐゴシック" charset="0"/>
                <a:sym typeface="Arial"/>
                <a:rtl val="0"/>
              </a:rPr>
              <a:t>t</a:t>
            </a:r>
            <a:r>
              <a:rPr lang="en-US" sz="2200" dirty="0" smtClean="0">
                <a:solidFill>
                  <a:prstClr val="black"/>
                </a:solidFill>
                <a:latin typeface="Calibri" charset="0"/>
                <a:ea typeface="ＭＳ Ｐゴシック" charset="0"/>
                <a:cs typeface="ＭＳ Ｐゴシック" charset="0"/>
                <a:sym typeface="Arial"/>
                <a:rtl val="0"/>
              </a:rPr>
              <a:t>/</a:t>
            </a:r>
            <a:endParaRPr lang="en-US" sz="2200" dirty="0">
              <a:solidFill>
                <a:prstClr val="black"/>
              </a:solidFill>
              <a:latin typeface="Calibri" charset="0"/>
              <a:ea typeface="ＭＳ Ｐゴシック" charset="0"/>
              <a:cs typeface="ＭＳ Ｐゴシック" charset="0"/>
              <a:sym typeface="Arial"/>
              <a:rtl val="0"/>
            </a:endParaRP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slæp</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kɹæk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53" name="TextBox 52"/>
          <p:cNvSpPr txBox="1"/>
          <p:nvPr/>
        </p:nvSpPr>
        <p:spPr>
          <a:xfrm>
            <a:off x="5280504" y="1285473"/>
            <a:ext cx="146597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Suffixes </a:t>
            </a:r>
            <a:endParaRPr lang="en-US" sz="3000" dirty="0">
              <a:solidFill>
                <a:srgbClr val="FF0000"/>
              </a:solidFill>
              <a:latin typeface="Calibri"/>
              <a:ea typeface="ＭＳ Ｐゴシック" charset="0"/>
              <a:cs typeface="Times New Roman"/>
              <a:sym typeface="Arial"/>
              <a:rtl val="0"/>
            </a:endParaRPr>
          </a:p>
        </p:txBody>
      </p:sp>
      <p:sp>
        <p:nvSpPr>
          <p:cNvPr id="54" name="TextBox 53"/>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37AAED"/>
                </a:solidFill>
                <a:latin typeface="Calibri"/>
                <a:ea typeface="ＭＳ Ｐゴシック" charset="0"/>
                <a:cs typeface="Times New Roman"/>
                <a:sym typeface="Arial"/>
                <a:rtl val="0"/>
              </a:rPr>
              <a:t>Stems</a:t>
            </a:r>
            <a:endParaRPr lang="en-US" sz="3000" dirty="0">
              <a:solidFill>
                <a:srgbClr val="37AAED"/>
              </a:solidFill>
              <a:latin typeface="Calibri"/>
              <a:ea typeface="ＭＳ Ｐゴシック" charset="0"/>
              <a:cs typeface="Times New Roman"/>
              <a:sym typeface="Arial"/>
              <a:rtl val="0"/>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35</a:t>
            </a:fld>
            <a:endParaRPr lang="en-US">
              <a:solidFill>
                <a:prstClr val="black">
                  <a:tint val="75000"/>
                </a:prstClr>
              </a:solidFill>
            </a:endParaRPr>
          </a:p>
        </p:txBody>
      </p:sp>
    </p:spTree>
    <p:extLst>
      <p:ext uri="{BB962C8B-B14F-4D97-AF65-F5344CB8AC3E}">
        <p14:creationId xmlns:p14="http://schemas.microsoft.com/office/powerpoint/2010/main" val="38646461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Phonological Exercise</a:t>
            </a:r>
            <a:endParaRPr lang="en-US" dirty="0"/>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0C5986">
                    <a:lumMod val="60000"/>
                    <a:lumOff val="40000"/>
                  </a:srgbClr>
                </a:solidFill>
                <a:latin typeface="Calibri" charset="0"/>
                <a:ea typeface="ＭＳ Ｐゴシック" charset="0"/>
                <a:cs typeface="ＭＳ Ｐゴシック" charset="0"/>
                <a:sym typeface="Arial"/>
                <a:rtl val="0"/>
              </a:rPr>
              <a:t>tɔk</a:t>
            </a:r>
            <a:r>
              <a:rPr lang="en-US" sz="2200" dirty="0" err="1" smtClean="0">
                <a:solidFill>
                  <a:srgbClr val="9C0001">
                    <a:lumMod val="60000"/>
                    <a:lumOff val="40000"/>
                  </a:srgbClr>
                </a:solidFill>
                <a:latin typeface="Calibri" charset="0"/>
                <a:ea typeface="ＭＳ Ｐゴシック" charset="0"/>
                <a:cs typeface="ＭＳ Ｐゴシック" charset="0"/>
                <a:sym typeface="Arial"/>
                <a:rtl val="0"/>
              </a:rPr>
              <a:t>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tɔk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TALK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HACK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smtClean="0">
                <a:solidFill>
                  <a:srgbClr val="9C0001">
                    <a:lumMod val="60000"/>
                    <a:lumOff val="40000"/>
                  </a:srgbClr>
                </a:solidFill>
                <a:latin typeface="Calibri" charset="0"/>
                <a:ea typeface="ＭＳ Ｐゴシック" charset="0"/>
                <a:cs typeface="ＭＳ Ｐゴシック" charset="0"/>
                <a:sym typeface="Arial"/>
                <a:rtl val="0"/>
              </a:rPr>
              <a:t>Sg</a:t>
            </a:r>
            <a:r>
              <a:rPr lang="en-US" dirty="0" smtClean="0">
                <a:solidFill>
                  <a:srgbClr val="9C0001">
                    <a:lumMod val="60000"/>
                    <a:lumOff val="40000"/>
                  </a:srgbClr>
                </a:solidFill>
                <a:latin typeface="Calibri" charset="0"/>
                <a:ea typeface="ＭＳ Ｐゴシック" charset="0"/>
                <a:cs typeface="ＭＳ Ｐゴシック" charset="0"/>
                <a:sym typeface="Arial"/>
                <a:rtl val="0"/>
              </a:rPr>
              <a:t>.</a:t>
            </a:r>
            <a:endParaRPr lang="en-US" dirty="0">
              <a:solidFill>
                <a:srgbClr val="9C0001">
                  <a:lumMod val="60000"/>
                  <a:lumOff val="40000"/>
                </a:srgbClr>
              </a:solidFill>
              <a:latin typeface="Calibri" charset="0"/>
              <a:ea typeface="ＭＳ Ｐゴシック" charset="0"/>
              <a:cs typeface="ＭＳ Ｐゴシック" charset="0"/>
              <a:sym typeface="Arial"/>
              <a:rtl val="0"/>
            </a:endParaRP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a:t>
            </a:r>
            <a:r>
              <a:rPr lang="en-US" dirty="0" smtClean="0">
                <a:solidFill>
                  <a:srgbClr val="FF2B2C"/>
                </a:solidFill>
                <a:latin typeface="Calibri" charset="0"/>
                <a:ea typeface="ＭＳ Ｐゴシック" charset="0"/>
                <a:cs typeface="ＭＳ Ｐゴシック" charset="0"/>
                <a:sym typeface="Arial"/>
                <a:rtl val="0"/>
              </a:rPr>
              <a:t>P Pres. </a:t>
            </a:r>
            <a:r>
              <a:rPr lang="en-US" dirty="0" err="1" smtClean="0">
                <a:solidFill>
                  <a:srgbClr val="FF2B2C"/>
                </a:solidFill>
                <a:latin typeface="Calibri" charset="0"/>
                <a:ea typeface="ＭＳ Ｐゴシック" charset="0"/>
                <a:cs typeface="ＭＳ Ｐゴシック" charset="0"/>
                <a:sym typeface="Arial"/>
                <a:rtl val="0"/>
              </a:rPr>
              <a:t>Sg</a:t>
            </a:r>
            <a:r>
              <a:rPr lang="en-US" dirty="0" smtClean="0">
                <a:solidFill>
                  <a:srgbClr val="FF2B2C"/>
                </a:solidFill>
                <a:latin typeface="Calibri" charset="0"/>
                <a:ea typeface="ＭＳ Ｐゴシック" charset="0"/>
                <a:cs typeface="ＭＳ Ｐゴシック" charset="0"/>
                <a:sym typeface="Arial"/>
                <a:rtl val="0"/>
              </a:rPr>
              <a:t>.</a:t>
            </a:r>
            <a:endParaRPr lang="en-US" dirty="0">
              <a:solidFill>
                <a:srgbClr val="FF2B2C"/>
              </a:solidFill>
              <a:latin typeface="Calibri" charset="0"/>
              <a:ea typeface="ＭＳ Ｐゴシック" charset="0"/>
              <a:cs typeface="ＭＳ Ｐゴシック" charset="0"/>
              <a:sym typeface="Arial"/>
              <a:rtl val="0"/>
            </a:endParaRP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Tense</a:t>
            </a:r>
            <a:endParaRPr lang="en-US" dirty="0">
              <a:solidFill>
                <a:srgbClr val="FF2B2C"/>
              </a:solidFill>
              <a:latin typeface="Calibri" charset="0"/>
              <a:ea typeface="ＭＳ Ｐゴシック" charset="0"/>
              <a:cs typeface="ＭＳ Ｐゴシック" charset="0"/>
              <a:sym typeface="Arial"/>
              <a:rtl val="0"/>
            </a:endParaRP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sym typeface="Arial"/>
                <a:rtl val="0"/>
              </a:rPr>
              <a:t>Past Part.</a:t>
            </a:r>
            <a:endParaRPr lang="en-US" dirty="0">
              <a:solidFill>
                <a:srgbClr val="FF2B2C"/>
              </a:solidFill>
              <a:latin typeface="Calibri" charset="0"/>
              <a:ea typeface="ＭＳ Ｐゴシック" charset="0"/>
              <a:cs typeface="ＭＳ Ｐゴシック" charset="0"/>
              <a:sym typeface="Arial"/>
              <a:rtl val="0"/>
            </a:endParaRP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tɔk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err="1" smtClean="0">
                <a:solidFill>
                  <a:srgbClr val="FF2B2C"/>
                </a:solidFill>
                <a:latin typeface="Calibri" charset="0"/>
                <a:ea typeface="ＭＳ Ｐゴシック" charset="0"/>
                <a:cs typeface="ＭＳ Ｐゴシック" charset="0"/>
                <a:sym typeface="Arial"/>
                <a:rtl val="0"/>
              </a:rPr>
              <a:t>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err="1" smtClean="0">
                <a:solidFill>
                  <a:srgbClr val="FF2B2C"/>
                </a:solidFill>
                <a:latin typeface="Calibri" charset="0"/>
                <a:ea typeface="ＭＳ Ｐゴシック" charset="0"/>
                <a:cs typeface="ＭＳ Ｐゴシック" charset="0"/>
                <a:sym typeface="Arial"/>
                <a:rtl val="0"/>
              </a:rPr>
              <a:t>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CRACK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SLAP</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55" name="TextBox 54"/>
          <p:cNvSpPr txBox="1"/>
          <p:nvPr/>
        </p:nvSpPr>
        <p:spPr>
          <a:xfrm>
            <a:off x="3431583" y="4273497"/>
            <a:ext cx="957626"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000000"/>
                </a:solidFill>
                <a:latin typeface="Calibri" charset="0"/>
                <a:ea typeface="ＭＳ Ｐゴシック" charset="0"/>
                <a:cs typeface="ＭＳ Ｐゴシック" charset="0"/>
                <a:sym typeface="Arial"/>
                <a:rtl val="0"/>
              </a:rPr>
              <a:t>[</a:t>
            </a:r>
            <a:r>
              <a:rPr lang="en-US" sz="2200" b="1" dirty="0" err="1" smtClean="0">
                <a:solidFill>
                  <a:srgbClr val="37AAED"/>
                </a:solidFill>
                <a:latin typeface="Calibri" charset="0"/>
                <a:ea typeface="ＭＳ Ｐゴシック" charset="0"/>
                <a:cs typeface="ＭＳ Ｐゴシック" charset="0"/>
                <a:sym typeface="Arial"/>
                <a:rtl val="0"/>
              </a:rPr>
              <a:t>kɹæk</a:t>
            </a:r>
            <a:r>
              <a:rPr lang="en-US" sz="2200" b="1" dirty="0">
                <a:solidFill>
                  <a:srgbClr val="000000"/>
                </a:solidFill>
                <a:latin typeface="Calibri" charset="0"/>
                <a:ea typeface="ＭＳ Ｐゴシック" charset="0"/>
                <a:cs typeface="ＭＳ Ｐゴシック" charset="0"/>
                <a:sym typeface="Arial"/>
                <a:rtl val="0"/>
              </a:rPr>
              <a:t>]</a:t>
            </a: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kɹæk</a:t>
            </a:r>
            <a:r>
              <a:rPr lang="en-US" sz="2200" dirty="0" err="1" smtClean="0">
                <a:solidFill>
                  <a:srgbClr val="FF2B2C"/>
                </a:solidFill>
                <a:latin typeface="Calibri" charset="0"/>
                <a:ea typeface="ＭＳ Ｐゴシック" charset="0"/>
                <a:cs typeface="ＭＳ Ｐゴシック" charset="0"/>
                <a:sym typeface="Arial"/>
                <a:rtl val="0"/>
              </a:rPr>
              <a:t>s</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57" name="TextBox 56"/>
          <p:cNvSpPr txBox="1"/>
          <p:nvPr/>
        </p:nvSpPr>
        <p:spPr>
          <a:xfrm>
            <a:off x="6265279" y="4289182"/>
            <a:ext cx="1055435"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000000"/>
                </a:solidFill>
                <a:latin typeface="Calibri" charset="0"/>
                <a:ea typeface="ＭＳ Ｐゴシック" charset="0"/>
                <a:cs typeface="ＭＳ Ｐゴシック" charset="0"/>
                <a:sym typeface="Arial"/>
                <a:rtl val="0"/>
              </a:rPr>
              <a:t>[</a:t>
            </a:r>
            <a:r>
              <a:rPr lang="en-US" sz="2200" b="1" dirty="0" err="1" smtClean="0">
                <a:solidFill>
                  <a:srgbClr val="37AAED"/>
                </a:solidFill>
                <a:latin typeface="Calibri" charset="0"/>
                <a:ea typeface="ＭＳ Ｐゴシック" charset="0"/>
                <a:cs typeface="ＭＳ Ｐゴシック" charset="0"/>
                <a:sym typeface="Arial"/>
                <a:rtl val="0"/>
              </a:rPr>
              <a:t>kɹæk</a:t>
            </a:r>
            <a:r>
              <a:rPr lang="en-US" sz="2200" b="1" dirty="0" err="1" smtClean="0">
                <a:solidFill>
                  <a:srgbClr val="FF2B2C"/>
                </a:solidFill>
                <a:latin typeface="Calibri" charset="0"/>
                <a:ea typeface="ＭＳ Ｐゴシック" charset="0"/>
                <a:cs typeface="ＭＳ Ｐゴシック" charset="0"/>
                <a:sym typeface="Arial"/>
                <a:rtl val="0"/>
              </a:rPr>
              <a:t>t</a:t>
            </a:r>
            <a:r>
              <a:rPr lang="en-US" sz="2200" b="1" dirty="0" smtClean="0">
                <a:solidFill>
                  <a:srgbClr val="000000"/>
                </a:solidFill>
                <a:latin typeface="Calibri" charset="0"/>
                <a:ea typeface="ＭＳ Ｐゴシック" charset="0"/>
                <a:cs typeface="ＭＳ Ｐゴシック" charset="0"/>
                <a:sym typeface="Arial"/>
                <a:rtl val="0"/>
              </a:rPr>
              <a:t>]</a:t>
            </a:r>
            <a:endParaRPr lang="en-US" sz="2200" b="1" dirty="0">
              <a:solidFill>
                <a:srgbClr val="000000"/>
              </a:solidFill>
              <a:latin typeface="Calibri" charset="0"/>
              <a:ea typeface="ＭＳ Ｐゴシック" charset="0"/>
              <a:cs typeface="ＭＳ Ｐゴシック" charset="0"/>
              <a:sym typeface="Arial"/>
              <a:rtl val="0"/>
            </a:endParaRP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kɹæk</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61" name="TextBox 60"/>
          <p:cNvSpPr txBox="1"/>
          <p:nvPr/>
        </p:nvSpPr>
        <p:spPr>
          <a:xfrm>
            <a:off x="4798293" y="4634046"/>
            <a:ext cx="1032291"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000000"/>
                </a:solidFill>
                <a:latin typeface="Calibri" charset="0"/>
                <a:ea typeface="ＭＳ Ｐゴシック" charset="0"/>
                <a:cs typeface="ＭＳ Ｐゴシック" charset="0"/>
                <a:sym typeface="Arial"/>
                <a:rtl val="0"/>
              </a:rPr>
              <a:t>[</a:t>
            </a:r>
            <a:r>
              <a:rPr lang="en-US" sz="2200" b="1" dirty="0" err="1" smtClean="0">
                <a:solidFill>
                  <a:srgbClr val="37AAED"/>
                </a:solidFill>
                <a:latin typeface="Calibri" charset="0"/>
                <a:ea typeface="ＭＳ Ｐゴシック" charset="0"/>
                <a:cs typeface="ＭＳ Ｐゴシック" charset="0"/>
                <a:sym typeface="Arial"/>
                <a:rtl val="0"/>
              </a:rPr>
              <a:t>slæp</a:t>
            </a:r>
            <a:r>
              <a:rPr lang="en-US" sz="2200" b="1" dirty="0" err="1" smtClean="0">
                <a:solidFill>
                  <a:srgbClr val="FF2B2C"/>
                </a:solidFill>
                <a:latin typeface="Calibri" charset="0"/>
                <a:ea typeface="ＭＳ Ｐゴシック" charset="0"/>
                <a:cs typeface="ＭＳ Ｐゴシック" charset="0"/>
                <a:sym typeface="Arial"/>
                <a:rtl val="0"/>
              </a:rPr>
              <a:t>s</a:t>
            </a:r>
            <a:r>
              <a:rPr lang="en-US" sz="2200" b="1" dirty="0" smtClean="0">
                <a:solidFill>
                  <a:srgbClr val="000000"/>
                </a:solidFill>
                <a:latin typeface="Calibri" charset="0"/>
                <a:ea typeface="ＭＳ Ｐゴシック" charset="0"/>
                <a:cs typeface="ＭＳ Ｐゴシック" charset="0"/>
                <a:sym typeface="Arial"/>
                <a:rtl val="0"/>
              </a:rPr>
              <a:t>]</a:t>
            </a:r>
            <a:endParaRPr lang="en-US" sz="2200" b="1" dirty="0">
              <a:solidFill>
                <a:srgbClr val="000000"/>
              </a:solidFill>
              <a:latin typeface="Calibri" charset="0"/>
              <a:ea typeface="ＭＳ Ｐゴシック" charset="0"/>
              <a:cs typeface="ＭＳ Ｐゴシック" charset="0"/>
              <a:sym typeface="Arial"/>
              <a:rtl val="0"/>
            </a:endParaRP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slæp</a:t>
            </a:r>
            <a:r>
              <a:rPr lang="en-US" sz="2200" dirty="0" err="1"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63" name="TextBox 62"/>
          <p:cNvSpPr txBox="1"/>
          <p:nvPr/>
        </p:nvSpPr>
        <p:spPr>
          <a:xfrm>
            <a:off x="7511568" y="4634603"/>
            <a:ext cx="1017551"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smtClean="0">
                <a:solidFill>
                  <a:srgbClr val="000000"/>
                </a:solidFill>
                <a:latin typeface="Calibri" charset="0"/>
                <a:ea typeface="ＭＳ Ｐゴシック" charset="0"/>
                <a:cs typeface="ＭＳ Ｐゴシック" charset="0"/>
                <a:sym typeface="Arial"/>
                <a:rtl val="0"/>
              </a:rPr>
              <a:t>[</a:t>
            </a:r>
            <a:r>
              <a:rPr lang="en-US" sz="2200" b="1" dirty="0" err="1" smtClean="0">
                <a:solidFill>
                  <a:srgbClr val="37AAED"/>
                </a:solidFill>
                <a:latin typeface="Calibri" charset="0"/>
                <a:ea typeface="ＭＳ Ｐゴシック" charset="0"/>
                <a:cs typeface="ＭＳ Ｐゴシック" charset="0"/>
                <a:sym typeface="Arial"/>
                <a:rtl val="0"/>
              </a:rPr>
              <a:t>slæp</a:t>
            </a:r>
            <a:r>
              <a:rPr lang="en-US" sz="2200" b="1" dirty="0" err="1" smtClean="0">
                <a:solidFill>
                  <a:srgbClr val="FF2B2C"/>
                </a:solidFill>
                <a:latin typeface="Calibri" charset="0"/>
                <a:ea typeface="ＭＳ Ｐゴシック" charset="0"/>
                <a:cs typeface="ＭＳ Ｐゴシック" charset="0"/>
                <a:sym typeface="Arial"/>
                <a:rtl val="0"/>
              </a:rPr>
              <a:t>t</a:t>
            </a:r>
            <a:r>
              <a:rPr lang="en-US" sz="2200" b="1" dirty="0" smtClean="0">
                <a:solidFill>
                  <a:srgbClr val="000000"/>
                </a:solidFill>
                <a:latin typeface="Calibri" charset="0"/>
                <a:ea typeface="ＭＳ Ｐゴシック" charset="0"/>
                <a:cs typeface="ＭＳ Ｐゴシック" charset="0"/>
                <a:sym typeface="Arial"/>
                <a:rtl val="0"/>
              </a:rPr>
              <a:t>]</a:t>
            </a:r>
            <a:endParaRPr lang="en-US" sz="2200" b="1" dirty="0">
              <a:solidFill>
                <a:srgbClr val="000000"/>
              </a:solidFill>
              <a:latin typeface="Calibri" charset="0"/>
              <a:ea typeface="ＭＳ Ｐゴシック" charset="0"/>
              <a:cs typeface="ＭＳ Ｐゴシック" charset="0"/>
              <a:sym typeface="Arial"/>
              <a:rtl val="0"/>
            </a:endParaRP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9C0001">
                    <a:lumMod val="60000"/>
                    <a:lumOff val="40000"/>
                  </a:srgbClr>
                </a:solidFill>
                <a:latin typeface="Calibri" charset="0"/>
                <a:ea typeface="ＭＳ Ｐゴシック" charset="0"/>
                <a:cs typeface="ＭＳ Ｐゴシック" charset="0"/>
                <a:sym typeface="Arial"/>
                <a:rtl val="0"/>
              </a:rPr>
              <a:t>Ø</a:t>
            </a:r>
            <a:r>
              <a:rPr lang="en-US" sz="2200" dirty="0">
                <a:solidFill>
                  <a:srgbClr val="000000"/>
                </a:solidFill>
                <a:latin typeface="Calibri" charset="0"/>
                <a:ea typeface="ＭＳ Ｐゴシック" charset="0"/>
                <a:cs typeface="ＭＳ Ｐゴシック" charset="0"/>
                <a:sym typeface="Arial"/>
                <a:rtl val="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smtClean="0">
                <a:solidFill>
                  <a:srgbClr val="9C0001">
                    <a:lumMod val="60000"/>
                    <a:lumOff val="40000"/>
                  </a:srgbClr>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sym typeface="Arial"/>
                <a:rtl val="0"/>
              </a:rPr>
              <a:t>/</a:t>
            </a:r>
            <a:r>
              <a:rPr lang="en-US" sz="2200" dirty="0" smtClean="0">
                <a:solidFill>
                  <a:srgbClr val="FF2B2C"/>
                </a:solidFill>
                <a:latin typeface="Calibri" charset="0"/>
                <a:ea typeface="ＭＳ Ｐゴシック" charset="0"/>
                <a:cs typeface="ＭＳ Ｐゴシック" charset="0"/>
                <a:sym typeface="Arial"/>
                <a:rtl val="0"/>
              </a:rPr>
              <a:t>t</a:t>
            </a:r>
            <a:r>
              <a:rPr lang="en-US" sz="2200" dirty="0" smtClean="0">
                <a:solidFill>
                  <a:prstClr val="black"/>
                </a:solidFill>
                <a:latin typeface="Calibri" charset="0"/>
                <a:ea typeface="ＭＳ Ｐゴシック" charset="0"/>
                <a:cs typeface="ＭＳ Ｐゴシック" charset="0"/>
                <a:sym typeface="Arial"/>
                <a:rtl val="0"/>
              </a:rPr>
              <a:t>/</a:t>
            </a:r>
            <a:endParaRPr lang="en-US" sz="2200" dirty="0">
              <a:solidFill>
                <a:prstClr val="black"/>
              </a:solidFill>
              <a:latin typeface="Calibri" charset="0"/>
              <a:ea typeface="ＭＳ Ｐゴシック" charset="0"/>
              <a:cs typeface="ＭＳ Ｐゴシック" charset="0"/>
              <a:sym typeface="Arial"/>
              <a:rtl val="0"/>
            </a:endParaRP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smtClean="0">
                <a:solidFill>
                  <a:srgbClr val="FF2B2C"/>
                </a:solidFill>
                <a:latin typeface="Calibri" charset="0"/>
                <a:ea typeface="ＭＳ Ｐゴシック" charset="0"/>
                <a:cs typeface="ＭＳ Ｐゴシック" charset="0"/>
                <a:sym typeface="Arial"/>
                <a:rtl val="0"/>
              </a:rPr>
              <a:t>t</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smtClean="0">
                <a:solidFill>
                  <a:srgbClr val="37AAED"/>
                </a:solidFill>
                <a:latin typeface="Calibri" charset="0"/>
                <a:ea typeface="ＭＳ Ｐゴシック" charset="0"/>
                <a:cs typeface="ＭＳ Ｐゴシック" charset="0"/>
                <a:sym typeface="Arial"/>
                <a:rtl val="0"/>
              </a:rPr>
              <a:t>eɪŋk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hæk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slæp</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srgbClr val="000000"/>
                </a:solidFill>
                <a:latin typeface="Calibri" charset="0"/>
                <a:ea typeface="ＭＳ Ｐゴシック" charset="0"/>
                <a:cs typeface="ＭＳ Ｐゴシック" charset="0"/>
                <a:sym typeface="Arial"/>
                <a:rtl val="0"/>
              </a:rPr>
              <a:t>/</a:t>
            </a:r>
            <a:r>
              <a:rPr lang="en-US" sz="2200" dirty="0" err="1" smtClean="0">
                <a:solidFill>
                  <a:srgbClr val="37AAED"/>
                </a:solidFill>
                <a:latin typeface="Calibri" charset="0"/>
                <a:ea typeface="ＭＳ Ｐゴシック" charset="0"/>
                <a:cs typeface="ＭＳ Ｐゴシック" charset="0"/>
                <a:sym typeface="Arial"/>
                <a:rtl val="0"/>
              </a:rPr>
              <a:t>kɹæk</a:t>
            </a:r>
            <a:r>
              <a:rPr lang="en-US" sz="2200" dirty="0" smtClean="0">
                <a:solidFill>
                  <a:srgbClr val="000000"/>
                </a:solidFill>
                <a:latin typeface="Calibri" charset="0"/>
                <a:ea typeface="ＭＳ Ｐゴシック" charset="0"/>
                <a:cs typeface="ＭＳ Ｐゴシック" charset="0"/>
                <a:sym typeface="Arial"/>
                <a:rtl val="0"/>
              </a:rPr>
              <a:t>/</a:t>
            </a:r>
            <a:endParaRPr lang="en-US" sz="2200" dirty="0">
              <a:solidFill>
                <a:srgbClr val="000000"/>
              </a:solidFill>
              <a:latin typeface="Calibri" charset="0"/>
              <a:ea typeface="ＭＳ Ｐゴシック" charset="0"/>
              <a:cs typeface="ＭＳ Ｐゴシック" charset="0"/>
              <a:sym typeface="Arial"/>
              <a:rtl val="0"/>
            </a:endParaRPr>
          </a:p>
        </p:txBody>
      </p:sp>
      <p:sp>
        <p:nvSpPr>
          <p:cNvPr id="53" name="TextBox 52"/>
          <p:cNvSpPr txBox="1"/>
          <p:nvPr/>
        </p:nvSpPr>
        <p:spPr>
          <a:xfrm>
            <a:off x="4700860" y="5478420"/>
            <a:ext cx="2733441" cy="707886"/>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4000" dirty="0" smtClean="0">
                <a:solidFill>
                  <a:prstClr val="black"/>
                </a:solidFill>
                <a:latin typeface="Comic Sans MS"/>
                <a:ea typeface="ＭＳ Ｐゴシック" charset="0"/>
                <a:cs typeface="Comic Sans MS"/>
                <a:sym typeface="Arial"/>
                <a:rtl val="0"/>
              </a:rPr>
              <a:t>Prediction!</a:t>
            </a:r>
            <a:endParaRPr lang="en-US" sz="4000" dirty="0">
              <a:solidFill>
                <a:prstClr val="black"/>
              </a:solidFill>
              <a:latin typeface="Comic Sans MS"/>
              <a:ea typeface="ＭＳ Ｐゴシック" charset="0"/>
              <a:cs typeface="Comic Sans MS"/>
              <a:sym typeface="Arial"/>
              <a:rtl val="0"/>
            </a:endParaRPr>
          </a:p>
        </p:txBody>
      </p:sp>
      <p:sp>
        <p:nvSpPr>
          <p:cNvPr id="54" name="TextBox 53"/>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sym typeface="Arial"/>
                <a:rtl val="0"/>
              </a:rPr>
              <a:t>THANK</a:t>
            </a:r>
            <a:endParaRPr lang="en-US"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59" name="TextBox 58"/>
          <p:cNvSpPr txBox="1"/>
          <p:nvPr/>
        </p:nvSpPr>
        <p:spPr>
          <a:xfrm>
            <a:off x="5280504" y="1285473"/>
            <a:ext cx="146597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FF0000"/>
                </a:solidFill>
                <a:latin typeface="Calibri"/>
                <a:ea typeface="ＭＳ Ｐゴシック" charset="0"/>
                <a:cs typeface="Times New Roman"/>
                <a:sym typeface="Arial"/>
                <a:rtl val="0"/>
              </a:rPr>
              <a:t>Suffixes </a:t>
            </a:r>
            <a:endParaRPr lang="en-US" sz="3000" dirty="0">
              <a:solidFill>
                <a:srgbClr val="FF0000"/>
              </a:solidFill>
              <a:latin typeface="Calibri"/>
              <a:ea typeface="ＭＳ Ｐゴシック" charset="0"/>
              <a:cs typeface="Times New Roman"/>
              <a:sym typeface="Arial"/>
              <a:rtl val="0"/>
            </a:endParaRPr>
          </a:p>
        </p:txBody>
      </p:sp>
      <p:sp>
        <p:nvSpPr>
          <p:cNvPr id="64" name="TextBox 63"/>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srgbClr val="37AAED"/>
                </a:solidFill>
                <a:latin typeface="Calibri"/>
                <a:ea typeface="ＭＳ Ｐゴシック" charset="0"/>
                <a:cs typeface="Times New Roman"/>
                <a:sym typeface="Arial"/>
                <a:rtl val="0"/>
              </a:rPr>
              <a:t>Stems</a:t>
            </a:r>
            <a:endParaRPr lang="en-US" sz="3000" dirty="0">
              <a:solidFill>
                <a:srgbClr val="37AAED"/>
              </a:solidFill>
              <a:latin typeface="Calibri"/>
              <a:ea typeface="ＭＳ Ｐゴシック" charset="0"/>
              <a:cs typeface="Times New Roman"/>
              <a:sym typeface="Arial"/>
              <a:rtl val="0"/>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36</a:t>
            </a:fld>
            <a:endParaRPr lang="en-US">
              <a:solidFill>
                <a:prstClr val="black">
                  <a:tint val="75000"/>
                </a:prstClr>
              </a:solidFill>
            </a:endParaRPr>
          </a:p>
        </p:txBody>
      </p:sp>
    </p:spTree>
    <p:extLst>
      <p:ext uri="{BB962C8B-B14F-4D97-AF65-F5344CB8AC3E}">
        <p14:creationId xmlns:p14="http://schemas.microsoft.com/office/powerpoint/2010/main" val="32589944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“talks” sounds like that</a:t>
            </a:r>
            <a:endParaRPr lang="en-US" dirty="0"/>
          </a:p>
        </p:txBody>
      </p:sp>
      <p:sp>
        <p:nvSpPr>
          <p:cNvPr id="4" name="Oval 3"/>
          <p:cNvSpPr/>
          <p:nvPr/>
        </p:nvSpPr>
        <p:spPr>
          <a:xfrm>
            <a:off x="2078163"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err="1">
                <a:solidFill>
                  <a:srgbClr val="37AAED"/>
                </a:solidFill>
                <a:sym typeface="Arial"/>
                <a:rtl val="0"/>
              </a:rPr>
              <a:t>tɔk</a:t>
            </a:r>
            <a:endParaRPr lang="en-US" sz="4500" dirty="0">
              <a:solidFill>
                <a:srgbClr val="000000"/>
              </a:solidFill>
              <a:latin typeface="Cambria"/>
              <a:cs typeface="Cambria"/>
              <a:sym typeface="Arial"/>
              <a:rtl val="0"/>
            </a:endParaRPr>
          </a:p>
        </p:txBody>
      </p:sp>
      <p:sp>
        <p:nvSpPr>
          <p:cNvPr id="5" name="Oval 4"/>
          <p:cNvSpPr/>
          <p:nvPr/>
        </p:nvSpPr>
        <p:spPr>
          <a:xfrm>
            <a:off x="5197427"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smtClean="0">
                <a:solidFill>
                  <a:srgbClr val="9C0001">
                    <a:lumMod val="60000"/>
                    <a:lumOff val="40000"/>
                  </a:srgbClr>
                </a:solidFill>
                <a:sym typeface="Arial"/>
                <a:rtl val="0"/>
              </a:rPr>
              <a:t>s</a:t>
            </a:r>
            <a:endParaRPr lang="en-US" sz="4500" dirty="0">
              <a:solidFill>
                <a:srgbClr val="9C0001">
                  <a:lumMod val="60000"/>
                  <a:lumOff val="40000"/>
                </a:srgbClr>
              </a:solidFill>
              <a:latin typeface="Cambria"/>
              <a:cs typeface="Cambria"/>
              <a:sym typeface="Arial"/>
              <a:rtl val="0"/>
            </a:endParaRPr>
          </a:p>
        </p:txBody>
      </p:sp>
      <p:sp>
        <p:nvSpPr>
          <p:cNvPr id="8" name="Oval 7"/>
          <p:cNvSpPr/>
          <p:nvPr/>
        </p:nvSpPr>
        <p:spPr>
          <a:xfrm>
            <a:off x="3587260" y="2880959"/>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err="1" smtClean="0">
                <a:solidFill>
                  <a:srgbClr val="37AAED"/>
                </a:solidFill>
                <a:sym typeface="Arial"/>
                <a:rtl val="0"/>
              </a:rPr>
              <a:t>tɔk</a:t>
            </a:r>
            <a:r>
              <a:rPr lang="en-US" sz="4500" dirty="0" err="1" smtClean="0">
                <a:solidFill>
                  <a:srgbClr val="FF2B2C"/>
                </a:solidFill>
                <a:sym typeface="Arial"/>
                <a:rtl val="0"/>
              </a:rPr>
              <a:t>s</a:t>
            </a:r>
            <a:endParaRPr lang="en-US" sz="4500" dirty="0">
              <a:solidFill>
                <a:srgbClr val="FF2B2C"/>
              </a:solidFill>
              <a:latin typeface="Cambria"/>
              <a:cs typeface="Cambria"/>
              <a:sym typeface="Arial"/>
              <a:rtl val="0"/>
            </a:endParaRPr>
          </a:p>
        </p:txBody>
      </p:sp>
      <p:cxnSp>
        <p:nvCxnSpPr>
          <p:cNvPr id="12" name="Straight Arrow Connector 11"/>
          <p:cNvCxnSpPr/>
          <p:nvPr/>
        </p:nvCxnSpPr>
        <p:spPr>
          <a:xfrm flipH="1">
            <a:off x="5101591" y="2233537"/>
            <a:ext cx="450533"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482158" y="2233537"/>
            <a:ext cx="560868"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763687" y="2233537"/>
            <a:ext cx="1538702" cy="400110"/>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prstClr val="black">
                    <a:lumMod val="65000"/>
                    <a:lumOff val="35000"/>
                  </a:prstClr>
                </a:solidFill>
                <a:latin typeface="Cambria"/>
                <a:ea typeface="ＭＳ Ｐゴシック" charset="0"/>
                <a:cs typeface="Cambria"/>
                <a:sym typeface="Arial"/>
                <a:rtl val="0"/>
              </a:rPr>
              <a:t>Concatenate</a:t>
            </a:r>
            <a:endParaRPr lang="en-US" dirty="0">
              <a:solidFill>
                <a:prstClr val="black">
                  <a:lumMod val="65000"/>
                  <a:lumOff val="35000"/>
                </a:prstClr>
              </a:solidFill>
              <a:latin typeface="Cambria"/>
              <a:ea typeface="ＭＳ Ｐゴシック" charset="0"/>
              <a:cs typeface="Cambria"/>
              <a:sym typeface="Arial"/>
              <a:rtl val="0"/>
            </a:endParaRPr>
          </a:p>
        </p:txBody>
      </p:sp>
      <p:sp>
        <p:nvSpPr>
          <p:cNvPr id="14" name="TextBox 13"/>
          <p:cNvSpPr txBox="1"/>
          <p:nvPr/>
        </p:nvSpPr>
        <p:spPr>
          <a:xfrm>
            <a:off x="3812435" y="5774125"/>
            <a:ext cx="1622610" cy="707886"/>
          </a:xfrm>
          <a:prstGeom prst="rect">
            <a:avLst/>
          </a:prstGeom>
          <a:noFill/>
        </p:spPr>
        <p:txBody>
          <a:bodyPr wrap="none" rtlCol="0">
            <a:spAutoFit/>
          </a:bodyPr>
          <a:lstStyle/>
          <a:p>
            <a:pPr algn="l" defTabSz="457200" eaLnBrk="1" hangingPunct="1">
              <a:spcBef>
                <a:spcPct val="0"/>
              </a:spcBef>
              <a:buClrTx/>
              <a:buSzTx/>
              <a:buFontTx/>
              <a:buNone/>
            </a:pPr>
            <a:r>
              <a:rPr lang="en-US" sz="4000" dirty="0" smtClean="0">
                <a:solidFill>
                  <a:prstClr val="black"/>
                </a:solidFill>
                <a:latin typeface="Cambria"/>
                <a:ea typeface="ＭＳ Ｐゴシック" charset="0"/>
                <a:cs typeface="Cambria"/>
                <a:sym typeface="Arial"/>
                <a:rtl val="0"/>
              </a:rPr>
              <a:t>“talks”</a:t>
            </a:r>
            <a:endParaRPr lang="en-US" sz="4000" dirty="0">
              <a:solidFill>
                <a:prstClr val="black"/>
              </a:solidFill>
              <a:latin typeface="Cambria"/>
              <a:ea typeface="ＭＳ Ｐゴシック" charset="0"/>
              <a:cs typeface="Cambria"/>
              <a:sym typeface="Arial"/>
              <a:rtl val="0"/>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37</a:t>
            </a:fld>
            <a:endParaRPr lang="en-US">
              <a:solidFill>
                <a:prstClr val="black">
                  <a:tint val="75000"/>
                </a:prstClr>
              </a:solidFill>
            </a:endParaRPr>
          </a:p>
        </p:txBody>
      </p:sp>
    </p:spTree>
    <p:extLst>
      <p:ext uri="{BB962C8B-B14F-4D97-AF65-F5344CB8AC3E}">
        <p14:creationId xmlns:p14="http://schemas.microsoft.com/office/powerpoint/2010/main" val="8673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Phonological Exercise</a:t>
            </a:r>
            <a:endParaRPr lang="en-US" dirty="0"/>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0C5986">
                    <a:lumMod val="60000"/>
                    <a:lumOff val="40000"/>
                  </a:srgbClr>
                </a:solidFill>
                <a:latin typeface="Calibri" charset="0"/>
                <a:ea typeface="ＭＳ Ｐゴシック" charset="0"/>
                <a:cs typeface="ＭＳ Ｐゴシック" charset="0"/>
              </a:rPr>
              <a:t>tɔk</a:t>
            </a:r>
            <a:r>
              <a:rPr lang="en-US" sz="2200" dirty="0" err="1" smtClean="0">
                <a:solidFill>
                  <a:srgbClr val="9C0001">
                    <a:lumMod val="60000"/>
                    <a:lumOff val="40000"/>
                  </a:srgbClr>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tɔk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TALK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HACK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9C0001">
                    <a:lumMod val="60000"/>
                    <a:lumOff val="40000"/>
                  </a:srgbClr>
                </a:solidFill>
                <a:latin typeface="Calibri" charset="0"/>
                <a:ea typeface="ＭＳ Ｐゴシック" charset="0"/>
                <a:cs typeface="ＭＳ Ｐゴシック" charset="0"/>
              </a:rPr>
              <a:t>1P Pres. </a:t>
            </a:r>
            <a:r>
              <a:rPr lang="en-US" dirty="0" err="1" smtClean="0">
                <a:solidFill>
                  <a:srgbClr val="9C0001">
                    <a:lumMod val="60000"/>
                    <a:lumOff val="40000"/>
                  </a:srgbClr>
                </a:solidFill>
                <a:latin typeface="Calibri" charset="0"/>
                <a:ea typeface="ＭＳ Ｐゴシック" charset="0"/>
                <a:cs typeface="ＭＳ Ｐゴシック" charset="0"/>
              </a:rPr>
              <a:t>Sg</a:t>
            </a:r>
            <a:r>
              <a:rPr lang="en-US" dirty="0" smtClean="0">
                <a:solidFill>
                  <a:srgbClr val="9C0001">
                    <a:lumMod val="60000"/>
                    <a:lumOff val="40000"/>
                  </a:srgbClr>
                </a:solidFill>
                <a:latin typeface="Calibri" charset="0"/>
                <a:ea typeface="ＭＳ Ｐゴシック" charset="0"/>
                <a:cs typeface="ＭＳ Ｐゴシック" charset="0"/>
              </a:rPr>
              <a:t>.</a:t>
            </a:r>
            <a:endParaRPr lang="en-US" dirty="0">
              <a:solidFill>
                <a:srgbClr val="9C0001">
                  <a:lumMod val="60000"/>
                  <a:lumOff val="40000"/>
                </a:srgbClr>
              </a:solidFill>
              <a:latin typeface="Calibri" charset="0"/>
              <a:ea typeface="ＭＳ Ｐゴシック" charset="0"/>
              <a:cs typeface="ＭＳ Ｐゴシック" charset="0"/>
            </a:endParaRP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3</a:t>
            </a:r>
            <a:r>
              <a:rPr lang="en-US" dirty="0" smtClean="0">
                <a:solidFill>
                  <a:srgbClr val="FF2B2C"/>
                </a:solidFill>
                <a:latin typeface="Calibri" charset="0"/>
                <a:ea typeface="ＭＳ Ｐゴシック" charset="0"/>
                <a:cs typeface="ＭＳ Ｐゴシック" charset="0"/>
              </a:rPr>
              <a:t>P Pres. </a:t>
            </a:r>
            <a:r>
              <a:rPr lang="en-US" dirty="0" err="1" smtClean="0">
                <a:solidFill>
                  <a:srgbClr val="FF2B2C"/>
                </a:solidFill>
                <a:latin typeface="Calibri" charset="0"/>
                <a:ea typeface="ＭＳ Ｐゴシック" charset="0"/>
                <a:cs typeface="ＭＳ Ｐゴシック" charset="0"/>
              </a:rPr>
              <a:t>Sg</a:t>
            </a:r>
            <a:r>
              <a:rPr lang="en-US" dirty="0" smtClean="0">
                <a:solidFill>
                  <a:srgbClr val="FF2B2C"/>
                </a:solidFill>
                <a:latin typeface="Calibri" charset="0"/>
                <a:ea typeface="ＭＳ Ｐゴシック" charset="0"/>
                <a:cs typeface="ＭＳ Ｐゴシック" charset="0"/>
              </a:rPr>
              <a:t>.</a:t>
            </a:r>
            <a:endParaRPr lang="en-US" dirty="0">
              <a:solidFill>
                <a:srgbClr val="FF2B2C"/>
              </a:solidFill>
              <a:latin typeface="Calibri" charset="0"/>
              <a:ea typeface="ＭＳ Ｐゴシック" charset="0"/>
              <a:cs typeface="ＭＳ Ｐゴシック" charset="0"/>
            </a:endParaRP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rPr>
              <a:t>Past Tense</a:t>
            </a:r>
            <a:endParaRPr lang="en-US" dirty="0">
              <a:solidFill>
                <a:srgbClr val="FF2B2C"/>
              </a:solidFill>
              <a:latin typeface="Calibri" charset="0"/>
              <a:ea typeface="ＭＳ Ｐゴシック" charset="0"/>
              <a:cs typeface="ＭＳ Ｐゴシック" charset="0"/>
            </a:endParaRP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rPr>
              <a:t>Past Part.</a:t>
            </a:r>
            <a:endParaRPr lang="en-US" dirty="0">
              <a:solidFill>
                <a:srgbClr val="FF2B2C"/>
              </a:solidFill>
              <a:latin typeface="Calibri" charset="0"/>
              <a:ea typeface="ＭＳ Ｐゴシック" charset="0"/>
              <a:cs typeface="ＭＳ Ｐゴシック" charset="0"/>
            </a:endParaRP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382785"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prstClr val="black"/>
                </a:solidFill>
                <a:latin typeface="Calibri"/>
                <a:ea typeface="ＭＳ Ｐゴシック" charset="0"/>
                <a:cs typeface="Times New Roman"/>
              </a:rPr>
              <a:t>Suffixes </a:t>
            </a:r>
            <a:endParaRPr lang="en-US" sz="3000" dirty="0">
              <a:solidFill>
                <a:prstClr val="black"/>
              </a:solidFill>
              <a:latin typeface="Calibri"/>
              <a:ea typeface="ＭＳ Ｐゴシック" charset="0"/>
              <a:cs typeface="Times New Roman"/>
            </a:endParaRPr>
          </a:p>
        </p:txBody>
      </p:sp>
      <p:sp>
        <p:nvSpPr>
          <p:cNvPr id="52" name="TextBox 51"/>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prstClr val="black"/>
                </a:solidFill>
                <a:latin typeface="Calibri"/>
                <a:ea typeface="ＭＳ Ｐゴシック" charset="0"/>
                <a:cs typeface="Times New Roman"/>
              </a:rPr>
              <a:t>Stems</a:t>
            </a:r>
            <a:endParaRPr lang="en-US" sz="3000" dirty="0">
              <a:solidFill>
                <a:prstClr val="black"/>
              </a:solidFill>
              <a:latin typeface="Calibri"/>
              <a:ea typeface="ＭＳ Ｐゴシック" charset="0"/>
              <a:cs typeface="Times New Roman"/>
            </a:endParaRP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tɔk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CRACK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SLAP</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5" name="TextBox 44"/>
          <p:cNvSpPr txBox="1"/>
          <p:nvPr/>
        </p:nvSpPr>
        <p:spPr>
          <a:xfrm>
            <a:off x="2361561" y="5050582"/>
            <a:ext cx="77427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CODE</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53" name="TextBox 52"/>
          <p:cNvSpPr txBox="1"/>
          <p:nvPr/>
        </p:nvSpPr>
        <p:spPr>
          <a:xfrm>
            <a:off x="2370702" y="5419914"/>
            <a:ext cx="59756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BAT</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slæp</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6" name="TextBox 65"/>
          <p:cNvSpPr txBox="1"/>
          <p:nvPr/>
        </p:nvSpPr>
        <p:spPr>
          <a:xfrm>
            <a:off x="4797421" y="5016375"/>
            <a:ext cx="105171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smtClean="0">
                <a:solidFill>
                  <a:srgbClr val="FF2B2C"/>
                </a:solidFill>
                <a:latin typeface="Calibri" charset="0"/>
                <a:ea typeface="ＭＳ Ｐゴシック" charset="0"/>
                <a:cs typeface="ＭＳ Ｐゴシック" charset="0"/>
              </a:rPr>
              <a:t>z</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7" name="TextBox 66"/>
          <p:cNvSpPr txBox="1"/>
          <p:nvPr/>
        </p:nvSpPr>
        <p:spPr>
          <a:xfrm>
            <a:off x="6263535" y="5020993"/>
            <a:ext cx="11532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koʊd</a:t>
            </a:r>
            <a:r>
              <a:rPr lang="en-US" sz="2200" dirty="0" err="1" smtClean="0">
                <a:solidFill>
                  <a:srgbClr val="FF2B2C"/>
                </a:solidFill>
                <a:latin typeface="Calibri" charset="0"/>
                <a:ea typeface="ＭＳ Ｐゴシック" charset="0"/>
                <a:cs typeface="ＭＳ Ｐゴシック" charset="0"/>
              </a:rPr>
              <a:t>ɪ</a:t>
            </a:r>
            <a:r>
              <a:rPr lang="en-US" altLang="zh-TW" sz="2200" dirty="0" err="1" smtClean="0">
                <a:solidFill>
                  <a:srgbClr val="FF2B2C"/>
                </a:solidFill>
                <a:latin typeface="Calibri" charset="0"/>
                <a:ea typeface="ＭＳ Ｐゴシック" charset="0"/>
                <a:cs typeface="ＭＳ Ｐゴシック" charset="0"/>
              </a:rPr>
              <a:t>d</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70" name="TextBox 69"/>
          <p:cNvSpPr txBox="1"/>
          <p:nvPr/>
        </p:nvSpPr>
        <p:spPr>
          <a:xfrm>
            <a:off x="3428967" y="5354790"/>
            <a:ext cx="81849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73" name="TextBox 72"/>
          <p:cNvSpPr txBox="1"/>
          <p:nvPr/>
        </p:nvSpPr>
        <p:spPr>
          <a:xfrm>
            <a:off x="7509824" y="5366414"/>
            <a:ext cx="103146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bæt</a:t>
            </a:r>
            <a:r>
              <a:rPr lang="en-US" sz="2200" dirty="0" err="1" smtClean="0">
                <a:solidFill>
                  <a:srgbClr val="FF2B2C"/>
                </a:solidFill>
                <a:latin typeface="Calibri" charset="0"/>
                <a:ea typeface="ＭＳ Ｐゴシック" charset="0"/>
                <a:cs typeface="ＭＳ Ｐゴシック" charset="0"/>
              </a:rPr>
              <a:t>ɪd</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9C0001">
                    <a:lumMod val="60000"/>
                    <a:lumOff val="40000"/>
                  </a:srgbClr>
                </a:solidFill>
                <a:latin typeface="Calibri" charset="0"/>
                <a:ea typeface="ＭＳ Ｐゴシック" charset="0"/>
                <a:cs typeface="ＭＳ Ｐゴシック" charset="0"/>
              </a:rPr>
              <a:t>Ø</a:t>
            </a:r>
            <a:r>
              <a:rPr lang="en-US" sz="2200" dirty="0">
                <a:solidFill>
                  <a:prstClr val="black"/>
                </a:solidFill>
                <a:latin typeface="Calibri" charset="0"/>
                <a:ea typeface="ＭＳ Ｐゴシック" charset="0"/>
                <a:cs typeface="ＭＳ Ｐゴシック" charset="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0" name="TextBox 169"/>
          <p:cNvSpPr txBox="1"/>
          <p:nvPr/>
        </p:nvSpPr>
        <p:spPr>
          <a:xfrm>
            <a:off x="755246" y="5426835"/>
            <a:ext cx="86433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bæt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1" name="TextBox 170"/>
          <p:cNvSpPr txBox="1"/>
          <p:nvPr/>
        </p:nvSpPr>
        <p:spPr>
          <a:xfrm>
            <a:off x="766279" y="5066522"/>
            <a:ext cx="9925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a:solidFill>
                  <a:prstClr val="black"/>
                </a:solidFill>
                <a:latin typeface="Calibri" charset="0"/>
                <a:ea typeface="ＭＳ Ｐゴシック" charset="0"/>
                <a:cs typeface="ＭＳ Ｐゴシック" charset="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slæp</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54" name="TextBox 53"/>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THANK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38</a:t>
            </a:fld>
            <a:endParaRPr lang="en-US">
              <a:solidFill>
                <a:prstClr val="black">
                  <a:tint val="75000"/>
                </a:prstClr>
              </a:solidFill>
            </a:endParaRPr>
          </a:p>
        </p:txBody>
      </p:sp>
    </p:spTree>
    <p:extLst>
      <p:ext uri="{BB962C8B-B14F-4D97-AF65-F5344CB8AC3E}">
        <p14:creationId xmlns:p14="http://schemas.microsoft.com/office/powerpoint/2010/main" val="2600575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Phonological Exercise</a:t>
            </a:r>
            <a:endParaRPr lang="en-US" dirty="0"/>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0C5986">
                    <a:lumMod val="60000"/>
                    <a:lumOff val="40000"/>
                  </a:srgbClr>
                </a:solidFill>
                <a:latin typeface="Calibri" charset="0"/>
                <a:ea typeface="ＭＳ Ｐゴシック" charset="0"/>
                <a:cs typeface="ＭＳ Ｐゴシック" charset="0"/>
              </a:rPr>
              <a:t>tɔk</a:t>
            </a:r>
            <a:r>
              <a:rPr lang="en-US" sz="2200" dirty="0" err="1" smtClean="0">
                <a:solidFill>
                  <a:srgbClr val="9C0001">
                    <a:lumMod val="60000"/>
                    <a:lumOff val="40000"/>
                  </a:srgbClr>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tɔk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TALK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HACK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9C0001">
                    <a:lumMod val="60000"/>
                    <a:lumOff val="40000"/>
                  </a:srgbClr>
                </a:solidFill>
                <a:latin typeface="Calibri" charset="0"/>
                <a:ea typeface="ＭＳ Ｐゴシック" charset="0"/>
                <a:cs typeface="ＭＳ Ｐゴシック" charset="0"/>
              </a:rPr>
              <a:t>1P Pres. </a:t>
            </a:r>
            <a:r>
              <a:rPr lang="en-US" dirty="0" err="1" smtClean="0">
                <a:solidFill>
                  <a:srgbClr val="9C0001">
                    <a:lumMod val="60000"/>
                    <a:lumOff val="40000"/>
                  </a:srgbClr>
                </a:solidFill>
                <a:latin typeface="Calibri" charset="0"/>
                <a:ea typeface="ＭＳ Ｐゴシック" charset="0"/>
                <a:cs typeface="ＭＳ Ｐゴシック" charset="0"/>
              </a:rPr>
              <a:t>Sg</a:t>
            </a:r>
            <a:r>
              <a:rPr lang="en-US" dirty="0" smtClean="0">
                <a:solidFill>
                  <a:srgbClr val="9C0001">
                    <a:lumMod val="60000"/>
                    <a:lumOff val="40000"/>
                  </a:srgbClr>
                </a:solidFill>
                <a:latin typeface="Calibri" charset="0"/>
                <a:ea typeface="ＭＳ Ｐゴシック" charset="0"/>
                <a:cs typeface="ＭＳ Ｐゴシック" charset="0"/>
              </a:rPr>
              <a:t>.</a:t>
            </a:r>
            <a:endParaRPr lang="en-US" dirty="0">
              <a:solidFill>
                <a:srgbClr val="9C0001">
                  <a:lumMod val="60000"/>
                  <a:lumOff val="40000"/>
                </a:srgbClr>
              </a:solidFill>
              <a:latin typeface="Calibri" charset="0"/>
              <a:ea typeface="ＭＳ Ｐゴシック" charset="0"/>
              <a:cs typeface="ＭＳ Ｐゴシック" charset="0"/>
            </a:endParaRP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3</a:t>
            </a:r>
            <a:r>
              <a:rPr lang="en-US" dirty="0" smtClean="0">
                <a:solidFill>
                  <a:srgbClr val="FF2B2C"/>
                </a:solidFill>
                <a:latin typeface="Calibri" charset="0"/>
                <a:ea typeface="ＭＳ Ｐゴシック" charset="0"/>
                <a:cs typeface="ＭＳ Ｐゴシック" charset="0"/>
              </a:rPr>
              <a:t>P Pres. </a:t>
            </a:r>
            <a:r>
              <a:rPr lang="en-US" dirty="0" err="1" smtClean="0">
                <a:solidFill>
                  <a:srgbClr val="FF2B2C"/>
                </a:solidFill>
                <a:latin typeface="Calibri" charset="0"/>
                <a:ea typeface="ＭＳ Ｐゴシック" charset="0"/>
                <a:cs typeface="ＭＳ Ｐゴシック" charset="0"/>
              </a:rPr>
              <a:t>Sg</a:t>
            </a:r>
            <a:r>
              <a:rPr lang="en-US" dirty="0" smtClean="0">
                <a:solidFill>
                  <a:srgbClr val="FF2B2C"/>
                </a:solidFill>
                <a:latin typeface="Calibri" charset="0"/>
                <a:ea typeface="ＭＳ Ｐゴシック" charset="0"/>
                <a:cs typeface="ＭＳ Ｐゴシック" charset="0"/>
              </a:rPr>
              <a:t>.</a:t>
            </a:r>
            <a:endParaRPr lang="en-US" dirty="0">
              <a:solidFill>
                <a:srgbClr val="FF2B2C"/>
              </a:solidFill>
              <a:latin typeface="Calibri" charset="0"/>
              <a:ea typeface="ＭＳ Ｐゴシック" charset="0"/>
              <a:cs typeface="ＭＳ Ｐゴシック" charset="0"/>
            </a:endParaRP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rPr>
              <a:t>Past Tense</a:t>
            </a:r>
            <a:endParaRPr lang="en-US" dirty="0">
              <a:solidFill>
                <a:srgbClr val="FF2B2C"/>
              </a:solidFill>
              <a:latin typeface="Calibri" charset="0"/>
              <a:ea typeface="ＭＳ Ｐゴシック" charset="0"/>
              <a:cs typeface="ＭＳ Ｐゴシック" charset="0"/>
            </a:endParaRP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rPr>
              <a:t>Past Part.</a:t>
            </a:r>
            <a:endParaRPr lang="en-US" dirty="0">
              <a:solidFill>
                <a:srgbClr val="FF2B2C"/>
              </a:solidFill>
              <a:latin typeface="Calibri" charset="0"/>
              <a:ea typeface="ＭＳ Ｐゴシック" charset="0"/>
              <a:cs typeface="ＭＳ Ｐゴシック" charset="0"/>
            </a:endParaRP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382785"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prstClr val="black"/>
                </a:solidFill>
                <a:latin typeface="Calibri"/>
                <a:ea typeface="ＭＳ Ｐゴシック" charset="0"/>
                <a:cs typeface="Times New Roman"/>
              </a:rPr>
              <a:t>Suffixes </a:t>
            </a:r>
            <a:endParaRPr lang="en-US" sz="3000" dirty="0">
              <a:solidFill>
                <a:prstClr val="black"/>
              </a:solidFill>
              <a:latin typeface="Calibri"/>
              <a:ea typeface="ＭＳ Ｐゴシック" charset="0"/>
              <a:cs typeface="Times New Roman"/>
            </a:endParaRPr>
          </a:p>
        </p:txBody>
      </p:sp>
      <p:sp>
        <p:nvSpPr>
          <p:cNvPr id="52" name="TextBox 51"/>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prstClr val="black"/>
                </a:solidFill>
                <a:latin typeface="Calibri"/>
                <a:ea typeface="ＭＳ Ｐゴシック" charset="0"/>
                <a:cs typeface="Times New Roman"/>
              </a:rPr>
              <a:t>Stems</a:t>
            </a:r>
            <a:endParaRPr lang="en-US" sz="3000" dirty="0">
              <a:solidFill>
                <a:prstClr val="black"/>
              </a:solidFill>
              <a:latin typeface="Calibri"/>
              <a:ea typeface="ＭＳ Ｐゴシック" charset="0"/>
              <a:cs typeface="Times New Roman"/>
            </a:endParaRP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tɔk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CRACK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SLAP</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5" name="TextBox 44"/>
          <p:cNvSpPr txBox="1"/>
          <p:nvPr/>
        </p:nvSpPr>
        <p:spPr>
          <a:xfrm>
            <a:off x="2361561" y="5050582"/>
            <a:ext cx="77427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CODE</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53" name="TextBox 52"/>
          <p:cNvSpPr txBox="1"/>
          <p:nvPr/>
        </p:nvSpPr>
        <p:spPr>
          <a:xfrm>
            <a:off x="2370702" y="5419914"/>
            <a:ext cx="59756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BAT</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slæp</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6" name="TextBox 65"/>
          <p:cNvSpPr txBox="1"/>
          <p:nvPr/>
        </p:nvSpPr>
        <p:spPr>
          <a:xfrm>
            <a:off x="4797421" y="5016375"/>
            <a:ext cx="105171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smtClean="0">
                <a:solidFill>
                  <a:srgbClr val="FF2B2C"/>
                </a:solidFill>
                <a:latin typeface="Calibri" charset="0"/>
                <a:ea typeface="ＭＳ Ｐゴシック" charset="0"/>
                <a:cs typeface="ＭＳ Ｐゴシック" charset="0"/>
              </a:rPr>
              <a:t>z</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7" name="TextBox 66"/>
          <p:cNvSpPr txBox="1"/>
          <p:nvPr/>
        </p:nvSpPr>
        <p:spPr>
          <a:xfrm>
            <a:off x="6263535" y="5020993"/>
            <a:ext cx="11532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koʊd</a:t>
            </a:r>
            <a:r>
              <a:rPr lang="en-US" sz="2200" dirty="0" err="1" smtClean="0">
                <a:solidFill>
                  <a:srgbClr val="FF2B2C"/>
                </a:solidFill>
                <a:latin typeface="Calibri" charset="0"/>
                <a:ea typeface="ＭＳ Ｐゴシック" charset="0"/>
                <a:cs typeface="ＭＳ Ｐゴシック" charset="0"/>
              </a:rPr>
              <a:t>ɪd</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70" name="TextBox 69"/>
          <p:cNvSpPr txBox="1"/>
          <p:nvPr/>
        </p:nvSpPr>
        <p:spPr>
          <a:xfrm>
            <a:off x="3428967" y="5354790"/>
            <a:ext cx="81849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73" name="TextBox 72"/>
          <p:cNvSpPr txBox="1"/>
          <p:nvPr/>
        </p:nvSpPr>
        <p:spPr>
          <a:xfrm>
            <a:off x="7509824" y="5366414"/>
            <a:ext cx="103146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bæt</a:t>
            </a:r>
            <a:r>
              <a:rPr lang="en-US" sz="2200" dirty="0" err="1" smtClean="0">
                <a:solidFill>
                  <a:srgbClr val="FF2B2C"/>
                </a:solidFill>
                <a:latin typeface="Calibri" charset="0"/>
                <a:ea typeface="ＭＳ Ｐゴシック" charset="0"/>
                <a:cs typeface="ＭＳ Ｐゴシック" charset="0"/>
              </a:rPr>
              <a:t>ɪd</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9C0001">
                    <a:lumMod val="60000"/>
                    <a:lumOff val="40000"/>
                  </a:srgbClr>
                </a:solidFill>
                <a:latin typeface="Calibri" charset="0"/>
                <a:ea typeface="ＭＳ Ｐゴシック" charset="0"/>
                <a:cs typeface="ＭＳ Ｐゴシック" charset="0"/>
              </a:rPr>
              <a:t>Ø</a:t>
            </a:r>
            <a:r>
              <a:rPr lang="en-US" sz="2200" dirty="0">
                <a:solidFill>
                  <a:prstClr val="black"/>
                </a:solidFill>
                <a:latin typeface="Calibri" charset="0"/>
                <a:ea typeface="ＭＳ Ｐゴシック" charset="0"/>
                <a:cs typeface="ＭＳ Ｐゴシック" charset="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0" name="TextBox 169"/>
          <p:cNvSpPr txBox="1"/>
          <p:nvPr/>
        </p:nvSpPr>
        <p:spPr>
          <a:xfrm>
            <a:off x="755246" y="5426835"/>
            <a:ext cx="86433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bæt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1" name="TextBox 170"/>
          <p:cNvSpPr txBox="1"/>
          <p:nvPr/>
        </p:nvSpPr>
        <p:spPr>
          <a:xfrm>
            <a:off x="766279" y="5066522"/>
            <a:ext cx="9925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a:solidFill>
                  <a:prstClr val="black"/>
                </a:solidFill>
                <a:latin typeface="Calibri" charset="0"/>
                <a:ea typeface="ＭＳ Ｐゴシック" charset="0"/>
                <a:cs typeface="ＭＳ Ｐゴシック" charset="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slæp</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4" name="Oval 3"/>
          <p:cNvSpPr/>
          <p:nvPr/>
        </p:nvSpPr>
        <p:spPr>
          <a:xfrm>
            <a:off x="4644241" y="4917630"/>
            <a:ext cx="1356164" cy="74304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55" name="Oval 54"/>
          <p:cNvSpPr/>
          <p:nvPr/>
        </p:nvSpPr>
        <p:spPr>
          <a:xfrm>
            <a:off x="7363052" y="5209405"/>
            <a:ext cx="1356164" cy="74304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5" name="TextBox 4"/>
          <p:cNvSpPr txBox="1"/>
          <p:nvPr/>
        </p:nvSpPr>
        <p:spPr>
          <a:xfrm>
            <a:off x="3687511" y="6065978"/>
            <a:ext cx="2225051" cy="477054"/>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2500" dirty="0" smtClean="0">
                <a:solidFill>
                  <a:srgbClr val="FF0000"/>
                </a:solidFill>
                <a:latin typeface="Comic Sans MS"/>
                <a:ea typeface="ＭＳ Ｐゴシック" charset="0"/>
                <a:cs typeface="Comic Sans MS"/>
              </a:rPr>
              <a:t>z </a:t>
            </a:r>
            <a:r>
              <a:rPr lang="en-US" sz="2500" dirty="0" smtClean="0">
                <a:solidFill>
                  <a:prstClr val="black"/>
                </a:solidFill>
                <a:latin typeface="Comic Sans MS"/>
                <a:ea typeface="ＭＳ Ｐゴシック" charset="0"/>
                <a:cs typeface="Comic Sans MS"/>
              </a:rPr>
              <a:t>instead of </a:t>
            </a:r>
            <a:r>
              <a:rPr lang="en-US" sz="2500" dirty="0" smtClean="0">
                <a:solidFill>
                  <a:srgbClr val="FF0000"/>
                </a:solidFill>
                <a:latin typeface="Comic Sans MS"/>
                <a:ea typeface="ＭＳ Ｐゴシック" charset="0"/>
                <a:cs typeface="Comic Sans MS"/>
              </a:rPr>
              <a:t>s</a:t>
            </a:r>
            <a:endParaRPr lang="en-US" sz="2500" dirty="0">
              <a:solidFill>
                <a:srgbClr val="FF0000"/>
              </a:solidFill>
              <a:latin typeface="Comic Sans MS"/>
              <a:ea typeface="ＭＳ Ｐゴシック" charset="0"/>
              <a:cs typeface="Comic Sans MS"/>
            </a:endParaRPr>
          </a:p>
        </p:txBody>
      </p:sp>
      <p:sp>
        <p:nvSpPr>
          <p:cNvPr id="59" name="TextBox 58"/>
          <p:cNvSpPr txBox="1"/>
          <p:nvPr/>
        </p:nvSpPr>
        <p:spPr>
          <a:xfrm>
            <a:off x="6676149" y="6281422"/>
            <a:ext cx="2086867" cy="52322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2800" dirty="0" err="1" smtClean="0">
                <a:solidFill>
                  <a:srgbClr val="FF2B2C"/>
                </a:solidFill>
                <a:latin typeface="Cambria"/>
                <a:ea typeface="ＭＳ Ｐゴシック" charset="0"/>
                <a:cs typeface="Cambria"/>
              </a:rPr>
              <a:t>ɪd</a:t>
            </a:r>
            <a:r>
              <a:rPr lang="en-US" sz="2800" dirty="0" smtClean="0">
                <a:solidFill>
                  <a:srgbClr val="FF2B2C"/>
                </a:solidFill>
                <a:latin typeface="Cambria"/>
                <a:ea typeface="ＭＳ Ｐゴシック" charset="0"/>
                <a:cs typeface="Cambria"/>
              </a:rPr>
              <a:t> </a:t>
            </a:r>
            <a:r>
              <a:rPr lang="en-US" sz="2500" dirty="0" smtClean="0">
                <a:solidFill>
                  <a:prstClr val="black"/>
                </a:solidFill>
                <a:latin typeface="Cambria"/>
                <a:ea typeface="ＭＳ Ｐゴシック" charset="0"/>
                <a:cs typeface="Cambria"/>
              </a:rPr>
              <a:t>instead of </a:t>
            </a:r>
            <a:r>
              <a:rPr lang="en-US" sz="2500" dirty="0">
                <a:solidFill>
                  <a:srgbClr val="FF0000"/>
                </a:solidFill>
                <a:latin typeface="Cambria"/>
                <a:ea typeface="ＭＳ Ｐゴシック" charset="0"/>
                <a:cs typeface="Cambria"/>
              </a:rPr>
              <a:t>t</a:t>
            </a:r>
          </a:p>
        </p:txBody>
      </p:sp>
      <p:cxnSp>
        <p:nvCxnSpPr>
          <p:cNvPr id="8" name="Straight Arrow Connector 7"/>
          <p:cNvCxnSpPr>
            <a:endCxn id="4" idx="4"/>
          </p:cNvCxnSpPr>
          <p:nvPr/>
        </p:nvCxnSpPr>
        <p:spPr>
          <a:xfrm flipV="1">
            <a:off x="4641133" y="5660679"/>
            <a:ext cx="681190" cy="40529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9" idx="0"/>
            <a:endCxn id="55" idx="4"/>
          </p:cNvCxnSpPr>
          <p:nvPr/>
        </p:nvCxnSpPr>
        <p:spPr>
          <a:xfrm flipV="1">
            <a:off x="7719583" y="5952454"/>
            <a:ext cx="321551" cy="32896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THANK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39</a:t>
            </a:fld>
            <a:endParaRPr lang="en-US">
              <a:solidFill>
                <a:prstClr val="black">
                  <a:tint val="75000"/>
                </a:prstClr>
              </a:solidFill>
            </a:endParaRPr>
          </a:p>
        </p:txBody>
      </p:sp>
    </p:spTree>
    <p:extLst>
      <p:ext uri="{BB962C8B-B14F-4D97-AF65-F5344CB8AC3E}">
        <p14:creationId xmlns:p14="http://schemas.microsoft.com/office/powerpoint/2010/main" val="57309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304800" y="76200"/>
            <a:ext cx="8763000" cy="685800"/>
          </a:xfrm>
          <a:prstGeom prst="rect">
            <a:avLst/>
          </a:prstGeom>
          <a:solidFill>
            <a:schemeClr val="bg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07" name="Rectangle 3"/>
          <p:cNvSpPr>
            <a:spLocks noChangeArrowheads="1"/>
          </p:cNvSpPr>
          <p:nvPr/>
        </p:nvSpPr>
        <p:spPr bwMode="auto">
          <a:xfrm>
            <a:off x="152400" y="5867400"/>
            <a:ext cx="8763000" cy="685800"/>
          </a:xfrm>
          <a:prstGeom prst="rect">
            <a:avLst/>
          </a:prstGeom>
          <a:solidFill>
            <a:schemeClr val="bg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grpSp>
        <p:nvGrpSpPr>
          <p:cNvPr id="200708" name="Group 4"/>
          <p:cNvGrpSpPr>
            <a:grpSpLocks/>
          </p:cNvGrpSpPr>
          <p:nvPr/>
        </p:nvGrpSpPr>
        <p:grpSpPr bwMode="auto">
          <a:xfrm>
            <a:off x="4038600" y="228600"/>
            <a:ext cx="2657475" cy="1868488"/>
            <a:chOff x="2352" y="192"/>
            <a:chExt cx="1674" cy="1177"/>
          </a:xfrm>
        </p:grpSpPr>
        <p:pic>
          <p:nvPicPr>
            <p:cNvPr id="2007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7172" t="25249" r="8788" b="14641"/>
            <a:stretch>
              <a:fillRect/>
            </a:stretch>
          </p:blipFill>
          <p:spPr bwMode="auto">
            <a:xfrm>
              <a:off x="2435" y="432"/>
              <a:ext cx="1453" cy="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10" name="Text Box 6"/>
            <p:cNvSpPr txBox="1">
              <a:spLocks noChangeArrowheads="1"/>
            </p:cNvSpPr>
            <p:nvPr/>
          </p:nvSpPr>
          <p:spPr bwMode="auto">
            <a:xfrm>
              <a:off x="2352" y="192"/>
              <a:ext cx="167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spcBef>
                  <a:spcPct val="0"/>
                </a:spcBef>
                <a:buClrTx/>
                <a:buSzTx/>
                <a:buFontTx/>
                <a:buNone/>
              </a:pPr>
              <a:r>
                <a:rPr lang="en-US" altLang="en-US" b="1" smtClean="0">
                  <a:solidFill>
                    <a:srgbClr val="996600"/>
                  </a:solidFill>
                  <a:latin typeface="Comic Sans MS" panose="030F0702030302020204" pitchFamily="66" charset="0"/>
                </a:rPr>
                <a:t>lexicon (word types)</a:t>
              </a:r>
            </a:p>
          </p:txBody>
        </p:sp>
      </p:grpSp>
      <p:grpSp>
        <p:nvGrpSpPr>
          <p:cNvPr id="200711" name="Group 7"/>
          <p:cNvGrpSpPr>
            <a:grpSpLocks/>
          </p:cNvGrpSpPr>
          <p:nvPr/>
        </p:nvGrpSpPr>
        <p:grpSpPr bwMode="auto">
          <a:xfrm>
            <a:off x="1654175" y="258763"/>
            <a:ext cx="2003425" cy="1798637"/>
            <a:chOff x="418" y="211"/>
            <a:chExt cx="1262" cy="1133"/>
          </a:xfrm>
        </p:grpSpPr>
        <p:sp>
          <p:nvSpPr>
            <p:cNvPr id="200712" name="Text Box 8"/>
            <p:cNvSpPr txBox="1">
              <a:spLocks noChangeArrowheads="1"/>
            </p:cNvSpPr>
            <p:nvPr/>
          </p:nvSpPr>
          <p:spPr bwMode="auto">
            <a:xfrm>
              <a:off x="418" y="211"/>
              <a:ext cx="8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spcBef>
                  <a:spcPct val="0"/>
                </a:spcBef>
                <a:buClrTx/>
                <a:buSzTx/>
                <a:buFontTx/>
                <a:buNone/>
              </a:pPr>
              <a:r>
                <a:rPr lang="en-US" altLang="en-US" b="1" smtClean="0">
                  <a:solidFill>
                    <a:srgbClr val="996600"/>
                  </a:solidFill>
                  <a:latin typeface="Comic Sans MS" panose="030F0702030302020204" pitchFamily="66" charset="0"/>
                </a:rPr>
                <a:t>semantics</a:t>
              </a:r>
            </a:p>
          </p:txBody>
        </p:sp>
        <p:pic>
          <p:nvPicPr>
            <p:cNvPr id="20071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10403" t="23520" r="13637" b="22719"/>
            <a:stretch>
              <a:fillRect/>
            </a:stretch>
          </p:blipFill>
          <p:spPr bwMode="auto">
            <a:xfrm>
              <a:off x="468" y="444"/>
              <a:ext cx="1212" cy="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0714" name="Group 10"/>
          <p:cNvGrpSpPr>
            <a:grpSpLocks/>
          </p:cNvGrpSpPr>
          <p:nvPr/>
        </p:nvGrpSpPr>
        <p:grpSpPr bwMode="auto">
          <a:xfrm>
            <a:off x="2057400" y="2819400"/>
            <a:ext cx="2590800" cy="1524000"/>
            <a:chOff x="2352" y="1776"/>
            <a:chExt cx="1632" cy="960"/>
          </a:xfrm>
        </p:grpSpPr>
        <p:pic>
          <p:nvPicPr>
            <p:cNvPr id="20071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l="6767" t="33150" r="8923" b="31544"/>
            <a:stretch>
              <a:fillRect/>
            </a:stretch>
          </p:blipFill>
          <p:spPr bwMode="auto">
            <a:xfrm>
              <a:off x="2395" y="2021"/>
              <a:ext cx="1589"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16" name="Rectangle 12"/>
            <p:cNvSpPr>
              <a:spLocks noChangeArrowheads="1"/>
            </p:cNvSpPr>
            <p:nvPr/>
          </p:nvSpPr>
          <p:spPr bwMode="auto">
            <a:xfrm>
              <a:off x="2352" y="1776"/>
              <a:ext cx="8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altLang="en-US" b="1" smtClean="0">
                  <a:solidFill>
                    <a:srgbClr val="996600"/>
                  </a:solidFill>
                  <a:latin typeface="Comic Sans MS" panose="030F0702030302020204" pitchFamily="66" charset="0"/>
                </a:rPr>
                <a:t>sentences</a:t>
              </a:r>
            </a:p>
          </p:txBody>
        </p:sp>
      </p:grpSp>
      <p:grpSp>
        <p:nvGrpSpPr>
          <p:cNvPr id="200717" name="Group 13"/>
          <p:cNvGrpSpPr>
            <a:grpSpLocks/>
          </p:cNvGrpSpPr>
          <p:nvPr/>
        </p:nvGrpSpPr>
        <p:grpSpPr bwMode="auto">
          <a:xfrm>
            <a:off x="381000" y="4800600"/>
            <a:ext cx="2346325" cy="1524000"/>
            <a:chOff x="240" y="2592"/>
            <a:chExt cx="1478" cy="960"/>
          </a:xfrm>
        </p:grpSpPr>
        <p:pic>
          <p:nvPicPr>
            <p:cNvPr id="20071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l="7224" t="31438" r="8788" b="20828"/>
            <a:stretch>
              <a:fillRect/>
            </a:stretch>
          </p:blipFill>
          <p:spPr bwMode="auto">
            <a:xfrm>
              <a:off x="283" y="2827"/>
              <a:ext cx="1349" cy="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19" name="Rectangle 15"/>
            <p:cNvSpPr>
              <a:spLocks noChangeArrowheads="1"/>
            </p:cNvSpPr>
            <p:nvPr/>
          </p:nvSpPr>
          <p:spPr bwMode="auto">
            <a:xfrm>
              <a:off x="240" y="2592"/>
              <a:ext cx="14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altLang="en-US" b="1" smtClean="0">
                  <a:solidFill>
                    <a:srgbClr val="996600"/>
                  </a:solidFill>
                  <a:latin typeface="Comic Sans MS" panose="030F0702030302020204" pitchFamily="66" charset="0"/>
                </a:rPr>
                <a:t>discourse context</a:t>
              </a:r>
            </a:p>
          </p:txBody>
        </p:sp>
      </p:grpSp>
      <p:pic>
        <p:nvPicPr>
          <p:cNvPr id="200720"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l="6920" t="38098" r="9074" b="38432"/>
          <a:stretch>
            <a:fillRect/>
          </a:stretch>
        </p:blipFill>
        <p:spPr bwMode="auto">
          <a:xfrm>
            <a:off x="3810000" y="6137275"/>
            <a:ext cx="17526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0721" name="Group 17"/>
          <p:cNvGrpSpPr>
            <a:grpSpLocks/>
          </p:cNvGrpSpPr>
          <p:nvPr/>
        </p:nvGrpSpPr>
        <p:grpSpPr bwMode="auto">
          <a:xfrm>
            <a:off x="6265863" y="3721100"/>
            <a:ext cx="2801937" cy="1689100"/>
            <a:chOff x="3467" y="3014"/>
            <a:chExt cx="1765" cy="1064"/>
          </a:xfrm>
        </p:grpSpPr>
        <p:pic>
          <p:nvPicPr>
            <p:cNvPr id="200722"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l="7172" t="30742" r="8788" b="29939"/>
            <a:stretch>
              <a:fillRect/>
            </a:stretch>
          </p:blipFill>
          <p:spPr bwMode="auto">
            <a:xfrm>
              <a:off x="3504" y="3264"/>
              <a:ext cx="1728" cy="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23" name="Rectangle 19"/>
            <p:cNvSpPr>
              <a:spLocks noChangeArrowheads="1"/>
            </p:cNvSpPr>
            <p:nvPr/>
          </p:nvSpPr>
          <p:spPr bwMode="auto">
            <a:xfrm>
              <a:off x="3467" y="3014"/>
              <a:ext cx="8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altLang="en-US" b="1" smtClean="0">
                  <a:solidFill>
                    <a:srgbClr val="996600"/>
                  </a:solidFill>
                  <a:latin typeface="Comic Sans MS" panose="030F0702030302020204" pitchFamily="66" charset="0"/>
                </a:rPr>
                <a:t>resources</a:t>
              </a:r>
            </a:p>
          </p:txBody>
        </p:sp>
      </p:grpSp>
      <p:grpSp>
        <p:nvGrpSpPr>
          <p:cNvPr id="200724" name="Group 20"/>
          <p:cNvGrpSpPr>
            <a:grpSpLocks/>
          </p:cNvGrpSpPr>
          <p:nvPr/>
        </p:nvGrpSpPr>
        <p:grpSpPr bwMode="auto">
          <a:xfrm>
            <a:off x="1219200" y="974725"/>
            <a:ext cx="533400" cy="793750"/>
            <a:chOff x="768" y="662"/>
            <a:chExt cx="336" cy="500"/>
          </a:xfrm>
        </p:grpSpPr>
        <p:sp>
          <p:nvSpPr>
            <p:cNvPr id="200725" name="Rectangle 21"/>
            <p:cNvSpPr>
              <a:spLocks noChangeArrowheads="1"/>
            </p:cNvSpPr>
            <p:nvPr/>
          </p:nvSpPr>
          <p:spPr bwMode="auto">
            <a:xfrm>
              <a:off x="768" y="864"/>
              <a:ext cx="96" cy="96"/>
            </a:xfrm>
            <a:prstGeom prst="rect">
              <a:avLst/>
            </a:prstGeom>
            <a:solidFill>
              <a:schemeClr val="tx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26" name="Freeform 22"/>
            <p:cNvSpPr>
              <a:spLocks/>
            </p:cNvSpPr>
            <p:nvPr/>
          </p:nvSpPr>
          <p:spPr bwMode="auto">
            <a:xfrm>
              <a:off x="816" y="662"/>
              <a:ext cx="288" cy="202"/>
            </a:xfrm>
            <a:custGeom>
              <a:avLst/>
              <a:gdLst>
                <a:gd name="T0" fmla="*/ 0 w 288"/>
                <a:gd name="T1" fmla="*/ 202 h 202"/>
                <a:gd name="T2" fmla="*/ 61 w 288"/>
                <a:gd name="T3" fmla="*/ 32 h 202"/>
                <a:gd name="T4" fmla="*/ 288 w 288"/>
                <a:gd name="T5" fmla="*/ 10 h 202"/>
              </a:gdLst>
              <a:ahLst/>
              <a:cxnLst>
                <a:cxn ang="0">
                  <a:pos x="T0" y="T1"/>
                </a:cxn>
                <a:cxn ang="0">
                  <a:pos x="T2" y="T3"/>
                </a:cxn>
                <a:cxn ang="0">
                  <a:pos x="T4" y="T5"/>
                </a:cxn>
              </a:cxnLst>
              <a:rect l="0" t="0" r="r" b="b"/>
              <a:pathLst>
                <a:path w="288" h="202">
                  <a:moveTo>
                    <a:pt x="0" y="202"/>
                  </a:moveTo>
                  <a:cubicBezTo>
                    <a:pt x="10" y="174"/>
                    <a:pt x="13" y="64"/>
                    <a:pt x="61" y="32"/>
                  </a:cubicBezTo>
                  <a:cubicBezTo>
                    <a:pt x="109" y="0"/>
                    <a:pt x="241" y="15"/>
                    <a:pt x="288" y="10"/>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27" name="Freeform 23"/>
            <p:cNvSpPr>
              <a:spLocks/>
            </p:cNvSpPr>
            <p:nvPr/>
          </p:nvSpPr>
          <p:spPr bwMode="auto">
            <a:xfrm flipV="1">
              <a:off x="816" y="960"/>
              <a:ext cx="288" cy="202"/>
            </a:xfrm>
            <a:custGeom>
              <a:avLst/>
              <a:gdLst>
                <a:gd name="T0" fmla="*/ 0 w 288"/>
                <a:gd name="T1" fmla="*/ 202 h 202"/>
                <a:gd name="T2" fmla="*/ 61 w 288"/>
                <a:gd name="T3" fmla="*/ 32 h 202"/>
                <a:gd name="T4" fmla="*/ 288 w 288"/>
                <a:gd name="T5" fmla="*/ 10 h 202"/>
              </a:gdLst>
              <a:ahLst/>
              <a:cxnLst>
                <a:cxn ang="0">
                  <a:pos x="T0" y="T1"/>
                </a:cxn>
                <a:cxn ang="0">
                  <a:pos x="T2" y="T3"/>
                </a:cxn>
                <a:cxn ang="0">
                  <a:pos x="T4" y="T5"/>
                </a:cxn>
              </a:cxnLst>
              <a:rect l="0" t="0" r="r" b="b"/>
              <a:pathLst>
                <a:path w="288" h="202">
                  <a:moveTo>
                    <a:pt x="0" y="202"/>
                  </a:moveTo>
                  <a:cubicBezTo>
                    <a:pt x="10" y="174"/>
                    <a:pt x="13" y="64"/>
                    <a:pt x="61" y="32"/>
                  </a:cubicBezTo>
                  <a:cubicBezTo>
                    <a:pt x="109" y="0"/>
                    <a:pt x="241" y="15"/>
                    <a:pt x="288" y="10"/>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grpSp>
      <p:sp>
        <p:nvSpPr>
          <p:cNvPr id="200728" name="Text Box 24"/>
          <p:cNvSpPr txBox="1">
            <a:spLocks noChangeArrowheads="1"/>
          </p:cNvSpPr>
          <p:nvPr/>
        </p:nvSpPr>
        <p:spPr bwMode="auto">
          <a:xfrm>
            <a:off x="0" y="1066800"/>
            <a:ext cx="12398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altLang="en-US" sz="1600" b="1" smtClean="0">
                <a:solidFill>
                  <a:srgbClr val="000000"/>
                </a:solidFill>
                <a:latin typeface="Comic Sans MS" panose="030F0702030302020204" pitchFamily="66" charset="0"/>
              </a:rPr>
              <a:t>entailment</a:t>
            </a:r>
          </a:p>
          <a:p>
            <a:pPr eaLnBrk="1" hangingPunct="1">
              <a:spcBef>
                <a:spcPct val="0"/>
              </a:spcBef>
              <a:buClrTx/>
              <a:buSzTx/>
              <a:buFontTx/>
              <a:buNone/>
            </a:pPr>
            <a:r>
              <a:rPr lang="en-US" altLang="en-US" sz="1600" b="1" smtClean="0">
                <a:solidFill>
                  <a:srgbClr val="000000"/>
                </a:solidFill>
                <a:latin typeface="Comic Sans MS" panose="030F0702030302020204" pitchFamily="66" charset="0"/>
              </a:rPr>
              <a:t>correlation</a:t>
            </a:r>
          </a:p>
        </p:txBody>
      </p:sp>
      <p:sp>
        <p:nvSpPr>
          <p:cNvPr id="200729" name="Rectangle 25"/>
          <p:cNvSpPr>
            <a:spLocks noChangeArrowheads="1"/>
          </p:cNvSpPr>
          <p:nvPr/>
        </p:nvSpPr>
        <p:spPr bwMode="auto">
          <a:xfrm>
            <a:off x="7086600" y="457200"/>
            <a:ext cx="20574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inflection</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cognates</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transliteration</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abbreviation</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neologism</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language evolution</a:t>
            </a:r>
          </a:p>
        </p:txBody>
      </p:sp>
      <p:grpSp>
        <p:nvGrpSpPr>
          <p:cNvPr id="200730" name="Group 26"/>
          <p:cNvGrpSpPr>
            <a:grpSpLocks/>
          </p:cNvGrpSpPr>
          <p:nvPr/>
        </p:nvGrpSpPr>
        <p:grpSpPr bwMode="auto">
          <a:xfrm flipH="1">
            <a:off x="6477000" y="990600"/>
            <a:ext cx="533400" cy="793750"/>
            <a:chOff x="768" y="662"/>
            <a:chExt cx="336" cy="500"/>
          </a:xfrm>
        </p:grpSpPr>
        <p:sp>
          <p:nvSpPr>
            <p:cNvPr id="200731" name="Rectangle 27"/>
            <p:cNvSpPr>
              <a:spLocks noChangeArrowheads="1"/>
            </p:cNvSpPr>
            <p:nvPr/>
          </p:nvSpPr>
          <p:spPr bwMode="auto">
            <a:xfrm>
              <a:off x="768" y="864"/>
              <a:ext cx="96" cy="96"/>
            </a:xfrm>
            <a:prstGeom prst="rect">
              <a:avLst/>
            </a:prstGeom>
            <a:solidFill>
              <a:schemeClr val="tx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32" name="Freeform 28"/>
            <p:cNvSpPr>
              <a:spLocks/>
            </p:cNvSpPr>
            <p:nvPr/>
          </p:nvSpPr>
          <p:spPr bwMode="auto">
            <a:xfrm>
              <a:off x="816" y="662"/>
              <a:ext cx="288" cy="202"/>
            </a:xfrm>
            <a:custGeom>
              <a:avLst/>
              <a:gdLst>
                <a:gd name="T0" fmla="*/ 0 w 288"/>
                <a:gd name="T1" fmla="*/ 202 h 202"/>
                <a:gd name="T2" fmla="*/ 61 w 288"/>
                <a:gd name="T3" fmla="*/ 32 h 202"/>
                <a:gd name="T4" fmla="*/ 288 w 288"/>
                <a:gd name="T5" fmla="*/ 10 h 202"/>
              </a:gdLst>
              <a:ahLst/>
              <a:cxnLst>
                <a:cxn ang="0">
                  <a:pos x="T0" y="T1"/>
                </a:cxn>
                <a:cxn ang="0">
                  <a:pos x="T2" y="T3"/>
                </a:cxn>
                <a:cxn ang="0">
                  <a:pos x="T4" y="T5"/>
                </a:cxn>
              </a:cxnLst>
              <a:rect l="0" t="0" r="r" b="b"/>
              <a:pathLst>
                <a:path w="288" h="202">
                  <a:moveTo>
                    <a:pt x="0" y="202"/>
                  </a:moveTo>
                  <a:cubicBezTo>
                    <a:pt x="10" y="174"/>
                    <a:pt x="13" y="64"/>
                    <a:pt x="61" y="32"/>
                  </a:cubicBezTo>
                  <a:cubicBezTo>
                    <a:pt x="109" y="0"/>
                    <a:pt x="241" y="15"/>
                    <a:pt x="288" y="10"/>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33" name="Freeform 29"/>
            <p:cNvSpPr>
              <a:spLocks/>
            </p:cNvSpPr>
            <p:nvPr/>
          </p:nvSpPr>
          <p:spPr bwMode="auto">
            <a:xfrm flipV="1">
              <a:off x="816" y="960"/>
              <a:ext cx="288" cy="202"/>
            </a:xfrm>
            <a:custGeom>
              <a:avLst/>
              <a:gdLst>
                <a:gd name="T0" fmla="*/ 0 w 288"/>
                <a:gd name="T1" fmla="*/ 202 h 202"/>
                <a:gd name="T2" fmla="*/ 61 w 288"/>
                <a:gd name="T3" fmla="*/ 32 h 202"/>
                <a:gd name="T4" fmla="*/ 288 w 288"/>
                <a:gd name="T5" fmla="*/ 10 h 202"/>
              </a:gdLst>
              <a:ahLst/>
              <a:cxnLst>
                <a:cxn ang="0">
                  <a:pos x="T0" y="T1"/>
                </a:cxn>
                <a:cxn ang="0">
                  <a:pos x="T2" y="T3"/>
                </a:cxn>
                <a:cxn ang="0">
                  <a:pos x="T4" y="T5"/>
                </a:cxn>
              </a:cxnLst>
              <a:rect l="0" t="0" r="r" b="b"/>
              <a:pathLst>
                <a:path w="288" h="202">
                  <a:moveTo>
                    <a:pt x="0" y="202"/>
                  </a:moveTo>
                  <a:cubicBezTo>
                    <a:pt x="10" y="174"/>
                    <a:pt x="13" y="64"/>
                    <a:pt x="61" y="32"/>
                  </a:cubicBezTo>
                  <a:cubicBezTo>
                    <a:pt x="109" y="0"/>
                    <a:pt x="241" y="15"/>
                    <a:pt x="288" y="10"/>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grpSp>
      <p:sp>
        <p:nvSpPr>
          <p:cNvPr id="200734" name="Rectangle 30"/>
          <p:cNvSpPr>
            <a:spLocks noChangeArrowheads="1"/>
          </p:cNvSpPr>
          <p:nvPr/>
        </p:nvSpPr>
        <p:spPr bwMode="auto">
          <a:xfrm>
            <a:off x="0" y="3198813"/>
            <a:ext cx="1600200"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0"/>
              </a:spcBef>
              <a:buClrTx/>
              <a:buSzTx/>
              <a:buFontTx/>
              <a:buNone/>
            </a:pPr>
            <a:r>
              <a:rPr lang="en-US" altLang="en-US" sz="1600" b="1" smtClean="0">
                <a:solidFill>
                  <a:srgbClr val="000000"/>
                </a:solidFill>
                <a:latin typeface="Comic Sans MS" panose="030F0702030302020204" pitchFamily="66" charset="0"/>
              </a:rPr>
              <a:t>translation</a:t>
            </a:r>
          </a:p>
          <a:p>
            <a:pPr algn="r" eaLnBrk="1" hangingPunct="1">
              <a:spcBef>
                <a:spcPct val="0"/>
              </a:spcBef>
              <a:buClrTx/>
              <a:buSzTx/>
              <a:buFontTx/>
              <a:buNone/>
            </a:pPr>
            <a:r>
              <a:rPr lang="en-US" altLang="en-US" sz="1600" b="1" smtClean="0">
                <a:solidFill>
                  <a:srgbClr val="000000"/>
                </a:solidFill>
                <a:latin typeface="Comic Sans MS" panose="030F0702030302020204" pitchFamily="66" charset="0"/>
              </a:rPr>
              <a:t>alignment</a:t>
            </a:r>
          </a:p>
          <a:p>
            <a:pPr algn="r" eaLnBrk="1" hangingPunct="1">
              <a:spcBef>
                <a:spcPct val="0"/>
              </a:spcBef>
              <a:buClrTx/>
              <a:buSzTx/>
              <a:buFontTx/>
              <a:buNone/>
            </a:pPr>
            <a:r>
              <a:rPr lang="en-US" altLang="en-US" sz="1600" b="1" smtClean="0">
                <a:solidFill>
                  <a:srgbClr val="000000"/>
                </a:solidFill>
                <a:latin typeface="Comic Sans MS" panose="030F0702030302020204" pitchFamily="66" charset="0"/>
              </a:rPr>
              <a:t>editing</a:t>
            </a:r>
          </a:p>
          <a:p>
            <a:pPr algn="r" eaLnBrk="1" hangingPunct="1">
              <a:spcBef>
                <a:spcPct val="0"/>
              </a:spcBef>
              <a:buClrTx/>
              <a:buSzTx/>
              <a:buFontTx/>
              <a:buNone/>
            </a:pPr>
            <a:r>
              <a:rPr lang="en-US" altLang="en-US" sz="1600" b="1" smtClean="0">
                <a:solidFill>
                  <a:srgbClr val="000000"/>
                </a:solidFill>
                <a:latin typeface="Comic Sans MS" panose="030F0702030302020204" pitchFamily="66" charset="0"/>
              </a:rPr>
              <a:t>quotation</a:t>
            </a:r>
          </a:p>
        </p:txBody>
      </p:sp>
      <p:grpSp>
        <p:nvGrpSpPr>
          <p:cNvPr id="200735" name="Group 31"/>
          <p:cNvGrpSpPr>
            <a:grpSpLocks/>
          </p:cNvGrpSpPr>
          <p:nvPr/>
        </p:nvGrpSpPr>
        <p:grpSpPr bwMode="auto">
          <a:xfrm>
            <a:off x="1600200" y="3397250"/>
            <a:ext cx="533400" cy="793750"/>
            <a:chOff x="768" y="662"/>
            <a:chExt cx="336" cy="500"/>
          </a:xfrm>
        </p:grpSpPr>
        <p:sp>
          <p:nvSpPr>
            <p:cNvPr id="200736" name="Rectangle 32"/>
            <p:cNvSpPr>
              <a:spLocks noChangeArrowheads="1"/>
            </p:cNvSpPr>
            <p:nvPr/>
          </p:nvSpPr>
          <p:spPr bwMode="auto">
            <a:xfrm>
              <a:off x="768" y="864"/>
              <a:ext cx="96" cy="96"/>
            </a:xfrm>
            <a:prstGeom prst="rect">
              <a:avLst/>
            </a:prstGeom>
            <a:solidFill>
              <a:schemeClr val="tx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37" name="Freeform 33"/>
            <p:cNvSpPr>
              <a:spLocks/>
            </p:cNvSpPr>
            <p:nvPr/>
          </p:nvSpPr>
          <p:spPr bwMode="auto">
            <a:xfrm>
              <a:off x="816" y="662"/>
              <a:ext cx="288" cy="202"/>
            </a:xfrm>
            <a:custGeom>
              <a:avLst/>
              <a:gdLst>
                <a:gd name="T0" fmla="*/ 0 w 288"/>
                <a:gd name="T1" fmla="*/ 202 h 202"/>
                <a:gd name="T2" fmla="*/ 61 w 288"/>
                <a:gd name="T3" fmla="*/ 32 h 202"/>
                <a:gd name="T4" fmla="*/ 288 w 288"/>
                <a:gd name="T5" fmla="*/ 10 h 202"/>
              </a:gdLst>
              <a:ahLst/>
              <a:cxnLst>
                <a:cxn ang="0">
                  <a:pos x="T0" y="T1"/>
                </a:cxn>
                <a:cxn ang="0">
                  <a:pos x="T2" y="T3"/>
                </a:cxn>
                <a:cxn ang="0">
                  <a:pos x="T4" y="T5"/>
                </a:cxn>
              </a:cxnLst>
              <a:rect l="0" t="0" r="r" b="b"/>
              <a:pathLst>
                <a:path w="288" h="202">
                  <a:moveTo>
                    <a:pt x="0" y="202"/>
                  </a:moveTo>
                  <a:cubicBezTo>
                    <a:pt x="10" y="174"/>
                    <a:pt x="13" y="64"/>
                    <a:pt x="61" y="32"/>
                  </a:cubicBezTo>
                  <a:cubicBezTo>
                    <a:pt x="109" y="0"/>
                    <a:pt x="241" y="15"/>
                    <a:pt x="288" y="10"/>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38" name="Freeform 34"/>
            <p:cNvSpPr>
              <a:spLocks/>
            </p:cNvSpPr>
            <p:nvPr/>
          </p:nvSpPr>
          <p:spPr bwMode="auto">
            <a:xfrm flipV="1">
              <a:off x="816" y="960"/>
              <a:ext cx="288" cy="202"/>
            </a:xfrm>
            <a:custGeom>
              <a:avLst/>
              <a:gdLst>
                <a:gd name="T0" fmla="*/ 0 w 288"/>
                <a:gd name="T1" fmla="*/ 202 h 202"/>
                <a:gd name="T2" fmla="*/ 61 w 288"/>
                <a:gd name="T3" fmla="*/ 32 h 202"/>
                <a:gd name="T4" fmla="*/ 288 w 288"/>
                <a:gd name="T5" fmla="*/ 10 h 202"/>
              </a:gdLst>
              <a:ahLst/>
              <a:cxnLst>
                <a:cxn ang="0">
                  <a:pos x="T0" y="T1"/>
                </a:cxn>
                <a:cxn ang="0">
                  <a:pos x="T2" y="T3"/>
                </a:cxn>
                <a:cxn ang="0">
                  <a:pos x="T4" y="T5"/>
                </a:cxn>
              </a:cxnLst>
              <a:rect l="0" t="0" r="r" b="b"/>
              <a:pathLst>
                <a:path w="288" h="202">
                  <a:moveTo>
                    <a:pt x="0" y="202"/>
                  </a:moveTo>
                  <a:cubicBezTo>
                    <a:pt x="10" y="174"/>
                    <a:pt x="13" y="64"/>
                    <a:pt x="61" y="32"/>
                  </a:cubicBezTo>
                  <a:cubicBezTo>
                    <a:pt x="109" y="0"/>
                    <a:pt x="241" y="15"/>
                    <a:pt x="288" y="10"/>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grpSp>
      <p:sp>
        <p:nvSpPr>
          <p:cNvPr id="200739" name="Rectangle 35"/>
          <p:cNvSpPr>
            <a:spLocks noChangeArrowheads="1"/>
          </p:cNvSpPr>
          <p:nvPr/>
        </p:nvSpPr>
        <p:spPr bwMode="auto">
          <a:xfrm>
            <a:off x="3810000" y="2514600"/>
            <a:ext cx="152400" cy="152400"/>
          </a:xfrm>
          <a:prstGeom prst="rect">
            <a:avLst/>
          </a:prstGeom>
          <a:solidFill>
            <a:schemeClr val="tx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0" name="Freeform 36"/>
          <p:cNvSpPr>
            <a:spLocks/>
          </p:cNvSpPr>
          <p:nvPr/>
        </p:nvSpPr>
        <p:spPr bwMode="auto">
          <a:xfrm>
            <a:off x="3525838" y="2667000"/>
            <a:ext cx="360362" cy="546100"/>
          </a:xfrm>
          <a:custGeom>
            <a:avLst/>
            <a:gdLst>
              <a:gd name="T0" fmla="*/ 467 w 467"/>
              <a:gd name="T1" fmla="*/ 0 h 354"/>
              <a:gd name="T2" fmla="*/ 0 w 467"/>
              <a:gd name="T3" fmla="*/ 354 h 354"/>
            </a:gdLst>
            <a:ahLst/>
            <a:cxnLst>
              <a:cxn ang="0">
                <a:pos x="T0" y="T1"/>
              </a:cxn>
              <a:cxn ang="0">
                <a:pos x="T2" y="T3"/>
              </a:cxn>
            </a:cxnLst>
            <a:rect l="0" t="0" r="r" b="b"/>
            <a:pathLst>
              <a:path w="467" h="354">
                <a:moveTo>
                  <a:pt x="467" y="0"/>
                </a:moveTo>
                <a:cubicBezTo>
                  <a:pt x="389" y="59"/>
                  <a:pt x="97" y="280"/>
                  <a:pt x="0" y="354"/>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1" name="Freeform 37"/>
          <p:cNvSpPr>
            <a:spLocks/>
          </p:cNvSpPr>
          <p:nvPr/>
        </p:nvSpPr>
        <p:spPr bwMode="auto">
          <a:xfrm>
            <a:off x="3959225" y="2101850"/>
            <a:ext cx="725488" cy="474663"/>
          </a:xfrm>
          <a:custGeom>
            <a:avLst/>
            <a:gdLst>
              <a:gd name="T0" fmla="*/ 467 w 467"/>
              <a:gd name="T1" fmla="*/ 0 h 354"/>
              <a:gd name="T2" fmla="*/ 0 w 467"/>
              <a:gd name="T3" fmla="*/ 354 h 354"/>
            </a:gdLst>
            <a:ahLst/>
            <a:cxnLst>
              <a:cxn ang="0">
                <a:pos x="T0" y="T1"/>
              </a:cxn>
              <a:cxn ang="0">
                <a:pos x="T2" y="T3"/>
              </a:cxn>
            </a:cxnLst>
            <a:rect l="0" t="0" r="r" b="b"/>
            <a:pathLst>
              <a:path w="467" h="354">
                <a:moveTo>
                  <a:pt x="467" y="0"/>
                </a:moveTo>
                <a:cubicBezTo>
                  <a:pt x="389" y="59"/>
                  <a:pt x="97" y="280"/>
                  <a:pt x="0" y="354"/>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2" name="Freeform 38"/>
          <p:cNvSpPr>
            <a:spLocks/>
          </p:cNvSpPr>
          <p:nvPr/>
        </p:nvSpPr>
        <p:spPr bwMode="auto">
          <a:xfrm flipH="1">
            <a:off x="3087688" y="2057400"/>
            <a:ext cx="722312" cy="501650"/>
          </a:xfrm>
          <a:custGeom>
            <a:avLst/>
            <a:gdLst>
              <a:gd name="T0" fmla="*/ 467 w 467"/>
              <a:gd name="T1" fmla="*/ 0 h 354"/>
              <a:gd name="T2" fmla="*/ 0 w 467"/>
              <a:gd name="T3" fmla="*/ 354 h 354"/>
            </a:gdLst>
            <a:ahLst/>
            <a:cxnLst>
              <a:cxn ang="0">
                <a:pos x="T0" y="T1"/>
              </a:cxn>
              <a:cxn ang="0">
                <a:pos x="T2" y="T3"/>
              </a:cxn>
            </a:cxnLst>
            <a:rect l="0" t="0" r="r" b="b"/>
            <a:pathLst>
              <a:path w="467" h="354">
                <a:moveTo>
                  <a:pt x="467" y="0"/>
                </a:moveTo>
                <a:cubicBezTo>
                  <a:pt x="389" y="59"/>
                  <a:pt x="97" y="280"/>
                  <a:pt x="0" y="354"/>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3" name="Freeform 39"/>
          <p:cNvSpPr>
            <a:spLocks/>
          </p:cNvSpPr>
          <p:nvPr/>
        </p:nvSpPr>
        <p:spPr bwMode="auto">
          <a:xfrm>
            <a:off x="2590800" y="4864100"/>
            <a:ext cx="360363" cy="546100"/>
          </a:xfrm>
          <a:custGeom>
            <a:avLst/>
            <a:gdLst>
              <a:gd name="T0" fmla="*/ 467 w 467"/>
              <a:gd name="T1" fmla="*/ 0 h 354"/>
              <a:gd name="T2" fmla="*/ 0 w 467"/>
              <a:gd name="T3" fmla="*/ 354 h 354"/>
            </a:gdLst>
            <a:ahLst/>
            <a:cxnLst>
              <a:cxn ang="0">
                <a:pos x="T0" y="T1"/>
              </a:cxn>
              <a:cxn ang="0">
                <a:pos x="T2" y="T3"/>
              </a:cxn>
            </a:cxnLst>
            <a:rect l="0" t="0" r="r" b="b"/>
            <a:pathLst>
              <a:path w="467" h="354">
                <a:moveTo>
                  <a:pt x="467" y="0"/>
                </a:moveTo>
                <a:cubicBezTo>
                  <a:pt x="389" y="59"/>
                  <a:pt x="97" y="280"/>
                  <a:pt x="0" y="354"/>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4" name="Freeform 40"/>
          <p:cNvSpPr>
            <a:spLocks/>
          </p:cNvSpPr>
          <p:nvPr/>
        </p:nvSpPr>
        <p:spPr bwMode="auto">
          <a:xfrm>
            <a:off x="3048000" y="4332288"/>
            <a:ext cx="268288" cy="392112"/>
          </a:xfrm>
          <a:custGeom>
            <a:avLst/>
            <a:gdLst>
              <a:gd name="T0" fmla="*/ 467 w 467"/>
              <a:gd name="T1" fmla="*/ 0 h 354"/>
              <a:gd name="T2" fmla="*/ 0 w 467"/>
              <a:gd name="T3" fmla="*/ 354 h 354"/>
            </a:gdLst>
            <a:ahLst/>
            <a:cxnLst>
              <a:cxn ang="0">
                <a:pos x="T0" y="T1"/>
              </a:cxn>
              <a:cxn ang="0">
                <a:pos x="T2" y="T3"/>
              </a:cxn>
            </a:cxnLst>
            <a:rect l="0" t="0" r="r" b="b"/>
            <a:pathLst>
              <a:path w="467" h="354">
                <a:moveTo>
                  <a:pt x="467" y="0"/>
                </a:moveTo>
                <a:cubicBezTo>
                  <a:pt x="389" y="59"/>
                  <a:pt x="97" y="280"/>
                  <a:pt x="0" y="354"/>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5" name="Rectangle 41"/>
          <p:cNvSpPr>
            <a:spLocks noChangeArrowheads="1"/>
          </p:cNvSpPr>
          <p:nvPr/>
        </p:nvSpPr>
        <p:spPr bwMode="auto">
          <a:xfrm>
            <a:off x="2895600" y="4724400"/>
            <a:ext cx="152400" cy="152400"/>
          </a:xfrm>
          <a:prstGeom prst="rect">
            <a:avLst/>
          </a:prstGeom>
          <a:solidFill>
            <a:schemeClr val="tx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6" name="Freeform 42"/>
          <p:cNvSpPr>
            <a:spLocks/>
          </p:cNvSpPr>
          <p:nvPr/>
        </p:nvSpPr>
        <p:spPr bwMode="auto">
          <a:xfrm flipH="1">
            <a:off x="4059238" y="5181600"/>
            <a:ext cx="409575" cy="968375"/>
          </a:xfrm>
          <a:custGeom>
            <a:avLst/>
            <a:gdLst>
              <a:gd name="T0" fmla="*/ 467 w 467"/>
              <a:gd name="T1" fmla="*/ 0 h 354"/>
              <a:gd name="T2" fmla="*/ 0 w 467"/>
              <a:gd name="T3" fmla="*/ 354 h 354"/>
            </a:gdLst>
            <a:ahLst/>
            <a:cxnLst>
              <a:cxn ang="0">
                <a:pos x="T0" y="T1"/>
              </a:cxn>
              <a:cxn ang="0">
                <a:pos x="T2" y="T3"/>
              </a:cxn>
            </a:cxnLst>
            <a:rect l="0" t="0" r="r" b="b"/>
            <a:pathLst>
              <a:path w="467" h="354">
                <a:moveTo>
                  <a:pt x="467" y="0"/>
                </a:moveTo>
                <a:cubicBezTo>
                  <a:pt x="389" y="59"/>
                  <a:pt x="97" y="280"/>
                  <a:pt x="0" y="354"/>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7" name="Freeform 43"/>
          <p:cNvSpPr>
            <a:spLocks/>
          </p:cNvSpPr>
          <p:nvPr/>
        </p:nvSpPr>
        <p:spPr bwMode="auto">
          <a:xfrm flipH="1">
            <a:off x="3694113" y="4343400"/>
            <a:ext cx="307975" cy="685800"/>
          </a:xfrm>
          <a:custGeom>
            <a:avLst/>
            <a:gdLst>
              <a:gd name="T0" fmla="*/ 467 w 467"/>
              <a:gd name="T1" fmla="*/ 0 h 354"/>
              <a:gd name="T2" fmla="*/ 0 w 467"/>
              <a:gd name="T3" fmla="*/ 354 h 354"/>
            </a:gdLst>
            <a:ahLst/>
            <a:cxnLst>
              <a:cxn ang="0">
                <a:pos x="T0" y="T1"/>
              </a:cxn>
              <a:cxn ang="0">
                <a:pos x="T2" y="T3"/>
              </a:cxn>
            </a:cxnLst>
            <a:rect l="0" t="0" r="r" b="b"/>
            <a:pathLst>
              <a:path w="467" h="354">
                <a:moveTo>
                  <a:pt x="467" y="0"/>
                </a:moveTo>
                <a:cubicBezTo>
                  <a:pt x="389" y="59"/>
                  <a:pt x="97" y="280"/>
                  <a:pt x="0" y="354"/>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8" name="Rectangle 44"/>
          <p:cNvSpPr>
            <a:spLocks noChangeArrowheads="1"/>
          </p:cNvSpPr>
          <p:nvPr/>
        </p:nvSpPr>
        <p:spPr bwMode="auto">
          <a:xfrm flipH="1">
            <a:off x="3962400" y="5029200"/>
            <a:ext cx="152400" cy="152400"/>
          </a:xfrm>
          <a:prstGeom prst="rect">
            <a:avLst/>
          </a:prstGeom>
          <a:solidFill>
            <a:schemeClr val="tx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49" name="Rectangle 45"/>
          <p:cNvSpPr>
            <a:spLocks noChangeArrowheads="1"/>
          </p:cNvSpPr>
          <p:nvPr/>
        </p:nvSpPr>
        <p:spPr bwMode="auto">
          <a:xfrm>
            <a:off x="3962400" y="4419600"/>
            <a:ext cx="2133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speech</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 misspellings,typos </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  formatting</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   entanglement</a:t>
            </a:r>
          </a:p>
          <a:p>
            <a:pPr algn="l" eaLnBrk="1" hangingPunct="1">
              <a:spcBef>
                <a:spcPct val="0"/>
              </a:spcBef>
              <a:buClrTx/>
              <a:buSzTx/>
              <a:buFontTx/>
              <a:buNone/>
            </a:pPr>
            <a:r>
              <a:rPr lang="en-US" altLang="en-US" sz="1600" b="1" smtClean="0">
                <a:solidFill>
                  <a:srgbClr val="000000"/>
                </a:solidFill>
                <a:latin typeface="Comic Sans MS" panose="030F0702030302020204" pitchFamily="66" charset="0"/>
              </a:rPr>
              <a:t>    annotation</a:t>
            </a:r>
          </a:p>
        </p:txBody>
      </p:sp>
      <p:sp>
        <p:nvSpPr>
          <p:cNvPr id="200750" name="Rectangle 46"/>
          <p:cNvSpPr>
            <a:spLocks noChangeArrowheads="1"/>
          </p:cNvSpPr>
          <p:nvPr/>
        </p:nvSpPr>
        <p:spPr bwMode="auto">
          <a:xfrm>
            <a:off x="6553200" y="2743200"/>
            <a:ext cx="152400" cy="152400"/>
          </a:xfrm>
          <a:prstGeom prst="rect">
            <a:avLst/>
          </a:prstGeom>
          <a:solidFill>
            <a:schemeClr val="tx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51" name="Freeform 47"/>
          <p:cNvSpPr>
            <a:spLocks/>
          </p:cNvSpPr>
          <p:nvPr/>
        </p:nvSpPr>
        <p:spPr bwMode="auto">
          <a:xfrm>
            <a:off x="3657600" y="2006600"/>
            <a:ext cx="2911475" cy="809625"/>
          </a:xfrm>
          <a:custGeom>
            <a:avLst/>
            <a:gdLst>
              <a:gd name="T0" fmla="*/ 0 w 1834"/>
              <a:gd name="T1" fmla="*/ 0 h 510"/>
              <a:gd name="T2" fmla="*/ 1834 w 1834"/>
              <a:gd name="T3" fmla="*/ 510 h 510"/>
            </a:gdLst>
            <a:ahLst/>
            <a:cxnLst>
              <a:cxn ang="0">
                <a:pos x="T0" y="T1"/>
              </a:cxn>
              <a:cxn ang="0">
                <a:pos x="T2" y="T3"/>
              </a:cxn>
            </a:cxnLst>
            <a:rect l="0" t="0" r="r" b="b"/>
            <a:pathLst>
              <a:path w="1834" h="510">
                <a:moveTo>
                  <a:pt x="0" y="0"/>
                </a:moveTo>
                <a:cubicBezTo>
                  <a:pt x="306" y="86"/>
                  <a:pt x="1452" y="404"/>
                  <a:pt x="1834" y="510"/>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52" name="Freeform 48"/>
          <p:cNvSpPr>
            <a:spLocks/>
          </p:cNvSpPr>
          <p:nvPr/>
        </p:nvSpPr>
        <p:spPr bwMode="auto">
          <a:xfrm>
            <a:off x="5999163" y="2116138"/>
            <a:ext cx="615950" cy="615950"/>
          </a:xfrm>
          <a:custGeom>
            <a:avLst/>
            <a:gdLst>
              <a:gd name="T0" fmla="*/ 0 w 388"/>
              <a:gd name="T1" fmla="*/ 0 h 388"/>
              <a:gd name="T2" fmla="*/ 388 w 388"/>
              <a:gd name="T3" fmla="*/ 388 h 388"/>
            </a:gdLst>
            <a:ahLst/>
            <a:cxnLst>
              <a:cxn ang="0">
                <a:pos x="T0" y="T1"/>
              </a:cxn>
              <a:cxn ang="0">
                <a:pos x="T2" y="T3"/>
              </a:cxn>
            </a:cxnLst>
            <a:rect l="0" t="0" r="r" b="b"/>
            <a:pathLst>
              <a:path w="388" h="388">
                <a:moveTo>
                  <a:pt x="0" y="0"/>
                </a:moveTo>
                <a:cubicBezTo>
                  <a:pt x="65" y="65"/>
                  <a:pt x="307" y="307"/>
                  <a:pt x="388" y="388"/>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53" name="Freeform 49"/>
          <p:cNvSpPr>
            <a:spLocks/>
          </p:cNvSpPr>
          <p:nvPr/>
        </p:nvSpPr>
        <p:spPr bwMode="auto">
          <a:xfrm>
            <a:off x="6708775" y="2909888"/>
            <a:ext cx="1474788" cy="1203325"/>
          </a:xfrm>
          <a:custGeom>
            <a:avLst/>
            <a:gdLst>
              <a:gd name="T0" fmla="*/ 0 w 929"/>
              <a:gd name="T1" fmla="*/ 0 h 758"/>
              <a:gd name="T2" fmla="*/ 929 w 929"/>
              <a:gd name="T3" fmla="*/ 758 h 758"/>
            </a:gdLst>
            <a:ahLst/>
            <a:cxnLst>
              <a:cxn ang="0">
                <a:pos x="T0" y="T1"/>
              </a:cxn>
              <a:cxn ang="0">
                <a:pos x="T2" y="T3"/>
              </a:cxn>
            </a:cxnLst>
            <a:rect l="0" t="0" r="r" b="b"/>
            <a:pathLst>
              <a:path w="929" h="758">
                <a:moveTo>
                  <a:pt x="0" y="0"/>
                </a:moveTo>
                <a:cubicBezTo>
                  <a:pt x="155" y="126"/>
                  <a:pt x="735" y="600"/>
                  <a:pt x="929" y="758"/>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54" name="Text Box 50"/>
          <p:cNvSpPr txBox="1">
            <a:spLocks noChangeArrowheads="1"/>
          </p:cNvSpPr>
          <p:nvPr/>
        </p:nvSpPr>
        <p:spPr bwMode="auto">
          <a:xfrm>
            <a:off x="5638800" y="2819400"/>
            <a:ext cx="369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altLang="en-US" sz="1800" b="1" smtClean="0">
                <a:solidFill>
                  <a:srgbClr val="000000"/>
                </a:solidFill>
                <a:latin typeface="Comic Sans MS" panose="030F0702030302020204" pitchFamily="66" charset="0"/>
              </a:rPr>
              <a:t>N</a:t>
            </a:r>
          </a:p>
        </p:txBody>
      </p:sp>
      <p:sp>
        <p:nvSpPr>
          <p:cNvPr id="200755" name="Text Box 51"/>
          <p:cNvSpPr txBox="1">
            <a:spLocks noChangeArrowheads="1"/>
          </p:cNvSpPr>
          <p:nvPr/>
        </p:nvSpPr>
        <p:spPr bwMode="auto">
          <a:xfrm>
            <a:off x="1841500" y="2408238"/>
            <a:ext cx="113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altLang="en-US" sz="2400" b="1" smtClean="0">
                <a:solidFill>
                  <a:srgbClr val="000000"/>
                </a:solidFill>
                <a:latin typeface="Comic Sans MS" panose="030F0702030302020204" pitchFamily="66" charset="0"/>
              </a:rPr>
              <a:t>tokens</a:t>
            </a:r>
          </a:p>
        </p:txBody>
      </p:sp>
      <p:sp>
        <p:nvSpPr>
          <p:cNvPr id="200756" name="Freeform 52"/>
          <p:cNvSpPr>
            <a:spLocks/>
          </p:cNvSpPr>
          <p:nvPr/>
        </p:nvSpPr>
        <p:spPr bwMode="auto">
          <a:xfrm>
            <a:off x="76200" y="2819400"/>
            <a:ext cx="5943600" cy="3886200"/>
          </a:xfrm>
          <a:custGeom>
            <a:avLst/>
            <a:gdLst>
              <a:gd name="T0" fmla="*/ 3744 w 3744"/>
              <a:gd name="T1" fmla="*/ 0 h 2448"/>
              <a:gd name="T2" fmla="*/ 3744 w 3744"/>
              <a:gd name="T3" fmla="*/ 2448 h 2448"/>
              <a:gd name="T4" fmla="*/ 0 w 3744"/>
              <a:gd name="T5" fmla="*/ 2448 h 2448"/>
              <a:gd name="T6" fmla="*/ 0 w 3744"/>
              <a:gd name="T7" fmla="*/ 1152 h 2448"/>
              <a:gd name="T8" fmla="*/ 1152 w 3744"/>
              <a:gd name="T9" fmla="*/ 1152 h 2448"/>
              <a:gd name="T10" fmla="*/ 1152 w 3744"/>
              <a:gd name="T11" fmla="*/ 0 h 2448"/>
              <a:gd name="T12" fmla="*/ 3744 w 3744"/>
              <a:gd name="T13" fmla="*/ 0 h 2448"/>
            </a:gdLst>
            <a:ahLst/>
            <a:cxnLst>
              <a:cxn ang="0">
                <a:pos x="T0" y="T1"/>
              </a:cxn>
              <a:cxn ang="0">
                <a:pos x="T2" y="T3"/>
              </a:cxn>
              <a:cxn ang="0">
                <a:pos x="T4" y="T5"/>
              </a:cxn>
              <a:cxn ang="0">
                <a:pos x="T6" y="T7"/>
              </a:cxn>
              <a:cxn ang="0">
                <a:pos x="T8" y="T9"/>
              </a:cxn>
              <a:cxn ang="0">
                <a:pos x="T10" y="T11"/>
              </a:cxn>
              <a:cxn ang="0">
                <a:pos x="T12" y="T13"/>
              </a:cxn>
            </a:cxnLst>
            <a:rect l="0" t="0" r="r" b="b"/>
            <a:pathLst>
              <a:path w="3744" h="2448">
                <a:moveTo>
                  <a:pt x="3744" y="0"/>
                </a:moveTo>
                <a:lnTo>
                  <a:pt x="3744" y="2448"/>
                </a:lnTo>
                <a:lnTo>
                  <a:pt x="0" y="2448"/>
                </a:lnTo>
                <a:lnTo>
                  <a:pt x="0" y="1152"/>
                </a:lnTo>
                <a:lnTo>
                  <a:pt x="1152" y="1152"/>
                </a:lnTo>
                <a:lnTo>
                  <a:pt x="1152" y="0"/>
                </a:lnTo>
                <a:lnTo>
                  <a:pt x="3744" y="0"/>
                </a:lnTo>
                <a:close/>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ClrTx/>
              <a:buSzTx/>
              <a:buFontTx/>
              <a:buNone/>
            </a:pPr>
            <a:endParaRPr lang="en-US" sz="1400" b="1" smtClean="0">
              <a:solidFill>
                <a:srgbClr val="000000"/>
              </a:solidFill>
              <a:latin typeface="Comic Sans MS" panose="030F0702030302020204" pitchFamily="66" charset="0"/>
            </a:endParaRPr>
          </a:p>
        </p:txBody>
      </p:sp>
      <p:sp>
        <p:nvSpPr>
          <p:cNvPr id="200757" name="Rectangle 53"/>
          <p:cNvSpPr>
            <a:spLocks noChangeArrowheads="1"/>
          </p:cNvSpPr>
          <p:nvPr/>
        </p:nvSpPr>
        <p:spPr bwMode="auto">
          <a:xfrm>
            <a:off x="6078538" y="5638800"/>
            <a:ext cx="320992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altLang="en-US" sz="2200" b="1" dirty="0" smtClean="0">
                <a:solidFill>
                  <a:srgbClr val="FF0000"/>
                </a:solidFill>
                <a:latin typeface="Comic Sans MS" panose="030F0702030302020204" pitchFamily="66" charset="0"/>
              </a:rPr>
              <a:t>To recover variables, </a:t>
            </a:r>
            <a:br>
              <a:rPr lang="en-US" altLang="en-US" sz="2200" b="1" dirty="0" smtClean="0">
                <a:solidFill>
                  <a:srgbClr val="FF0000"/>
                </a:solidFill>
                <a:latin typeface="Comic Sans MS" panose="030F0702030302020204" pitchFamily="66" charset="0"/>
              </a:rPr>
            </a:br>
            <a:r>
              <a:rPr lang="en-US" altLang="en-US" sz="2200" b="1" dirty="0" smtClean="0">
                <a:solidFill>
                  <a:srgbClr val="FF0000"/>
                </a:solidFill>
                <a:latin typeface="Comic Sans MS" panose="030F0702030302020204" pitchFamily="66" charset="0"/>
              </a:rPr>
              <a:t>model and exploit</a:t>
            </a:r>
            <a:br>
              <a:rPr lang="en-US" altLang="en-US" sz="2200" b="1" dirty="0" smtClean="0">
                <a:solidFill>
                  <a:srgbClr val="FF0000"/>
                </a:solidFill>
                <a:latin typeface="Comic Sans MS" panose="030F0702030302020204" pitchFamily="66" charset="0"/>
              </a:rPr>
            </a:br>
            <a:r>
              <a:rPr lang="en-US" altLang="en-US" sz="2200" b="1" dirty="0" smtClean="0">
                <a:solidFill>
                  <a:srgbClr val="FF0000"/>
                </a:solidFill>
                <a:latin typeface="Comic Sans MS" panose="030F0702030302020204" pitchFamily="66" charset="0"/>
              </a:rPr>
              <a:t> their correlations</a:t>
            </a:r>
          </a:p>
        </p:txBody>
      </p:sp>
    </p:spTree>
    <p:extLst>
      <p:ext uri="{BB962C8B-B14F-4D97-AF65-F5344CB8AC3E}">
        <p14:creationId xmlns:p14="http://schemas.microsoft.com/office/powerpoint/2010/main" val="499962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0757"/>
                                        </p:tgtEl>
                                        <p:attrNameLst>
                                          <p:attrName>style.visibility</p:attrName>
                                        </p:attrNameLst>
                                      </p:cBhvr>
                                      <p:to>
                                        <p:strVal val="visible"/>
                                      </p:to>
                                    </p:set>
                                    <p:animEffect transition="in" filter="wipe(down)">
                                      <p:cBhvr>
                                        <p:cTn id="7" dur="580">
                                          <p:stCondLst>
                                            <p:cond delay="0"/>
                                          </p:stCondLst>
                                        </p:cTn>
                                        <p:tgtEl>
                                          <p:spTgt spid="200757"/>
                                        </p:tgtEl>
                                      </p:cBhvr>
                                    </p:animEffect>
                                    <p:anim calcmode="lin" valueType="num">
                                      <p:cBhvr>
                                        <p:cTn id="8" dur="1822" tmFilter="0,0; 0.14,0.36; 0.43,0.73; 0.71,0.91; 1.0,1.0">
                                          <p:stCondLst>
                                            <p:cond delay="0"/>
                                          </p:stCondLst>
                                        </p:cTn>
                                        <p:tgtEl>
                                          <p:spTgt spid="20075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075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075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075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0757"/>
                                        </p:tgtEl>
                                        <p:attrNameLst>
                                          <p:attrName>ppt_y</p:attrName>
                                        </p:attrNameLst>
                                      </p:cBhvr>
                                      <p:tavLst>
                                        <p:tav tm="0" fmla="#ppt_y-sin(pi*$)/81">
                                          <p:val>
                                            <p:fltVal val="0"/>
                                          </p:val>
                                        </p:tav>
                                        <p:tav tm="100000">
                                          <p:val>
                                            <p:fltVal val="1"/>
                                          </p:val>
                                        </p:tav>
                                      </p:tavLst>
                                    </p:anim>
                                    <p:animScale>
                                      <p:cBhvr>
                                        <p:cTn id="13" dur="26">
                                          <p:stCondLst>
                                            <p:cond delay="650"/>
                                          </p:stCondLst>
                                        </p:cTn>
                                        <p:tgtEl>
                                          <p:spTgt spid="200757"/>
                                        </p:tgtEl>
                                      </p:cBhvr>
                                      <p:to x="100000" y="60000"/>
                                    </p:animScale>
                                    <p:animScale>
                                      <p:cBhvr>
                                        <p:cTn id="14" dur="166" decel="50000">
                                          <p:stCondLst>
                                            <p:cond delay="676"/>
                                          </p:stCondLst>
                                        </p:cTn>
                                        <p:tgtEl>
                                          <p:spTgt spid="200757"/>
                                        </p:tgtEl>
                                      </p:cBhvr>
                                      <p:to x="100000" y="100000"/>
                                    </p:animScale>
                                    <p:animScale>
                                      <p:cBhvr>
                                        <p:cTn id="15" dur="26">
                                          <p:stCondLst>
                                            <p:cond delay="1312"/>
                                          </p:stCondLst>
                                        </p:cTn>
                                        <p:tgtEl>
                                          <p:spTgt spid="200757"/>
                                        </p:tgtEl>
                                      </p:cBhvr>
                                      <p:to x="100000" y="80000"/>
                                    </p:animScale>
                                    <p:animScale>
                                      <p:cBhvr>
                                        <p:cTn id="16" dur="166" decel="50000">
                                          <p:stCondLst>
                                            <p:cond delay="1338"/>
                                          </p:stCondLst>
                                        </p:cTn>
                                        <p:tgtEl>
                                          <p:spTgt spid="200757"/>
                                        </p:tgtEl>
                                      </p:cBhvr>
                                      <p:to x="100000" y="100000"/>
                                    </p:animScale>
                                    <p:animScale>
                                      <p:cBhvr>
                                        <p:cTn id="17" dur="26">
                                          <p:stCondLst>
                                            <p:cond delay="1642"/>
                                          </p:stCondLst>
                                        </p:cTn>
                                        <p:tgtEl>
                                          <p:spTgt spid="200757"/>
                                        </p:tgtEl>
                                      </p:cBhvr>
                                      <p:to x="100000" y="90000"/>
                                    </p:animScale>
                                    <p:animScale>
                                      <p:cBhvr>
                                        <p:cTn id="18" dur="166" decel="50000">
                                          <p:stCondLst>
                                            <p:cond delay="1668"/>
                                          </p:stCondLst>
                                        </p:cTn>
                                        <p:tgtEl>
                                          <p:spTgt spid="200757"/>
                                        </p:tgtEl>
                                      </p:cBhvr>
                                      <p:to x="100000" y="100000"/>
                                    </p:animScale>
                                    <p:animScale>
                                      <p:cBhvr>
                                        <p:cTn id="19" dur="26">
                                          <p:stCondLst>
                                            <p:cond delay="1808"/>
                                          </p:stCondLst>
                                        </p:cTn>
                                        <p:tgtEl>
                                          <p:spTgt spid="200757"/>
                                        </p:tgtEl>
                                      </p:cBhvr>
                                      <p:to x="100000" y="95000"/>
                                    </p:animScale>
                                    <p:animScale>
                                      <p:cBhvr>
                                        <p:cTn id="20" dur="166" decel="50000">
                                          <p:stCondLst>
                                            <p:cond delay="1834"/>
                                          </p:stCondLst>
                                        </p:cTn>
                                        <p:tgtEl>
                                          <p:spTgt spid="2007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Phonological Exercise</a:t>
            </a:r>
            <a:endParaRPr lang="en-US" dirty="0"/>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0C5986">
                    <a:lumMod val="60000"/>
                    <a:lumOff val="40000"/>
                  </a:srgbClr>
                </a:solidFill>
                <a:latin typeface="Calibri" charset="0"/>
                <a:ea typeface="ＭＳ Ｐゴシック" charset="0"/>
                <a:cs typeface="ＭＳ Ｐゴシック" charset="0"/>
              </a:rPr>
              <a:t>tɔk</a:t>
            </a:r>
            <a:r>
              <a:rPr lang="en-US" sz="2200" dirty="0" err="1" smtClean="0">
                <a:solidFill>
                  <a:srgbClr val="9C0001">
                    <a:lumMod val="60000"/>
                    <a:lumOff val="40000"/>
                  </a:srgbClr>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tɔk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TALK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7" name="TextBox 46"/>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THANK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HACK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9C0001">
                    <a:lumMod val="60000"/>
                    <a:lumOff val="40000"/>
                  </a:srgbClr>
                </a:solidFill>
                <a:latin typeface="Calibri" charset="0"/>
                <a:ea typeface="ＭＳ Ｐゴシック" charset="0"/>
                <a:cs typeface="ＭＳ Ｐゴシック" charset="0"/>
              </a:rPr>
              <a:t>1P Pres. </a:t>
            </a:r>
            <a:r>
              <a:rPr lang="en-US" dirty="0" err="1" smtClean="0">
                <a:solidFill>
                  <a:srgbClr val="9C0001">
                    <a:lumMod val="60000"/>
                    <a:lumOff val="40000"/>
                  </a:srgbClr>
                </a:solidFill>
                <a:latin typeface="Calibri" charset="0"/>
                <a:ea typeface="ＭＳ Ｐゴシック" charset="0"/>
                <a:cs typeface="ＭＳ Ｐゴシック" charset="0"/>
              </a:rPr>
              <a:t>Sg</a:t>
            </a:r>
            <a:r>
              <a:rPr lang="en-US" dirty="0" smtClean="0">
                <a:solidFill>
                  <a:srgbClr val="9C0001">
                    <a:lumMod val="60000"/>
                    <a:lumOff val="40000"/>
                  </a:srgbClr>
                </a:solidFill>
                <a:latin typeface="Calibri" charset="0"/>
                <a:ea typeface="ＭＳ Ｐゴシック" charset="0"/>
                <a:cs typeface="ＭＳ Ｐゴシック" charset="0"/>
              </a:rPr>
              <a:t>.</a:t>
            </a:r>
            <a:endParaRPr lang="en-US" dirty="0">
              <a:solidFill>
                <a:srgbClr val="9C0001">
                  <a:lumMod val="60000"/>
                  <a:lumOff val="40000"/>
                </a:srgbClr>
              </a:solidFill>
              <a:latin typeface="Calibri" charset="0"/>
              <a:ea typeface="ＭＳ Ｐゴシック" charset="0"/>
              <a:cs typeface="ＭＳ Ｐゴシック" charset="0"/>
            </a:endParaRP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3</a:t>
            </a:r>
            <a:r>
              <a:rPr lang="en-US" dirty="0" smtClean="0">
                <a:solidFill>
                  <a:srgbClr val="FF2B2C"/>
                </a:solidFill>
                <a:latin typeface="Calibri" charset="0"/>
                <a:ea typeface="ＭＳ Ｐゴシック" charset="0"/>
                <a:cs typeface="ＭＳ Ｐゴシック" charset="0"/>
              </a:rPr>
              <a:t>P Pres. </a:t>
            </a:r>
            <a:r>
              <a:rPr lang="en-US" dirty="0" err="1" smtClean="0">
                <a:solidFill>
                  <a:srgbClr val="FF2B2C"/>
                </a:solidFill>
                <a:latin typeface="Calibri" charset="0"/>
                <a:ea typeface="ＭＳ Ｐゴシック" charset="0"/>
                <a:cs typeface="ＭＳ Ｐゴシック" charset="0"/>
              </a:rPr>
              <a:t>Sg</a:t>
            </a:r>
            <a:r>
              <a:rPr lang="en-US" dirty="0" smtClean="0">
                <a:solidFill>
                  <a:srgbClr val="FF2B2C"/>
                </a:solidFill>
                <a:latin typeface="Calibri" charset="0"/>
                <a:ea typeface="ＭＳ Ｐゴシック" charset="0"/>
                <a:cs typeface="ＭＳ Ｐゴシック" charset="0"/>
              </a:rPr>
              <a:t>.</a:t>
            </a:r>
            <a:endParaRPr lang="en-US" dirty="0">
              <a:solidFill>
                <a:srgbClr val="FF2B2C"/>
              </a:solidFill>
              <a:latin typeface="Calibri" charset="0"/>
              <a:ea typeface="ＭＳ Ｐゴシック" charset="0"/>
              <a:cs typeface="ＭＳ Ｐゴシック" charset="0"/>
            </a:endParaRP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rPr>
              <a:t>Past Tense</a:t>
            </a:r>
            <a:endParaRPr lang="en-US" dirty="0">
              <a:solidFill>
                <a:srgbClr val="FF2B2C"/>
              </a:solidFill>
              <a:latin typeface="Calibri" charset="0"/>
              <a:ea typeface="ＭＳ Ｐゴシック" charset="0"/>
              <a:cs typeface="ＭＳ Ｐゴシック" charset="0"/>
            </a:endParaRP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FF2B2C"/>
                </a:solidFill>
                <a:latin typeface="Calibri" charset="0"/>
                <a:ea typeface="ＭＳ Ｐゴシック" charset="0"/>
                <a:cs typeface="ＭＳ Ｐゴシック" charset="0"/>
              </a:rPr>
              <a:t>Past Part.</a:t>
            </a:r>
            <a:endParaRPr lang="en-US" dirty="0">
              <a:solidFill>
                <a:srgbClr val="FF2B2C"/>
              </a:solidFill>
              <a:latin typeface="Calibri" charset="0"/>
              <a:ea typeface="ＭＳ Ｐゴシック" charset="0"/>
              <a:cs typeface="ＭＳ Ｐゴシック" charset="0"/>
            </a:endParaRP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382785"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prstClr val="black"/>
                </a:solidFill>
                <a:latin typeface="Calibri"/>
                <a:ea typeface="ＭＳ Ｐゴシック" charset="0"/>
                <a:cs typeface="Times New Roman"/>
              </a:rPr>
              <a:t>Suffixes </a:t>
            </a:r>
            <a:endParaRPr lang="en-US" sz="3000" dirty="0">
              <a:solidFill>
                <a:prstClr val="black"/>
              </a:solidFill>
              <a:latin typeface="Calibri"/>
              <a:ea typeface="ＭＳ Ｐゴシック" charset="0"/>
              <a:cs typeface="Times New Roman"/>
            </a:endParaRPr>
          </a:p>
        </p:txBody>
      </p:sp>
      <p:sp>
        <p:nvSpPr>
          <p:cNvPr id="52" name="TextBox 51"/>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smtClean="0">
                <a:solidFill>
                  <a:prstClr val="black"/>
                </a:solidFill>
                <a:latin typeface="Calibri"/>
                <a:ea typeface="ＭＳ Ｐゴシック" charset="0"/>
                <a:cs typeface="Times New Roman"/>
              </a:rPr>
              <a:t>Stems</a:t>
            </a:r>
            <a:endParaRPr lang="en-US" sz="3000" dirty="0">
              <a:solidFill>
                <a:prstClr val="black"/>
              </a:solidFill>
              <a:latin typeface="Calibri"/>
              <a:ea typeface="ＭＳ Ｐゴシック" charset="0"/>
              <a:cs typeface="Times New Roman"/>
            </a:endParaRP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tɔk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CRACK</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SLAP</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45" name="TextBox 44"/>
          <p:cNvSpPr txBox="1"/>
          <p:nvPr/>
        </p:nvSpPr>
        <p:spPr>
          <a:xfrm>
            <a:off x="2361561" y="5050582"/>
            <a:ext cx="774270"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CODE</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53" name="TextBox 52"/>
          <p:cNvSpPr txBox="1"/>
          <p:nvPr/>
        </p:nvSpPr>
        <p:spPr>
          <a:xfrm>
            <a:off x="2370702" y="5419914"/>
            <a:ext cx="597564"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BAT</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54" name="TextBox 53"/>
          <p:cNvSpPr txBox="1"/>
          <p:nvPr/>
        </p:nvSpPr>
        <p:spPr>
          <a:xfrm>
            <a:off x="2380649" y="5756980"/>
            <a:ext cx="583288" cy="400110"/>
          </a:xfrm>
          <a:prstGeom prst="rect">
            <a:avLst/>
          </a:prstGeom>
          <a:noFill/>
        </p:spPr>
        <p:txBody>
          <a:bodyPr wrap="none" rtlCol="0">
            <a:spAutoFit/>
          </a:bodyPr>
          <a:lstStyle/>
          <a:p>
            <a:pPr algn="l" defTabSz="457200" eaLnBrk="1" hangingPunct="1">
              <a:spcBef>
                <a:spcPct val="0"/>
              </a:spcBef>
              <a:buClrTx/>
              <a:buSzTx/>
              <a:buFontTx/>
              <a:buNone/>
            </a:pPr>
            <a:r>
              <a:rPr lang="en-US" dirty="0" smtClean="0">
                <a:solidFill>
                  <a:srgbClr val="0C5986">
                    <a:lumMod val="60000"/>
                    <a:lumOff val="40000"/>
                  </a:srgbClr>
                </a:solidFill>
                <a:latin typeface="Calibri" charset="0"/>
                <a:ea typeface="ＭＳ Ｐゴシック" charset="0"/>
                <a:cs typeface="ＭＳ Ｐゴシック" charset="0"/>
              </a:rPr>
              <a:t>EAT</a:t>
            </a:r>
            <a:endParaRPr lang="en-US" dirty="0">
              <a:solidFill>
                <a:srgbClr val="0C5986">
                  <a:lumMod val="60000"/>
                  <a:lumOff val="40000"/>
                </a:srgbClr>
              </a:solidFill>
              <a:latin typeface="Calibri" charset="0"/>
              <a:ea typeface="ＭＳ Ｐゴシック" charset="0"/>
              <a:cs typeface="ＭＳ Ｐゴシック" charset="0"/>
            </a:endParaRP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err="1" smtClean="0">
                <a:solidFill>
                  <a:srgbClr val="FF2B2C"/>
                </a:solidFill>
                <a:latin typeface="Calibri" charset="0"/>
                <a:ea typeface="ＭＳ Ｐゴシック" charset="0"/>
                <a:cs typeface="ＭＳ Ｐゴシック" charset="0"/>
              </a:rPr>
              <a:t>s</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slæp</a:t>
            </a:r>
            <a:r>
              <a:rPr lang="en-US" sz="2200" dirty="0" err="1"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6" name="TextBox 65"/>
          <p:cNvSpPr txBox="1"/>
          <p:nvPr/>
        </p:nvSpPr>
        <p:spPr>
          <a:xfrm>
            <a:off x="4797421" y="5016375"/>
            <a:ext cx="105171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smtClean="0">
                <a:solidFill>
                  <a:srgbClr val="FF2B2C"/>
                </a:solidFill>
                <a:latin typeface="Calibri" charset="0"/>
                <a:ea typeface="ＭＳ Ｐゴシック" charset="0"/>
                <a:cs typeface="ＭＳ Ｐゴシック" charset="0"/>
              </a:rPr>
              <a:t>z</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7" name="TextBox 66"/>
          <p:cNvSpPr txBox="1"/>
          <p:nvPr/>
        </p:nvSpPr>
        <p:spPr>
          <a:xfrm>
            <a:off x="6263535" y="5020993"/>
            <a:ext cx="11532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koʊd</a:t>
            </a:r>
            <a:r>
              <a:rPr lang="en-US" sz="2200" dirty="0" err="1" smtClean="0">
                <a:solidFill>
                  <a:srgbClr val="FF2B2C"/>
                </a:solidFill>
                <a:latin typeface="Calibri" charset="0"/>
                <a:ea typeface="ＭＳ Ｐゴシック" charset="0"/>
                <a:cs typeface="ＭＳ Ｐゴシック" charset="0"/>
              </a:rPr>
              <a:t>ɪd</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70" name="TextBox 69"/>
          <p:cNvSpPr txBox="1"/>
          <p:nvPr/>
        </p:nvSpPr>
        <p:spPr>
          <a:xfrm>
            <a:off x="3428967" y="5354790"/>
            <a:ext cx="81849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73" name="TextBox 72"/>
          <p:cNvSpPr txBox="1"/>
          <p:nvPr/>
        </p:nvSpPr>
        <p:spPr>
          <a:xfrm>
            <a:off x="7509824" y="5366414"/>
            <a:ext cx="103146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bæt</a:t>
            </a:r>
            <a:r>
              <a:rPr lang="en-US" sz="2200" dirty="0" err="1" smtClean="0">
                <a:solidFill>
                  <a:srgbClr val="FF2B2C"/>
                </a:solidFill>
                <a:latin typeface="Calibri" charset="0"/>
                <a:ea typeface="ＭＳ Ｐゴシック" charset="0"/>
                <a:cs typeface="ＭＳ Ｐゴシック" charset="0"/>
              </a:rPr>
              <a:t>ɪd</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75" name="TextBox 74"/>
          <p:cNvSpPr txBox="1"/>
          <p:nvPr/>
        </p:nvSpPr>
        <p:spPr>
          <a:xfrm>
            <a:off x="3428095" y="5715221"/>
            <a:ext cx="51693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37AAED"/>
                </a:solidFill>
                <a:latin typeface="Calibri" charset="0"/>
                <a:ea typeface="ＭＳ Ｐゴシック" charset="0"/>
                <a:cs typeface="ＭＳ Ｐゴシック" charset="0"/>
              </a:rPr>
              <a:t>it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77" name="TextBox 76"/>
          <p:cNvSpPr txBox="1"/>
          <p:nvPr/>
        </p:nvSpPr>
        <p:spPr>
          <a:xfrm>
            <a:off x="6261791" y="5730906"/>
            <a:ext cx="65731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eɪ</a:t>
            </a:r>
            <a:r>
              <a:rPr lang="en-US" sz="2200" dirty="0" err="1">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78" name="TextBox 77"/>
          <p:cNvSpPr txBox="1"/>
          <p:nvPr/>
        </p:nvSpPr>
        <p:spPr>
          <a:xfrm>
            <a:off x="7508952" y="5726845"/>
            <a:ext cx="805542"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it</a:t>
            </a:r>
            <a:r>
              <a:rPr lang="en-US" sz="2200" dirty="0" err="1" smtClean="0">
                <a:solidFill>
                  <a:srgbClr val="FF2B2C"/>
                </a:solidFill>
                <a:latin typeface="Calibri" charset="0"/>
                <a:ea typeface="ＭＳ Ｐゴシック" charset="0"/>
                <a:cs typeface="ＭＳ Ｐゴシック" charset="0"/>
              </a:rPr>
              <a:t>ən</a:t>
            </a:r>
            <a:r>
              <a:rPr lang="en-US" sz="2200" dirty="0">
                <a:solidFill>
                  <a:prstClr val="black"/>
                </a:solidFill>
                <a:latin typeface="Calibri" charset="0"/>
                <a:ea typeface="ＭＳ Ｐゴシック" charset="0"/>
                <a:cs typeface="ＭＳ Ｐゴシック" charset="0"/>
              </a:rPr>
              <a:t>]</a:t>
            </a: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9C0001">
                    <a:lumMod val="60000"/>
                    <a:lumOff val="40000"/>
                  </a:srgbClr>
                </a:solidFill>
                <a:latin typeface="Calibri" charset="0"/>
                <a:ea typeface="ＭＳ Ｐゴシック" charset="0"/>
                <a:cs typeface="ＭＳ Ｐゴシック" charset="0"/>
              </a:rPr>
              <a:t>Ø</a:t>
            </a:r>
            <a:r>
              <a:rPr lang="en-US" sz="2200" dirty="0">
                <a:solidFill>
                  <a:prstClr val="black"/>
                </a:solidFill>
                <a:latin typeface="Calibri" charset="0"/>
                <a:ea typeface="ＭＳ Ｐゴシック" charset="0"/>
                <a:cs typeface="ＭＳ Ｐゴシック" charset="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FF2B2C"/>
                </a:solidFill>
                <a:latin typeface="Calibri" charset="0"/>
                <a:ea typeface="ＭＳ Ｐゴシック" charset="0"/>
                <a:cs typeface="ＭＳ Ｐゴシック" charset="0"/>
              </a:rPr>
              <a:t>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smtClean="0">
                <a:solidFill>
                  <a:srgbClr val="37AAED"/>
                </a:solidFill>
                <a:latin typeface="Calibri" charset="0"/>
                <a:ea typeface="ＭＳ Ｐゴシック" charset="0"/>
                <a:cs typeface="ＭＳ Ｐゴシック" charset="0"/>
              </a:rPr>
              <a:t>eɪŋk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hæk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69" name="TextBox 168"/>
          <p:cNvSpPr txBox="1"/>
          <p:nvPr/>
        </p:nvSpPr>
        <p:spPr>
          <a:xfrm>
            <a:off x="751030" y="5828444"/>
            <a:ext cx="56938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smtClean="0">
                <a:solidFill>
                  <a:srgbClr val="37AAED"/>
                </a:solidFill>
                <a:latin typeface="Calibri" charset="0"/>
                <a:ea typeface="ＭＳ Ｐゴシック" charset="0"/>
                <a:cs typeface="ＭＳ Ｐゴシック" charset="0"/>
              </a:rPr>
              <a:t>it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0" name="TextBox 169"/>
          <p:cNvSpPr txBox="1"/>
          <p:nvPr/>
        </p:nvSpPr>
        <p:spPr>
          <a:xfrm>
            <a:off x="755246" y="5426835"/>
            <a:ext cx="86433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bæt</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1" name="TextBox 170"/>
          <p:cNvSpPr txBox="1"/>
          <p:nvPr/>
        </p:nvSpPr>
        <p:spPr>
          <a:xfrm>
            <a:off x="766279" y="5066522"/>
            <a:ext cx="9925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a:solidFill>
                  <a:prstClr val="black"/>
                </a:solidFill>
                <a:latin typeface="Calibri" charset="0"/>
                <a:ea typeface="ＭＳ Ｐゴシック" charset="0"/>
                <a:cs typeface="ＭＳ Ｐゴシック" charset="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slæp</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smtClean="0">
                <a:solidFill>
                  <a:prstClr val="black"/>
                </a:solidFill>
                <a:latin typeface="Calibri" charset="0"/>
                <a:ea typeface="ＭＳ Ｐゴシック" charset="0"/>
                <a:cs typeface="ＭＳ Ｐゴシック" charset="0"/>
              </a:rPr>
              <a:t>/</a:t>
            </a:r>
            <a:r>
              <a:rPr lang="en-US" sz="2200" dirty="0" err="1" smtClean="0">
                <a:solidFill>
                  <a:srgbClr val="37AAED"/>
                </a:solidFill>
                <a:latin typeface="Calibri" charset="0"/>
                <a:ea typeface="ＭＳ Ｐゴシック" charset="0"/>
                <a:cs typeface="ＭＳ Ｐゴシック" charset="0"/>
              </a:rPr>
              <a:t>kɹæk</a:t>
            </a:r>
            <a:r>
              <a:rPr lang="en-US" sz="2200" dirty="0" smtClean="0">
                <a:solidFill>
                  <a:prstClr val="black"/>
                </a:solidFill>
                <a:latin typeface="Calibri" charset="0"/>
                <a:ea typeface="ＭＳ Ｐゴシック" charset="0"/>
                <a:cs typeface="ＭＳ Ｐゴシック" charset="0"/>
              </a:rPr>
              <a:t>/</a:t>
            </a:r>
            <a:endParaRPr lang="en-US" sz="2200" dirty="0">
              <a:solidFill>
                <a:prstClr val="black"/>
              </a:solidFill>
              <a:latin typeface="Calibri" charset="0"/>
              <a:ea typeface="ＭＳ Ｐゴシック" charset="0"/>
              <a:cs typeface="ＭＳ Ｐゴシック" charset="0"/>
            </a:endParaRPr>
          </a:p>
        </p:txBody>
      </p:sp>
      <p:sp>
        <p:nvSpPr>
          <p:cNvPr id="69" name="Oval 68"/>
          <p:cNvSpPr/>
          <p:nvPr/>
        </p:nvSpPr>
        <p:spPr>
          <a:xfrm>
            <a:off x="5985207" y="5575542"/>
            <a:ext cx="1356164" cy="74304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4" name="TextBox 73"/>
          <p:cNvSpPr txBox="1"/>
          <p:nvPr/>
        </p:nvSpPr>
        <p:spPr>
          <a:xfrm>
            <a:off x="3258359" y="6259331"/>
            <a:ext cx="2504264" cy="523220"/>
          </a:xfrm>
          <a:prstGeom prst="rect">
            <a:avLst/>
          </a:prstGeom>
          <a:noFill/>
          <a:ln w="38100">
            <a:solidFill>
              <a:schemeClr val="tx1"/>
            </a:solidFill>
          </a:ln>
        </p:spPr>
        <p:txBody>
          <a:bodyPr wrap="square" rtlCol="0">
            <a:spAutoFit/>
          </a:bodyPr>
          <a:lstStyle/>
          <a:p>
            <a:pPr algn="l" defTabSz="457200" eaLnBrk="1" hangingPunct="1">
              <a:spcBef>
                <a:spcPct val="0"/>
              </a:spcBef>
              <a:buClrTx/>
              <a:buSzTx/>
              <a:buFontTx/>
              <a:buNone/>
            </a:pPr>
            <a:r>
              <a:rPr lang="en-US" sz="2500" dirty="0" err="1" smtClean="0">
                <a:solidFill>
                  <a:srgbClr val="37AAED"/>
                </a:solidFill>
                <a:latin typeface="Cambria"/>
                <a:ea typeface="ＭＳ Ｐゴシック" charset="0"/>
                <a:cs typeface="Cambria"/>
              </a:rPr>
              <a:t>eɪ</a:t>
            </a:r>
            <a:r>
              <a:rPr lang="en-US" sz="2500" dirty="0" err="1" smtClean="0">
                <a:solidFill>
                  <a:srgbClr val="FF2B2C"/>
                </a:solidFill>
                <a:latin typeface="Cambria"/>
                <a:ea typeface="ＭＳ Ｐゴシック" charset="0"/>
                <a:cs typeface="Cambria"/>
              </a:rPr>
              <a:t>t</a:t>
            </a:r>
            <a:r>
              <a:rPr lang="en-US" sz="2500" dirty="0" smtClean="0">
                <a:solidFill>
                  <a:srgbClr val="FF2B2C"/>
                </a:solidFill>
                <a:latin typeface="Cambria"/>
                <a:ea typeface="ＭＳ Ｐゴシック" charset="0"/>
                <a:cs typeface="Cambria"/>
              </a:rPr>
              <a:t> </a:t>
            </a:r>
            <a:r>
              <a:rPr lang="en-US" sz="2500" dirty="0" smtClean="0">
                <a:solidFill>
                  <a:prstClr val="black"/>
                </a:solidFill>
                <a:latin typeface="Cambria"/>
                <a:ea typeface="ＭＳ Ｐゴシック" charset="0"/>
                <a:cs typeface="Cambria"/>
              </a:rPr>
              <a:t>instead of </a:t>
            </a:r>
            <a:r>
              <a:rPr lang="en-US" sz="2500" dirty="0" err="1" smtClean="0">
                <a:solidFill>
                  <a:srgbClr val="37AAED"/>
                </a:solidFill>
                <a:latin typeface="Cambria"/>
                <a:ea typeface="ＭＳ Ｐゴシック" charset="0"/>
                <a:cs typeface="Cambria"/>
              </a:rPr>
              <a:t>i</a:t>
            </a:r>
            <a:r>
              <a:rPr lang="en-US" sz="2800" dirty="0" err="1" smtClean="0">
                <a:solidFill>
                  <a:srgbClr val="37AAED"/>
                </a:solidFill>
                <a:latin typeface="Calibri" charset="0"/>
                <a:ea typeface="ＭＳ Ｐゴシック" charset="0"/>
                <a:cs typeface="ＭＳ Ｐゴシック" charset="0"/>
              </a:rPr>
              <a:t>t</a:t>
            </a:r>
            <a:r>
              <a:rPr lang="en-US" sz="2500" dirty="0" err="1" smtClean="0">
                <a:solidFill>
                  <a:srgbClr val="FF2B2C"/>
                </a:solidFill>
                <a:latin typeface="Cambria"/>
                <a:ea typeface="ＭＳ Ｐゴシック" charset="0"/>
                <a:cs typeface="Cambria"/>
              </a:rPr>
              <a:t>ɪ</a:t>
            </a:r>
            <a:r>
              <a:rPr lang="en-US" sz="2500" dirty="0" err="1">
                <a:solidFill>
                  <a:srgbClr val="FF0000"/>
                </a:solidFill>
                <a:latin typeface="Cambria"/>
                <a:cs typeface="Cambria"/>
              </a:rPr>
              <a:t>d</a:t>
            </a:r>
            <a:endParaRPr lang="en-US" sz="2500" dirty="0">
              <a:solidFill>
                <a:srgbClr val="FF0000"/>
              </a:solidFill>
              <a:latin typeface="Cambria"/>
              <a:ea typeface="ＭＳ Ｐゴシック" charset="0"/>
              <a:cs typeface="Cambria"/>
            </a:endParaRPr>
          </a:p>
        </p:txBody>
      </p:sp>
      <p:cxnSp>
        <p:nvCxnSpPr>
          <p:cNvPr id="79" name="Straight Arrow Connector 78"/>
          <p:cNvCxnSpPr>
            <a:stCxn id="74" idx="3"/>
            <a:endCxn id="69" idx="3"/>
          </p:cNvCxnSpPr>
          <p:nvPr/>
        </p:nvCxnSpPr>
        <p:spPr>
          <a:xfrm flipV="1">
            <a:off x="5762623" y="6209774"/>
            <a:ext cx="421190" cy="31116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40</a:t>
            </a:fld>
            <a:endParaRPr lang="en-US">
              <a:solidFill>
                <a:prstClr val="black">
                  <a:tint val="75000"/>
                </a:prstClr>
              </a:solidFill>
            </a:endParaRPr>
          </a:p>
        </p:txBody>
      </p:sp>
    </p:spTree>
    <p:extLst>
      <p:ext uri="{BB962C8B-B14F-4D97-AF65-F5344CB8AC3E}">
        <p14:creationId xmlns:p14="http://schemas.microsoft.com/office/powerpoint/2010/main" val="788917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Shape 645"/>
          <p:cNvSpPr txBox="1">
            <a:spLocks noGrp="1"/>
          </p:cNvSpPr>
          <p:nvPr>
            <p:ph type="title"/>
          </p:nvPr>
        </p:nvSpPr>
        <p:spPr>
          <a:xfrm>
            <a:off x="457200" y="274637"/>
            <a:ext cx="8229600" cy="1143200"/>
          </a:xfrm>
          <a:prstGeom prst="rect">
            <a:avLst/>
          </a:prstGeom>
          <a:noFill/>
          <a:ln>
            <a:noFill/>
          </a:ln>
        </p:spPr>
        <p:txBody>
          <a:bodyPr lIns="91425" tIns="45700" rIns="91425" bIns="45700" anchor="ctr" anchorCtr="0">
            <a:noAutofit/>
          </a:bodyPr>
          <a:lstStyle/>
          <a:p>
            <a:pPr lvl="0">
              <a:buSzPct val="25000"/>
            </a:pPr>
            <a:r>
              <a:rPr lang="en-US" dirty="0"/>
              <a:t>Why </a:t>
            </a:r>
            <a:r>
              <a:rPr lang="en-US" dirty="0" smtClean="0"/>
              <a:t>“codes” </a:t>
            </a:r>
            <a:r>
              <a:rPr lang="en-US" dirty="0"/>
              <a:t>sounds like that</a:t>
            </a:r>
            <a:endParaRPr lang="en" sz="4400" b="0" i="0" u="none" strike="noStrike" cap="none" baseline="0" dirty="0">
              <a:solidFill>
                <a:schemeClr val="dk1"/>
              </a:solidFill>
              <a:latin typeface="Cambria"/>
              <a:ea typeface="Cambria"/>
              <a:cs typeface="Cambria"/>
              <a:sym typeface="Cambria"/>
            </a:endParaRPr>
          </a:p>
        </p:txBody>
      </p:sp>
      <p:sp>
        <p:nvSpPr>
          <p:cNvPr id="646" name="Shape 646"/>
          <p:cNvSpPr/>
          <p:nvPr/>
        </p:nvSpPr>
        <p:spPr>
          <a:xfrm>
            <a:off x="2078165" y="1469457"/>
            <a:ext cx="1422030" cy="693078"/>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2800" kern="0" dirty="0">
                <a:solidFill>
                  <a:srgbClr val="37AAED"/>
                </a:solidFill>
                <a:latin typeface="Calibri"/>
                <a:ea typeface="Calibri"/>
                <a:cs typeface="Calibri"/>
                <a:sym typeface="Calibri"/>
                <a:rtl val="0"/>
              </a:rPr>
              <a:t>koʊd</a:t>
            </a:r>
          </a:p>
        </p:txBody>
      </p:sp>
      <p:sp>
        <p:nvSpPr>
          <p:cNvPr id="647" name="Shape 647"/>
          <p:cNvSpPr/>
          <p:nvPr/>
        </p:nvSpPr>
        <p:spPr>
          <a:xfrm>
            <a:off x="5197428" y="1469457"/>
            <a:ext cx="1422030" cy="693078"/>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2800" kern="0" dirty="0">
                <a:solidFill>
                  <a:srgbClr val="FE2A2A"/>
                </a:solidFill>
                <a:latin typeface="Calibri"/>
                <a:ea typeface="Calibri"/>
                <a:cs typeface="Calibri"/>
                <a:sym typeface="Calibri"/>
                <a:rtl val="0"/>
              </a:rPr>
              <a:t>s</a:t>
            </a:r>
          </a:p>
        </p:txBody>
      </p:sp>
      <p:sp>
        <p:nvSpPr>
          <p:cNvPr id="648" name="Shape 648"/>
          <p:cNvSpPr/>
          <p:nvPr/>
        </p:nvSpPr>
        <p:spPr>
          <a:xfrm>
            <a:off x="3331875" y="2880959"/>
            <a:ext cx="1760279" cy="693078"/>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2800" kern="0" dirty="0" smtClean="0">
                <a:solidFill>
                  <a:srgbClr val="37AAED"/>
                </a:solidFill>
                <a:latin typeface="Calibri"/>
                <a:ea typeface="Calibri"/>
                <a:cs typeface="Calibri"/>
                <a:sym typeface="Calibri"/>
                <a:rtl val="0"/>
              </a:rPr>
              <a:t>koʊd</a:t>
            </a:r>
            <a:r>
              <a:rPr lang="en-US" sz="2800" kern="0" dirty="0" smtClean="0">
                <a:solidFill>
                  <a:srgbClr val="37AAED"/>
                </a:solidFill>
                <a:latin typeface="Calibri"/>
                <a:ea typeface="Calibri"/>
                <a:cs typeface="Calibri"/>
                <a:sym typeface="Calibri"/>
                <a:rtl val="0"/>
              </a:rPr>
              <a:t>#</a:t>
            </a:r>
            <a:r>
              <a:rPr lang="en" sz="2800" kern="0" dirty="0" smtClean="0">
                <a:solidFill>
                  <a:srgbClr val="FF2B2C"/>
                </a:solidFill>
                <a:latin typeface="Calibri"/>
                <a:ea typeface="Calibri"/>
                <a:cs typeface="Calibri"/>
                <a:sym typeface="Calibri"/>
                <a:rtl val="0"/>
              </a:rPr>
              <a:t>s</a:t>
            </a:r>
            <a:endParaRPr lang="en" sz="2800" kern="0" dirty="0">
              <a:solidFill>
                <a:srgbClr val="FF2B2C"/>
              </a:solidFill>
              <a:latin typeface="Calibri"/>
              <a:ea typeface="Calibri"/>
              <a:cs typeface="Calibri"/>
              <a:sym typeface="Calibri"/>
              <a:rtl val="0"/>
            </a:endParaRPr>
          </a:p>
        </p:txBody>
      </p:sp>
      <p:sp>
        <p:nvSpPr>
          <p:cNvPr id="649" name="Shape 649"/>
          <p:cNvSpPr/>
          <p:nvPr/>
        </p:nvSpPr>
        <p:spPr>
          <a:xfrm>
            <a:off x="3331875" y="4479046"/>
            <a:ext cx="1760279" cy="693078"/>
          </a:xfrm>
          <a:prstGeom prst="ellipse">
            <a:avLst/>
          </a:prstGeom>
          <a:solidFill>
            <a:schemeClr val="bg1">
              <a:lumMod val="85000"/>
            </a:schemeClr>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2800" kern="0" dirty="0" smtClean="0">
                <a:solidFill>
                  <a:srgbClr val="E013FF"/>
                </a:solidFill>
                <a:latin typeface="Calibri"/>
                <a:ea typeface="Calibri"/>
                <a:cs typeface="Calibri"/>
                <a:sym typeface="Calibri"/>
                <a:rtl val="0"/>
              </a:rPr>
              <a:t>koʊdz</a:t>
            </a:r>
            <a:endParaRPr lang="en" sz="2800" kern="0" dirty="0">
              <a:solidFill>
                <a:srgbClr val="E013FF"/>
              </a:solidFill>
              <a:latin typeface="Calibri"/>
              <a:ea typeface="Calibri"/>
              <a:cs typeface="Calibri"/>
              <a:sym typeface="Calibri"/>
              <a:rtl val="0"/>
            </a:endParaRPr>
          </a:p>
        </p:txBody>
      </p:sp>
      <p:cxnSp>
        <p:nvCxnSpPr>
          <p:cNvPr id="650" name="Shape 650"/>
          <p:cNvCxnSpPr>
            <a:stCxn id="647" idx="4"/>
            <a:endCxn id="648" idx="0"/>
          </p:cNvCxnSpPr>
          <p:nvPr/>
        </p:nvCxnSpPr>
        <p:spPr>
          <a:xfrm flipH="1">
            <a:off x="4212015" y="2162535"/>
            <a:ext cx="1696428" cy="718424"/>
          </a:xfrm>
          <a:prstGeom prst="straightConnector1">
            <a:avLst/>
          </a:prstGeom>
          <a:noFill/>
          <a:ln w="50800" cap="flat" cmpd="sng">
            <a:solidFill>
              <a:schemeClr val="dk1"/>
            </a:solidFill>
            <a:prstDash val="solid"/>
            <a:round/>
            <a:headEnd type="none" w="med" len="med"/>
            <a:tailEnd type="stealth" w="lg" len="lg"/>
          </a:ln>
        </p:spPr>
      </p:cxnSp>
      <p:cxnSp>
        <p:nvCxnSpPr>
          <p:cNvPr id="651" name="Shape 651"/>
          <p:cNvCxnSpPr>
            <a:stCxn id="646" idx="4"/>
            <a:endCxn id="648" idx="0"/>
          </p:cNvCxnSpPr>
          <p:nvPr/>
        </p:nvCxnSpPr>
        <p:spPr>
          <a:xfrm>
            <a:off x="2789180" y="2162535"/>
            <a:ext cx="1422835" cy="718424"/>
          </a:xfrm>
          <a:prstGeom prst="straightConnector1">
            <a:avLst/>
          </a:prstGeom>
          <a:noFill/>
          <a:ln w="50800" cap="flat" cmpd="sng">
            <a:solidFill>
              <a:schemeClr val="dk1"/>
            </a:solidFill>
            <a:prstDash val="solid"/>
            <a:round/>
            <a:headEnd type="none" w="med" len="med"/>
            <a:tailEnd type="stealth" w="lg" len="lg"/>
          </a:ln>
        </p:spPr>
      </p:cxnSp>
      <p:cxnSp>
        <p:nvCxnSpPr>
          <p:cNvPr id="652" name="Shape 652"/>
          <p:cNvCxnSpPr>
            <a:stCxn id="648" idx="4"/>
            <a:endCxn id="649" idx="0"/>
          </p:cNvCxnSpPr>
          <p:nvPr/>
        </p:nvCxnSpPr>
        <p:spPr>
          <a:xfrm>
            <a:off x="4212015" y="3574037"/>
            <a:ext cx="0" cy="905009"/>
          </a:xfrm>
          <a:prstGeom prst="straightConnector1">
            <a:avLst/>
          </a:prstGeom>
          <a:noFill/>
          <a:ln w="50800" cap="flat" cmpd="sng">
            <a:solidFill>
              <a:schemeClr val="dk1"/>
            </a:solidFill>
            <a:prstDash val="solid"/>
            <a:round/>
            <a:headEnd type="none" w="med" len="med"/>
            <a:tailEnd type="stealth" w="lg" len="lg"/>
          </a:ln>
        </p:spPr>
      </p:cxnSp>
      <p:sp>
        <p:nvSpPr>
          <p:cNvPr id="653" name="Shape 653"/>
          <p:cNvSpPr txBox="1"/>
          <p:nvPr/>
        </p:nvSpPr>
        <p:spPr>
          <a:xfrm>
            <a:off x="3285696" y="2233535"/>
            <a:ext cx="1955942" cy="405254"/>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algn="l" eaLnBrk="1" fontAlgn="auto" hangingPunct="1">
              <a:spcBef>
                <a:spcPts val="0"/>
              </a:spcBef>
              <a:spcAft>
                <a:spcPts val="0"/>
              </a:spcAft>
              <a:buClrTx/>
              <a:buSzPct val="25000"/>
              <a:buFontTx/>
              <a:buNone/>
            </a:pPr>
            <a:r>
              <a:rPr lang="en" sz="2400" kern="0" dirty="0">
                <a:solidFill>
                  <a:srgbClr val="595959"/>
                </a:solidFill>
                <a:latin typeface="Cambria"/>
                <a:ea typeface="Cambria"/>
                <a:cs typeface="Cambria"/>
                <a:sym typeface="Cambria"/>
                <a:rtl val="0"/>
              </a:rPr>
              <a:t>Concatenate</a:t>
            </a:r>
          </a:p>
        </p:txBody>
      </p:sp>
      <p:sp>
        <p:nvSpPr>
          <p:cNvPr id="654" name="Shape 654"/>
          <p:cNvSpPr txBox="1"/>
          <p:nvPr/>
        </p:nvSpPr>
        <p:spPr>
          <a:xfrm>
            <a:off x="2540001" y="3659920"/>
            <a:ext cx="3368442" cy="507990"/>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t" anchorCtr="0">
            <a:noAutofit/>
          </a:bodyPr>
          <a:lstStyle/>
          <a:p>
            <a:pPr eaLnBrk="1" fontAlgn="auto" hangingPunct="1">
              <a:spcBef>
                <a:spcPts val="0"/>
              </a:spcBef>
              <a:spcAft>
                <a:spcPts val="0"/>
              </a:spcAft>
              <a:buClrTx/>
              <a:buSzPct val="25000"/>
              <a:buFontTx/>
              <a:buNone/>
            </a:pPr>
            <a:r>
              <a:rPr lang="en" sz="2400" kern="0" dirty="0" smtClean="0">
                <a:solidFill>
                  <a:srgbClr val="595959"/>
                </a:solidFill>
                <a:latin typeface="Cambria"/>
                <a:ea typeface="Cambria"/>
                <a:cs typeface="Cambria"/>
                <a:sym typeface="Cambria"/>
                <a:rtl val="0"/>
              </a:rPr>
              <a:t>Phonology</a:t>
            </a:r>
            <a:r>
              <a:rPr lang="en-US" sz="2400" kern="0" dirty="0" smtClean="0">
                <a:solidFill>
                  <a:srgbClr val="595959"/>
                </a:solidFill>
                <a:latin typeface="Cambria"/>
                <a:ea typeface="Cambria"/>
                <a:cs typeface="Cambria"/>
                <a:sym typeface="Cambria"/>
                <a:rtl val="0"/>
              </a:rPr>
              <a:t> (stochastic)</a:t>
            </a:r>
            <a:endParaRPr lang="en" sz="2400" kern="0" dirty="0">
              <a:solidFill>
                <a:srgbClr val="595959"/>
              </a:solidFill>
              <a:latin typeface="Cambria"/>
              <a:ea typeface="Cambria"/>
              <a:cs typeface="Cambria"/>
              <a:sym typeface="Cambria"/>
              <a:rtl val="0"/>
            </a:endParaRPr>
          </a:p>
        </p:txBody>
      </p:sp>
      <p:sp>
        <p:nvSpPr>
          <p:cNvPr id="655" name="Shape 655"/>
          <p:cNvSpPr txBox="1"/>
          <p:nvPr/>
        </p:nvSpPr>
        <p:spPr>
          <a:xfrm>
            <a:off x="3500195" y="5139149"/>
            <a:ext cx="1614433" cy="582225"/>
          </a:xfrm>
          <a:prstGeom prst="rect">
            <a:avLst/>
          </a:prstGeom>
          <a:noFill/>
          <a:ln>
            <a:noFill/>
          </a:ln>
        </p:spPr>
        <p:txBody>
          <a:bodyPr lIns="91425" tIns="45700" rIns="91425" bIns="45700" anchor="t" anchorCtr="0">
            <a:noAutofit/>
          </a:bodyPr>
          <a:lstStyle/>
          <a:p>
            <a:pPr algn="l" eaLnBrk="1" fontAlgn="auto" hangingPunct="1">
              <a:spcBef>
                <a:spcPts val="0"/>
              </a:spcBef>
              <a:spcAft>
                <a:spcPts val="0"/>
              </a:spcAft>
              <a:buClrTx/>
              <a:buSzPct val="25000"/>
              <a:buFontTx/>
              <a:buNone/>
            </a:pPr>
            <a:r>
              <a:rPr lang="en" sz="3200" kern="0" dirty="0">
                <a:solidFill>
                  <a:srgbClr val="E013FF"/>
                </a:solidFill>
                <a:latin typeface="Comic Sans MS"/>
                <a:ea typeface="Calibri"/>
                <a:cs typeface="Comic Sans MS"/>
                <a:sym typeface="Cambria"/>
                <a:rtl val="0"/>
              </a:rPr>
              <a:t>“codes”</a:t>
            </a:r>
          </a:p>
        </p:txBody>
      </p:sp>
      <p:sp>
        <p:nvSpPr>
          <p:cNvPr id="5" name="TextBox 4"/>
          <p:cNvSpPr txBox="1"/>
          <p:nvPr/>
        </p:nvSpPr>
        <p:spPr>
          <a:xfrm>
            <a:off x="461810" y="5721374"/>
            <a:ext cx="8261928" cy="707886"/>
          </a:xfrm>
          <a:prstGeom prst="rect">
            <a:avLst/>
          </a:prstGeom>
          <a:noFill/>
          <a:ln w="19050" cmpd="sng">
            <a:solidFill>
              <a:schemeClr val="tx1"/>
            </a:solidFill>
          </a:ln>
        </p:spPr>
        <p:txBody>
          <a:bodyPr wrap="square" rtlCol="0">
            <a:spAutoFit/>
          </a:bodyPr>
          <a:lstStyle/>
          <a:p>
            <a:pPr algn="l" eaLnBrk="1" fontAlgn="auto" hangingPunct="1">
              <a:spcBef>
                <a:spcPts val="0"/>
              </a:spcBef>
              <a:spcAft>
                <a:spcPts val="0"/>
              </a:spcAft>
              <a:buClrTx/>
              <a:buSzTx/>
              <a:buFontTx/>
              <a:buNone/>
            </a:pPr>
            <a:r>
              <a:rPr lang="en-US" kern="0" dirty="0">
                <a:solidFill>
                  <a:srgbClr val="3366FF"/>
                </a:solidFill>
                <a:latin typeface="Comic Sans MS"/>
                <a:cs typeface="Comic Sans MS"/>
                <a:sym typeface="Arial"/>
                <a:rtl val="0"/>
              </a:rPr>
              <a:t>Modeling word forms using latent underlying morphs and </a:t>
            </a:r>
            <a:r>
              <a:rPr lang="en-US" kern="0" dirty="0" smtClean="0">
                <a:solidFill>
                  <a:srgbClr val="3366FF"/>
                </a:solidFill>
                <a:latin typeface="Comic Sans MS"/>
                <a:cs typeface="Comic Sans MS"/>
                <a:sym typeface="Arial"/>
                <a:rtl val="0"/>
              </a:rPr>
              <a:t>phonology.</a:t>
            </a:r>
          </a:p>
          <a:p>
            <a:pPr algn="l" eaLnBrk="1" fontAlgn="auto" hangingPunct="1">
              <a:spcBef>
                <a:spcPts val="0"/>
              </a:spcBef>
              <a:spcAft>
                <a:spcPts val="0"/>
              </a:spcAft>
              <a:buClrTx/>
              <a:buSzTx/>
              <a:buFontTx/>
              <a:buNone/>
            </a:pPr>
            <a:r>
              <a:rPr lang="en-US" kern="0" dirty="0" smtClean="0">
                <a:solidFill>
                  <a:srgbClr val="3366FF"/>
                </a:solidFill>
                <a:latin typeface="Comic Sans MS"/>
                <a:cs typeface="Comic Sans MS"/>
                <a:sym typeface="Arial"/>
                <a:rtl val="0"/>
              </a:rPr>
              <a:t>Cotterell et. al. TACL 2015</a:t>
            </a:r>
            <a:endParaRPr lang="en-US" kern="0" dirty="0">
              <a:solidFill>
                <a:srgbClr val="3366FF"/>
              </a:solidFill>
              <a:latin typeface="Comic Sans MS"/>
              <a:cs typeface="Comic Sans MS"/>
              <a:sym typeface="Arial"/>
              <a:rtl val="0"/>
            </a:endParaRPr>
          </a:p>
        </p:txBody>
      </p:sp>
      <p:sp>
        <p:nvSpPr>
          <p:cNvPr id="2" name="Slide Number Placeholder 1"/>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41</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64077602"/>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228600" y="274637"/>
            <a:ext cx="8686800" cy="1143200"/>
          </a:xfrm>
          <a:prstGeom prst="rect">
            <a:avLst/>
          </a:prstGeom>
          <a:noFill/>
          <a:ln>
            <a:noFill/>
          </a:ln>
        </p:spPr>
        <p:txBody>
          <a:bodyPr lIns="91425" tIns="45700" rIns="91425" bIns="45700" anchor="ctr" anchorCtr="0">
            <a:noAutofit/>
          </a:bodyPr>
          <a:lstStyle/>
          <a:p>
            <a:pPr lvl="0">
              <a:buSzPct val="25000"/>
            </a:pPr>
            <a:r>
              <a:rPr lang="en" dirty="0" smtClean="0"/>
              <a:t>Why “resignation” sounds like that</a:t>
            </a:r>
            <a:endParaRPr lang="en" sz="4400" b="0" i="0" u="none" strike="noStrike" cap="none" baseline="0" dirty="0">
              <a:solidFill>
                <a:schemeClr val="dk1"/>
              </a:solidFill>
              <a:latin typeface="Cambria"/>
              <a:ea typeface="Cambria"/>
              <a:cs typeface="Cambria"/>
              <a:sym typeface="Cambria"/>
            </a:endParaRPr>
          </a:p>
        </p:txBody>
      </p:sp>
      <p:sp>
        <p:nvSpPr>
          <p:cNvPr id="663" name="Shape 663"/>
          <p:cNvSpPr/>
          <p:nvPr/>
        </p:nvSpPr>
        <p:spPr>
          <a:xfrm>
            <a:off x="2078164" y="1469457"/>
            <a:ext cx="1964999"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500" kern="0" dirty="0">
                <a:solidFill>
                  <a:srgbClr val="37AAED"/>
                </a:solidFill>
                <a:latin typeface="Calibri"/>
                <a:ea typeface="Calibri"/>
                <a:cs typeface="Calibri"/>
                <a:sym typeface="Calibri"/>
                <a:rtl val="0"/>
              </a:rPr>
              <a:t>rizaign</a:t>
            </a:r>
          </a:p>
        </p:txBody>
      </p:sp>
      <p:sp>
        <p:nvSpPr>
          <p:cNvPr id="664" name="Shape 664"/>
          <p:cNvSpPr/>
          <p:nvPr/>
        </p:nvSpPr>
        <p:spPr>
          <a:xfrm>
            <a:off x="5197427" y="1469457"/>
            <a:ext cx="1964999"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US" sz="3500" kern="0" dirty="0" smtClean="0">
                <a:solidFill>
                  <a:srgbClr val="FE2A2A"/>
                </a:solidFill>
                <a:latin typeface="Calibri"/>
                <a:ea typeface="Calibri"/>
                <a:cs typeface="Calibri"/>
                <a:sym typeface="Calibri"/>
                <a:rtl val="0"/>
              </a:rPr>
              <a:t>ation</a:t>
            </a:r>
            <a:endParaRPr lang="en" sz="3500" kern="0" dirty="0">
              <a:solidFill>
                <a:srgbClr val="FE2A2A"/>
              </a:solidFill>
              <a:latin typeface="Calibri"/>
              <a:ea typeface="Calibri"/>
              <a:cs typeface="Calibri"/>
              <a:sym typeface="Calibri"/>
              <a:rtl val="0"/>
            </a:endParaRPr>
          </a:p>
        </p:txBody>
      </p:sp>
      <p:sp>
        <p:nvSpPr>
          <p:cNvPr id="665" name="Shape 665"/>
          <p:cNvSpPr/>
          <p:nvPr/>
        </p:nvSpPr>
        <p:spPr>
          <a:xfrm>
            <a:off x="3001818" y="2880959"/>
            <a:ext cx="3105728"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000" kern="0" dirty="0" smtClean="0">
                <a:solidFill>
                  <a:srgbClr val="37AAED"/>
                </a:solidFill>
                <a:latin typeface="Calibri"/>
                <a:ea typeface="Calibri"/>
                <a:cs typeface="Calibri"/>
                <a:sym typeface="Calibri"/>
                <a:rtl val="0"/>
              </a:rPr>
              <a:t>rizaign</a:t>
            </a:r>
            <a:r>
              <a:rPr lang="en-US" sz="3000" kern="0" dirty="0" smtClean="0">
                <a:solidFill>
                  <a:srgbClr val="37AAED"/>
                </a:solidFill>
                <a:latin typeface="Calibri"/>
                <a:ea typeface="Calibri"/>
                <a:cs typeface="Calibri"/>
                <a:sym typeface="Calibri"/>
                <a:rtl val="0"/>
              </a:rPr>
              <a:t>#</a:t>
            </a:r>
            <a:r>
              <a:rPr lang="en-US" sz="3000" kern="0" dirty="0" smtClean="0">
                <a:solidFill>
                  <a:srgbClr val="FE2A2A"/>
                </a:solidFill>
                <a:latin typeface="Calibri"/>
                <a:ea typeface="Calibri"/>
                <a:cs typeface="Calibri"/>
                <a:sym typeface="Calibri"/>
                <a:rtl val="0"/>
              </a:rPr>
              <a:t>ation</a:t>
            </a:r>
            <a:endParaRPr lang="en" sz="3000" kern="0" dirty="0">
              <a:solidFill>
                <a:srgbClr val="FE2A2A"/>
              </a:solidFill>
              <a:latin typeface="Calibri"/>
              <a:ea typeface="Calibri"/>
              <a:cs typeface="Calibri"/>
              <a:sym typeface="Calibri"/>
              <a:rtl val="0"/>
            </a:endParaRPr>
          </a:p>
        </p:txBody>
      </p:sp>
      <p:sp>
        <p:nvSpPr>
          <p:cNvPr id="666" name="Shape 666"/>
          <p:cNvSpPr/>
          <p:nvPr/>
        </p:nvSpPr>
        <p:spPr>
          <a:xfrm>
            <a:off x="3001819" y="4860031"/>
            <a:ext cx="3071086" cy="842800"/>
          </a:xfrm>
          <a:prstGeom prst="ellipse">
            <a:avLst/>
          </a:prstGeom>
          <a:solidFill>
            <a:schemeClr val="bg1">
              <a:lumMod val="85000"/>
            </a:schemeClr>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200" kern="0" dirty="0" smtClean="0">
                <a:solidFill>
                  <a:srgbClr val="E013FF"/>
                </a:solidFill>
                <a:latin typeface="Calibri"/>
                <a:ea typeface="Calibri"/>
                <a:cs typeface="Calibri"/>
                <a:sym typeface="Arial"/>
                <a:rtl val="0"/>
              </a:rPr>
              <a:t>rεzɪgneɪʃn</a:t>
            </a:r>
            <a:endParaRPr lang="en" sz="3200" kern="0" dirty="0">
              <a:solidFill>
                <a:srgbClr val="E013FF"/>
              </a:solidFill>
              <a:latin typeface="Calibri"/>
              <a:ea typeface="Calibri"/>
              <a:cs typeface="Calibri"/>
              <a:sym typeface="Calibri"/>
              <a:rtl val="0"/>
            </a:endParaRPr>
          </a:p>
        </p:txBody>
      </p:sp>
      <p:cxnSp>
        <p:nvCxnSpPr>
          <p:cNvPr id="667" name="Shape 667"/>
          <p:cNvCxnSpPr/>
          <p:nvPr/>
        </p:nvCxnSpPr>
        <p:spPr>
          <a:xfrm flipH="1">
            <a:off x="5101524" y="2233537"/>
            <a:ext cx="450599" cy="788399"/>
          </a:xfrm>
          <a:prstGeom prst="straightConnector1">
            <a:avLst/>
          </a:prstGeom>
          <a:noFill/>
          <a:ln w="50800" cap="flat" cmpd="sng">
            <a:solidFill>
              <a:schemeClr val="dk1"/>
            </a:solidFill>
            <a:prstDash val="solid"/>
            <a:round/>
            <a:headEnd type="none" w="med" len="med"/>
            <a:tailEnd type="stealth" w="lg" len="lg"/>
          </a:ln>
        </p:spPr>
      </p:cxnSp>
      <p:cxnSp>
        <p:nvCxnSpPr>
          <p:cNvPr id="668" name="Shape 668"/>
          <p:cNvCxnSpPr/>
          <p:nvPr/>
        </p:nvCxnSpPr>
        <p:spPr>
          <a:xfrm>
            <a:off x="3482157" y="2233537"/>
            <a:ext cx="561000" cy="788399"/>
          </a:xfrm>
          <a:prstGeom prst="straightConnector1">
            <a:avLst/>
          </a:prstGeom>
          <a:noFill/>
          <a:ln w="50800" cap="flat" cmpd="sng">
            <a:solidFill>
              <a:schemeClr val="dk1"/>
            </a:solidFill>
            <a:prstDash val="solid"/>
            <a:round/>
            <a:headEnd type="none" w="med" len="med"/>
            <a:tailEnd type="stealth" w="lg" len="lg"/>
          </a:ln>
        </p:spPr>
      </p:cxnSp>
      <p:cxnSp>
        <p:nvCxnSpPr>
          <p:cNvPr id="669" name="Shape 669"/>
          <p:cNvCxnSpPr>
            <a:stCxn id="665" idx="4"/>
            <a:endCxn id="666" idx="0"/>
          </p:cNvCxnSpPr>
          <p:nvPr/>
        </p:nvCxnSpPr>
        <p:spPr>
          <a:xfrm flipH="1">
            <a:off x="4537362" y="3723759"/>
            <a:ext cx="17320" cy="1136272"/>
          </a:xfrm>
          <a:prstGeom prst="straightConnector1">
            <a:avLst/>
          </a:prstGeom>
          <a:noFill/>
          <a:ln w="50800" cap="flat" cmpd="sng">
            <a:solidFill>
              <a:schemeClr val="dk1"/>
            </a:solidFill>
            <a:prstDash val="solid"/>
            <a:round/>
            <a:headEnd type="none" w="med" len="med"/>
            <a:tailEnd type="stealth" w="lg" len="lg"/>
          </a:ln>
        </p:spPr>
      </p:cxnSp>
      <p:sp>
        <p:nvSpPr>
          <p:cNvPr id="670" name="Shape 670"/>
          <p:cNvSpPr txBox="1"/>
          <p:nvPr/>
        </p:nvSpPr>
        <p:spPr>
          <a:xfrm>
            <a:off x="3254755" y="5974363"/>
            <a:ext cx="3163455" cy="708000"/>
          </a:xfrm>
          <a:prstGeom prst="rect">
            <a:avLst/>
          </a:prstGeom>
          <a:noFill/>
          <a:ln>
            <a:noFill/>
          </a:ln>
        </p:spPr>
        <p:txBody>
          <a:bodyPr lIns="91425" tIns="45700" rIns="91425" bIns="45700" anchor="t" anchorCtr="0">
            <a:noAutofit/>
          </a:bodyPr>
          <a:lstStyle/>
          <a:p>
            <a:pPr algn="l" eaLnBrk="1" fontAlgn="auto" hangingPunct="1">
              <a:spcBef>
                <a:spcPts val="0"/>
              </a:spcBef>
              <a:spcAft>
                <a:spcPts val="0"/>
              </a:spcAft>
              <a:buClrTx/>
              <a:buSzPct val="25000"/>
              <a:buFontTx/>
              <a:buNone/>
            </a:pPr>
            <a:r>
              <a:rPr lang="en" sz="3200" kern="0" dirty="0">
                <a:solidFill>
                  <a:srgbClr val="E013FF"/>
                </a:solidFill>
                <a:latin typeface="Comic Sans MS"/>
                <a:ea typeface="Calibri"/>
                <a:cs typeface="Comic Sans MS"/>
                <a:sym typeface="Cambria"/>
                <a:rtl val="0"/>
              </a:rPr>
              <a:t>“resign</a:t>
            </a:r>
            <a:r>
              <a:rPr lang="en-US" sz="3200" kern="0" dirty="0" err="1">
                <a:solidFill>
                  <a:srgbClr val="E013FF"/>
                </a:solidFill>
                <a:latin typeface="Comic Sans MS"/>
                <a:ea typeface="Calibri"/>
                <a:cs typeface="Comic Sans MS"/>
                <a:sym typeface="Cambria"/>
                <a:rtl val="0"/>
              </a:rPr>
              <a:t>ation</a:t>
            </a:r>
            <a:r>
              <a:rPr lang="en" sz="3200" kern="0" dirty="0">
                <a:solidFill>
                  <a:srgbClr val="E013FF"/>
                </a:solidFill>
                <a:latin typeface="Comic Sans MS"/>
                <a:ea typeface="Calibri"/>
                <a:cs typeface="Comic Sans MS"/>
                <a:sym typeface="Cambria"/>
                <a:rtl val="0"/>
              </a:rPr>
              <a:t>”</a:t>
            </a:r>
          </a:p>
        </p:txBody>
      </p:sp>
      <p:sp>
        <p:nvSpPr>
          <p:cNvPr id="671" name="Shape 671"/>
          <p:cNvSpPr txBox="1"/>
          <p:nvPr/>
        </p:nvSpPr>
        <p:spPr>
          <a:xfrm>
            <a:off x="3620375" y="2233534"/>
            <a:ext cx="1839900" cy="492799"/>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algn="l" eaLnBrk="1" fontAlgn="auto" hangingPunct="1">
              <a:spcBef>
                <a:spcPts val="0"/>
              </a:spcBef>
              <a:spcAft>
                <a:spcPts val="0"/>
              </a:spcAft>
              <a:buClrTx/>
              <a:buSzPct val="25000"/>
              <a:buFontTx/>
              <a:buNone/>
            </a:pPr>
            <a:r>
              <a:rPr lang="en" sz="2400" kern="0">
                <a:solidFill>
                  <a:srgbClr val="595959"/>
                </a:solidFill>
                <a:latin typeface="Cambria"/>
                <a:ea typeface="Cambria"/>
                <a:cs typeface="Cambria"/>
                <a:sym typeface="Cambria"/>
                <a:rtl val="0"/>
              </a:rPr>
              <a:t>Concatenate</a:t>
            </a:r>
          </a:p>
        </p:txBody>
      </p:sp>
      <p:sp>
        <p:nvSpPr>
          <p:cNvPr id="16" name="Shape 654"/>
          <p:cNvSpPr txBox="1"/>
          <p:nvPr/>
        </p:nvSpPr>
        <p:spPr>
          <a:xfrm>
            <a:off x="2874814" y="3913915"/>
            <a:ext cx="3368442" cy="507990"/>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t" anchorCtr="0">
            <a:noAutofit/>
          </a:bodyPr>
          <a:lstStyle/>
          <a:p>
            <a:pPr eaLnBrk="1" fontAlgn="auto" hangingPunct="1">
              <a:spcBef>
                <a:spcPts val="0"/>
              </a:spcBef>
              <a:spcAft>
                <a:spcPts val="0"/>
              </a:spcAft>
              <a:buClrTx/>
              <a:buSzPct val="25000"/>
              <a:buFontTx/>
              <a:buNone/>
            </a:pPr>
            <a:r>
              <a:rPr lang="en" sz="2400" kern="0" dirty="0" smtClean="0">
                <a:solidFill>
                  <a:srgbClr val="595959"/>
                </a:solidFill>
                <a:latin typeface="Cambria"/>
                <a:ea typeface="Cambria"/>
                <a:cs typeface="Cambria"/>
                <a:sym typeface="Cambria"/>
                <a:rtl val="0"/>
              </a:rPr>
              <a:t>Phonology</a:t>
            </a:r>
            <a:r>
              <a:rPr lang="en-US" sz="2400" kern="0" dirty="0" smtClean="0">
                <a:solidFill>
                  <a:srgbClr val="595959"/>
                </a:solidFill>
                <a:latin typeface="Cambria"/>
                <a:ea typeface="Cambria"/>
                <a:cs typeface="Cambria"/>
                <a:sym typeface="Cambria"/>
                <a:rtl val="0"/>
              </a:rPr>
              <a:t> (stochastic)</a:t>
            </a:r>
            <a:endParaRPr lang="en" sz="2400" kern="0" dirty="0">
              <a:solidFill>
                <a:srgbClr val="595959"/>
              </a:solidFill>
              <a:latin typeface="Cambria"/>
              <a:ea typeface="Cambria"/>
              <a:cs typeface="Cambria"/>
              <a:sym typeface="Cambria"/>
              <a:rtl val="0"/>
            </a:endParaRPr>
          </a:p>
        </p:txBody>
      </p:sp>
      <p:sp>
        <p:nvSpPr>
          <p:cNvPr id="2" name="Slide Number Placeholder 1"/>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42</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00289258"/>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1862"/>
          <p:cNvSpPr/>
          <p:nvPr/>
        </p:nvSpPr>
        <p:spPr>
          <a:xfrm>
            <a:off x="7735824" y="2504349"/>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37AAED"/>
                </a:solidFill>
                <a:latin typeface="Arial"/>
                <a:ea typeface="Calibri"/>
                <a:cs typeface="Arial"/>
                <a:sym typeface="Arial"/>
                <a:rtl val="0"/>
              </a:rPr>
              <a:t>dæmn</a:t>
            </a:r>
            <a:endParaRPr lang="en" sz="1400" b="1" kern="0" dirty="0">
              <a:solidFill>
                <a:srgbClr val="37AAED"/>
              </a:solidFill>
              <a:latin typeface="Arial"/>
              <a:ea typeface="Calibri"/>
              <a:cs typeface="Arial"/>
              <a:sym typeface="Arial"/>
              <a:rtl val="0"/>
            </a:endParaRPr>
          </a:p>
        </p:txBody>
      </p:sp>
      <p:sp>
        <p:nvSpPr>
          <p:cNvPr id="55" name="Shape 1860"/>
          <p:cNvSpPr/>
          <p:nvPr/>
        </p:nvSpPr>
        <p:spPr>
          <a:xfrm>
            <a:off x="6213912" y="2504349"/>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FF0000"/>
                </a:solidFill>
                <a:latin typeface="Arial"/>
                <a:cs typeface="Arial"/>
                <a:sym typeface="Arial"/>
                <a:rtl val="0"/>
              </a:rPr>
              <a:t>eɪʃən</a:t>
            </a:r>
            <a:endParaRPr lang="en" sz="1400" b="1" kern="0" dirty="0">
              <a:solidFill>
                <a:srgbClr val="FF0000"/>
              </a:solidFill>
              <a:latin typeface="Arial"/>
              <a:cs typeface="Arial"/>
              <a:sym typeface="Arial"/>
              <a:rtl val="0"/>
            </a:endParaRPr>
          </a:p>
        </p:txBody>
      </p:sp>
      <p:sp>
        <p:nvSpPr>
          <p:cNvPr id="53" name="Shape 1856"/>
          <p:cNvSpPr/>
          <p:nvPr/>
        </p:nvSpPr>
        <p:spPr>
          <a:xfrm>
            <a:off x="4807817" y="2470295"/>
            <a:ext cx="565729"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smtClean="0">
                <a:solidFill>
                  <a:srgbClr val="FF0000"/>
                </a:solidFill>
                <a:latin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54" name="Shape 1857"/>
          <p:cNvSpPr/>
          <p:nvPr/>
        </p:nvSpPr>
        <p:spPr>
          <a:xfrm>
            <a:off x="3062788" y="2470295"/>
            <a:ext cx="9462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37AAED"/>
                </a:solidFill>
                <a:latin typeface="Arial"/>
                <a:ea typeface="Calibri"/>
                <a:cs typeface="Arial"/>
                <a:sym typeface="Calibri"/>
                <a:rtl val="0"/>
              </a:rPr>
              <a:t>rizaign</a:t>
            </a:r>
            <a:endParaRPr lang="en" sz="1400" b="1" kern="0" dirty="0">
              <a:solidFill>
                <a:srgbClr val="000000"/>
              </a:solidFill>
              <a:latin typeface="Arial"/>
              <a:cs typeface="Arial"/>
              <a:sym typeface="Arial"/>
              <a:rtl val="0"/>
            </a:endParaRPr>
          </a:p>
        </p:txBody>
      </p:sp>
      <p:grpSp>
        <p:nvGrpSpPr>
          <p:cNvPr id="32" name="Group 31"/>
          <p:cNvGrpSpPr/>
          <p:nvPr/>
        </p:nvGrpSpPr>
        <p:grpSpPr>
          <a:xfrm>
            <a:off x="2709361" y="4488204"/>
            <a:ext cx="6023858" cy="438163"/>
            <a:chOff x="2709361" y="4488204"/>
            <a:chExt cx="6023858" cy="438163"/>
          </a:xfrm>
        </p:grpSpPr>
        <p:sp>
          <p:nvSpPr>
            <p:cNvPr id="28" name="Shape 1880"/>
            <p:cNvSpPr/>
            <p:nvPr/>
          </p:nvSpPr>
          <p:spPr>
            <a:xfrm>
              <a:off x="2709361" y="4492368"/>
              <a:ext cx="1639799" cy="43399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r,εzɪgn’eɪʃn</a:t>
              </a:r>
            </a:p>
          </p:txBody>
        </p:sp>
        <p:sp>
          <p:nvSpPr>
            <p:cNvPr id="29" name="Shape 1881"/>
            <p:cNvSpPr/>
            <p:nvPr/>
          </p:nvSpPr>
          <p:spPr>
            <a:xfrm>
              <a:off x="4525025" y="4492368"/>
              <a:ext cx="1143000" cy="43399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riz’ajnz</a:t>
              </a:r>
            </a:p>
          </p:txBody>
        </p:sp>
        <p:sp>
          <p:nvSpPr>
            <p:cNvPr id="30" name="Shape 1882"/>
            <p:cNvSpPr/>
            <p:nvPr/>
          </p:nvSpPr>
          <p:spPr>
            <a:xfrm>
              <a:off x="5909545" y="4492368"/>
              <a:ext cx="1468838" cy="43399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d,æmn’eɪʃn</a:t>
              </a:r>
            </a:p>
          </p:txBody>
        </p:sp>
        <p:sp>
          <p:nvSpPr>
            <p:cNvPr id="31" name="Shape 1883"/>
            <p:cNvSpPr/>
            <p:nvPr/>
          </p:nvSpPr>
          <p:spPr>
            <a:xfrm>
              <a:off x="7578674" y="4488204"/>
              <a:ext cx="1154545" cy="43399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d’æmz</a:t>
              </a:r>
            </a:p>
          </p:txBody>
        </p:sp>
      </p:grpSp>
      <p:grpSp>
        <p:nvGrpSpPr>
          <p:cNvPr id="26" name="Group 25"/>
          <p:cNvGrpSpPr/>
          <p:nvPr/>
        </p:nvGrpSpPr>
        <p:grpSpPr>
          <a:xfrm>
            <a:off x="2689188" y="2897666"/>
            <a:ext cx="6044031" cy="1594702"/>
            <a:chOff x="2689188" y="2897666"/>
            <a:chExt cx="6044031" cy="1594702"/>
          </a:xfrm>
        </p:grpSpPr>
        <p:sp>
          <p:nvSpPr>
            <p:cNvPr id="12" name="Shape 1864"/>
            <p:cNvSpPr/>
            <p:nvPr/>
          </p:nvSpPr>
          <p:spPr>
            <a:xfrm>
              <a:off x="2689188" y="3555021"/>
              <a:ext cx="1680144"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Calibri"/>
                  <a:rtl val="0"/>
                </a:rPr>
                <a:t>rizaign</a:t>
              </a:r>
              <a:r>
                <a:rPr lang="en-US" sz="1400" b="1" kern="0" dirty="0">
                  <a:solidFill>
                    <a:srgbClr val="37AAED"/>
                  </a:solidFill>
                  <a:latin typeface="Arial"/>
                  <a:ea typeface="Calibri"/>
                  <a:cs typeface="Arial"/>
                  <a:sym typeface="Arial"/>
                  <a:rtl val="0"/>
                </a:rPr>
                <a:t>#</a:t>
              </a:r>
              <a:r>
                <a:rPr lang="en" sz="1400" b="1" kern="0" dirty="0">
                  <a:solidFill>
                    <a:srgbClr val="FF0000"/>
                  </a:solidFill>
                  <a:latin typeface="Arial"/>
                  <a:ea typeface="Calibri"/>
                  <a:cs typeface="Arial"/>
                  <a:sym typeface="Arial"/>
                  <a:rtl val="0"/>
                </a:rPr>
                <a:t>eɪʃən</a:t>
              </a:r>
            </a:p>
          </p:txBody>
        </p:sp>
        <p:sp>
          <p:nvSpPr>
            <p:cNvPr id="13" name="Shape 1865"/>
            <p:cNvSpPr/>
            <p:nvPr/>
          </p:nvSpPr>
          <p:spPr>
            <a:xfrm>
              <a:off x="4508687" y="3558996"/>
              <a:ext cx="1175676"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Arial"/>
                  <a:rtl val="0"/>
                </a:rPr>
                <a:t>rizaign#</a:t>
              </a:r>
              <a:r>
                <a:rPr lang="en" sz="1400" b="1" kern="0" dirty="0" smtClean="0">
                  <a:solidFill>
                    <a:srgbClr val="FF0000"/>
                  </a:solidFill>
                  <a:latin typeface="Arial"/>
                  <a:ea typeface="Calibri"/>
                  <a:cs typeface="Arial"/>
                  <a:sym typeface="Arial"/>
                  <a:rtl val="0"/>
                </a:rPr>
                <a:t>s</a:t>
              </a:r>
              <a:endParaRPr lang="en" sz="1400" b="1" kern="0" dirty="0">
                <a:solidFill>
                  <a:srgbClr val="FF0000"/>
                </a:solidFill>
                <a:latin typeface="Arial"/>
                <a:ea typeface="Calibri"/>
                <a:cs typeface="Arial"/>
                <a:sym typeface="Arial"/>
                <a:rtl val="0"/>
              </a:endParaRPr>
            </a:p>
          </p:txBody>
        </p:sp>
        <p:sp>
          <p:nvSpPr>
            <p:cNvPr id="15" name="Shape 1867"/>
            <p:cNvSpPr/>
            <p:nvPr/>
          </p:nvSpPr>
          <p:spPr>
            <a:xfrm>
              <a:off x="7578674" y="3554831"/>
              <a:ext cx="1154545"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s</a:t>
              </a:r>
              <a:endParaRPr lang="en" sz="1400" b="1" kern="0" dirty="0">
                <a:solidFill>
                  <a:srgbClr val="FF0000"/>
                </a:solidFill>
                <a:latin typeface="Arial"/>
                <a:ea typeface="Calibri"/>
                <a:cs typeface="Arial"/>
                <a:sym typeface="Arial"/>
                <a:rtl val="0"/>
              </a:endParaRPr>
            </a:p>
          </p:txBody>
        </p:sp>
        <p:cxnSp>
          <p:nvCxnSpPr>
            <p:cNvPr id="16" name="Shape 1868"/>
            <p:cNvCxnSpPr>
              <a:endCxn id="12" idx="0"/>
            </p:cNvCxnSpPr>
            <p:nvPr/>
          </p:nvCxnSpPr>
          <p:spPr>
            <a:xfrm>
              <a:off x="3529260" y="2897666"/>
              <a:ext cx="0" cy="657355"/>
            </a:xfrm>
            <a:prstGeom prst="straightConnector1">
              <a:avLst/>
            </a:prstGeom>
            <a:noFill/>
            <a:ln w="19050" cap="flat" cmpd="sng">
              <a:solidFill>
                <a:srgbClr val="000000"/>
              </a:solidFill>
              <a:prstDash val="solid"/>
              <a:round/>
              <a:headEnd type="none" w="med" len="med"/>
              <a:tailEnd type="triangle" w="lg" len="lg"/>
            </a:ln>
          </p:spPr>
        </p:cxnSp>
        <p:cxnSp>
          <p:nvCxnSpPr>
            <p:cNvPr id="17" name="Shape 1869"/>
            <p:cNvCxnSpPr>
              <a:endCxn id="12" idx="0"/>
            </p:cNvCxnSpPr>
            <p:nvPr/>
          </p:nvCxnSpPr>
          <p:spPr>
            <a:xfrm flipH="1">
              <a:off x="3529260" y="2931720"/>
              <a:ext cx="3104774" cy="623301"/>
            </a:xfrm>
            <a:prstGeom prst="straightConnector1">
              <a:avLst/>
            </a:prstGeom>
            <a:noFill/>
            <a:ln w="19050" cap="flat" cmpd="sng">
              <a:solidFill>
                <a:srgbClr val="000000"/>
              </a:solidFill>
              <a:prstDash val="solid"/>
              <a:round/>
              <a:headEnd type="none" w="med" len="med"/>
              <a:tailEnd type="triangle" w="lg" len="lg"/>
            </a:ln>
          </p:spPr>
        </p:cxnSp>
        <p:cxnSp>
          <p:nvCxnSpPr>
            <p:cNvPr id="18" name="Shape 1870"/>
            <p:cNvCxnSpPr>
              <a:stCxn id="12" idx="4"/>
              <a:endCxn id="28" idx="0"/>
            </p:cNvCxnSpPr>
            <p:nvPr/>
          </p:nvCxnSpPr>
          <p:spPr>
            <a:xfrm>
              <a:off x="3529260" y="3989020"/>
              <a:ext cx="1" cy="503348"/>
            </a:xfrm>
            <a:prstGeom prst="straightConnector1">
              <a:avLst/>
            </a:prstGeom>
            <a:noFill/>
            <a:ln w="19050" cap="flat" cmpd="sng">
              <a:solidFill>
                <a:srgbClr val="000000"/>
              </a:solidFill>
              <a:prstDash val="solid"/>
              <a:round/>
              <a:headEnd type="none" w="med" len="med"/>
              <a:tailEnd type="triangle" w="lg" len="lg"/>
            </a:ln>
          </p:spPr>
        </p:cxnSp>
        <p:cxnSp>
          <p:nvCxnSpPr>
            <p:cNvPr id="19" name="Shape 1871"/>
            <p:cNvCxnSpPr>
              <a:endCxn id="13" idx="0"/>
            </p:cNvCxnSpPr>
            <p:nvPr/>
          </p:nvCxnSpPr>
          <p:spPr>
            <a:xfrm>
              <a:off x="3529260" y="2897666"/>
              <a:ext cx="1567265" cy="661330"/>
            </a:xfrm>
            <a:prstGeom prst="straightConnector1">
              <a:avLst/>
            </a:prstGeom>
            <a:noFill/>
            <a:ln w="19050" cap="flat" cmpd="sng">
              <a:solidFill>
                <a:srgbClr val="000000"/>
              </a:solidFill>
              <a:prstDash val="solid"/>
              <a:round/>
              <a:headEnd type="none" w="med" len="med"/>
              <a:tailEnd type="triangle" w="lg" len="lg"/>
            </a:ln>
          </p:spPr>
        </p:cxnSp>
        <p:cxnSp>
          <p:nvCxnSpPr>
            <p:cNvPr id="20" name="Shape 1872"/>
            <p:cNvCxnSpPr>
              <a:endCxn id="13" idx="0"/>
            </p:cNvCxnSpPr>
            <p:nvPr/>
          </p:nvCxnSpPr>
          <p:spPr>
            <a:xfrm>
              <a:off x="5084054" y="2897666"/>
              <a:ext cx="12471" cy="661330"/>
            </a:xfrm>
            <a:prstGeom prst="straightConnector1">
              <a:avLst/>
            </a:prstGeom>
            <a:noFill/>
            <a:ln w="19050" cap="flat" cmpd="sng">
              <a:solidFill>
                <a:srgbClr val="000000"/>
              </a:solidFill>
              <a:prstDash val="solid"/>
              <a:round/>
              <a:headEnd type="none" w="med" len="med"/>
              <a:tailEnd type="triangle" w="lg" len="lg"/>
            </a:ln>
          </p:spPr>
        </p:cxnSp>
        <p:cxnSp>
          <p:nvCxnSpPr>
            <p:cNvPr id="21" name="Shape 1873"/>
            <p:cNvCxnSpPr>
              <a:stCxn id="13" idx="4"/>
              <a:endCxn id="29" idx="0"/>
            </p:cNvCxnSpPr>
            <p:nvPr/>
          </p:nvCxnSpPr>
          <p:spPr>
            <a:xfrm>
              <a:off x="5096525" y="3992995"/>
              <a:ext cx="0" cy="499373"/>
            </a:xfrm>
            <a:prstGeom prst="straightConnector1">
              <a:avLst/>
            </a:prstGeom>
            <a:noFill/>
            <a:ln w="19050" cap="flat" cmpd="sng">
              <a:solidFill>
                <a:srgbClr val="000000"/>
              </a:solidFill>
              <a:prstDash val="solid"/>
              <a:round/>
              <a:headEnd type="none" w="med" len="med"/>
              <a:tailEnd type="triangle" w="lg" len="lg"/>
            </a:ln>
          </p:spPr>
        </p:cxnSp>
        <p:cxnSp>
          <p:nvCxnSpPr>
            <p:cNvPr id="22" name="Shape 1874"/>
            <p:cNvCxnSpPr>
              <a:endCxn id="14" idx="0"/>
            </p:cNvCxnSpPr>
            <p:nvPr/>
          </p:nvCxnSpPr>
          <p:spPr>
            <a:xfrm flipH="1">
              <a:off x="6634034" y="2931720"/>
              <a:ext cx="1521912" cy="623108"/>
            </a:xfrm>
            <a:prstGeom prst="straightConnector1">
              <a:avLst/>
            </a:prstGeom>
            <a:noFill/>
            <a:ln w="19050" cap="flat" cmpd="sng">
              <a:solidFill>
                <a:srgbClr val="000000"/>
              </a:solidFill>
              <a:prstDash val="solid"/>
              <a:round/>
              <a:headEnd type="none" w="med" len="med"/>
              <a:tailEnd type="triangle" w="lg" len="lg"/>
            </a:ln>
          </p:spPr>
        </p:cxnSp>
        <p:cxnSp>
          <p:nvCxnSpPr>
            <p:cNvPr id="23" name="Shape 1875"/>
            <p:cNvCxnSpPr>
              <a:endCxn id="14" idx="0"/>
            </p:cNvCxnSpPr>
            <p:nvPr/>
          </p:nvCxnSpPr>
          <p:spPr>
            <a:xfrm>
              <a:off x="6634034" y="2931720"/>
              <a:ext cx="0" cy="623108"/>
            </a:xfrm>
            <a:prstGeom prst="straightConnector1">
              <a:avLst/>
            </a:prstGeom>
            <a:noFill/>
            <a:ln w="19050" cap="flat" cmpd="sng">
              <a:solidFill>
                <a:srgbClr val="000000"/>
              </a:solidFill>
              <a:prstDash val="solid"/>
              <a:round/>
              <a:headEnd type="none" w="med" len="med"/>
              <a:tailEnd type="triangle" w="lg" len="lg"/>
            </a:ln>
          </p:spPr>
        </p:cxnSp>
        <p:cxnSp>
          <p:nvCxnSpPr>
            <p:cNvPr id="24" name="Shape 1876"/>
            <p:cNvCxnSpPr>
              <a:stCxn id="14" idx="4"/>
              <a:endCxn id="30" idx="0"/>
            </p:cNvCxnSpPr>
            <p:nvPr/>
          </p:nvCxnSpPr>
          <p:spPr>
            <a:xfrm>
              <a:off x="6634034" y="3988827"/>
              <a:ext cx="9930" cy="503541"/>
            </a:xfrm>
            <a:prstGeom prst="straightConnector1">
              <a:avLst/>
            </a:prstGeom>
            <a:noFill/>
            <a:ln w="19050" cap="flat" cmpd="sng">
              <a:solidFill>
                <a:srgbClr val="000000"/>
              </a:solidFill>
              <a:prstDash val="solid"/>
              <a:round/>
              <a:headEnd type="none" w="med" len="med"/>
              <a:tailEnd type="triangle" w="lg" len="lg"/>
            </a:ln>
          </p:spPr>
        </p:cxnSp>
        <p:cxnSp>
          <p:nvCxnSpPr>
            <p:cNvPr id="25" name="Shape 1877"/>
            <p:cNvCxnSpPr>
              <a:endCxn id="15" idx="0"/>
            </p:cNvCxnSpPr>
            <p:nvPr/>
          </p:nvCxnSpPr>
          <p:spPr>
            <a:xfrm>
              <a:off x="8155946" y="2931720"/>
              <a:ext cx="1" cy="623111"/>
            </a:xfrm>
            <a:prstGeom prst="straightConnector1">
              <a:avLst/>
            </a:prstGeom>
            <a:noFill/>
            <a:ln w="19050" cap="flat" cmpd="sng">
              <a:solidFill>
                <a:srgbClr val="000000"/>
              </a:solidFill>
              <a:prstDash val="solid"/>
              <a:round/>
              <a:headEnd type="none" w="med" len="med"/>
              <a:tailEnd type="triangle" w="lg" len="lg"/>
            </a:ln>
          </p:spPr>
        </p:cxnSp>
        <p:cxnSp>
          <p:nvCxnSpPr>
            <p:cNvPr id="27" name="Shape 1879"/>
            <p:cNvCxnSpPr>
              <a:stCxn id="15" idx="4"/>
              <a:endCxn id="31" idx="0"/>
            </p:cNvCxnSpPr>
            <p:nvPr/>
          </p:nvCxnSpPr>
          <p:spPr>
            <a:xfrm>
              <a:off x="8155947" y="3988830"/>
              <a:ext cx="0" cy="499374"/>
            </a:xfrm>
            <a:prstGeom prst="straightConnector1">
              <a:avLst/>
            </a:prstGeom>
            <a:noFill/>
            <a:ln w="19050" cap="flat" cmpd="sng">
              <a:solidFill>
                <a:srgbClr val="000000"/>
              </a:solidFill>
              <a:prstDash val="solid"/>
              <a:round/>
              <a:headEnd type="none" w="med" len="med"/>
              <a:tailEnd type="triangle" w="lg" len="lg"/>
            </a:ln>
          </p:spPr>
        </p:cxnSp>
        <p:cxnSp>
          <p:nvCxnSpPr>
            <p:cNvPr id="49" name="Shape 1877"/>
            <p:cNvCxnSpPr>
              <a:endCxn id="15" idx="0"/>
            </p:cNvCxnSpPr>
            <p:nvPr/>
          </p:nvCxnSpPr>
          <p:spPr>
            <a:xfrm>
              <a:off x="5084054" y="2897666"/>
              <a:ext cx="3071893" cy="657165"/>
            </a:xfrm>
            <a:prstGeom prst="straightConnector1">
              <a:avLst/>
            </a:prstGeom>
            <a:noFill/>
            <a:ln w="19050" cap="flat" cmpd="sng">
              <a:solidFill>
                <a:srgbClr val="000000"/>
              </a:solidFill>
              <a:prstDash val="solid"/>
              <a:round/>
              <a:headEnd type="none" w="med" len="med"/>
              <a:tailEnd type="triangle" w="lg" len="lg"/>
            </a:ln>
          </p:spPr>
        </p:cxnSp>
        <p:sp>
          <p:nvSpPr>
            <p:cNvPr id="14" name="Shape 1866"/>
            <p:cNvSpPr/>
            <p:nvPr/>
          </p:nvSpPr>
          <p:spPr>
            <a:xfrm>
              <a:off x="5831961" y="3554828"/>
              <a:ext cx="1604146"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eɪʃən</a:t>
              </a:r>
            </a:p>
          </p:txBody>
        </p:sp>
      </p:grpSp>
      <p:sp>
        <p:nvSpPr>
          <p:cNvPr id="2" name="Title 1"/>
          <p:cNvSpPr>
            <a:spLocks noGrp="1"/>
          </p:cNvSpPr>
          <p:nvPr>
            <p:ph type="title"/>
          </p:nvPr>
        </p:nvSpPr>
        <p:spPr>
          <a:xfrm>
            <a:off x="457200" y="263092"/>
            <a:ext cx="8229600" cy="1143200"/>
          </a:xfrm>
        </p:spPr>
        <p:txBody>
          <a:bodyPr/>
          <a:lstStyle/>
          <a:p>
            <a:pPr algn="l"/>
            <a:r>
              <a:rPr lang="en" sz="4000" dirty="0">
                <a:solidFill>
                  <a:srgbClr val="000000"/>
                </a:solidFill>
              </a:rPr>
              <a:t>Fragment of </a:t>
            </a:r>
            <a:r>
              <a:rPr lang="en-US" sz="4000" dirty="0">
                <a:solidFill>
                  <a:srgbClr val="000000"/>
                </a:solidFill>
              </a:rPr>
              <a:t>O</a:t>
            </a:r>
            <a:r>
              <a:rPr lang="en" sz="4000" dirty="0">
                <a:solidFill>
                  <a:srgbClr val="000000"/>
                </a:solidFill>
              </a:rPr>
              <a:t>ur </a:t>
            </a:r>
            <a:r>
              <a:rPr lang="en-US" sz="4000" dirty="0">
                <a:solidFill>
                  <a:srgbClr val="000000"/>
                </a:solidFill>
              </a:rPr>
              <a:t>G</a:t>
            </a:r>
            <a:r>
              <a:rPr lang="en" sz="4000" dirty="0">
                <a:solidFill>
                  <a:srgbClr val="000000"/>
                </a:solidFill>
              </a:rPr>
              <a:t>raph for </a:t>
            </a:r>
            <a:r>
              <a:rPr lang="en-US" sz="4000" dirty="0" smtClean="0">
                <a:solidFill>
                  <a:srgbClr val="000000"/>
                </a:solidFill>
              </a:rPr>
              <a:t>English</a:t>
            </a:r>
            <a:endParaRPr lang="en-US" dirty="0"/>
          </a:p>
        </p:txBody>
      </p:sp>
      <p:sp>
        <p:nvSpPr>
          <p:cNvPr id="58" name="TextBox 57"/>
          <p:cNvSpPr txBox="1"/>
          <p:nvPr/>
        </p:nvSpPr>
        <p:spPr>
          <a:xfrm>
            <a:off x="311721" y="2490674"/>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cs typeface="Arial"/>
                <a:sym typeface="Arial"/>
                <a:rtl val="0"/>
              </a:rPr>
              <a:t>1) </a:t>
            </a:r>
            <a:r>
              <a:rPr lang="en-US" sz="1800" b="1" kern="0" dirty="0" smtClean="0">
                <a:solidFill>
                  <a:srgbClr val="000000"/>
                </a:solidFill>
                <a:latin typeface="Arial"/>
                <a:cs typeface="Arial"/>
                <a:sym typeface="Arial"/>
                <a:rtl val="0"/>
              </a:rPr>
              <a:t>Morphemes</a:t>
            </a:r>
            <a:endParaRPr lang="en-US" sz="1800" b="1" kern="0" dirty="0">
              <a:solidFill>
                <a:srgbClr val="000000"/>
              </a:solidFill>
              <a:latin typeface="Arial"/>
              <a:cs typeface="Arial"/>
              <a:sym typeface="Arial"/>
              <a:rtl val="0"/>
            </a:endParaRPr>
          </a:p>
        </p:txBody>
      </p:sp>
      <p:sp>
        <p:nvSpPr>
          <p:cNvPr id="92" name="TextBox 91"/>
          <p:cNvSpPr txBox="1"/>
          <p:nvPr/>
        </p:nvSpPr>
        <p:spPr>
          <a:xfrm>
            <a:off x="311720" y="3542619"/>
            <a:ext cx="2619152"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2</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Underlying words</a:t>
            </a:r>
            <a:endParaRPr lang="en-US" sz="1800" b="1" kern="0" dirty="0">
              <a:solidFill>
                <a:srgbClr val="000000"/>
              </a:solidFill>
              <a:latin typeface="Arial"/>
              <a:cs typeface="Arial"/>
              <a:sym typeface="Arial"/>
              <a:rtl val="0"/>
            </a:endParaRPr>
          </a:p>
        </p:txBody>
      </p:sp>
      <p:sp>
        <p:nvSpPr>
          <p:cNvPr id="93" name="TextBox 92"/>
          <p:cNvSpPr txBox="1"/>
          <p:nvPr/>
        </p:nvSpPr>
        <p:spPr>
          <a:xfrm>
            <a:off x="311721" y="4544672"/>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3</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Surface words</a:t>
            </a:r>
            <a:endParaRPr lang="en-US" sz="1800" b="1" kern="0" dirty="0">
              <a:solidFill>
                <a:srgbClr val="000000"/>
              </a:solidFill>
              <a:latin typeface="Arial"/>
              <a:cs typeface="Arial"/>
              <a:sym typeface="Arial"/>
              <a:rtl val="0"/>
            </a:endParaRPr>
          </a:p>
        </p:txBody>
      </p:sp>
      <p:sp>
        <p:nvSpPr>
          <p:cNvPr id="94" name="TextBox 93"/>
          <p:cNvSpPr txBox="1"/>
          <p:nvPr/>
        </p:nvSpPr>
        <p:spPr>
          <a:xfrm>
            <a:off x="669655" y="3036440"/>
            <a:ext cx="1727760"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Concatenation</a:t>
            </a:r>
            <a:endParaRPr lang="en-US" sz="1800" i="1" kern="0" dirty="0">
              <a:solidFill>
                <a:srgbClr val="000000"/>
              </a:solidFill>
              <a:latin typeface="Arial"/>
              <a:cs typeface="Arial"/>
              <a:sym typeface="Arial"/>
              <a:rtl val="0"/>
            </a:endParaRPr>
          </a:p>
        </p:txBody>
      </p:sp>
      <p:sp>
        <p:nvSpPr>
          <p:cNvPr id="95" name="TextBox 94"/>
          <p:cNvSpPr txBox="1"/>
          <p:nvPr/>
        </p:nvSpPr>
        <p:spPr>
          <a:xfrm>
            <a:off x="669655" y="4023462"/>
            <a:ext cx="1330002"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Phonology</a:t>
            </a:r>
            <a:endParaRPr lang="en-US" sz="1800" i="1" kern="0" dirty="0">
              <a:solidFill>
                <a:srgbClr val="000000"/>
              </a:solidFill>
              <a:latin typeface="Arial"/>
              <a:cs typeface="Arial"/>
              <a:sym typeface="Arial"/>
              <a:rtl val="0"/>
            </a:endParaRPr>
          </a:p>
        </p:txBody>
      </p:sp>
      <p:sp>
        <p:nvSpPr>
          <p:cNvPr id="102" name="TextBox 101"/>
          <p:cNvSpPr txBox="1"/>
          <p:nvPr/>
        </p:nvSpPr>
        <p:spPr>
          <a:xfrm>
            <a:off x="2643912" y="5091538"/>
            <a:ext cx="1710725" cy="400110"/>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altLang="zh-CN" kern="0" dirty="0" smtClean="0">
                <a:solidFill>
                  <a:srgbClr val="E013FF"/>
                </a:solidFill>
                <a:latin typeface="Comic Sans MS"/>
                <a:ea typeface="Calibri"/>
                <a:cs typeface="Comic Sans MS"/>
                <a:sym typeface="Arial"/>
                <a:rtl val="0"/>
              </a:rPr>
              <a:t>“resignation”</a:t>
            </a:r>
            <a:endParaRPr lang="en-US" kern="0" dirty="0">
              <a:solidFill>
                <a:srgbClr val="6886FF"/>
              </a:solidFill>
              <a:latin typeface="Comic Sans MS"/>
              <a:cs typeface="Comic Sans MS"/>
              <a:sym typeface="Arial"/>
              <a:rtl val="0"/>
            </a:endParaRPr>
          </a:p>
        </p:txBody>
      </p:sp>
      <p:sp>
        <p:nvSpPr>
          <p:cNvPr id="103" name="Rectangle 102"/>
          <p:cNvSpPr/>
          <p:nvPr/>
        </p:nvSpPr>
        <p:spPr>
          <a:xfrm>
            <a:off x="4498034" y="5091538"/>
            <a:ext cx="1250162" cy="400110"/>
          </a:xfrm>
          <a:prstGeom prst="rect">
            <a:avLst/>
          </a:prstGeom>
        </p:spPr>
        <p:txBody>
          <a:bodyPr wrap="none">
            <a:spAutoFit/>
          </a:bodyPr>
          <a:lstStyle/>
          <a:p>
            <a:pPr algn="l" eaLnBrk="1" fontAlgn="auto" hangingPunct="1">
              <a:spcBef>
                <a:spcPts val="0"/>
              </a:spcBef>
              <a:spcAft>
                <a:spcPts val="0"/>
              </a:spcAft>
              <a:buClrTx/>
              <a:buSzTx/>
              <a:buFontTx/>
              <a:buNone/>
            </a:pPr>
            <a:r>
              <a:rPr lang="en-US" altLang="zh-CN" kern="0" dirty="0" smtClean="0">
                <a:solidFill>
                  <a:srgbClr val="E013FF"/>
                </a:solidFill>
                <a:latin typeface="Comic Sans MS"/>
                <a:ea typeface="Calibri"/>
                <a:cs typeface="Comic Sans MS"/>
                <a:sym typeface="Arial"/>
                <a:rtl val="0"/>
              </a:rPr>
              <a:t>“resigns”</a:t>
            </a:r>
            <a:endParaRPr lang="en-US" kern="0" dirty="0">
              <a:solidFill>
                <a:srgbClr val="6886FF"/>
              </a:solidFill>
              <a:latin typeface="Comic Sans MS"/>
              <a:cs typeface="Comic Sans MS"/>
              <a:sym typeface="Arial"/>
              <a:rtl val="0"/>
            </a:endParaRPr>
          </a:p>
        </p:txBody>
      </p:sp>
      <p:grpSp>
        <p:nvGrpSpPr>
          <p:cNvPr id="140" name="Group 139"/>
          <p:cNvGrpSpPr/>
          <p:nvPr/>
        </p:nvGrpSpPr>
        <p:grpSpPr>
          <a:xfrm>
            <a:off x="2808276" y="5634175"/>
            <a:ext cx="2838358" cy="402428"/>
            <a:chOff x="5755109" y="5114628"/>
            <a:chExt cx="2838358" cy="402428"/>
          </a:xfrm>
        </p:grpSpPr>
        <p:sp>
          <p:nvSpPr>
            <p:cNvPr id="104" name="Rectangle 103"/>
            <p:cNvSpPr/>
            <p:nvPr/>
          </p:nvSpPr>
          <p:spPr>
            <a:xfrm>
              <a:off x="5755109" y="5114628"/>
              <a:ext cx="1602948" cy="400110"/>
            </a:xfrm>
            <a:prstGeom prst="rect">
              <a:avLst/>
            </a:prstGeom>
          </p:spPr>
          <p:txBody>
            <a:bodyPr wrap="none">
              <a:spAutoFit/>
            </a:bodyPr>
            <a:lstStyle/>
            <a:p>
              <a:pPr algn="l" eaLnBrk="1" fontAlgn="auto" hangingPunct="1">
                <a:spcBef>
                  <a:spcPts val="0"/>
                </a:spcBef>
                <a:spcAft>
                  <a:spcPts val="0"/>
                </a:spcAft>
                <a:buClrTx/>
                <a:buSzTx/>
                <a:buFontTx/>
                <a:buNone/>
              </a:pPr>
              <a:r>
                <a:rPr lang="en-US" altLang="zh-CN" kern="0" dirty="0" smtClean="0">
                  <a:solidFill>
                    <a:srgbClr val="E013FF"/>
                  </a:solidFill>
                  <a:latin typeface="Comic Sans MS"/>
                  <a:ea typeface="Calibri"/>
                  <a:cs typeface="Comic Sans MS"/>
                  <a:sym typeface="Arial"/>
                  <a:rtl val="0"/>
                </a:rPr>
                <a:t>“damnation”</a:t>
              </a:r>
              <a:endParaRPr lang="en-US" kern="0" dirty="0">
                <a:solidFill>
                  <a:srgbClr val="6886FF"/>
                </a:solidFill>
                <a:latin typeface="Comic Sans MS"/>
                <a:cs typeface="Comic Sans MS"/>
                <a:sym typeface="Arial"/>
                <a:rtl val="0"/>
              </a:endParaRPr>
            </a:p>
          </p:txBody>
        </p:sp>
        <p:sp>
          <p:nvSpPr>
            <p:cNvPr id="105" name="Rectangle 104"/>
            <p:cNvSpPr/>
            <p:nvPr/>
          </p:nvSpPr>
          <p:spPr>
            <a:xfrm>
              <a:off x="7458771" y="5116946"/>
              <a:ext cx="1134696" cy="400110"/>
            </a:xfrm>
            <a:prstGeom prst="rect">
              <a:avLst/>
            </a:prstGeom>
          </p:spPr>
          <p:txBody>
            <a:bodyPr wrap="none">
              <a:spAutoFit/>
            </a:bodyPr>
            <a:lstStyle/>
            <a:p>
              <a:pPr algn="l" eaLnBrk="1" fontAlgn="auto" hangingPunct="1">
                <a:spcBef>
                  <a:spcPts val="0"/>
                </a:spcBef>
                <a:spcAft>
                  <a:spcPts val="0"/>
                </a:spcAft>
                <a:buClrTx/>
                <a:buSzTx/>
                <a:buFontTx/>
                <a:buNone/>
              </a:pPr>
              <a:r>
                <a:rPr lang="en-US" altLang="zh-CN" kern="0" dirty="0" smtClean="0">
                  <a:solidFill>
                    <a:srgbClr val="E013FF"/>
                  </a:solidFill>
                  <a:latin typeface="Comic Sans MS"/>
                  <a:ea typeface="Calibri"/>
                  <a:cs typeface="Comic Sans MS"/>
                  <a:sym typeface="Arial"/>
                  <a:rtl val="0"/>
                </a:rPr>
                <a:t>“damns”</a:t>
              </a:r>
              <a:endParaRPr lang="en-US" kern="0" dirty="0">
                <a:solidFill>
                  <a:srgbClr val="6886FF"/>
                </a:solidFill>
                <a:latin typeface="Comic Sans MS"/>
                <a:cs typeface="Comic Sans MS"/>
                <a:sym typeface="Arial"/>
                <a:rtl val="0"/>
              </a:endParaRPr>
            </a:p>
          </p:txBody>
        </p:sp>
      </p:grpSp>
      <p:sp>
        <p:nvSpPr>
          <p:cNvPr id="106" name="TextBox 105"/>
          <p:cNvSpPr txBox="1"/>
          <p:nvPr/>
        </p:nvSpPr>
        <p:spPr>
          <a:xfrm>
            <a:off x="4099319" y="1387721"/>
            <a:ext cx="2005677" cy="1015663"/>
          </a:xfrm>
          <a:prstGeom prst="rect">
            <a:avLst/>
          </a:prstGeom>
          <a:noFill/>
        </p:spPr>
        <p:txBody>
          <a:bodyPr wrap="none" rtlCol="0">
            <a:spAutoFit/>
          </a:bodyPr>
          <a:lstStyle/>
          <a:p>
            <a:pPr eaLnBrk="1" fontAlgn="auto" hangingPunct="1">
              <a:spcBef>
                <a:spcPts val="0"/>
              </a:spcBef>
              <a:spcAft>
                <a:spcPts val="0"/>
              </a:spcAft>
              <a:buClrTx/>
              <a:buSzTx/>
              <a:buFontTx/>
              <a:buNone/>
            </a:pPr>
            <a:r>
              <a:rPr lang="en-US" altLang="zh-CN" kern="0" dirty="0" smtClean="0">
                <a:solidFill>
                  <a:srgbClr val="FF0000"/>
                </a:solidFill>
                <a:latin typeface="Comic Sans MS"/>
                <a:cs typeface="Comic Sans MS"/>
                <a:sym typeface="Arial"/>
                <a:rtl val="0"/>
              </a:rPr>
              <a:t>3</a:t>
            </a:r>
            <a:r>
              <a:rPr lang="en-US" altLang="zh-CN" kern="0" baseline="30000" dirty="0" smtClean="0">
                <a:solidFill>
                  <a:srgbClr val="FF0000"/>
                </a:solidFill>
                <a:latin typeface="Comic Sans MS"/>
                <a:cs typeface="Comic Sans MS"/>
                <a:sym typeface="Arial"/>
                <a:rtl val="0"/>
              </a:rPr>
              <a:t>rd</a:t>
            </a:r>
            <a:r>
              <a:rPr lang="en-US" altLang="zh-CN" kern="0" dirty="0" smtClean="0">
                <a:solidFill>
                  <a:srgbClr val="FF0000"/>
                </a:solidFill>
                <a:latin typeface="Comic Sans MS"/>
                <a:cs typeface="Comic Sans MS"/>
                <a:sym typeface="Arial"/>
                <a:rtl val="0"/>
              </a:rPr>
              <a:t>-person</a:t>
            </a:r>
            <a:br>
              <a:rPr lang="en-US" altLang="zh-CN" kern="0" dirty="0" smtClean="0">
                <a:solidFill>
                  <a:srgbClr val="FF0000"/>
                </a:solidFill>
                <a:latin typeface="Comic Sans MS"/>
                <a:cs typeface="Comic Sans MS"/>
                <a:sym typeface="Arial"/>
                <a:rtl val="0"/>
              </a:rPr>
            </a:br>
            <a:r>
              <a:rPr lang="en-US" altLang="zh-CN" kern="0" dirty="0" smtClean="0">
                <a:solidFill>
                  <a:srgbClr val="FF0000"/>
                </a:solidFill>
                <a:latin typeface="Comic Sans MS"/>
                <a:cs typeface="Comic Sans MS"/>
                <a:sym typeface="Arial"/>
                <a:rtl val="0"/>
              </a:rPr>
              <a:t>singular suffix:</a:t>
            </a:r>
            <a:br>
              <a:rPr lang="en-US" altLang="zh-CN" kern="0" dirty="0" smtClean="0">
                <a:solidFill>
                  <a:srgbClr val="FF0000"/>
                </a:solidFill>
                <a:latin typeface="Comic Sans MS"/>
                <a:cs typeface="Comic Sans MS"/>
                <a:sym typeface="Arial"/>
                <a:rtl val="0"/>
              </a:rPr>
            </a:br>
            <a:r>
              <a:rPr lang="en-US" altLang="zh-CN" kern="0" dirty="0" smtClean="0">
                <a:solidFill>
                  <a:srgbClr val="FF0000"/>
                </a:solidFill>
                <a:latin typeface="Comic Sans MS"/>
                <a:cs typeface="Comic Sans MS"/>
                <a:sym typeface="Arial"/>
                <a:rtl val="0"/>
              </a:rPr>
              <a:t>very common!</a:t>
            </a:r>
            <a:endParaRPr lang="en-US" kern="0" dirty="0">
              <a:solidFill>
                <a:srgbClr val="FF0000"/>
              </a:solidFill>
              <a:latin typeface="Comic Sans MS"/>
              <a:cs typeface="Comic Sans MS"/>
              <a:sym typeface="Arial"/>
              <a:rtl val="0"/>
            </a:endParaRPr>
          </a:p>
        </p:txBody>
      </p:sp>
      <p:grpSp>
        <p:nvGrpSpPr>
          <p:cNvPr id="35" name="Group 34"/>
          <p:cNvGrpSpPr/>
          <p:nvPr/>
        </p:nvGrpSpPr>
        <p:grpSpPr>
          <a:xfrm>
            <a:off x="4538277" y="2355257"/>
            <a:ext cx="1143000" cy="796639"/>
            <a:chOff x="4538277" y="2355257"/>
            <a:chExt cx="1143000" cy="796639"/>
          </a:xfrm>
        </p:grpSpPr>
        <p:cxnSp>
          <p:nvCxnSpPr>
            <p:cNvPr id="96" name="Straight Arrow Connector 95"/>
            <p:cNvCxnSpPr/>
            <p:nvPr/>
          </p:nvCxnSpPr>
          <p:spPr>
            <a:xfrm flipH="1">
              <a:off x="4740322" y="2909442"/>
              <a:ext cx="369455" cy="2193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5109777" y="2909442"/>
              <a:ext cx="254000" cy="2193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4948140" y="2909442"/>
              <a:ext cx="161637" cy="2193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5109777" y="2909442"/>
              <a:ext cx="113161" cy="2424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5109777" y="2909442"/>
              <a:ext cx="378706" cy="1269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4" name="Oval 143"/>
            <p:cNvSpPr/>
            <p:nvPr/>
          </p:nvSpPr>
          <p:spPr>
            <a:xfrm>
              <a:off x="4538277" y="2355257"/>
              <a:ext cx="1143000" cy="576463"/>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grpSp>
      <p:cxnSp>
        <p:nvCxnSpPr>
          <p:cNvPr id="46" name="Straight Connector 45"/>
          <p:cNvCxnSpPr/>
          <p:nvPr/>
        </p:nvCxnSpPr>
        <p:spPr>
          <a:xfrm>
            <a:off x="2624032" y="4816120"/>
            <a:ext cx="0" cy="12204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203675" y="5062817"/>
            <a:ext cx="36415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9843" y="1166191"/>
            <a:ext cx="21395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43</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813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42" presetClass="path" presetSubtype="0" accel="66667" decel="33333" fill="hold" grpId="0" nodeType="withEffect">
                                  <p:stCondLst>
                                    <p:cond delay="0"/>
                                  </p:stCondLst>
                                  <p:childTnLst>
                                    <p:animMotion origin="layout" path="M 1.66667E-6 7.40741E-7 L -0.65504 0.44954 " pathEditMode="relative" rAng="0" ptsTypes="AA">
                                      <p:cBhvr>
                                        <p:cTn id="18" dur="3000" spd="-100000" fill="hold"/>
                                        <p:tgtEl>
                                          <p:spTgt spid="56"/>
                                        </p:tgtEl>
                                        <p:attrNameLst>
                                          <p:attrName>ppt_x</p:attrName>
                                          <p:attrName>ppt_y</p:attrName>
                                        </p:attrNameLst>
                                      </p:cBhvr>
                                      <p:rCtr x="-32760" y="22477"/>
                                    </p:animMotion>
                                  </p:childTnLst>
                                </p:cTn>
                              </p:par>
                              <p:par>
                                <p:cTn id="19" presetID="42" presetClass="path" presetSubtype="0" accel="66667" decel="33333" fill="hold" grpId="0" nodeType="withEffect">
                                  <p:stCondLst>
                                    <p:cond delay="0"/>
                                  </p:stCondLst>
                                  <p:childTnLst>
                                    <p:animMotion origin="layout" path="M 4.72222E-6 7.40741E-7 L -0.34254 0.29884 " pathEditMode="relative" rAng="0" ptsTypes="AA">
                                      <p:cBhvr>
                                        <p:cTn id="20" dur="3000" spd="-100000" fill="hold"/>
                                        <p:tgtEl>
                                          <p:spTgt spid="55"/>
                                        </p:tgtEl>
                                        <p:attrNameLst>
                                          <p:attrName>ppt_x</p:attrName>
                                          <p:attrName>ppt_y</p:attrName>
                                        </p:attrNameLst>
                                      </p:cBhvr>
                                      <p:rCtr x="-17135" y="14931"/>
                                    </p:animMotion>
                                  </p:childTnLst>
                                </p:cTn>
                              </p:par>
                              <p:par>
                                <p:cTn id="21" presetID="42" presetClass="path" presetSubtype="0" accel="66667" decel="33333" fill="hold" grpId="0" nodeType="withEffect">
                                  <p:stCondLst>
                                    <p:cond delay="0"/>
                                  </p:stCondLst>
                                  <p:childTnLst>
                                    <p:animMotion origin="layout" path="M -8.33333E-7 3.33333E-6 L 0.00278 0.31064 " pathEditMode="relative" rAng="0" ptsTypes="AA">
                                      <p:cBhvr>
                                        <p:cTn id="22" dur="3000" spd="-100000" fill="hold"/>
                                        <p:tgtEl>
                                          <p:spTgt spid="53"/>
                                        </p:tgtEl>
                                        <p:attrNameLst>
                                          <p:attrName>ppt_x</p:attrName>
                                          <p:attrName>ppt_y</p:attrName>
                                        </p:attrNameLst>
                                      </p:cBhvr>
                                      <p:rCtr x="139" y="15532"/>
                                    </p:animMotion>
                                  </p:childTnLst>
                                </p:cTn>
                              </p:par>
                              <p:par>
                                <p:cTn id="23" presetID="42" presetClass="path" presetSubtype="0" accel="66667" decel="33333" fill="hold" grpId="0" nodeType="withEffect">
                                  <p:stCondLst>
                                    <p:cond delay="0"/>
                                  </p:stCondLst>
                                  <p:childTnLst>
                                    <p:animMotion origin="layout" path="M -1.94444E-6 3.33333E-6 L -0.15503 0.38125 " pathEditMode="relative" rAng="0" ptsTypes="AA">
                                      <p:cBhvr>
                                        <p:cTn id="24" dur="3000" spd="-100000" fill="hold"/>
                                        <p:tgtEl>
                                          <p:spTgt spid="54"/>
                                        </p:tgtEl>
                                        <p:attrNameLst>
                                          <p:attrName>ppt_x</p:attrName>
                                          <p:attrName>ppt_y</p:attrName>
                                        </p:attrNameLst>
                                      </p:cBhvr>
                                      <p:rCtr x="-7760" y="19051"/>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7"/>
                                        </p:tgtEl>
                                      </p:cBhvr>
                                    </p:animEffect>
                                    <p:set>
                                      <p:cBhvr>
                                        <p:cTn id="36" dur="1" fill="hold">
                                          <p:stCondLst>
                                            <p:cond delay="499"/>
                                          </p:stCondLst>
                                        </p:cTn>
                                        <p:tgtEl>
                                          <p:spTgt spid="47"/>
                                        </p:tgtEl>
                                        <p:attrNameLst>
                                          <p:attrName>style.visibility</p:attrName>
                                        </p:attrNameLst>
                                      </p:cBhvr>
                                      <p:to>
                                        <p:strVal val="hidden"/>
                                      </p:to>
                                    </p:set>
                                  </p:childTnLst>
                                </p:cTn>
                              </p:par>
                              <p:par>
                                <p:cTn id="37" presetID="0" presetClass="path" presetSubtype="0" accel="50000" decel="50000" fill="hold" nodeType="withEffect">
                                  <p:stCondLst>
                                    <p:cond delay="0"/>
                                  </p:stCondLst>
                                  <p:childTnLst>
                                    <p:animMotion origin="layout" path="M -2.22222E-6 3.33333E-6 L 0.33837 -0.07894 " pathEditMode="relative" rAng="0" ptsTypes="AA">
                                      <p:cBhvr>
                                        <p:cTn id="38" dur="2000" fill="hold"/>
                                        <p:tgtEl>
                                          <p:spTgt spid="140"/>
                                        </p:tgtEl>
                                        <p:attrNameLst>
                                          <p:attrName>ppt_x</p:attrName>
                                          <p:attrName>ppt_y</p:attrName>
                                        </p:attrNameLst>
                                      </p:cBhvr>
                                      <p:rCtr x="16910" y="-3958"/>
                                    </p:animMotion>
                                  </p:childTnLst>
                                </p:cTn>
                              </p:par>
                            </p:childTnLst>
                          </p:cTn>
                        </p:par>
                        <p:par>
                          <p:cTn id="39" fill="hold">
                            <p:stCondLst>
                              <p:cond delay="2000"/>
                            </p:stCondLst>
                            <p:childTnLst>
                              <p:par>
                                <p:cTn id="40" presetID="17" presetClass="entr" presetSubtype="4"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500" fill="hold"/>
                                        <p:tgtEl>
                                          <p:spTgt spid="32"/>
                                        </p:tgtEl>
                                        <p:attrNameLst>
                                          <p:attrName>ppt_y</p:attrName>
                                        </p:attrNameLst>
                                      </p:cBhvr>
                                      <p:tavLst>
                                        <p:tav tm="0">
                                          <p:val>
                                            <p:strVal val="#ppt_y+#ppt_h/2"/>
                                          </p:val>
                                        </p:tav>
                                        <p:tav tm="100000">
                                          <p:val>
                                            <p:strVal val="#ppt_y"/>
                                          </p:val>
                                        </p:tav>
                                      </p:tavLst>
                                    </p:anim>
                                    <p:anim calcmode="lin" valueType="num">
                                      <p:cBhvr>
                                        <p:cTn id="44" dur="500" fill="hold"/>
                                        <p:tgtEl>
                                          <p:spTgt spid="32"/>
                                        </p:tgtEl>
                                        <p:attrNameLst>
                                          <p:attrName>ppt_w</p:attrName>
                                        </p:attrNameLst>
                                      </p:cBhvr>
                                      <p:tavLst>
                                        <p:tav tm="0">
                                          <p:val>
                                            <p:strVal val="#ppt_w"/>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10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5" grpId="0" animBg="1"/>
      <p:bldP spid="55" grpId="1" animBg="1"/>
      <p:bldP spid="53" grpId="0" animBg="1"/>
      <p:bldP spid="53" grpId="1" animBg="1"/>
      <p:bldP spid="54" grpId="0" animBg="1"/>
      <p:bldP spid="54" grpId="1" animBg="1"/>
      <p:bldP spid="58" grpId="0"/>
      <p:bldP spid="92" grpId="0"/>
      <p:bldP spid="93" grpId="0"/>
      <p:bldP spid="94" grpId="0"/>
      <p:bldP spid="95" grpId="0"/>
      <p:bldP spid="10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ffectLst/>
        </p:spPr>
        <p:txBody>
          <a:bodyPr>
            <a:normAutofit fontScale="90000"/>
          </a:bodyPr>
          <a:lstStyle/>
          <a:p>
            <a:r>
              <a:rPr lang="en-US" sz="4500" dirty="0" smtClean="0"/>
              <a:t>Handling </a:t>
            </a:r>
            <a:r>
              <a:rPr lang="en-US" sz="4500" dirty="0" err="1" smtClean="0"/>
              <a:t>Multimorphemic</a:t>
            </a:r>
            <a:r>
              <a:rPr lang="en-US" sz="4500" dirty="0" smtClean="0"/>
              <a:t> Words</a:t>
            </a:r>
            <a:endParaRPr lang="en-US" sz="4500" dirty="0"/>
          </a:p>
        </p:txBody>
      </p:sp>
      <p:sp>
        <p:nvSpPr>
          <p:cNvPr id="5" name="Oval 4"/>
          <p:cNvSpPr/>
          <p:nvPr/>
        </p:nvSpPr>
        <p:spPr>
          <a:xfrm>
            <a:off x="3747725" y="5324435"/>
            <a:ext cx="1964863" cy="842823"/>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2500" dirty="0" err="1">
                <a:solidFill>
                  <a:schemeClr val="accent6">
                    <a:lumMod val="40000"/>
                    <a:lumOff val="60000"/>
                  </a:schemeClr>
                </a:solidFill>
                <a:cs typeface="Calibri"/>
              </a:rPr>
              <a:t>gəliːpt</a:t>
            </a:r>
            <a:endParaRPr lang="en-US" sz="2500" dirty="0">
              <a:solidFill>
                <a:schemeClr val="accent6">
                  <a:lumMod val="40000"/>
                  <a:lumOff val="60000"/>
                </a:schemeClr>
              </a:solidFill>
              <a:cs typeface="Calibri"/>
            </a:endParaRPr>
          </a:p>
        </p:txBody>
      </p:sp>
      <p:sp>
        <p:nvSpPr>
          <p:cNvPr id="8" name="Oval 7"/>
          <p:cNvSpPr/>
          <p:nvPr/>
        </p:nvSpPr>
        <p:spPr>
          <a:xfrm>
            <a:off x="3679069" y="4016768"/>
            <a:ext cx="1964863" cy="842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2500" dirty="0" err="1">
                <a:solidFill>
                  <a:srgbClr val="FF0000"/>
                </a:solidFill>
                <a:cs typeface="Calibri"/>
              </a:rPr>
              <a:t>gə</a:t>
            </a:r>
            <a:r>
              <a:rPr lang="en-US" sz="2500" dirty="0" err="1">
                <a:solidFill>
                  <a:srgbClr val="0C5986">
                    <a:lumMod val="60000"/>
                    <a:lumOff val="40000"/>
                  </a:srgbClr>
                </a:solidFill>
                <a:cs typeface="Calibri"/>
              </a:rPr>
              <a:t>liːb</a:t>
            </a:r>
            <a:r>
              <a:rPr lang="en-US" sz="2500" dirty="0" err="1">
                <a:solidFill>
                  <a:srgbClr val="008000"/>
                </a:solidFill>
                <a:cs typeface="Calibri"/>
              </a:rPr>
              <a:t>t</a:t>
            </a:r>
            <a:endParaRPr lang="en-US" sz="2500" dirty="0">
              <a:solidFill>
                <a:srgbClr val="008000"/>
              </a:solidFill>
              <a:cs typeface="Calibri"/>
            </a:endParaRPr>
          </a:p>
        </p:txBody>
      </p:sp>
      <p:sp>
        <p:nvSpPr>
          <p:cNvPr id="14" name="Oval 13"/>
          <p:cNvSpPr/>
          <p:nvPr/>
        </p:nvSpPr>
        <p:spPr>
          <a:xfrm>
            <a:off x="5947234" y="2928404"/>
            <a:ext cx="1964863" cy="842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2500" dirty="0" smtClean="0">
                <a:solidFill>
                  <a:srgbClr val="008000"/>
                </a:solidFill>
                <a:cs typeface="Calibri"/>
              </a:rPr>
              <a:t>t</a:t>
            </a:r>
            <a:endParaRPr lang="en-US" sz="2500" dirty="0">
              <a:solidFill>
                <a:srgbClr val="008000"/>
              </a:solidFill>
              <a:cs typeface="Calibri"/>
            </a:endParaRPr>
          </a:p>
        </p:txBody>
      </p:sp>
      <p:cxnSp>
        <p:nvCxnSpPr>
          <p:cNvPr id="17" name="Straight Arrow Connector 16"/>
          <p:cNvCxnSpPr>
            <a:stCxn id="33" idx="4"/>
            <a:endCxn id="8" idx="1"/>
          </p:cNvCxnSpPr>
          <p:nvPr/>
        </p:nvCxnSpPr>
        <p:spPr>
          <a:xfrm>
            <a:off x="2109074" y="3771227"/>
            <a:ext cx="1857743" cy="36897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3"/>
            <a:endCxn id="8" idx="7"/>
          </p:cNvCxnSpPr>
          <p:nvPr/>
        </p:nvCxnSpPr>
        <p:spPr>
          <a:xfrm flipH="1">
            <a:off x="5356184" y="3647798"/>
            <a:ext cx="878798" cy="492399"/>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5" idx="0"/>
          </p:cNvCxnSpPr>
          <p:nvPr/>
        </p:nvCxnSpPr>
        <p:spPr>
          <a:xfrm>
            <a:off x="4730157" y="4859591"/>
            <a:ext cx="0" cy="464844"/>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1126642" y="2928404"/>
            <a:ext cx="1964863" cy="842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is-IS" sz="2500" dirty="0">
                <a:solidFill>
                  <a:srgbClr val="FF0000"/>
                </a:solidFill>
                <a:cs typeface="Calibri"/>
              </a:rPr>
              <a:t>gə</a:t>
            </a:r>
            <a:endParaRPr lang="en-US" sz="2500" dirty="0">
              <a:solidFill>
                <a:srgbClr val="FF0000"/>
              </a:solidFill>
              <a:cs typeface="Calibri"/>
            </a:endParaRPr>
          </a:p>
        </p:txBody>
      </p:sp>
      <p:sp>
        <p:nvSpPr>
          <p:cNvPr id="45" name="Slide Number Placeholder 44"/>
          <p:cNvSpPr>
            <a:spLocks noGrp="1"/>
          </p:cNvSpPr>
          <p:nvPr>
            <p:ph type="sldNum" sz="quarter" idx="12"/>
          </p:nvPr>
        </p:nvSpPr>
        <p:spPr>
          <a:xfrm>
            <a:off x="5570768" y="5951330"/>
            <a:ext cx="2133600" cy="365125"/>
          </a:xfrm>
          <a:effectLst/>
        </p:spPr>
        <p:txBody>
          <a:bodyPr/>
          <a:lstStyle/>
          <a:p>
            <a:pPr>
              <a:defRPr/>
            </a:pPr>
            <a:fld id="{0E11CC8F-329F-8C41-AC6A-3ECAF67E5476}" type="slidenum">
              <a:rPr lang="en-US" smtClean="0">
                <a:solidFill>
                  <a:prstClr val="black">
                    <a:tint val="75000"/>
                  </a:prstClr>
                </a:solidFill>
              </a:rPr>
              <a:pPr>
                <a:defRPr/>
              </a:pPr>
              <a:t>44</a:t>
            </a:fld>
            <a:endParaRPr lang="en-US">
              <a:solidFill>
                <a:prstClr val="black">
                  <a:tint val="75000"/>
                </a:prstClr>
              </a:solidFill>
            </a:endParaRPr>
          </a:p>
        </p:txBody>
      </p:sp>
      <p:sp>
        <p:nvSpPr>
          <p:cNvPr id="11" name="Oval 10"/>
          <p:cNvSpPr/>
          <p:nvPr/>
        </p:nvSpPr>
        <p:spPr>
          <a:xfrm>
            <a:off x="3679069" y="2928404"/>
            <a:ext cx="1964863" cy="842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2500" dirty="0" err="1">
                <a:solidFill>
                  <a:srgbClr val="37AAED"/>
                </a:solidFill>
                <a:cs typeface="Calibri"/>
              </a:rPr>
              <a:t>liːb</a:t>
            </a:r>
            <a:endParaRPr lang="en-US" sz="2500" dirty="0">
              <a:solidFill>
                <a:srgbClr val="37AAED"/>
              </a:solidFill>
              <a:cs typeface="Calibri"/>
            </a:endParaRPr>
          </a:p>
        </p:txBody>
      </p:sp>
      <p:cxnSp>
        <p:nvCxnSpPr>
          <p:cNvPr id="15" name="Straight Arrow Connector 14"/>
          <p:cNvCxnSpPr>
            <a:stCxn id="11" idx="4"/>
            <a:endCxn id="8" idx="0"/>
          </p:cNvCxnSpPr>
          <p:nvPr/>
        </p:nvCxnSpPr>
        <p:spPr>
          <a:xfrm>
            <a:off x="4661501" y="3771227"/>
            <a:ext cx="0" cy="245541"/>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69465" y="6167258"/>
            <a:ext cx="4950394" cy="584775"/>
          </a:xfrm>
          <a:prstGeom prst="rect">
            <a:avLst/>
          </a:prstGeom>
          <a:noFill/>
          <a:effectLst/>
        </p:spPr>
        <p:txBody>
          <a:bodyPr wrap="none" rtlCol="0">
            <a:spAutoFit/>
          </a:bodyPr>
          <a:lstStyle/>
          <a:p>
            <a:pPr algn="l" defTabSz="457200" eaLnBrk="1" hangingPunct="1">
              <a:spcBef>
                <a:spcPct val="0"/>
              </a:spcBef>
              <a:buClrTx/>
              <a:buSzTx/>
              <a:buFontTx/>
              <a:buNone/>
            </a:pPr>
            <a:r>
              <a:rPr lang="en-US" sz="3200" kern="0" dirty="0">
                <a:solidFill>
                  <a:srgbClr val="E013FF"/>
                </a:solidFill>
                <a:latin typeface="Comic Sans MS"/>
                <a:ea typeface="Calibri"/>
                <a:cs typeface="Comic Sans MS"/>
                <a:rtl val="0"/>
              </a:rPr>
              <a:t>“</a:t>
            </a:r>
            <a:r>
              <a:rPr lang="en-US" sz="3200" kern="0" dirty="0" err="1">
                <a:solidFill>
                  <a:srgbClr val="E013FF"/>
                </a:solidFill>
                <a:latin typeface="Comic Sans MS"/>
                <a:ea typeface="Calibri"/>
                <a:cs typeface="Comic Sans MS"/>
                <a:rtl val="0"/>
              </a:rPr>
              <a:t>geliebt</a:t>
            </a:r>
            <a:r>
              <a:rPr lang="en-US" sz="3200" kern="0" dirty="0">
                <a:solidFill>
                  <a:srgbClr val="E013FF"/>
                </a:solidFill>
                <a:latin typeface="Comic Sans MS"/>
                <a:ea typeface="Calibri"/>
                <a:cs typeface="Comic Sans MS"/>
                <a:rtl val="0"/>
              </a:rPr>
              <a:t>” (German: loved)</a:t>
            </a:r>
          </a:p>
        </p:txBody>
      </p:sp>
      <p:sp>
        <p:nvSpPr>
          <p:cNvPr id="38" name="Content Placeholder 2"/>
          <p:cNvSpPr>
            <a:spLocks noGrp="1"/>
          </p:cNvSpPr>
          <p:nvPr>
            <p:ph idx="1"/>
          </p:nvPr>
        </p:nvSpPr>
        <p:spPr>
          <a:xfrm>
            <a:off x="457200" y="1298108"/>
            <a:ext cx="8686800" cy="4525963"/>
          </a:xfrm>
          <a:effectLst/>
        </p:spPr>
        <p:txBody>
          <a:bodyPr>
            <a:normAutofit/>
          </a:bodyPr>
          <a:lstStyle/>
          <a:p>
            <a:r>
              <a:rPr lang="en-US" sz="2200" dirty="0"/>
              <a:t>Matrix completion: each word built from one stem (row) + one suffix (column).  </a:t>
            </a:r>
            <a:r>
              <a:rPr lang="en-US" sz="2200" dirty="0" smtClean="0"/>
              <a:t>WRONG</a:t>
            </a:r>
          </a:p>
          <a:p>
            <a:r>
              <a:rPr lang="en-US" sz="2200" dirty="0"/>
              <a:t>Graphical model: a word can be built from any # of morphemes (parents).  RIGHT</a:t>
            </a:r>
            <a:endParaRPr lang="en-US" sz="2200" dirty="0" smtClean="0"/>
          </a:p>
        </p:txBody>
      </p:sp>
    </p:spTree>
    <p:extLst>
      <p:ext uri="{BB962C8B-B14F-4D97-AF65-F5344CB8AC3E}">
        <p14:creationId xmlns:p14="http://schemas.microsoft.com/office/powerpoint/2010/main" val="283082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4" y="-162686"/>
            <a:ext cx="8587408" cy="1143200"/>
          </a:xfrm>
        </p:spPr>
        <p:txBody>
          <a:bodyPr/>
          <a:lstStyle/>
          <a:p>
            <a:r>
              <a:rPr lang="en-US" sz="3200" dirty="0" smtClean="0"/>
              <a:t>Limited to concatenation?  </a:t>
            </a:r>
            <a:br>
              <a:rPr lang="en-US" sz="3200" dirty="0" smtClean="0"/>
            </a:br>
            <a:r>
              <a:rPr lang="en-US" sz="3200" dirty="0" smtClean="0"/>
              <a:t>No, could extend to </a:t>
            </a:r>
            <a:r>
              <a:rPr lang="en-US" sz="3200" dirty="0" err="1" smtClean="0"/>
              <a:t>templatic</a:t>
            </a:r>
            <a:r>
              <a:rPr lang="en-US" sz="3200" dirty="0" smtClean="0"/>
              <a:t> morphology …</a:t>
            </a:r>
            <a:endParaRPr lang="en-US" sz="3200" dirty="0"/>
          </a:p>
        </p:txBody>
      </p:sp>
      <p:pic>
        <p:nvPicPr>
          <p:cNvPr id="6" name="Picture 5"/>
          <p:cNvPicPr>
            <a:picLocks noChangeAspect="1"/>
          </p:cNvPicPr>
          <p:nvPr/>
        </p:nvPicPr>
        <p:blipFill>
          <a:blip r:embed="rId3"/>
          <a:stretch>
            <a:fillRect/>
          </a:stretch>
        </p:blipFill>
        <p:spPr>
          <a:xfrm>
            <a:off x="543339" y="948519"/>
            <a:ext cx="7726018" cy="5897675"/>
          </a:xfrm>
          <a:prstGeom prst="rect">
            <a:avLst/>
          </a:prstGeom>
        </p:spPr>
      </p:pic>
      <p:sp>
        <p:nvSpPr>
          <p:cNvPr id="3" name="Slide Number Placeholder 2"/>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45</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865579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ctrTitle" idx="4294967295"/>
          </p:nvPr>
        </p:nvSpPr>
        <p:spPr>
          <a:xfrm>
            <a:off x="685800" y="1273175"/>
            <a:ext cx="7772400" cy="1470025"/>
          </a:xfrm>
        </p:spPr>
        <p:txBody>
          <a:bodyPr/>
          <a:lstStyle/>
          <a:p>
            <a:r>
              <a:rPr lang="en-US" dirty="0" smtClean="0"/>
              <a:t>A (Simple) Model of Phonology</a:t>
            </a:r>
          </a:p>
        </p:txBody>
      </p:sp>
      <p:sp>
        <p:nvSpPr>
          <p:cNvPr id="860163" name="Rectangle 3"/>
          <p:cNvSpPr>
            <a:spLocks noGrp="1" noChangeArrowheads="1"/>
          </p:cNvSpPr>
          <p:nvPr>
            <p:ph type="subTitle" idx="4294967295"/>
          </p:nvPr>
        </p:nvSpPr>
        <p:spPr>
          <a:xfrm>
            <a:off x="1371600" y="3886200"/>
            <a:ext cx="6400800" cy="1752600"/>
          </a:xfrm>
        </p:spPr>
        <p:txBody>
          <a:bodyPr/>
          <a:lstStyle/>
          <a:p>
            <a:pPr marL="0" indent="0" algn="ctr">
              <a:buFont typeface="Wingdings" panose="05000000000000000000" pitchFamily="2" charset="2"/>
              <a:buNone/>
            </a:pPr>
            <a:endParaRPr lang="en-US" dirty="0" smtClean="0"/>
          </a:p>
        </p:txBody>
      </p:sp>
      <p:sp>
        <p:nvSpPr>
          <p:cNvPr id="2" name="Slide Number Placeholder 1"/>
          <p:cNvSpPr>
            <a:spLocks noGrp="1"/>
          </p:cNvSpPr>
          <p:nvPr>
            <p:ph type="sldNum" sz="quarter" idx="10"/>
          </p:nvPr>
        </p:nvSpPr>
        <p:spPr/>
        <p:txBody>
          <a:bodyPr/>
          <a:lstStyle/>
          <a:p>
            <a:fld id="{49DE1205-2570-481F-8800-60FB5913B51D}" type="slidenum">
              <a:rPr lang="en-US" smtClean="0"/>
              <a:pPr/>
              <a:t>46</a:t>
            </a:fld>
            <a:endParaRPr lang="en-US"/>
          </a:p>
        </p:txBody>
      </p:sp>
    </p:spTree>
    <p:extLst>
      <p:ext uri="{BB962C8B-B14F-4D97-AF65-F5344CB8AC3E}">
        <p14:creationId xmlns:p14="http://schemas.microsoft.com/office/powerpoint/2010/main" val="24110591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78163"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srgbClr val="37AAED"/>
                </a:solidFill>
                <a:sym typeface="Arial"/>
                <a:rtl val="0"/>
              </a:rPr>
              <a:t>[1,-4,3]</a:t>
            </a:r>
            <a:endParaRPr lang="en-US" sz="3000" dirty="0">
              <a:solidFill>
                <a:srgbClr val="000000"/>
              </a:solidFill>
              <a:latin typeface="Cambria"/>
              <a:cs typeface="Cambria"/>
              <a:sym typeface="Arial"/>
              <a:rtl val="0"/>
            </a:endParaRPr>
          </a:p>
        </p:txBody>
      </p:sp>
      <p:sp>
        <p:nvSpPr>
          <p:cNvPr id="5" name="Oval 4"/>
          <p:cNvSpPr/>
          <p:nvPr/>
        </p:nvSpPr>
        <p:spPr>
          <a:xfrm>
            <a:off x="5197427"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srgbClr val="9C0001">
                    <a:lumMod val="60000"/>
                    <a:lumOff val="40000"/>
                  </a:srgbClr>
                </a:solidFill>
                <a:sym typeface="Arial"/>
                <a:rtl val="0"/>
              </a:rPr>
              <a:t>[-5,2,1]</a:t>
            </a:r>
            <a:endParaRPr lang="en-US" sz="3000" dirty="0">
              <a:solidFill>
                <a:srgbClr val="9C0001">
                  <a:lumMod val="60000"/>
                  <a:lumOff val="40000"/>
                </a:srgbClr>
              </a:solidFill>
              <a:latin typeface="Cambria"/>
              <a:cs typeface="Cambria"/>
              <a:sym typeface="Arial"/>
              <a:rtl val="0"/>
            </a:endParaRPr>
          </a:p>
        </p:txBody>
      </p:sp>
      <p:sp>
        <p:nvSpPr>
          <p:cNvPr id="8" name="Oval 7"/>
          <p:cNvSpPr/>
          <p:nvPr/>
        </p:nvSpPr>
        <p:spPr>
          <a:xfrm>
            <a:off x="3587260" y="2880959"/>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smtClean="0">
                <a:solidFill>
                  <a:srgbClr val="660075">
                    <a:lumMod val="60000"/>
                    <a:lumOff val="40000"/>
                  </a:srgbClr>
                </a:solidFill>
                <a:cs typeface="Calibri"/>
                <a:sym typeface="Arial"/>
                <a:rtl val="0"/>
              </a:rPr>
              <a:t>-10</a:t>
            </a:r>
            <a:endParaRPr lang="en-US" sz="4500" dirty="0">
              <a:solidFill>
                <a:srgbClr val="660075">
                  <a:lumMod val="60000"/>
                  <a:lumOff val="40000"/>
                </a:srgbClr>
              </a:solidFill>
              <a:cs typeface="Calibri"/>
              <a:sym typeface="Arial"/>
              <a:rtl val="0"/>
            </a:endParaRPr>
          </a:p>
        </p:txBody>
      </p:sp>
      <p:sp>
        <p:nvSpPr>
          <p:cNvPr id="11" name="Oval 10"/>
          <p:cNvSpPr/>
          <p:nvPr/>
        </p:nvSpPr>
        <p:spPr>
          <a:xfrm>
            <a:off x="3587260" y="4555231"/>
            <a:ext cx="1964863" cy="842823"/>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smtClean="0">
                <a:solidFill>
                  <a:srgbClr val="660075">
                    <a:lumMod val="60000"/>
                    <a:lumOff val="40000"/>
                  </a:srgbClr>
                </a:solidFill>
                <a:cs typeface="Calibri"/>
                <a:sym typeface="Arial"/>
                <a:rtl val="0"/>
              </a:rPr>
              <a:t>-1</a:t>
            </a:r>
            <a:r>
              <a:rPr lang="en-US" altLang="zh-CN" sz="4500" dirty="0" smtClean="0">
                <a:solidFill>
                  <a:srgbClr val="660075">
                    <a:lumMod val="60000"/>
                    <a:lumOff val="40000"/>
                  </a:srgbClr>
                </a:solidFill>
                <a:cs typeface="Calibri"/>
                <a:sym typeface="Arial"/>
                <a:rtl val="0"/>
              </a:rPr>
              <a:t>1</a:t>
            </a:r>
            <a:endParaRPr lang="en-US" sz="4500" dirty="0">
              <a:solidFill>
                <a:srgbClr val="660075">
                  <a:lumMod val="60000"/>
                  <a:lumOff val="40000"/>
                </a:srgbClr>
              </a:solidFill>
              <a:cs typeface="Calibri"/>
              <a:sym typeface="Arial"/>
              <a:rtl val="0"/>
            </a:endParaRPr>
          </a:p>
        </p:txBody>
      </p:sp>
      <p:cxnSp>
        <p:nvCxnSpPr>
          <p:cNvPr id="12" name="Straight Arrow Connector 11"/>
          <p:cNvCxnSpPr/>
          <p:nvPr/>
        </p:nvCxnSpPr>
        <p:spPr>
          <a:xfrm flipH="1">
            <a:off x="5101591" y="2233537"/>
            <a:ext cx="450533"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482158" y="2233537"/>
            <a:ext cx="560868"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8" idx="4"/>
            <a:endCxn id="11" idx="0"/>
          </p:cNvCxnSpPr>
          <p:nvPr/>
        </p:nvCxnSpPr>
        <p:spPr>
          <a:xfrm>
            <a:off x="4569692" y="3723782"/>
            <a:ext cx="0" cy="83144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63687" y="2233537"/>
            <a:ext cx="1505540" cy="400110"/>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prstClr val="black">
                    <a:lumMod val="65000"/>
                    <a:lumOff val="35000"/>
                  </a:prstClr>
                </a:solidFill>
                <a:latin typeface="Cambria"/>
                <a:ea typeface="ＭＳ Ｐゴシック" charset="0"/>
                <a:cs typeface="Cambria"/>
                <a:sym typeface="Arial"/>
                <a:rtl val="0"/>
              </a:rPr>
              <a:t>Dot Product</a:t>
            </a:r>
            <a:endParaRPr lang="en-US" dirty="0">
              <a:solidFill>
                <a:prstClr val="black">
                  <a:lumMod val="65000"/>
                  <a:lumOff val="35000"/>
                </a:prstClr>
              </a:solidFill>
              <a:latin typeface="Cambria"/>
              <a:ea typeface="ＭＳ Ｐゴシック" charset="0"/>
              <a:cs typeface="Cambria"/>
              <a:sym typeface="Arial"/>
              <a:rtl val="0"/>
            </a:endParaRPr>
          </a:p>
        </p:txBody>
      </p:sp>
      <p:sp>
        <p:nvSpPr>
          <p:cNvPr id="16" name="TextBox 15"/>
          <p:cNvSpPr txBox="1"/>
          <p:nvPr/>
        </p:nvSpPr>
        <p:spPr>
          <a:xfrm>
            <a:off x="3620375" y="3839236"/>
            <a:ext cx="1842021" cy="400110"/>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ea typeface="ＭＳ Ｐゴシック" charset="0"/>
                <a:cs typeface="Cambria"/>
                <a:sym typeface="Arial"/>
                <a:rtl val="0"/>
              </a:rPr>
              <a:t>Gaussian Noise</a:t>
            </a:r>
            <a:endParaRPr lang="en-US" dirty="0">
              <a:solidFill>
                <a:srgbClr val="595959"/>
              </a:solidFill>
              <a:latin typeface="Cambria"/>
              <a:ea typeface="ＭＳ Ｐゴシック" charset="0"/>
              <a:cs typeface="Cambria"/>
              <a:sym typeface="Arial"/>
              <a:rtl val="0"/>
            </a:endParaRPr>
          </a:p>
        </p:txBody>
      </p:sp>
      <p:sp>
        <p:nvSpPr>
          <p:cNvPr id="6" name="Title 5"/>
          <p:cNvSpPr>
            <a:spLocks noGrp="1"/>
          </p:cNvSpPr>
          <p:nvPr>
            <p:ph type="title"/>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47</a:t>
            </a:fld>
            <a:endParaRPr lang="en-US">
              <a:solidFill>
                <a:prstClr val="black">
                  <a:tint val="75000"/>
                </a:prstClr>
              </a:solidFill>
            </a:endParaRPr>
          </a:p>
        </p:txBody>
      </p:sp>
    </p:spTree>
    <p:extLst>
      <p:ext uri="{BB962C8B-B14F-4D97-AF65-F5344CB8AC3E}">
        <p14:creationId xmlns:p14="http://schemas.microsoft.com/office/powerpoint/2010/main" val="9459716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457200" y="274637"/>
            <a:ext cx="8229600" cy="1143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mbria"/>
              <a:buNone/>
            </a:pPr>
            <a:endParaRPr lang="en" sz="4400" b="0" i="0" u="none" strike="noStrike" cap="none" baseline="0" dirty="0">
              <a:solidFill>
                <a:schemeClr val="dk1"/>
              </a:solidFill>
              <a:latin typeface="Cambria"/>
              <a:ea typeface="Cambria"/>
              <a:cs typeface="Cambria"/>
              <a:sym typeface="Cambria"/>
            </a:endParaRPr>
          </a:p>
        </p:txBody>
      </p:sp>
      <p:sp>
        <p:nvSpPr>
          <p:cNvPr id="663" name="Shape 663"/>
          <p:cNvSpPr/>
          <p:nvPr/>
        </p:nvSpPr>
        <p:spPr>
          <a:xfrm>
            <a:off x="2078164" y="1469457"/>
            <a:ext cx="1964999"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500" kern="0" dirty="0">
                <a:solidFill>
                  <a:srgbClr val="37AAED"/>
                </a:solidFill>
                <a:latin typeface="Calibri"/>
                <a:ea typeface="Calibri"/>
                <a:cs typeface="Calibri"/>
                <a:sym typeface="Calibri"/>
                <a:rtl val="0"/>
              </a:rPr>
              <a:t>rizaign</a:t>
            </a:r>
          </a:p>
        </p:txBody>
      </p:sp>
      <p:sp>
        <p:nvSpPr>
          <p:cNvPr id="664" name="Shape 664"/>
          <p:cNvSpPr/>
          <p:nvPr/>
        </p:nvSpPr>
        <p:spPr>
          <a:xfrm>
            <a:off x="5197427" y="1469457"/>
            <a:ext cx="1964999"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US" sz="3500" kern="0" dirty="0" smtClean="0">
                <a:solidFill>
                  <a:srgbClr val="FE2A2A"/>
                </a:solidFill>
                <a:latin typeface="Calibri"/>
                <a:ea typeface="Calibri"/>
                <a:cs typeface="Calibri"/>
                <a:sym typeface="Calibri"/>
                <a:rtl val="0"/>
              </a:rPr>
              <a:t>s</a:t>
            </a:r>
            <a:endParaRPr lang="en" sz="3500" kern="0" dirty="0">
              <a:solidFill>
                <a:srgbClr val="FE2A2A"/>
              </a:solidFill>
              <a:latin typeface="Calibri"/>
              <a:ea typeface="Calibri"/>
              <a:cs typeface="Calibri"/>
              <a:sym typeface="Calibri"/>
              <a:rtl val="0"/>
            </a:endParaRPr>
          </a:p>
        </p:txBody>
      </p:sp>
      <p:sp>
        <p:nvSpPr>
          <p:cNvPr id="665" name="Shape 665"/>
          <p:cNvSpPr/>
          <p:nvPr/>
        </p:nvSpPr>
        <p:spPr>
          <a:xfrm>
            <a:off x="3001818" y="2880959"/>
            <a:ext cx="3105728"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000" kern="0" dirty="0" smtClean="0">
                <a:solidFill>
                  <a:srgbClr val="37AAED"/>
                </a:solidFill>
                <a:latin typeface="Calibri"/>
                <a:ea typeface="Calibri"/>
                <a:cs typeface="Calibri"/>
                <a:sym typeface="Calibri"/>
                <a:rtl val="0"/>
              </a:rPr>
              <a:t>rizaign</a:t>
            </a:r>
            <a:r>
              <a:rPr lang="en-US" sz="3000" kern="0" dirty="0" smtClean="0">
                <a:solidFill>
                  <a:srgbClr val="37AAED"/>
                </a:solidFill>
                <a:latin typeface="Calibri"/>
                <a:ea typeface="Calibri"/>
                <a:cs typeface="Calibri"/>
                <a:sym typeface="Calibri"/>
                <a:rtl val="0"/>
              </a:rPr>
              <a:t>#</a:t>
            </a:r>
            <a:r>
              <a:rPr lang="en-US" sz="3000" kern="0" dirty="0" smtClean="0">
                <a:solidFill>
                  <a:srgbClr val="FE2A2A"/>
                </a:solidFill>
                <a:latin typeface="Calibri"/>
                <a:ea typeface="Calibri"/>
                <a:cs typeface="Calibri"/>
                <a:sym typeface="Calibri"/>
                <a:rtl val="0"/>
              </a:rPr>
              <a:t>s</a:t>
            </a:r>
            <a:endParaRPr lang="en" sz="3000" kern="0" dirty="0">
              <a:solidFill>
                <a:srgbClr val="FE2A2A"/>
              </a:solidFill>
              <a:latin typeface="Calibri"/>
              <a:ea typeface="Calibri"/>
              <a:cs typeface="Calibri"/>
              <a:sym typeface="Calibri"/>
              <a:rtl val="0"/>
            </a:endParaRPr>
          </a:p>
        </p:txBody>
      </p:sp>
      <p:sp>
        <p:nvSpPr>
          <p:cNvPr id="666" name="Shape 666"/>
          <p:cNvSpPr/>
          <p:nvPr/>
        </p:nvSpPr>
        <p:spPr>
          <a:xfrm>
            <a:off x="3001819" y="4860031"/>
            <a:ext cx="3071086" cy="842800"/>
          </a:xfrm>
          <a:prstGeom prst="ellipse">
            <a:avLst/>
          </a:prstGeom>
          <a:solidFill>
            <a:schemeClr val="bg1">
              <a:lumMod val="85000"/>
            </a:schemeClr>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200" kern="0" dirty="0" smtClean="0">
                <a:solidFill>
                  <a:srgbClr val="E013FF"/>
                </a:solidFill>
                <a:latin typeface="Calibri"/>
                <a:ea typeface="Calibri"/>
                <a:cs typeface="Calibri"/>
                <a:sym typeface="Arial"/>
                <a:rtl val="0"/>
              </a:rPr>
              <a:t>rizainz</a:t>
            </a:r>
            <a:endParaRPr lang="en" sz="3200" kern="0" dirty="0">
              <a:solidFill>
                <a:srgbClr val="E013FF"/>
              </a:solidFill>
              <a:latin typeface="Calibri"/>
              <a:ea typeface="Calibri"/>
              <a:cs typeface="Calibri"/>
              <a:sym typeface="Calibri"/>
              <a:rtl val="0"/>
            </a:endParaRPr>
          </a:p>
        </p:txBody>
      </p:sp>
      <p:cxnSp>
        <p:nvCxnSpPr>
          <p:cNvPr id="667" name="Shape 667"/>
          <p:cNvCxnSpPr/>
          <p:nvPr/>
        </p:nvCxnSpPr>
        <p:spPr>
          <a:xfrm flipH="1">
            <a:off x="5101524" y="2233537"/>
            <a:ext cx="450599" cy="788399"/>
          </a:xfrm>
          <a:prstGeom prst="straightConnector1">
            <a:avLst/>
          </a:prstGeom>
          <a:noFill/>
          <a:ln w="50800" cap="flat" cmpd="sng">
            <a:solidFill>
              <a:schemeClr val="dk1"/>
            </a:solidFill>
            <a:prstDash val="solid"/>
            <a:round/>
            <a:headEnd type="none" w="med" len="med"/>
            <a:tailEnd type="stealth" w="lg" len="lg"/>
          </a:ln>
        </p:spPr>
      </p:cxnSp>
      <p:cxnSp>
        <p:nvCxnSpPr>
          <p:cNvPr id="668" name="Shape 668"/>
          <p:cNvCxnSpPr/>
          <p:nvPr/>
        </p:nvCxnSpPr>
        <p:spPr>
          <a:xfrm>
            <a:off x="3482157" y="2233537"/>
            <a:ext cx="561000" cy="788399"/>
          </a:xfrm>
          <a:prstGeom prst="straightConnector1">
            <a:avLst/>
          </a:prstGeom>
          <a:noFill/>
          <a:ln w="50800" cap="flat" cmpd="sng">
            <a:solidFill>
              <a:schemeClr val="dk1"/>
            </a:solidFill>
            <a:prstDash val="solid"/>
            <a:round/>
            <a:headEnd type="none" w="med" len="med"/>
            <a:tailEnd type="stealth" w="lg" len="lg"/>
          </a:ln>
        </p:spPr>
      </p:cxnSp>
      <p:cxnSp>
        <p:nvCxnSpPr>
          <p:cNvPr id="669" name="Shape 669"/>
          <p:cNvCxnSpPr>
            <a:stCxn id="665" idx="4"/>
            <a:endCxn id="666" idx="0"/>
          </p:cNvCxnSpPr>
          <p:nvPr/>
        </p:nvCxnSpPr>
        <p:spPr>
          <a:xfrm flipH="1">
            <a:off x="4537362" y="3723759"/>
            <a:ext cx="17320" cy="1136272"/>
          </a:xfrm>
          <a:prstGeom prst="straightConnector1">
            <a:avLst/>
          </a:prstGeom>
          <a:noFill/>
          <a:ln w="50800" cap="flat" cmpd="sng">
            <a:solidFill>
              <a:schemeClr val="dk1"/>
            </a:solidFill>
            <a:prstDash val="solid"/>
            <a:round/>
            <a:headEnd type="none" w="med" len="med"/>
            <a:tailEnd type="stealth" w="lg" len="lg"/>
          </a:ln>
        </p:spPr>
      </p:cxnSp>
      <p:sp>
        <p:nvSpPr>
          <p:cNvPr id="670" name="Shape 670"/>
          <p:cNvSpPr txBox="1"/>
          <p:nvPr/>
        </p:nvSpPr>
        <p:spPr>
          <a:xfrm>
            <a:off x="3619928" y="5974363"/>
            <a:ext cx="1942672" cy="708000"/>
          </a:xfrm>
          <a:prstGeom prst="rect">
            <a:avLst/>
          </a:prstGeom>
          <a:noFill/>
          <a:ln>
            <a:noFill/>
          </a:ln>
        </p:spPr>
        <p:txBody>
          <a:bodyPr lIns="91425" tIns="45700" rIns="91425" bIns="45700" anchor="t" anchorCtr="0">
            <a:noAutofit/>
          </a:bodyPr>
          <a:lstStyle/>
          <a:p>
            <a:pPr algn="l" eaLnBrk="1" fontAlgn="auto" hangingPunct="1">
              <a:spcBef>
                <a:spcPts val="0"/>
              </a:spcBef>
              <a:spcAft>
                <a:spcPts val="0"/>
              </a:spcAft>
              <a:buClrTx/>
              <a:buSzPct val="25000"/>
              <a:buFontTx/>
              <a:buNone/>
            </a:pPr>
            <a:r>
              <a:rPr lang="en" sz="3200" kern="0" dirty="0">
                <a:solidFill>
                  <a:srgbClr val="E013FF"/>
                </a:solidFill>
                <a:latin typeface="Comic Sans MS"/>
                <a:ea typeface="Calibri"/>
                <a:cs typeface="Comic Sans MS"/>
                <a:sym typeface="Cambria"/>
                <a:rtl val="0"/>
              </a:rPr>
              <a:t>“</a:t>
            </a:r>
            <a:r>
              <a:rPr lang="en" sz="3200" kern="0" dirty="0" smtClean="0">
                <a:solidFill>
                  <a:srgbClr val="E013FF"/>
                </a:solidFill>
                <a:latin typeface="Comic Sans MS"/>
                <a:ea typeface="Calibri"/>
                <a:cs typeface="Comic Sans MS"/>
                <a:sym typeface="Cambria"/>
                <a:rtl val="0"/>
              </a:rPr>
              <a:t>resign</a:t>
            </a:r>
            <a:r>
              <a:rPr lang="en-US" sz="3200" kern="0" dirty="0" smtClean="0">
                <a:solidFill>
                  <a:srgbClr val="E013FF"/>
                </a:solidFill>
                <a:latin typeface="Comic Sans MS"/>
                <a:ea typeface="Calibri"/>
                <a:cs typeface="Comic Sans MS"/>
                <a:sym typeface="Cambria"/>
                <a:rtl val="0"/>
              </a:rPr>
              <a:t>s</a:t>
            </a:r>
            <a:r>
              <a:rPr lang="en" sz="3200" kern="0" dirty="0" smtClean="0">
                <a:solidFill>
                  <a:srgbClr val="E013FF"/>
                </a:solidFill>
                <a:latin typeface="Comic Sans MS"/>
                <a:ea typeface="Calibri"/>
                <a:cs typeface="Comic Sans MS"/>
                <a:sym typeface="Cambria"/>
                <a:rtl val="0"/>
              </a:rPr>
              <a:t>”</a:t>
            </a:r>
            <a:endParaRPr lang="en" sz="3200" kern="0" dirty="0">
              <a:solidFill>
                <a:srgbClr val="E013FF"/>
              </a:solidFill>
              <a:latin typeface="Comic Sans MS"/>
              <a:ea typeface="Calibri"/>
              <a:cs typeface="Comic Sans MS"/>
              <a:sym typeface="Cambria"/>
              <a:rtl val="0"/>
            </a:endParaRPr>
          </a:p>
        </p:txBody>
      </p:sp>
      <p:sp>
        <p:nvSpPr>
          <p:cNvPr id="671" name="Shape 671"/>
          <p:cNvSpPr txBox="1"/>
          <p:nvPr/>
        </p:nvSpPr>
        <p:spPr>
          <a:xfrm>
            <a:off x="3620375" y="2233534"/>
            <a:ext cx="1839900" cy="492799"/>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algn="l" eaLnBrk="1" fontAlgn="auto" hangingPunct="1">
              <a:spcBef>
                <a:spcPts val="0"/>
              </a:spcBef>
              <a:spcAft>
                <a:spcPts val="0"/>
              </a:spcAft>
              <a:buClrTx/>
              <a:buSzPct val="25000"/>
              <a:buFontTx/>
              <a:buNone/>
            </a:pPr>
            <a:r>
              <a:rPr lang="en" sz="2400" kern="0">
                <a:solidFill>
                  <a:srgbClr val="595959"/>
                </a:solidFill>
                <a:latin typeface="Cambria"/>
                <a:ea typeface="Cambria"/>
                <a:cs typeface="Cambria"/>
                <a:sym typeface="Cambria"/>
                <a:rtl val="0"/>
              </a:rPr>
              <a:t>Concatenate</a:t>
            </a:r>
          </a:p>
        </p:txBody>
      </p:sp>
      <p:sp>
        <p:nvSpPr>
          <p:cNvPr id="16" name="Shape 654"/>
          <p:cNvSpPr txBox="1"/>
          <p:nvPr/>
        </p:nvSpPr>
        <p:spPr>
          <a:xfrm>
            <a:off x="2874814" y="3913915"/>
            <a:ext cx="3368442" cy="507990"/>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t" anchorCtr="0">
            <a:noAutofit/>
          </a:bodyPr>
          <a:lstStyle/>
          <a:p>
            <a:pPr eaLnBrk="1" fontAlgn="auto" hangingPunct="1">
              <a:spcBef>
                <a:spcPts val="0"/>
              </a:spcBef>
              <a:spcAft>
                <a:spcPts val="0"/>
              </a:spcAft>
              <a:buClrTx/>
              <a:buSzPct val="25000"/>
              <a:buFontTx/>
              <a:buNone/>
            </a:pPr>
            <a:r>
              <a:rPr lang="en" sz="2400" kern="0" dirty="0" smtClean="0">
                <a:solidFill>
                  <a:srgbClr val="595959"/>
                </a:solidFill>
                <a:latin typeface="Cambria"/>
                <a:ea typeface="Cambria"/>
                <a:cs typeface="Cambria"/>
                <a:sym typeface="Cambria"/>
                <a:rtl val="0"/>
              </a:rPr>
              <a:t>Phonology</a:t>
            </a:r>
            <a:r>
              <a:rPr lang="en-US" sz="2400" kern="0" dirty="0" smtClean="0">
                <a:solidFill>
                  <a:srgbClr val="595959"/>
                </a:solidFill>
                <a:latin typeface="Cambria"/>
                <a:ea typeface="Cambria"/>
                <a:cs typeface="Cambria"/>
                <a:sym typeface="Cambria"/>
                <a:rtl val="0"/>
              </a:rPr>
              <a:t> (stochastic)</a:t>
            </a:r>
            <a:endParaRPr lang="en" sz="2400" kern="0" dirty="0">
              <a:solidFill>
                <a:srgbClr val="595959"/>
              </a:solidFill>
              <a:latin typeface="Cambria"/>
              <a:ea typeface="Cambria"/>
              <a:cs typeface="Cambria"/>
              <a:sym typeface="Cambria"/>
              <a:rtl val="0"/>
            </a:endParaRPr>
          </a:p>
        </p:txBody>
      </p:sp>
      <p:sp>
        <p:nvSpPr>
          <p:cNvPr id="14" name="TextBox 13"/>
          <p:cNvSpPr txBox="1"/>
          <p:nvPr/>
        </p:nvSpPr>
        <p:spPr>
          <a:xfrm>
            <a:off x="6469982" y="3849469"/>
            <a:ext cx="692818" cy="646331"/>
          </a:xfrm>
          <a:prstGeom prst="rect">
            <a:avLst/>
          </a:prstGeom>
          <a:noFill/>
        </p:spPr>
        <p:txBody>
          <a:bodyPr wrap="none" rtlCol="0">
            <a:spAutoFit/>
          </a:bodyPr>
          <a:lstStyle/>
          <a:p>
            <a:pPr algn="l">
              <a:buClr>
                <a:srgbClr val="FF0000"/>
              </a:buClr>
            </a:pPr>
            <a:r>
              <a:rPr lang="en-US" sz="3600" dirty="0" smtClean="0">
                <a:solidFill>
                  <a:schemeClr val="accent1"/>
                </a:solidFill>
                <a:latin typeface="Comic Sans MS" panose="030F0702030302020204" pitchFamily="66" charset="0"/>
              </a:rPr>
              <a:t>S</a:t>
            </a:r>
            <a:r>
              <a:rPr lang="el-GR" sz="3600" baseline="-25000" dirty="0">
                <a:solidFill>
                  <a:schemeClr val="accent1"/>
                </a:solidFill>
                <a:latin typeface="Comic Sans MS" panose="030F0702030302020204" pitchFamily="66" charset="0"/>
              </a:rPr>
              <a:t>θ</a:t>
            </a:r>
            <a:endParaRPr lang="en-US" sz="3600" baseline="-25000" dirty="0" smtClean="0">
              <a:solidFill>
                <a:schemeClr val="accent1"/>
              </a:solidFill>
              <a:latin typeface="Comic Sans MS" panose="030F0702030302020204" pitchFamily="66" charset="0"/>
            </a:endParaRPr>
          </a:p>
        </p:txBody>
      </p:sp>
      <p:sp>
        <p:nvSpPr>
          <p:cNvPr id="2" name="Slide Number Placeholder 1"/>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48</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1409736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77124" y="1545231"/>
            <a:ext cx="1789561"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812437" y="1545231"/>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6" name="TextBox 15"/>
          <p:cNvSpPr txBox="1"/>
          <p:nvPr/>
        </p:nvSpPr>
        <p:spPr>
          <a:xfrm>
            <a:off x="-992471" y="3099201"/>
            <a:ext cx="1789562"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smtClean="0"/>
              <a:t>Phonology as an Edit Process</a:t>
            </a:r>
            <a:endParaRPr lang="en-US" dirty="0"/>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r</a:t>
            </a:r>
            <a:endParaRPr lang="en-US" sz="5000" dirty="0">
              <a:solidFill>
                <a:srgbClr val="0C5986">
                  <a:lumMod val="60000"/>
                  <a:lumOff val="40000"/>
                </a:srgbClr>
              </a:solidFill>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0C5986">
                    <a:lumMod val="60000"/>
                    <a:lumOff val="40000"/>
                  </a:srgbClr>
                </a:solidFill>
              </a:rPr>
              <a:t>i</a:t>
            </a: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z</a:t>
            </a:r>
            <a:endParaRPr lang="en-US" sz="5000" dirty="0">
              <a:solidFill>
                <a:srgbClr val="0C5986">
                  <a:lumMod val="60000"/>
                  <a:lumOff val="40000"/>
                </a:srgbClr>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a</a:t>
            </a:r>
            <a:endParaRPr lang="en-US" sz="5000" dirty="0">
              <a:solidFill>
                <a:srgbClr val="0C5986">
                  <a:lumMod val="60000"/>
                  <a:lumOff val="40000"/>
                </a:srgbClr>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0C5986">
                    <a:lumMod val="60000"/>
                    <a:lumOff val="40000"/>
                  </a:srgbClr>
                </a:solidFill>
              </a:rPr>
              <a:t>i</a:t>
            </a:r>
            <a:endParaRPr lang="en-US" sz="5000" dirty="0">
              <a:solidFill>
                <a:srgbClr val="0C5986">
                  <a:lumMod val="60000"/>
                  <a:lumOff val="40000"/>
                </a:srgbClr>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g</a:t>
            </a:r>
            <a:endParaRPr lang="en-US" sz="5000" dirty="0">
              <a:solidFill>
                <a:srgbClr val="0C5986">
                  <a:lumMod val="60000"/>
                  <a:lumOff val="40000"/>
                </a:srgbClr>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594718" y="2944866"/>
            <a:ext cx="448852"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49</a:t>
            </a:fld>
            <a:endParaRPr lang="en-US">
              <a:solidFill>
                <a:prstClr val="black">
                  <a:tint val="75000"/>
                </a:prstClr>
              </a:solidFill>
            </a:endParaRPr>
          </a:p>
        </p:txBody>
      </p:sp>
    </p:spTree>
    <p:extLst>
      <p:ext uri="{BB962C8B-B14F-4D97-AF65-F5344CB8AC3E}">
        <p14:creationId xmlns:p14="http://schemas.microsoft.com/office/powerpoint/2010/main" val="3931184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1A35EC1-B1B4-4FA8-B2AD-670C5F0CF62D}" type="slidenum">
              <a:rPr lang="en-US" smtClean="0"/>
              <a:pPr/>
              <a:t>5</a:t>
            </a:fld>
            <a:endParaRPr lang="en-US"/>
          </a:p>
        </p:txBody>
      </p:sp>
      <p:pic>
        <p:nvPicPr>
          <p:cNvPr id="1026" name="Picture 2" descr="http://www.cs.jhu.edu/%7Ejason/tutorials/ml-simple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06" y="277813"/>
            <a:ext cx="7639050" cy="618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3073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77124" y="1545231"/>
            <a:ext cx="1789561"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4" name="TextBox 23"/>
          <p:cNvSpPr txBox="1"/>
          <p:nvPr/>
        </p:nvSpPr>
        <p:spPr>
          <a:xfrm>
            <a:off x="-992471" y="3099201"/>
            <a:ext cx="1789562"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19" name="TextBox 18"/>
          <p:cNvSpPr txBox="1"/>
          <p:nvPr/>
        </p:nvSpPr>
        <p:spPr>
          <a:xfrm>
            <a:off x="812437" y="1545231"/>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0C5986">
                    <a:lumMod val="60000"/>
                    <a:lumOff val="40000"/>
                  </a:srgbClr>
                </a:solidFill>
              </a:rPr>
              <a:t>r</a:t>
            </a: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i</a:t>
            </a:r>
            <a:endParaRPr lang="en-US" sz="5000" dirty="0">
              <a:solidFill>
                <a:srgbClr val="0C5986">
                  <a:lumMod val="60000"/>
                  <a:lumOff val="40000"/>
                </a:srgbClr>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z</a:t>
            </a:r>
            <a:endParaRPr lang="en-US" sz="5000" dirty="0">
              <a:solidFill>
                <a:srgbClr val="0C5986">
                  <a:lumMod val="60000"/>
                  <a:lumOff val="40000"/>
                </a:srgbClr>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a</a:t>
            </a:r>
            <a:endParaRPr lang="en-US" sz="5000" dirty="0">
              <a:solidFill>
                <a:srgbClr val="0C5986">
                  <a:lumMod val="60000"/>
                  <a:lumOff val="40000"/>
                </a:srgbClr>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0C5986">
                    <a:lumMod val="60000"/>
                    <a:lumOff val="40000"/>
                  </a:srgbClr>
                </a:solidFill>
              </a:rPr>
              <a:t>i</a:t>
            </a:r>
            <a:endParaRPr lang="en-US" sz="5000" dirty="0">
              <a:solidFill>
                <a:srgbClr val="0C5986">
                  <a:lumMod val="60000"/>
                  <a:lumOff val="40000"/>
                </a:srgbClr>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0C5986">
                    <a:lumMod val="60000"/>
                    <a:lumOff val="40000"/>
                  </a:srgbClr>
                </a:solidFill>
              </a:rPr>
              <a:t>g</a:t>
            </a: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n</a:t>
            </a:r>
            <a:endParaRPr lang="en-US" sz="5000" dirty="0">
              <a:solidFill>
                <a:srgbClr val="0C5986">
                  <a:lumMod val="60000"/>
                  <a:lumOff val="40000"/>
                </a:srgbClr>
              </a:solidFill>
            </a:endParaRPr>
          </a:p>
        </p:txBody>
      </p:sp>
      <p:sp>
        <p:nvSpPr>
          <p:cNvPr id="18" name="Down Arrow 17"/>
          <p:cNvSpPr/>
          <p:nvPr/>
        </p:nvSpPr>
        <p:spPr>
          <a:xfrm rot="9929825">
            <a:off x="1876624" y="2952645"/>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16" name="TextBox 15"/>
          <p:cNvSpPr txBox="1"/>
          <p:nvPr/>
        </p:nvSpPr>
        <p:spPr>
          <a:xfrm rot="20107705">
            <a:off x="345046" y="3029701"/>
            <a:ext cx="78135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50</a:t>
            </a:fld>
            <a:endParaRPr lang="en-US">
              <a:solidFill>
                <a:prstClr val="black">
                  <a:tint val="75000"/>
                </a:prstClr>
              </a:solidFill>
            </a:endParaRPr>
          </a:p>
        </p:txBody>
      </p:sp>
    </p:spTree>
    <p:extLst>
      <p:ext uri="{BB962C8B-B14F-4D97-AF65-F5344CB8AC3E}">
        <p14:creationId xmlns:p14="http://schemas.microsoft.com/office/powerpoint/2010/main" val="194537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79469" y="1545231"/>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4" name="TextBox 23"/>
          <p:cNvSpPr txBox="1"/>
          <p:nvPr/>
        </p:nvSpPr>
        <p:spPr>
          <a:xfrm>
            <a:off x="-173492" y="3087367"/>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19" name="TextBox 18"/>
          <p:cNvSpPr txBox="1"/>
          <p:nvPr/>
        </p:nvSpPr>
        <p:spPr>
          <a:xfrm>
            <a:off x="1847216" y="1545231"/>
            <a:ext cx="1878604"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r</a:t>
            </a:r>
            <a:endParaRPr lang="en-US" sz="5000" dirty="0">
              <a:solidFill>
                <a:srgbClr val="0C5986">
                  <a:lumMod val="60000"/>
                  <a:lumOff val="40000"/>
                </a:srgbClr>
              </a:solidFill>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37AAED"/>
                </a:solidFill>
              </a:rPr>
              <a:t>i</a:t>
            </a: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37AAED"/>
                </a:solidFill>
              </a:rPr>
              <a:t>n</a:t>
            </a:r>
          </a:p>
        </p:txBody>
      </p:sp>
      <p:sp>
        <p:nvSpPr>
          <p:cNvPr id="18" name="Down Arrow 17"/>
          <p:cNvSpPr/>
          <p:nvPr/>
        </p:nvSpPr>
        <p:spPr>
          <a:xfrm rot="9929825">
            <a:off x="2638368" y="2919074"/>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08736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1" name="Rectangle 20"/>
          <p:cNvSpPr/>
          <p:nvPr/>
        </p:nvSpPr>
        <p:spPr>
          <a:xfrm>
            <a:off x="1968436" y="3087367"/>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1374124" y="2902700"/>
            <a:ext cx="78135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51</a:t>
            </a:fld>
            <a:endParaRPr lang="en-US">
              <a:solidFill>
                <a:prstClr val="black">
                  <a:tint val="75000"/>
                </a:prstClr>
              </a:solidFill>
            </a:endParaRPr>
          </a:p>
        </p:txBody>
      </p:sp>
    </p:spTree>
    <p:extLst>
      <p:ext uri="{BB962C8B-B14F-4D97-AF65-F5344CB8AC3E}">
        <p14:creationId xmlns:p14="http://schemas.microsoft.com/office/powerpoint/2010/main" val="266748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787114" y="154751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4" name="TextBox 23"/>
          <p:cNvSpPr txBox="1"/>
          <p:nvPr/>
        </p:nvSpPr>
        <p:spPr>
          <a:xfrm>
            <a:off x="799068" y="3078092"/>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19" name="TextBox 18"/>
          <p:cNvSpPr txBox="1"/>
          <p:nvPr/>
        </p:nvSpPr>
        <p:spPr>
          <a:xfrm>
            <a:off x="2803763" y="1527075"/>
            <a:ext cx="1887621"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 </a:t>
            </a:r>
            <a:r>
              <a:rPr lang="en-US" sz="5000" dirty="0" err="1" smtClean="0">
                <a:solidFill>
                  <a:srgbClr val="37AAED"/>
                </a:solidFill>
              </a:rPr>
              <a:t>i</a:t>
            </a:r>
            <a:r>
              <a:rPr lang="en-US" sz="5000" dirty="0" smtClean="0">
                <a:solidFill>
                  <a:srgbClr val="37AAED"/>
                </a:solidFill>
              </a:rPr>
              <a:t>	</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3655820" y="2925256"/>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2278405" y="2837892"/>
            <a:ext cx="78135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22" name="Rectangle 21"/>
          <p:cNvSpPr/>
          <p:nvPr/>
        </p:nvSpPr>
        <p:spPr>
          <a:xfrm>
            <a:off x="2900785" y="3147318"/>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52</a:t>
            </a:fld>
            <a:endParaRPr lang="en-US">
              <a:solidFill>
                <a:prstClr val="black">
                  <a:tint val="75000"/>
                </a:prstClr>
              </a:solidFill>
            </a:endParaRPr>
          </a:p>
        </p:txBody>
      </p:sp>
    </p:spTree>
    <p:extLst>
      <p:ext uri="{BB962C8B-B14F-4D97-AF65-F5344CB8AC3E}">
        <p14:creationId xmlns:p14="http://schemas.microsoft.com/office/powerpoint/2010/main" val="424684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748051" y="1545231"/>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4" name="TextBox 23"/>
          <p:cNvSpPr txBox="1"/>
          <p:nvPr/>
        </p:nvSpPr>
        <p:spPr>
          <a:xfrm>
            <a:off x="1770500" y="3049494"/>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9" name="TextBox 18"/>
          <p:cNvSpPr txBox="1"/>
          <p:nvPr/>
        </p:nvSpPr>
        <p:spPr>
          <a:xfrm>
            <a:off x="3770927" y="1545231"/>
            <a:ext cx="1865031"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37AAED"/>
                </a:solidFill>
              </a:rPr>
              <a:t>g</a:t>
            </a: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4607397" y="2937086"/>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16" name="TextBox 15"/>
          <p:cNvSpPr txBox="1"/>
          <p:nvPr/>
        </p:nvSpPr>
        <p:spPr>
          <a:xfrm rot="20107705">
            <a:off x="3142632" y="2837891"/>
            <a:ext cx="78135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25" name="Rectangle 24"/>
          <p:cNvSpPr/>
          <p:nvPr/>
        </p:nvSpPr>
        <p:spPr>
          <a:xfrm>
            <a:off x="3849183" y="3142121"/>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53</a:t>
            </a:fld>
            <a:endParaRPr lang="en-US">
              <a:solidFill>
                <a:prstClr val="black">
                  <a:tint val="75000"/>
                </a:prstClr>
              </a:solidFill>
            </a:endParaRPr>
          </a:p>
        </p:txBody>
      </p:sp>
    </p:spTree>
    <p:extLst>
      <p:ext uri="{BB962C8B-B14F-4D97-AF65-F5344CB8AC3E}">
        <p14:creationId xmlns:p14="http://schemas.microsoft.com/office/powerpoint/2010/main" val="137254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2675060" y="3049494"/>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2675060" y="1509445"/>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4697936" y="1509445"/>
            <a:ext cx="1935071"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37AAED"/>
                </a:solidFill>
              </a:rPr>
              <a:t>z</a:t>
            </a: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37AAED"/>
                </a:solidFill>
              </a:rPr>
              <a:t>g</a:t>
            </a: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5588469" y="3059120"/>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chemeClr val="accent6">
                    <a:lumMod val="60000"/>
                    <a:lumOff val="40000"/>
                  </a:schemeClr>
                </a:solidFill>
              </a:rPr>
              <a:t>a</a:t>
            </a:r>
          </a:p>
        </p:txBody>
      </p:sp>
      <p:sp>
        <p:nvSpPr>
          <p:cNvPr id="26" name="Rectangle 25"/>
          <p:cNvSpPr/>
          <p:nvPr/>
        </p:nvSpPr>
        <p:spPr>
          <a:xfrm>
            <a:off x="4800759" y="3142121"/>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4159152" y="2715859"/>
            <a:ext cx="78135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54</a:t>
            </a:fld>
            <a:endParaRPr lang="en-US">
              <a:solidFill>
                <a:prstClr val="black">
                  <a:tint val="75000"/>
                </a:prstClr>
              </a:solidFill>
            </a:endParaRPr>
          </a:p>
        </p:txBody>
      </p:sp>
    </p:spTree>
    <p:extLst>
      <p:ext uri="{BB962C8B-B14F-4D97-AF65-F5344CB8AC3E}">
        <p14:creationId xmlns:p14="http://schemas.microsoft.com/office/powerpoint/2010/main" val="33307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3659574" y="3049494"/>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3662130" y="1537184"/>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5696960" y="1529138"/>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6554340"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90132" y="2704028"/>
            <a:ext cx="62254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sp>
        <p:nvSpPr>
          <p:cNvPr id="27" name="Rectangle 26"/>
          <p:cNvSpPr/>
          <p:nvPr/>
        </p:nvSpPr>
        <p:spPr>
          <a:xfrm>
            <a:off x="576328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55</a:t>
            </a:fld>
            <a:endParaRPr lang="en-US">
              <a:solidFill>
                <a:prstClr val="black">
                  <a:tint val="75000"/>
                </a:prstClr>
              </a:solidFill>
            </a:endParaRPr>
          </a:p>
        </p:txBody>
      </p:sp>
    </p:spTree>
    <p:extLst>
      <p:ext uri="{BB962C8B-B14F-4D97-AF65-F5344CB8AC3E}">
        <p14:creationId xmlns:p14="http://schemas.microsoft.com/office/powerpoint/2010/main" val="390641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21" name="Rectangle 20"/>
          <p:cNvSpPr/>
          <p:nvPr/>
        </p:nvSpPr>
        <p:spPr>
          <a:xfrm>
            <a:off x="1968436" y="314467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4649059" y="3083094"/>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4655627" y="157717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6629627" y="1572761"/>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7550608"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FF0000"/>
                </a:solidFill>
              </a:rPr>
              <a:t>s</a:t>
            </a:r>
          </a:p>
        </p:txBody>
      </p:sp>
      <p:sp>
        <p:nvSpPr>
          <p:cNvPr id="17" name="Rectangle 16"/>
          <p:cNvSpPr/>
          <p:nvPr/>
        </p:nvSpPr>
        <p:spPr>
          <a:xfrm>
            <a:off x="972559" y="314467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chemeClr val="accent6">
                    <a:lumMod val="60000"/>
                    <a:lumOff val="40000"/>
                  </a:schemeClr>
                </a:solidFill>
              </a:rPr>
              <a:t>r</a:t>
            </a:r>
          </a:p>
        </p:txBody>
      </p:sp>
      <p:sp>
        <p:nvSpPr>
          <p:cNvPr id="22" name="Rectangle 21"/>
          <p:cNvSpPr/>
          <p:nvPr/>
        </p:nvSpPr>
        <p:spPr>
          <a:xfrm>
            <a:off x="2900785" y="314467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39473"/>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39473"/>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7" name="Rectangle 26"/>
          <p:cNvSpPr/>
          <p:nvPr/>
        </p:nvSpPr>
        <p:spPr>
          <a:xfrm>
            <a:off x="5763284" y="3139473"/>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sp>
        <p:nvSpPr>
          <p:cNvPr id="16" name="TextBox 15"/>
          <p:cNvSpPr txBox="1"/>
          <p:nvPr/>
        </p:nvSpPr>
        <p:spPr>
          <a:xfrm rot="20107705">
            <a:off x="6001455" y="2693961"/>
            <a:ext cx="78135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28" name="Rectangle 27"/>
          <p:cNvSpPr/>
          <p:nvPr/>
        </p:nvSpPr>
        <p:spPr>
          <a:xfrm>
            <a:off x="674770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n</a:t>
            </a:r>
            <a:endParaRPr lang="en-US" sz="50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56</a:t>
            </a:fld>
            <a:endParaRPr lang="en-US">
              <a:solidFill>
                <a:prstClr val="black">
                  <a:tint val="75000"/>
                </a:prstClr>
              </a:solidFill>
            </a:endParaRPr>
          </a:p>
        </p:txBody>
      </p:sp>
    </p:spTree>
    <p:extLst>
      <p:ext uri="{BB962C8B-B14F-4D97-AF65-F5344CB8AC3E}">
        <p14:creationId xmlns:p14="http://schemas.microsoft.com/office/powerpoint/2010/main" val="10353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0C5986">
                    <a:lumMod val="60000"/>
                    <a:lumOff val="40000"/>
                  </a:srgbClr>
                </a:solidFill>
              </a:rPr>
              <a:t>i</a:t>
            </a:r>
            <a:endParaRPr lang="en-US" sz="5000" dirty="0">
              <a:solidFill>
                <a:srgbClr val="0C5986">
                  <a:lumMod val="60000"/>
                  <a:lumOff val="40000"/>
                </a:srgbClr>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5606591" y="3047861"/>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5609094" y="1510725"/>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smtClean="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7639469" y="1496312"/>
            <a:ext cx="1812468" cy="1431161"/>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smtClean="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r</a:t>
            </a:r>
            <a:endParaRPr lang="en-US" sz="5000" dirty="0">
              <a:solidFill>
                <a:srgbClr val="0C5986">
                  <a:lumMod val="60000"/>
                  <a:lumOff val="40000"/>
                </a:srgbClr>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z</a:t>
            </a:r>
            <a:endParaRPr lang="en-US" sz="5000" dirty="0">
              <a:solidFill>
                <a:srgbClr val="0C5986">
                  <a:lumMod val="60000"/>
                  <a:lumOff val="40000"/>
                </a:srgbClr>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a</a:t>
            </a:r>
            <a:endParaRPr lang="en-US" sz="5000" dirty="0">
              <a:solidFill>
                <a:srgbClr val="0C5986">
                  <a:lumMod val="60000"/>
                  <a:lumOff val="40000"/>
                </a:srgbClr>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0C5986">
                    <a:lumMod val="60000"/>
                    <a:lumOff val="40000"/>
                  </a:srgbClr>
                </a:solidFill>
              </a:rPr>
              <a:t>i</a:t>
            </a:r>
            <a:endParaRPr lang="en-US" sz="5000" dirty="0">
              <a:solidFill>
                <a:srgbClr val="0C5986">
                  <a:lumMod val="60000"/>
                  <a:lumOff val="40000"/>
                </a:srgbClr>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g</a:t>
            </a:r>
            <a:endParaRPr lang="en-US" sz="5000" dirty="0">
              <a:solidFill>
                <a:srgbClr val="0C5986">
                  <a:lumMod val="60000"/>
                  <a:lumOff val="40000"/>
                </a:srgbClr>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n</a:t>
            </a:r>
            <a:endParaRPr lang="en-US" sz="5000" dirty="0">
              <a:solidFill>
                <a:srgbClr val="0C5986">
                  <a:lumMod val="60000"/>
                  <a:lumOff val="40000"/>
                </a:srgbClr>
              </a:solidFill>
            </a:endParaRPr>
          </a:p>
        </p:txBody>
      </p:sp>
      <p:sp>
        <p:nvSpPr>
          <p:cNvPr id="18" name="Down Arrow 17"/>
          <p:cNvSpPr/>
          <p:nvPr/>
        </p:nvSpPr>
        <p:spPr>
          <a:xfrm rot="9929825">
            <a:off x="8481188"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i</a:t>
            </a:r>
            <a:endParaRPr lang="en-US" sz="5000" dirty="0">
              <a:solidFill>
                <a:schemeClr val="accent6">
                  <a:lumMod val="60000"/>
                  <a:lumOff val="40000"/>
                </a:schemeClr>
              </a:solidFill>
            </a:endParaRPr>
          </a:p>
        </p:txBody>
      </p:sp>
      <p:sp>
        <p:nvSpPr>
          <p:cNvPr id="27" name="Rectangle 26"/>
          <p:cNvSpPr/>
          <p:nvPr/>
        </p:nvSpPr>
        <p:spPr>
          <a:xfrm>
            <a:off x="5763284" y="3139473"/>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sp>
        <p:nvSpPr>
          <p:cNvPr id="28" name="Rectangle 27"/>
          <p:cNvSpPr/>
          <p:nvPr/>
        </p:nvSpPr>
        <p:spPr>
          <a:xfrm>
            <a:off x="6747704" y="3156203"/>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n</a:t>
            </a:r>
            <a:endParaRPr lang="en-US" sz="5000" dirty="0">
              <a:solidFill>
                <a:schemeClr val="accent6">
                  <a:lumMod val="60000"/>
                  <a:lumOff val="40000"/>
                </a:schemeClr>
              </a:solidFill>
            </a:endParaRPr>
          </a:p>
        </p:txBody>
      </p:sp>
      <p:sp>
        <p:nvSpPr>
          <p:cNvPr id="16" name="TextBox 15"/>
          <p:cNvSpPr txBox="1"/>
          <p:nvPr/>
        </p:nvSpPr>
        <p:spPr>
          <a:xfrm rot="20107705">
            <a:off x="7118198" y="2716766"/>
            <a:ext cx="660307"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SUB</a:t>
            </a:r>
            <a:endParaRPr lang="en-US" sz="1800" b="1" dirty="0">
              <a:solidFill>
                <a:srgbClr val="660075">
                  <a:lumMod val="40000"/>
                  <a:lumOff val="60000"/>
                </a:srgbClr>
              </a:solidFill>
              <a:latin typeface="Comic Sans MS"/>
              <a:cs typeface="Comic Sans MS"/>
            </a:endParaRPr>
          </a:p>
        </p:txBody>
      </p:sp>
      <p:sp>
        <p:nvSpPr>
          <p:cNvPr id="29" name="Rectangle 28"/>
          <p:cNvSpPr/>
          <p:nvPr/>
        </p:nvSpPr>
        <p:spPr>
          <a:xfrm>
            <a:off x="7693477" y="315620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57</a:t>
            </a:fld>
            <a:endParaRPr lang="en-US">
              <a:solidFill>
                <a:prstClr val="black">
                  <a:tint val="75000"/>
                </a:prstClr>
              </a:solidFill>
            </a:endParaRPr>
          </a:p>
        </p:txBody>
      </p:sp>
    </p:spTree>
    <p:extLst>
      <p:ext uri="{BB962C8B-B14F-4D97-AF65-F5344CB8AC3E}">
        <p14:creationId xmlns:p14="http://schemas.microsoft.com/office/powerpoint/2010/main" val="40893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0C5986">
                    <a:lumMod val="60000"/>
                    <a:lumOff val="40000"/>
                  </a:srgbClr>
                </a:solidFill>
              </a:rPr>
              <a:t>i</a:t>
            </a:r>
            <a:endParaRPr lang="en-US" sz="5000" dirty="0">
              <a:solidFill>
                <a:srgbClr val="0C5986">
                  <a:lumMod val="60000"/>
                  <a:lumOff val="40000"/>
                </a:srgbClr>
              </a:solidFill>
            </a:endParaRPr>
          </a:p>
        </p:txBody>
      </p:sp>
      <p:sp>
        <p:nvSpPr>
          <p:cNvPr id="21" name="Rectangle 20"/>
          <p:cNvSpPr/>
          <p:nvPr/>
        </p:nvSpPr>
        <p:spPr>
          <a:xfrm>
            <a:off x="197387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5618545" y="3043823"/>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5619589" y="1510725"/>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7649964" y="1493920"/>
            <a:ext cx="1812468" cy="1431161"/>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r</a:t>
            </a:r>
            <a:endParaRPr lang="en-US" sz="5000" dirty="0">
              <a:solidFill>
                <a:srgbClr val="0C5986">
                  <a:lumMod val="60000"/>
                  <a:lumOff val="40000"/>
                </a:srgbClr>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z</a:t>
            </a:r>
            <a:endParaRPr lang="en-US" sz="5000" dirty="0">
              <a:solidFill>
                <a:srgbClr val="0C5986">
                  <a:lumMod val="60000"/>
                  <a:lumOff val="40000"/>
                </a:srgbClr>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a</a:t>
            </a:r>
            <a:endParaRPr lang="en-US" sz="5000" dirty="0">
              <a:solidFill>
                <a:srgbClr val="0C5986">
                  <a:lumMod val="60000"/>
                  <a:lumOff val="40000"/>
                </a:srgbClr>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0C5986">
                    <a:lumMod val="60000"/>
                    <a:lumOff val="40000"/>
                  </a:srgbClr>
                </a:solidFill>
              </a:rPr>
              <a:t>i</a:t>
            </a:r>
            <a:endParaRPr lang="en-US" sz="5000" dirty="0">
              <a:solidFill>
                <a:srgbClr val="0C5986">
                  <a:lumMod val="60000"/>
                  <a:lumOff val="40000"/>
                </a:srgbClr>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g</a:t>
            </a:r>
            <a:endParaRPr lang="en-US" sz="5000" dirty="0">
              <a:solidFill>
                <a:srgbClr val="0C5986">
                  <a:lumMod val="60000"/>
                  <a:lumOff val="40000"/>
                </a:srgbClr>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0C5986">
                    <a:lumMod val="60000"/>
                    <a:lumOff val="40000"/>
                  </a:srgbClr>
                </a:solidFill>
              </a:rPr>
              <a:t>n</a:t>
            </a:r>
            <a:endParaRPr lang="en-US" sz="5000" dirty="0">
              <a:solidFill>
                <a:srgbClr val="0C5986">
                  <a:lumMod val="60000"/>
                  <a:lumOff val="40000"/>
                </a:srgbClr>
              </a:solidFill>
            </a:endParaRPr>
          </a:p>
        </p:txBody>
      </p:sp>
      <p:sp>
        <p:nvSpPr>
          <p:cNvPr id="18" name="Down Arrow 17"/>
          <p:cNvSpPr/>
          <p:nvPr/>
        </p:nvSpPr>
        <p:spPr>
          <a:xfrm rot="9929825">
            <a:off x="8481188"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8002"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6228"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54626"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6202"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i</a:t>
            </a:r>
            <a:endParaRPr lang="en-US" sz="5000" dirty="0">
              <a:solidFill>
                <a:schemeClr val="accent6">
                  <a:lumMod val="60000"/>
                  <a:lumOff val="40000"/>
                </a:schemeClr>
              </a:solidFill>
            </a:endParaRPr>
          </a:p>
        </p:txBody>
      </p:sp>
      <p:sp>
        <p:nvSpPr>
          <p:cNvPr id="27" name="Rectangle 26"/>
          <p:cNvSpPr/>
          <p:nvPr/>
        </p:nvSpPr>
        <p:spPr>
          <a:xfrm>
            <a:off x="5763284" y="3139473"/>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sp>
        <p:nvSpPr>
          <p:cNvPr id="28" name="Rectangle 27"/>
          <p:cNvSpPr/>
          <p:nvPr/>
        </p:nvSpPr>
        <p:spPr>
          <a:xfrm>
            <a:off x="6747704" y="3156203"/>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n</a:t>
            </a:r>
            <a:endParaRPr lang="en-US" sz="5000" dirty="0">
              <a:solidFill>
                <a:schemeClr val="accent6">
                  <a:lumMod val="60000"/>
                  <a:lumOff val="40000"/>
                </a:schemeClr>
              </a:solidFill>
            </a:endParaRPr>
          </a:p>
        </p:txBody>
      </p:sp>
      <p:sp>
        <p:nvSpPr>
          <p:cNvPr id="16" name="TextBox 15"/>
          <p:cNvSpPr txBox="1"/>
          <p:nvPr/>
        </p:nvSpPr>
        <p:spPr>
          <a:xfrm rot="20107705">
            <a:off x="7118198" y="2716766"/>
            <a:ext cx="660307"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SUB</a:t>
            </a:r>
            <a:endParaRPr lang="en-US" sz="1800" b="1" dirty="0">
              <a:solidFill>
                <a:srgbClr val="660075">
                  <a:lumMod val="40000"/>
                  <a:lumOff val="60000"/>
                </a:srgbClr>
              </a:solidFill>
              <a:latin typeface="Comic Sans MS"/>
              <a:cs typeface="Comic Sans MS"/>
            </a:endParaRPr>
          </a:p>
        </p:txBody>
      </p:sp>
      <p:sp>
        <p:nvSpPr>
          <p:cNvPr id="29" name="Rectangle 28"/>
          <p:cNvSpPr/>
          <p:nvPr/>
        </p:nvSpPr>
        <p:spPr>
          <a:xfrm>
            <a:off x="7693477" y="315620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58</a:t>
            </a:fld>
            <a:endParaRPr lang="en-US">
              <a:solidFill>
                <a:prstClr val="black">
                  <a:tint val="75000"/>
                </a:prstClr>
              </a:solidFill>
            </a:endParaRPr>
          </a:p>
        </p:txBody>
      </p:sp>
    </p:spTree>
    <p:extLst>
      <p:ext uri="{BB962C8B-B14F-4D97-AF65-F5344CB8AC3E}">
        <p14:creationId xmlns:p14="http://schemas.microsoft.com/office/powerpoint/2010/main" val="1786659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4649059" y="3054498"/>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4645132" y="157717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6619132" y="1569264"/>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7550608"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rgbClr val="FF0000"/>
                </a:solidFill>
              </a:rPr>
              <a:t>s</a:t>
            </a: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a:solidFill>
                  <a:schemeClr val="accent6">
                    <a:lumMod val="60000"/>
                    <a:lumOff val="40000"/>
                  </a:schemeClr>
                </a:solidFill>
              </a:rPr>
              <a:t>r</a:t>
            </a: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7" name="Rectangle 26"/>
          <p:cNvSpPr/>
          <p:nvPr/>
        </p:nvSpPr>
        <p:spPr>
          <a:xfrm>
            <a:off x="5763284" y="3139473"/>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sp>
        <p:nvSpPr>
          <p:cNvPr id="16" name="TextBox 15"/>
          <p:cNvSpPr txBox="1"/>
          <p:nvPr/>
        </p:nvSpPr>
        <p:spPr>
          <a:xfrm rot="20107705">
            <a:off x="6001455" y="2693961"/>
            <a:ext cx="78135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28" name="Rectangle 27"/>
          <p:cNvSpPr/>
          <p:nvPr/>
        </p:nvSpPr>
        <p:spPr>
          <a:xfrm>
            <a:off x="674770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n</a:t>
            </a:r>
            <a:endParaRPr lang="en-US" sz="50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59</a:t>
            </a:fld>
            <a:endParaRPr lang="en-US">
              <a:solidFill>
                <a:prstClr val="black">
                  <a:tint val="75000"/>
                </a:prstClr>
              </a:solidFill>
            </a:endParaRPr>
          </a:p>
        </p:txBody>
      </p:sp>
    </p:spTree>
    <p:extLst>
      <p:ext uri="{BB962C8B-B14F-4D97-AF65-F5344CB8AC3E}">
        <p14:creationId xmlns:p14="http://schemas.microsoft.com/office/powerpoint/2010/main" val="2001960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r>
              <a:rPr lang="en-US"/>
              <a:t>Bayesian View of the World</a:t>
            </a:r>
          </a:p>
        </p:txBody>
      </p:sp>
      <p:pic>
        <p:nvPicPr>
          <p:cNvPr id="976899" name="Picture 3" descr="wq-iceberg-unde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76900" name="AutoShape 4"/>
          <p:cNvSpPr>
            <a:spLocks/>
          </p:cNvSpPr>
          <p:nvPr/>
        </p:nvSpPr>
        <p:spPr bwMode="auto">
          <a:xfrm>
            <a:off x="5029200" y="1066800"/>
            <a:ext cx="228600" cy="1600200"/>
          </a:xfrm>
          <a:prstGeom prst="rightBrace">
            <a:avLst>
              <a:gd name="adj1" fmla="val 58333"/>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901" name="Text Box 5"/>
          <p:cNvSpPr txBox="1">
            <a:spLocks noChangeArrowheads="1"/>
          </p:cNvSpPr>
          <p:nvPr/>
        </p:nvSpPr>
        <p:spPr bwMode="auto">
          <a:xfrm>
            <a:off x="5308600" y="1617663"/>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b="1">
                <a:solidFill>
                  <a:srgbClr val="6699FF"/>
                </a:solidFill>
                <a:latin typeface="Comic Sans MS" panose="030F0702030302020204" pitchFamily="66" charset="0"/>
              </a:rPr>
              <a:t>observed data</a:t>
            </a:r>
          </a:p>
        </p:txBody>
      </p:sp>
      <p:sp>
        <p:nvSpPr>
          <p:cNvPr id="976902" name="AutoShape 6"/>
          <p:cNvSpPr>
            <a:spLocks/>
          </p:cNvSpPr>
          <p:nvPr/>
        </p:nvSpPr>
        <p:spPr bwMode="auto">
          <a:xfrm>
            <a:off x="5022850" y="2819400"/>
            <a:ext cx="228600" cy="2819400"/>
          </a:xfrm>
          <a:prstGeom prst="rightBrace">
            <a:avLst>
              <a:gd name="adj1" fmla="val 102778"/>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903" name="Text Box 7"/>
          <p:cNvSpPr txBox="1">
            <a:spLocks noChangeArrowheads="1"/>
          </p:cNvSpPr>
          <p:nvPr/>
        </p:nvSpPr>
        <p:spPr bwMode="auto">
          <a:xfrm>
            <a:off x="5334000" y="4029075"/>
            <a:ext cx="163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b="1">
                <a:solidFill>
                  <a:srgbClr val="6699FF"/>
                </a:solidFill>
                <a:latin typeface="Comic Sans MS" panose="030F0702030302020204" pitchFamily="66" charset="0"/>
              </a:rPr>
              <a:t>hidden data</a:t>
            </a:r>
          </a:p>
        </p:txBody>
      </p:sp>
      <p:pic>
        <p:nvPicPr>
          <p:cNvPr id="976904" name="Picture 8" descr="blurred3"/>
          <p:cNvPicPr>
            <a:picLocks noChangeAspect="1" noChangeArrowheads="1"/>
          </p:cNvPicPr>
          <p:nvPr/>
        </p:nvPicPr>
        <p:blipFill>
          <a:blip r:embed="rId4">
            <a:extLst>
              <a:ext uri="{28A0092B-C50C-407E-A947-70E740481C1C}">
                <a14:useLocalDpi xmlns:a14="http://schemas.microsoft.com/office/drawing/2010/main" val="0"/>
              </a:ext>
            </a:extLst>
          </a:blip>
          <a:srcRect t="34554"/>
          <a:stretch>
            <a:fillRect/>
          </a:stretch>
        </p:blipFill>
        <p:spPr bwMode="auto">
          <a:xfrm>
            <a:off x="10668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sp>
        <p:nvSpPr>
          <p:cNvPr id="976905" name="Rectangle 9"/>
          <p:cNvSpPr>
            <a:spLocks noChangeArrowheads="1"/>
          </p:cNvSpPr>
          <p:nvPr/>
        </p:nvSpPr>
        <p:spPr bwMode="auto">
          <a:xfrm>
            <a:off x="1905000" y="2895600"/>
            <a:ext cx="216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sz="2800" b="1">
                <a:solidFill>
                  <a:srgbClr val="6699FF"/>
                </a:solidFill>
                <a:latin typeface="Comic Sans MS" panose="030F0702030302020204" pitchFamily="66" charset="0"/>
              </a:rPr>
              <a:t>probability </a:t>
            </a:r>
            <a:br>
              <a:rPr lang="en-US" sz="2800" b="1">
                <a:solidFill>
                  <a:srgbClr val="6699FF"/>
                </a:solidFill>
                <a:latin typeface="Comic Sans MS" panose="030F0702030302020204" pitchFamily="66" charset="0"/>
              </a:rPr>
            </a:br>
            <a:r>
              <a:rPr lang="en-US" sz="2800" b="1">
                <a:solidFill>
                  <a:srgbClr val="6699FF"/>
                </a:solidFill>
                <a:latin typeface="Comic Sans MS" panose="030F0702030302020204" pitchFamily="66" charset="0"/>
              </a:rPr>
              <a:t>distribution</a:t>
            </a:r>
          </a:p>
        </p:txBody>
      </p:sp>
      <p:sp>
        <p:nvSpPr>
          <p:cNvPr id="2" name="Slide Number Placeholder 1"/>
          <p:cNvSpPr>
            <a:spLocks noGrp="1"/>
          </p:cNvSpPr>
          <p:nvPr>
            <p:ph type="sldNum" sz="quarter" idx="11"/>
          </p:nvPr>
        </p:nvSpPr>
        <p:spPr/>
        <p:txBody>
          <a:bodyPr/>
          <a:lstStyle/>
          <a:p>
            <a:fld id="{D4C17364-0634-49BC-B889-8BDCFDCF8746}" type="slidenum">
              <a:rPr lang="en-US" smtClean="0"/>
              <a:pPr/>
              <a:t>6</a:t>
            </a:fld>
            <a:endParaRPr lang="en-US"/>
          </a:p>
        </p:txBody>
      </p:sp>
      <p:pic>
        <p:nvPicPr>
          <p:cNvPr id="11" name="Picture 10"/>
          <p:cNvPicPr>
            <a:picLocks noChangeAspect="1"/>
          </p:cNvPicPr>
          <p:nvPr/>
        </p:nvPicPr>
        <p:blipFill>
          <a:blip r:embed="rId5"/>
          <a:stretch>
            <a:fillRect/>
          </a:stretch>
        </p:blipFill>
        <p:spPr>
          <a:xfrm>
            <a:off x="6650831" y="2090207"/>
            <a:ext cx="2493169" cy="187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905"/>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976904"/>
                                        </p:tgtEl>
                                        <p:attrNameLst>
                                          <p:attrName>style.visibility</p:attrName>
                                        </p:attrNameLst>
                                      </p:cBhvr>
                                      <p:to>
                                        <p:strVal val="visible"/>
                                      </p:to>
                                    </p:set>
                                    <p:animEffect transition="in" filter="fade">
                                      <p:cBhvr>
                                        <p:cTn id="10" dur="1000"/>
                                        <p:tgtEl>
                                          <p:spTgt spid="97690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59574" y="3050475"/>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35" name="TextBox 34"/>
          <p:cNvSpPr txBox="1"/>
          <p:nvPr/>
        </p:nvSpPr>
        <p:spPr>
          <a:xfrm>
            <a:off x="3660618"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36" name="TextBox 35"/>
          <p:cNvSpPr txBox="1"/>
          <p:nvPr/>
        </p:nvSpPr>
        <p:spPr>
          <a:xfrm>
            <a:off x="5695448"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6554340"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90132" y="2704028"/>
            <a:ext cx="62254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sp>
        <p:nvSpPr>
          <p:cNvPr id="27" name="Rectangle 26"/>
          <p:cNvSpPr/>
          <p:nvPr/>
        </p:nvSpPr>
        <p:spPr>
          <a:xfrm>
            <a:off x="576328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pic>
        <p:nvPicPr>
          <p:cNvPr id="30" name="Picture 29"/>
          <p:cNvPicPr>
            <a:picLocks noChangeAspect="1"/>
          </p:cNvPicPr>
          <p:nvPr/>
        </p:nvPicPr>
        <p:blipFill>
          <a:blip r:embed="rId3"/>
          <a:stretch>
            <a:fillRect/>
          </a:stretch>
        </p:blipFill>
        <p:spPr>
          <a:xfrm>
            <a:off x="197518" y="5233485"/>
            <a:ext cx="5121896" cy="869624"/>
          </a:xfrm>
          <a:prstGeom prst="rect">
            <a:avLst/>
          </a:prstGeom>
        </p:spPr>
      </p:pic>
      <p:grpSp>
        <p:nvGrpSpPr>
          <p:cNvPr id="5" name="Group 4"/>
          <p:cNvGrpSpPr/>
          <p:nvPr/>
        </p:nvGrpSpPr>
        <p:grpSpPr>
          <a:xfrm>
            <a:off x="3653598" y="5813767"/>
            <a:ext cx="1683369" cy="941330"/>
            <a:chOff x="3653598" y="5813767"/>
            <a:chExt cx="1683369" cy="941330"/>
          </a:xfrm>
        </p:grpSpPr>
        <p:sp>
          <p:nvSpPr>
            <p:cNvPr id="32" name="TextBox 31"/>
            <p:cNvSpPr txBox="1"/>
            <p:nvPr/>
          </p:nvSpPr>
          <p:spPr>
            <a:xfrm>
              <a:off x="4254369" y="6354987"/>
              <a:ext cx="1082598"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Weights</a:t>
              </a:r>
              <a:endParaRPr lang="en-US" dirty="0">
                <a:solidFill>
                  <a:srgbClr val="595959"/>
                </a:solidFill>
                <a:latin typeface="Cambria"/>
                <a:cs typeface="Cambria"/>
              </a:endParaRPr>
            </a:p>
          </p:txBody>
        </p:sp>
        <p:cxnSp>
          <p:nvCxnSpPr>
            <p:cNvPr id="33" name="Straight Arrow Connector 32"/>
            <p:cNvCxnSpPr/>
            <p:nvPr/>
          </p:nvCxnSpPr>
          <p:spPr>
            <a:xfrm flipH="1" flipV="1">
              <a:off x="3653598" y="5813767"/>
              <a:ext cx="600771" cy="54122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2638211" y="4696803"/>
            <a:ext cx="2061557" cy="613323"/>
            <a:chOff x="2638211" y="4696803"/>
            <a:chExt cx="2061557" cy="613323"/>
          </a:xfrm>
        </p:grpSpPr>
        <p:sp>
          <p:nvSpPr>
            <p:cNvPr id="31" name="TextBox 30"/>
            <p:cNvSpPr txBox="1"/>
            <p:nvPr/>
          </p:nvSpPr>
          <p:spPr>
            <a:xfrm>
              <a:off x="2638211" y="4696803"/>
              <a:ext cx="2061557"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Feature Function</a:t>
              </a:r>
              <a:endParaRPr lang="en-US" dirty="0">
                <a:solidFill>
                  <a:srgbClr val="595959"/>
                </a:solidFill>
                <a:latin typeface="Cambria"/>
                <a:cs typeface="Cambria"/>
              </a:endParaRPr>
            </a:p>
          </p:txBody>
        </p:sp>
        <p:cxnSp>
          <p:nvCxnSpPr>
            <p:cNvPr id="34" name="Straight Arrow Connector 33"/>
            <p:cNvCxnSpPr/>
            <p:nvPr/>
          </p:nvCxnSpPr>
          <p:spPr>
            <a:xfrm flipH="1">
              <a:off x="4254369" y="5066135"/>
              <a:ext cx="295462" cy="24399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6100005" y="4146999"/>
            <a:ext cx="2931252" cy="2616101"/>
          </a:xfrm>
          <a:prstGeom prst="rect">
            <a:avLst/>
          </a:prstGeom>
          <a:solidFill>
            <a:schemeClr val="bg1"/>
          </a:solidFill>
          <a:ln w="38100">
            <a:solidFill>
              <a:schemeClr val="accent6">
                <a:lumMod val="75000"/>
              </a:schemeClr>
            </a:solidFill>
          </a:ln>
          <a:effectLst>
            <a:outerShdw blurRad="50800" dist="38100" dir="2700000" sx="103000" sy="103000" algn="tl" rotWithShape="0">
              <a:srgbClr val="000000">
                <a:alpha val="43000"/>
              </a:srgbClr>
            </a:outerShdw>
          </a:effectLst>
        </p:spPr>
        <p:txBody>
          <a:bodyPr wrap="square" rtlCol="0">
            <a:spAutoFit/>
          </a:bodyPr>
          <a:lstStyle/>
          <a:p>
            <a:pPr algn="l" defTabSz="457200" eaLnBrk="1" hangingPunct="1">
              <a:spcBef>
                <a:spcPct val="0"/>
              </a:spcBef>
              <a:buClrTx/>
              <a:buSzTx/>
              <a:buFontTx/>
              <a:buNone/>
            </a:pPr>
            <a:r>
              <a:rPr lang="en-US" b="1" dirty="0" smtClean="0">
                <a:solidFill>
                  <a:prstClr val="black"/>
                </a:solidFill>
                <a:latin typeface="Calibri" charset="0"/>
              </a:rPr>
              <a:t>Action		</a:t>
            </a:r>
            <a:r>
              <a:rPr lang="en-US" b="1" dirty="0" err="1" smtClean="0">
                <a:solidFill>
                  <a:prstClr val="black"/>
                </a:solidFill>
                <a:latin typeface="Calibri" charset="0"/>
              </a:rPr>
              <a:t>Prob</a:t>
            </a:r>
            <a:endParaRPr lang="en-US" b="1" dirty="0" smtClean="0">
              <a:solidFill>
                <a:prstClr val="black"/>
              </a:solidFill>
              <a:latin typeface="Calibri" charset="0"/>
            </a:endParaRPr>
          </a:p>
          <a:p>
            <a:pPr algn="l" defTabSz="457200" eaLnBrk="1" hangingPunct="1">
              <a:spcBef>
                <a:spcPct val="0"/>
              </a:spcBef>
              <a:buClrTx/>
              <a:buSzTx/>
              <a:buFontTx/>
              <a:buNone/>
            </a:pPr>
            <a:r>
              <a:rPr lang="en-US" sz="1800" b="1" dirty="0" smtClean="0">
                <a:solidFill>
                  <a:schemeClr val="accent3"/>
                </a:solidFill>
                <a:latin typeface="Calibri" charset="0"/>
              </a:rPr>
              <a:t>DEL		         .75</a:t>
            </a:r>
            <a:r>
              <a:rPr lang="en-US" sz="1800" dirty="0" smtClean="0">
                <a:solidFill>
                  <a:prstClr val="black"/>
                </a:solidFill>
                <a:latin typeface="Calibri" charset="0"/>
              </a:rPr>
              <a:t>	</a:t>
            </a:r>
          </a:p>
          <a:p>
            <a:pPr algn="l" defTabSz="457200" eaLnBrk="1" hangingPunct="1">
              <a:spcBef>
                <a:spcPct val="0"/>
              </a:spcBef>
              <a:buClrTx/>
              <a:buSzTx/>
              <a:buFontTx/>
              <a:buNone/>
            </a:pPr>
            <a:r>
              <a:rPr lang="en-US" sz="1800" dirty="0" smtClean="0">
                <a:solidFill>
                  <a:prstClr val="black"/>
                </a:solidFill>
                <a:latin typeface="Calibri" charset="0"/>
              </a:rPr>
              <a:t>COPY		.01</a:t>
            </a:r>
          </a:p>
          <a:p>
            <a:pPr algn="l" defTabSz="457200" eaLnBrk="1" hangingPunct="1">
              <a:spcBef>
                <a:spcPct val="0"/>
              </a:spcBef>
              <a:buClrTx/>
              <a:buSzTx/>
              <a:buFontTx/>
              <a:buNone/>
            </a:pPr>
            <a:r>
              <a:rPr lang="en-US" sz="1800" dirty="0" smtClean="0">
                <a:solidFill>
                  <a:prstClr val="black"/>
                </a:solidFill>
                <a:latin typeface="Calibri" charset="0"/>
              </a:rPr>
              <a:t>SUB(A)		.05</a:t>
            </a:r>
            <a:br>
              <a:rPr lang="en-US" sz="1800" dirty="0" smtClean="0">
                <a:solidFill>
                  <a:prstClr val="black"/>
                </a:solidFill>
                <a:latin typeface="Calibri" charset="0"/>
              </a:rPr>
            </a:br>
            <a:r>
              <a:rPr lang="en-US" sz="1800" dirty="0" smtClean="0">
                <a:solidFill>
                  <a:prstClr val="black"/>
                </a:solidFill>
                <a:latin typeface="Calibri" charset="0"/>
              </a:rPr>
              <a:t>SUB(B)		.03</a:t>
            </a:r>
          </a:p>
          <a:p>
            <a:pPr algn="l" defTabSz="457200" eaLnBrk="1" hangingPunct="1">
              <a:spcBef>
                <a:spcPct val="0"/>
              </a:spcBef>
              <a:buClrTx/>
              <a:buSzTx/>
              <a:buFontTx/>
              <a:buNone/>
            </a:pPr>
            <a:r>
              <a:rPr lang="en-US" sz="1800" dirty="0" smtClean="0">
                <a:solidFill>
                  <a:prstClr val="black"/>
                </a:solidFill>
                <a:latin typeface="Calibri" charset="0"/>
              </a:rPr>
              <a:t>...			...</a:t>
            </a:r>
          </a:p>
          <a:p>
            <a:pPr algn="l" defTabSz="457200" eaLnBrk="1" hangingPunct="1">
              <a:spcBef>
                <a:spcPct val="0"/>
              </a:spcBef>
              <a:buClrTx/>
              <a:buSzTx/>
              <a:buFontTx/>
              <a:buNone/>
            </a:pPr>
            <a:r>
              <a:rPr lang="en-US" sz="1800" dirty="0" smtClean="0">
                <a:solidFill>
                  <a:prstClr val="black"/>
                </a:solidFill>
                <a:latin typeface="Calibri" charset="0"/>
              </a:rPr>
              <a:t>INS(A)		.02</a:t>
            </a:r>
          </a:p>
          <a:p>
            <a:pPr algn="l" defTabSz="457200" eaLnBrk="1" hangingPunct="1">
              <a:spcBef>
                <a:spcPct val="0"/>
              </a:spcBef>
              <a:buClrTx/>
              <a:buSzTx/>
              <a:buFontTx/>
              <a:buNone/>
            </a:pPr>
            <a:r>
              <a:rPr lang="en-US" sz="1800" dirty="0" smtClean="0">
                <a:solidFill>
                  <a:prstClr val="black"/>
                </a:solidFill>
                <a:latin typeface="Calibri" charset="0"/>
              </a:rPr>
              <a:t>INS(B)		.01</a:t>
            </a:r>
          </a:p>
          <a:p>
            <a:pPr algn="l" defTabSz="457200" eaLnBrk="1" hangingPunct="1">
              <a:spcBef>
                <a:spcPct val="0"/>
              </a:spcBef>
              <a:buClrTx/>
              <a:buSzTx/>
              <a:buFontTx/>
              <a:buNone/>
            </a:pPr>
            <a:r>
              <a:rPr lang="en-US" sz="1800" dirty="0" smtClean="0">
                <a:solidFill>
                  <a:prstClr val="black"/>
                </a:solidFill>
                <a:latin typeface="Calibri" charset="0"/>
              </a:rPr>
              <a:t>...			...</a:t>
            </a:r>
            <a:endParaRPr lang="en-US" sz="1800" dirty="0">
              <a:solidFill>
                <a:prstClr val="black"/>
              </a:solidFill>
              <a:latin typeface="Calibri" charset="0"/>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60</a:t>
            </a:fld>
            <a:endParaRPr lang="en-US">
              <a:solidFill>
                <a:prstClr val="black">
                  <a:tint val="75000"/>
                </a:prstClr>
              </a:solidFill>
            </a:endParaRPr>
          </a:p>
        </p:txBody>
      </p:sp>
    </p:spTree>
    <p:extLst>
      <p:ext uri="{BB962C8B-B14F-4D97-AF65-F5344CB8AC3E}">
        <p14:creationId xmlns:p14="http://schemas.microsoft.com/office/powerpoint/2010/main" val="413336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3659574" y="3050475"/>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36" name="TextBox 35"/>
          <p:cNvSpPr txBox="1"/>
          <p:nvPr/>
        </p:nvSpPr>
        <p:spPr>
          <a:xfrm>
            <a:off x="3660618"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37" name="TextBox 36"/>
          <p:cNvSpPr txBox="1"/>
          <p:nvPr/>
        </p:nvSpPr>
        <p:spPr>
          <a:xfrm>
            <a:off x="5695448"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6554340"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90132" y="2704028"/>
            <a:ext cx="62254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sp>
        <p:nvSpPr>
          <p:cNvPr id="27" name="Rectangle 26"/>
          <p:cNvSpPr/>
          <p:nvPr/>
        </p:nvSpPr>
        <p:spPr>
          <a:xfrm>
            <a:off x="576328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pic>
        <p:nvPicPr>
          <p:cNvPr id="30" name="Picture 29"/>
          <p:cNvPicPr>
            <a:picLocks noChangeAspect="1"/>
          </p:cNvPicPr>
          <p:nvPr/>
        </p:nvPicPr>
        <p:blipFill>
          <a:blip r:embed="rId3"/>
          <a:stretch>
            <a:fillRect/>
          </a:stretch>
        </p:blipFill>
        <p:spPr>
          <a:xfrm>
            <a:off x="197518" y="5233485"/>
            <a:ext cx="5121896" cy="869624"/>
          </a:xfrm>
          <a:prstGeom prst="rect">
            <a:avLst/>
          </a:prstGeom>
        </p:spPr>
      </p:pic>
      <p:sp>
        <p:nvSpPr>
          <p:cNvPr id="31" name="TextBox 30"/>
          <p:cNvSpPr txBox="1"/>
          <p:nvPr/>
        </p:nvSpPr>
        <p:spPr>
          <a:xfrm>
            <a:off x="2638211" y="4696803"/>
            <a:ext cx="2061557"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Feature Function</a:t>
            </a:r>
            <a:endParaRPr lang="en-US" dirty="0">
              <a:solidFill>
                <a:srgbClr val="595959"/>
              </a:solidFill>
              <a:latin typeface="Cambria"/>
              <a:cs typeface="Cambria"/>
            </a:endParaRPr>
          </a:p>
        </p:txBody>
      </p:sp>
      <p:sp>
        <p:nvSpPr>
          <p:cNvPr id="32" name="TextBox 31"/>
          <p:cNvSpPr txBox="1"/>
          <p:nvPr/>
        </p:nvSpPr>
        <p:spPr>
          <a:xfrm>
            <a:off x="4254369" y="6354987"/>
            <a:ext cx="1082598"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Weights</a:t>
            </a:r>
            <a:endParaRPr lang="en-US" dirty="0">
              <a:solidFill>
                <a:srgbClr val="595959"/>
              </a:solidFill>
              <a:latin typeface="Cambria"/>
              <a:cs typeface="Cambria"/>
            </a:endParaRPr>
          </a:p>
        </p:txBody>
      </p:sp>
      <p:cxnSp>
        <p:nvCxnSpPr>
          <p:cNvPr id="33" name="Straight Arrow Connector 32"/>
          <p:cNvCxnSpPr/>
          <p:nvPr/>
        </p:nvCxnSpPr>
        <p:spPr>
          <a:xfrm flipH="1" flipV="1">
            <a:off x="3653598" y="5813767"/>
            <a:ext cx="600771" cy="54122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254369" y="5066135"/>
            <a:ext cx="295462" cy="24399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140540" y="4185980"/>
            <a:ext cx="2931252" cy="2631490"/>
          </a:xfrm>
          <a:prstGeom prst="rect">
            <a:avLst/>
          </a:prstGeom>
          <a:solidFill>
            <a:schemeClr val="bg1"/>
          </a:solidFill>
          <a:ln w="38100">
            <a:solidFill>
              <a:schemeClr val="accent4"/>
            </a:solidFill>
          </a:ln>
          <a:effectLst>
            <a:outerShdw blurRad="50800" dist="38100" dir="2700000" sx="103000" sy="103000" algn="tl" rotWithShape="0">
              <a:srgbClr val="000000">
                <a:alpha val="43000"/>
              </a:srgbClr>
            </a:outerShdw>
          </a:effectLst>
        </p:spPr>
        <p:txBody>
          <a:bodyPr wrap="square" rtlCol="0">
            <a:spAutoFit/>
          </a:bodyPr>
          <a:lstStyle/>
          <a:p>
            <a:pPr algn="l" defTabSz="457200" eaLnBrk="1" hangingPunct="1">
              <a:spcBef>
                <a:spcPct val="0"/>
              </a:spcBef>
              <a:buClrTx/>
              <a:buSzTx/>
              <a:buFontTx/>
              <a:buNone/>
            </a:pPr>
            <a:r>
              <a:rPr lang="en-US" sz="3000" b="1" dirty="0">
                <a:solidFill>
                  <a:prstClr val="black"/>
                </a:solidFill>
                <a:latin typeface="Calibri" charset="0"/>
              </a:rPr>
              <a:t>Features</a:t>
            </a:r>
          </a:p>
          <a:p>
            <a:pPr algn="l" defTabSz="457200" eaLnBrk="1" hangingPunct="1">
              <a:spcBef>
                <a:spcPct val="0"/>
              </a:spcBef>
              <a:buClrTx/>
              <a:buSzTx/>
              <a:buFontTx/>
              <a:buNone/>
            </a:pPr>
            <a:endParaRPr lang="en-US" sz="2400" b="1" dirty="0">
              <a:solidFill>
                <a:prstClr val="black"/>
              </a:solidFill>
              <a:latin typeface="Calibri" charset="0"/>
            </a:endParaRPr>
          </a:p>
          <a:p>
            <a:pPr algn="l" defTabSz="457200" eaLnBrk="1" hangingPunct="1">
              <a:spcBef>
                <a:spcPct val="0"/>
              </a:spcBef>
              <a:buClrTx/>
              <a:buSzTx/>
              <a:buFontTx/>
              <a:buNone/>
            </a:pPr>
            <a:endParaRPr lang="en-US" sz="2500" dirty="0" smtClean="0">
              <a:solidFill>
                <a:prstClr val="black"/>
              </a:solidFill>
              <a:latin typeface="Cambria"/>
              <a:cs typeface="Cambria"/>
            </a:endParaRPr>
          </a:p>
          <a:p>
            <a:pPr algn="l" defTabSz="457200" eaLnBrk="1" hangingPunct="1">
              <a:spcBef>
                <a:spcPct val="0"/>
              </a:spcBef>
              <a:buClrTx/>
              <a:buSzTx/>
              <a:buFontTx/>
              <a:buNone/>
            </a:pPr>
            <a:endParaRPr lang="en-US" sz="2500" dirty="0">
              <a:solidFill>
                <a:prstClr val="black"/>
              </a:solidFill>
              <a:latin typeface="Cambria"/>
              <a:cs typeface="Cambria"/>
            </a:endParaRPr>
          </a:p>
          <a:p>
            <a:pPr algn="l" defTabSz="457200" eaLnBrk="1" hangingPunct="1">
              <a:spcBef>
                <a:spcPct val="0"/>
              </a:spcBef>
              <a:buClrTx/>
              <a:buSzTx/>
              <a:buFontTx/>
              <a:buNone/>
            </a:pPr>
            <a:endParaRPr lang="en-US" sz="2500" dirty="0">
              <a:solidFill>
                <a:prstClr val="black"/>
              </a:solidFill>
              <a:latin typeface="Cambria"/>
              <a:cs typeface="Cambria"/>
            </a:endParaRPr>
          </a:p>
          <a:p>
            <a:pPr algn="l" defTabSz="457200" eaLnBrk="1" hangingPunct="1">
              <a:spcBef>
                <a:spcPct val="0"/>
              </a:spcBef>
              <a:buClrTx/>
              <a:buSzTx/>
              <a:buFontTx/>
              <a:buNone/>
            </a:pPr>
            <a:endParaRPr lang="en-US" sz="1800" dirty="0" smtClean="0">
              <a:solidFill>
                <a:prstClr val="black"/>
              </a:solidFill>
              <a:latin typeface="Times"/>
              <a:cs typeface="Times"/>
            </a:endParaRPr>
          </a:p>
          <a:p>
            <a:pPr algn="l" defTabSz="457200" eaLnBrk="1" hangingPunct="1">
              <a:spcBef>
                <a:spcPct val="0"/>
              </a:spcBef>
              <a:buClrTx/>
              <a:buSzTx/>
              <a:buFontTx/>
              <a:buNone/>
            </a:pPr>
            <a:endParaRPr lang="en-US" sz="1800" dirty="0">
              <a:solidFill>
                <a:prstClr val="black"/>
              </a:solidFill>
              <a:latin typeface="Times"/>
              <a:cs typeface="Times"/>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61</a:t>
            </a:fld>
            <a:endParaRPr lang="en-US">
              <a:solidFill>
                <a:prstClr val="black">
                  <a:tint val="75000"/>
                </a:prstClr>
              </a:solidFill>
            </a:endParaRPr>
          </a:p>
        </p:txBody>
      </p:sp>
    </p:spTree>
    <p:extLst>
      <p:ext uri="{BB962C8B-B14F-4D97-AF65-F5344CB8AC3E}">
        <p14:creationId xmlns:p14="http://schemas.microsoft.com/office/powerpoint/2010/main" val="18485922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3659574" y="3050475"/>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38" name="TextBox 37"/>
          <p:cNvSpPr txBox="1"/>
          <p:nvPr/>
        </p:nvSpPr>
        <p:spPr>
          <a:xfrm>
            <a:off x="3660618"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39" name="TextBox 38"/>
          <p:cNvSpPr txBox="1"/>
          <p:nvPr/>
        </p:nvSpPr>
        <p:spPr>
          <a:xfrm>
            <a:off x="5695448"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6554340"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90132" y="2704028"/>
            <a:ext cx="62254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sp>
        <p:nvSpPr>
          <p:cNvPr id="27" name="Rectangle 26"/>
          <p:cNvSpPr/>
          <p:nvPr/>
        </p:nvSpPr>
        <p:spPr>
          <a:xfrm>
            <a:off x="576328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pic>
        <p:nvPicPr>
          <p:cNvPr id="30" name="Picture 29"/>
          <p:cNvPicPr>
            <a:picLocks noChangeAspect="1"/>
          </p:cNvPicPr>
          <p:nvPr/>
        </p:nvPicPr>
        <p:blipFill>
          <a:blip r:embed="rId3"/>
          <a:stretch>
            <a:fillRect/>
          </a:stretch>
        </p:blipFill>
        <p:spPr>
          <a:xfrm>
            <a:off x="197518" y="5233485"/>
            <a:ext cx="5121896" cy="869624"/>
          </a:xfrm>
          <a:prstGeom prst="rect">
            <a:avLst/>
          </a:prstGeom>
        </p:spPr>
      </p:pic>
      <p:sp>
        <p:nvSpPr>
          <p:cNvPr id="31" name="TextBox 30"/>
          <p:cNvSpPr txBox="1"/>
          <p:nvPr/>
        </p:nvSpPr>
        <p:spPr>
          <a:xfrm>
            <a:off x="2638211" y="4696803"/>
            <a:ext cx="2061557"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Feature Function</a:t>
            </a:r>
            <a:endParaRPr lang="en-US" dirty="0">
              <a:solidFill>
                <a:srgbClr val="595959"/>
              </a:solidFill>
              <a:latin typeface="Cambria"/>
              <a:cs typeface="Cambria"/>
            </a:endParaRPr>
          </a:p>
        </p:txBody>
      </p:sp>
      <p:sp>
        <p:nvSpPr>
          <p:cNvPr id="32" name="TextBox 31"/>
          <p:cNvSpPr txBox="1"/>
          <p:nvPr/>
        </p:nvSpPr>
        <p:spPr>
          <a:xfrm>
            <a:off x="4254369" y="6354987"/>
            <a:ext cx="1082598"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Weights</a:t>
            </a:r>
            <a:endParaRPr lang="en-US" dirty="0">
              <a:solidFill>
                <a:srgbClr val="595959"/>
              </a:solidFill>
              <a:latin typeface="Cambria"/>
              <a:cs typeface="Cambria"/>
            </a:endParaRPr>
          </a:p>
        </p:txBody>
      </p:sp>
      <p:cxnSp>
        <p:nvCxnSpPr>
          <p:cNvPr id="33" name="Straight Arrow Connector 32"/>
          <p:cNvCxnSpPr/>
          <p:nvPr/>
        </p:nvCxnSpPr>
        <p:spPr>
          <a:xfrm flipH="1" flipV="1">
            <a:off x="3653598" y="5813767"/>
            <a:ext cx="600771" cy="54122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254369" y="5066135"/>
            <a:ext cx="295462" cy="24399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140540" y="4185980"/>
            <a:ext cx="2931252" cy="2631490"/>
          </a:xfrm>
          <a:prstGeom prst="rect">
            <a:avLst/>
          </a:prstGeom>
          <a:solidFill>
            <a:schemeClr val="bg1"/>
          </a:solidFill>
          <a:ln w="38100">
            <a:solidFill>
              <a:schemeClr val="accent4"/>
            </a:solidFill>
          </a:ln>
          <a:effectLst>
            <a:outerShdw blurRad="50800" dist="38100" dir="2700000" sx="103000" sy="103000" algn="tl" rotWithShape="0">
              <a:srgbClr val="000000">
                <a:alpha val="43000"/>
              </a:srgbClr>
            </a:outerShdw>
          </a:effectLst>
        </p:spPr>
        <p:txBody>
          <a:bodyPr wrap="square" rtlCol="0">
            <a:spAutoFit/>
          </a:bodyPr>
          <a:lstStyle/>
          <a:p>
            <a:pPr algn="l" defTabSz="457200" eaLnBrk="1" hangingPunct="1">
              <a:spcBef>
                <a:spcPct val="0"/>
              </a:spcBef>
              <a:buClrTx/>
              <a:buSzTx/>
              <a:buFontTx/>
              <a:buNone/>
            </a:pPr>
            <a:r>
              <a:rPr lang="en-US" sz="3000" b="1" dirty="0">
                <a:solidFill>
                  <a:prstClr val="black"/>
                </a:solidFill>
                <a:latin typeface="Calibri" charset="0"/>
              </a:rPr>
              <a:t>Features</a:t>
            </a:r>
          </a:p>
          <a:p>
            <a:pPr algn="l" defTabSz="457200" eaLnBrk="1" hangingPunct="1">
              <a:spcBef>
                <a:spcPct val="0"/>
              </a:spcBef>
              <a:buClrTx/>
              <a:buSzTx/>
              <a:buFontTx/>
              <a:buNone/>
            </a:pPr>
            <a:endParaRPr lang="en-US" sz="2400" b="1" dirty="0">
              <a:solidFill>
                <a:prstClr val="black"/>
              </a:solidFill>
              <a:latin typeface="Calibri" charset="0"/>
            </a:endParaRPr>
          </a:p>
          <a:p>
            <a:pPr algn="l" defTabSz="457200" eaLnBrk="1" hangingPunct="1">
              <a:spcBef>
                <a:spcPct val="0"/>
              </a:spcBef>
              <a:buClrTx/>
              <a:buSzTx/>
              <a:buFontTx/>
              <a:buNone/>
            </a:pPr>
            <a:r>
              <a:rPr lang="en-US" sz="2500" dirty="0">
                <a:solidFill>
                  <a:prstClr val="black"/>
                </a:solidFill>
                <a:latin typeface="Cambria"/>
                <a:cs typeface="Cambria"/>
              </a:rPr>
              <a:t>Surface Form</a:t>
            </a:r>
          </a:p>
          <a:p>
            <a:pPr algn="l" defTabSz="457200" eaLnBrk="1" hangingPunct="1">
              <a:spcBef>
                <a:spcPct val="0"/>
              </a:spcBef>
              <a:buClrTx/>
              <a:buSzTx/>
              <a:buFontTx/>
              <a:buNone/>
            </a:pPr>
            <a:endParaRPr lang="en-US" sz="2500" dirty="0">
              <a:solidFill>
                <a:prstClr val="black"/>
              </a:solidFill>
              <a:latin typeface="Cambria"/>
              <a:cs typeface="Cambria"/>
            </a:endParaRPr>
          </a:p>
          <a:p>
            <a:pPr algn="l" defTabSz="457200" eaLnBrk="1" hangingPunct="1">
              <a:spcBef>
                <a:spcPct val="0"/>
              </a:spcBef>
              <a:buClrTx/>
              <a:buSzTx/>
              <a:buFontTx/>
              <a:buNone/>
            </a:pPr>
            <a:endParaRPr lang="en-US" sz="2500" dirty="0">
              <a:solidFill>
                <a:prstClr val="black"/>
              </a:solidFill>
              <a:latin typeface="Cambria"/>
              <a:cs typeface="Cambria"/>
            </a:endParaRPr>
          </a:p>
          <a:p>
            <a:pPr algn="l" defTabSz="457200" eaLnBrk="1" hangingPunct="1">
              <a:spcBef>
                <a:spcPct val="0"/>
              </a:spcBef>
              <a:buClrTx/>
              <a:buSzTx/>
              <a:buFontTx/>
              <a:buNone/>
            </a:pPr>
            <a:endParaRPr lang="en-US" sz="1800" dirty="0" smtClean="0">
              <a:solidFill>
                <a:prstClr val="black"/>
              </a:solidFill>
              <a:latin typeface="Times"/>
              <a:cs typeface="Times"/>
            </a:endParaRPr>
          </a:p>
          <a:p>
            <a:pPr algn="l" defTabSz="457200" eaLnBrk="1" hangingPunct="1">
              <a:spcBef>
                <a:spcPct val="0"/>
              </a:spcBef>
              <a:buClrTx/>
              <a:buSzTx/>
              <a:buFontTx/>
              <a:buNone/>
            </a:pPr>
            <a:endParaRPr lang="en-US" sz="1800" dirty="0">
              <a:solidFill>
                <a:prstClr val="black"/>
              </a:solidFill>
              <a:latin typeface="Times"/>
              <a:cs typeface="Times"/>
            </a:endParaRPr>
          </a:p>
        </p:txBody>
      </p:sp>
      <p:cxnSp>
        <p:nvCxnSpPr>
          <p:cNvPr id="36" name="Curved Connector 35"/>
          <p:cNvCxnSpPr>
            <a:stCxn id="29" idx="1"/>
          </p:cNvCxnSpPr>
          <p:nvPr/>
        </p:nvCxnSpPr>
        <p:spPr>
          <a:xfrm rot="10800000">
            <a:off x="5861480" y="3963891"/>
            <a:ext cx="279060" cy="1537834"/>
          </a:xfrm>
          <a:prstGeom prst="curvedConnector2">
            <a:avLst/>
          </a:prstGeom>
          <a:ln w="50800">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Curved Connector 36"/>
          <p:cNvCxnSpPr>
            <a:stCxn id="29" idx="1"/>
            <a:endCxn id="26" idx="2"/>
          </p:cNvCxnSpPr>
          <p:nvPr/>
        </p:nvCxnSpPr>
        <p:spPr>
          <a:xfrm rot="10800000">
            <a:off x="5151084" y="4007069"/>
            <a:ext cx="989457" cy="1494656"/>
          </a:xfrm>
          <a:prstGeom prst="curvedConnector2">
            <a:avLst/>
          </a:prstGeom>
          <a:ln w="50800">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62</a:t>
            </a:fld>
            <a:endParaRPr lang="en-US">
              <a:solidFill>
                <a:prstClr val="black">
                  <a:tint val="75000"/>
                </a:prstClr>
              </a:solidFill>
            </a:endParaRPr>
          </a:p>
        </p:txBody>
      </p:sp>
    </p:spTree>
    <p:extLst>
      <p:ext uri="{BB962C8B-B14F-4D97-AF65-F5344CB8AC3E}">
        <p14:creationId xmlns:p14="http://schemas.microsoft.com/office/powerpoint/2010/main" val="14695748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3659574" y="3050475"/>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3660618"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5695448"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6554340"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90132" y="2704028"/>
            <a:ext cx="62254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sp>
        <p:nvSpPr>
          <p:cNvPr id="27" name="Rectangle 26"/>
          <p:cNvSpPr/>
          <p:nvPr/>
        </p:nvSpPr>
        <p:spPr>
          <a:xfrm>
            <a:off x="576328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pic>
        <p:nvPicPr>
          <p:cNvPr id="30" name="Picture 29"/>
          <p:cNvPicPr>
            <a:picLocks noChangeAspect="1"/>
          </p:cNvPicPr>
          <p:nvPr/>
        </p:nvPicPr>
        <p:blipFill>
          <a:blip r:embed="rId3"/>
          <a:stretch>
            <a:fillRect/>
          </a:stretch>
        </p:blipFill>
        <p:spPr>
          <a:xfrm>
            <a:off x="197518" y="5233485"/>
            <a:ext cx="5121896" cy="869624"/>
          </a:xfrm>
          <a:prstGeom prst="rect">
            <a:avLst/>
          </a:prstGeom>
        </p:spPr>
      </p:pic>
      <p:sp>
        <p:nvSpPr>
          <p:cNvPr id="31" name="TextBox 30"/>
          <p:cNvSpPr txBox="1"/>
          <p:nvPr/>
        </p:nvSpPr>
        <p:spPr>
          <a:xfrm>
            <a:off x="2638211" y="4696803"/>
            <a:ext cx="2061557"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Feature Function</a:t>
            </a:r>
            <a:endParaRPr lang="en-US" dirty="0">
              <a:solidFill>
                <a:srgbClr val="595959"/>
              </a:solidFill>
              <a:latin typeface="Cambria"/>
              <a:cs typeface="Cambria"/>
            </a:endParaRPr>
          </a:p>
        </p:txBody>
      </p:sp>
      <p:sp>
        <p:nvSpPr>
          <p:cNvPr id="32" name="TextBox 31"/>
          <p:cNvSpPr txBox="1"/>
          <p:nvPr/>
        </p:nvSpPr>
        <p:spPr>
          <a:xfrm>
            <a:off x="4254369" y="6354987"/>
            <a:ext cx="1082598"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Weights</a:t>
            </a:r>
            <a:endParaRPr lang="en-US" dirty="0">
              <a:solidFill>
                <a:srgbClr val="595959"/>
              </a:solidFill>
              <a:latin typeface="Cambria"/>
              <a:cs typeface="Cambria"/>
            </a:endParaRPr>
          </a:p>
        </p:txBody>
      </p:sp>
      <p:cxnSp>
        <p:nvCxnSpPr>
          <p:cNvPr id="33" name="Straight Arrow Connector 32"/>
          <p:cNvCxnSpPr/>
          <p:nvPr/>
        </p:nvCxnSpPr>
        <p:spPr>
          <a:xfrm flipH="1" flipV="1">
            <a:off x="3653598" y="5813767"/>
            <a:ext cx="600771" cy="54122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254369" y="5066135"/>
            <a:ext cx="295462" cy="24399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140540" y="4185980"/>
            <a:ext cx="2931252" cy="2631490"/>
          </a:xfrm>
          <a:prstGeom prst="rect">
            <a:avLst/>
          </a:prstGeom>
          <a:solidFill>
            <a:schemeClr val="bg1"/>
          </a:solidFill>
          <a:ln w="38100">
            <a:solidFill>
              <a:schemeClr val="accent4"/>
            </a:solidFill>
          </a:ln>
          <a:effectLst>
            <a:outerShdw blurRad="50800" dist="38100" dir="2700000" sx="103000" sy="103000" algn="tl" rotWithShape="0">
              <a:srgbClr val="000000">
                <a:alpha val="43000"/>
              </a:srgbClr>
            </a:outerShdw>
          </a:effectLst>
        </p:spPr>
        <p:txBody>
          <a:bodyPr wrap="square" rtlCol="0">
            <a:spAutoFit/>
          </a:bodyPr>
          <a:lstStyle/>
          <a:p>
            <a:pPr algn="l" defTabSz="457200" eaLnBrk="1" hangingPunct="1">
              <a:spcBef>
                <a:spcPct val="0"/>
              </a:spcBef>
              <a:buClrTx/>
              <a:buSzTx/>
              <a:buFontTx/>
              <a:buNone/>
            </a:pPr>
            <a:r>
              <a:rPr lang="en-US" sz="3000" b="1" dirty="0">
                <a:solidFill>
                  <a:prstClr val="black"/>
                </a:solidFill>
                <a:latin typeface="Calibri" charset="0"/>
              </a:rPr>
              <a:t>Features</a:t>
            </a:r>
          </a:p>
          <a:p>
            <a:pPr algn="l" defTabSz="457200" eaLnBrk="1" hangingPunct="1">
              <a:spcBef>
                <a:spcPct val="0"/>
              </a:spcBef>
              <a:buClrTx/>
              <a:buSzTx/>
              <a:buFontTx/>
              <a:buNone/>
            </a:pPr>
            <a:endParaRPr lang="en-US" sz="2400" b="1" dirty="0">
              <a:solidFill>
                <a:prstClr val="black"/>
              </a:solidFill>
              <a:latin typeface="Calibri" charset="0"/>
            </a:endParaRPr>
          </a:p>
          <a:p>
            <a:pPr algn="l" defTabSz="457200" eaLnBrk="1" hangingPunct="1">
              <a:spcBef>
                <a:spcPct val="0"/>
              </a:spcBef>
              <a:buClrTx/>
              <a:buSzTx/>
              <a:buFontTx/>
              <a:buNone/>
            </a:pPr>
            <a:r>
              <a:rPr lang="en-US" sz="2500" dirty="0">
                <a:solidFill>
                  <a:prstClr val="black"/>
                </a:solidFill>
                <a:latin typeface="Cambria"/>
                <a:cs typeface="Cambria"/>
              </a:rPr>
              <a:t>Surface Form</a:t>
            </a:r>
          </a:p>
          <a:p>
            <a:pPr algn="l" defTabSz="457200" eaLnBrk="1" hangingPunct="1">
              <a:spcBef>
                <a:spcPct val="0"/>
              </a:spcBef>
              <a:buClrTx/>
              <a:buSzTx/>
              <a:buFontTx/>
              <a:buNone/>
            </a:pPr>
            <a:r>
              <a:rPr lang="en-US" sz="2500" dirty="0" smtClean="0">
                <a:solidFill>
                  <a:prstClr val="black"/>
                </a:solidFill>
                <a:latin typeface="Cambria"/>
                <a:cs typeface="Cambria"/>
              </a:rPr>
              <a:t>Transduction</a:t>
            </a:r>
          </a:p>
          <a:p>
            <a:pPr algn="l" defTabSz="457200" eaLnBrk="1" hangingPunct="1">
              <a:spcBef>
                <a:spcPct val="0"/>
              </a:spcBef>
              <a:buClrTx/>
              <a:buSzTx/>
              <a:buFontTx/>
              <a:buNone/>
            </a:pPr>
            <a:endParaRPr lang="en-US" sz="2500" dirty="0" smtClean="0">
              <a:solidFill>
                <a:prstClr val="black"/>
              </a:solidFill>
              <a:latin typeface="Cambria"/>
              <a:cs typeface="Cambria"/>
            </a:endParaRPr>
          </a:p>
          <a:p>
            <a:pPr algn="l" defTabSz="457200" eaLnBrk="1" hangingPunct="1">
              <a:spcBef>
                <a:spcPct val="0"/>
              </a:spcBef>
              <a:buClrTx/>
              <a:buSzTx/>
              <a:buFontTx/>
              <a:buNone/>
            </a:pPr>
            <a:endParaRPr lang="en-US" sz="1800" dirty="0" smtClean="0">
              <a:solidFill>
                <a:prstClr val="black"/>
              </a:solidFill>
              <a:latin typeface="Times"/>
              <a:cs typeface="Times"/>
            </a:endParaRPr>
          </a:p>
          <a:p>
            <a:pPr algn="l" defTabSz="457200" eaLnBrk="1" hangingPunct="1">
              <a:spcBef>
                <a:spcPct val="0"/>
              </a:spcBef>
              <a:buClrTx/>
              <a:buSzTx/>
              <a:buFontTx/>
              <a:buNone/>
            </a:pPr>
            <a:endParaRPr lang="en-US" sz="1800" dirty="0">
              <a:solidFill>
                <a:prstClr val="black"/>
              </a:solidFill>
              <a:latin typeface="Times"/>
              <a:cs typeface="Times"/>
            </a:endParaRPr>
          </a:p>
        </p:txBody>
      </p:sp>
      <p:cxnSp>
        <p:nvCxnSpPr>
          <p:cNvPr id="36" name="Curved Connector 35"/>
          <p:cNvCxnSpPr/>
          <p:nvPr/>
        </p:nvCxnSpPr>
        <p:spPr>
          <a:xfrm rot="16200000" flipV="1">
            <a:off x="5996575" y="2734203"/>
            <a:ext cx="1595743" cy="1307812"/>
          </a:xfrm>
          <a:prstGeom prst="curvedConnector3">
            <a:avLst>
              <a:gd name="adj1" fmla="val 50000"/>
            </a:avLst>
          </a:prstGeom>
          <a:ln w="50800">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Curved Connector 36"/>
          <p:cNvCxnSpPr>
            <a:stCxn id="29" idx="1"/>
          </p:cNvCxnSpPr>
          <p:nvPr/>
        </p:nvCxnSpPr>
        <p:spPr>
          <a:xfrm rot="10800000">
            <a:off x="5861480" y="3786531"/>
            <a:ext cx="279060" cy="1715194"/>
          </a:xfrm>
          <a:prstGeom prst="curvedConnector2">
            <a:avLst/>
          </a:prstGeom>
          <a:ln w="50800">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63</a:t>
            </a:fld>
            <a:endParaRPr lang="en-US">
              <a:solidFill>
                <a:prstClr val="black">
                  <a:tint val="75000"/>
                </a:prstClr>
              </a:solidFill>
            </a:endParaRPr>
          </a:p>
        </p:txBody>
      </p:sp>
    </p:spTree>
    <p:extLst>
      <p:ext uri="{BB962C8B-B14F-4D97-AF65-F5344CB8AC3E}">
        <p14:creationId xmlns:p14="http://schemas.microsoft.com/office/powerpoint/2010/main" val="18503119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3659574" y="3050475"/>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39" name="TextBox 38"/>
          <p:cNvSpPr txBox="1"/>
          <p:nvPr/>
        </p:nvSpPr>
        <p:spPr>
          <a:xfrm>
            <a:off x="3660618"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40" name="TextBox 39"/>
          <p:cNvSpPr txBox="1"/>
          <p:nvPr/>
        </p:nvSpPr>
        <p:spPr>
          <a:xfrm>
            <a:off x="5695448"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6554340"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90132" y="2704028"/>
            <a:ext cx="62254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sp>
        <p:nvSpPr>
          <p:cNvPr id="27" name="Rectangle 26"/>
          <p:cNvSpPr/>
          <p:nvPr/>
        </p:nvSpPr>
        <p:spPr>
          <a:xfrm>
            <a:off x="576328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pic>
        <p:nvPicPr>
          <p:cNvPr id="30" name="Picture 29"/>
          <p:cNvPicPr>
            <a:picLocks noChangeAspect="1"/>
          </p:cNvPicPr>
          <p:nvPr/>
        </p:nvPicPr>
        <p:blipFill>
          <a:blip r:embed="rId3"/>
          <a:stretch>
            <a:fillRect/>
          </a:stretch>
        </p:blipFill>
        <p:spPr>
          <a:xfrm>
            <a:off x="197518" y="5233485"/>
            <a:ext cx="5121896" cy="869624"/>
          </a:xfrm>
          <a:prstGeom prst="rect">
            <a:avLst/>
          </a:prstGeom>
        </p:spPr>
      </p:pic>
      <p:sp>
        <p:nvSpPr>
          <p:cNvPr id="31" name="TextBox 30"/>
          <p:cNvSpPr txBox="1"/>
          <p:nvPr/>
        </p:nvSpPr>
        <p:spPr>
          <a:xfrm>
            <a:off x="2638211" y="4696803"/>
            <a:ext cx="2061557"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Feature Function</a:t>
            </a:r>
            <a:endParaRPr lang="en-US" dirty="0">
              <a:solidFill>
                <a:srgbClr val="595959"/>
              </a:solidFill>
              <a:latin typeface="Cambria"/>
              <a:cs typeface="Cambria"/>
            </a:endParaRPr>
          </a:p>
        </p:txBody>
      </p:sp>
      <p:sp>
        <p:nvSpPr>
          <p:cNvPr id="32" name="TextBox 31"/>
          <p:cNvSpPr txBox="1"/>
          <p:nvPr/>
        </p:nvSpPr>
        <p:spPr>
          <a:xfrm>
            <a:off x="4254369" y="6354987"/>
            <a:ext cx="1082598" cy="40011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dirty="0" smtClean="0">
                <a:solidFill>
                  <a:srgbClr val="595959"/>
                </a:solidFill>
                <a:latin typeface="Cambria"/>
                <a:cs typeface="Cambria"/>
              </a:rPr>
              <a:t>Weights</a:t>
            </a:r>
            <a:endParaRPr lang="en-US" dirty="0">
              <a:solidFill>
                <a:srgbClr val="595959"/>
              </a:solidFill>
              <a:latin typeface="Cambria"/>
              <a:cs typeface="Cambria"/>
            </a:endParaRPr>
          </a:p>
        </p:txBody>
      </p:sp>
      <p:cxnSp>
        <p:nvCxnSpPr>
          <p:cNvPr id="33" name="Straight Arrow Connector 32"/>
          <p:cNvCxnSpPr/>
          <p:nvPr/>
        </p:nvCxnSpPr>
        <p:spPr>
          <a:xfrm flipH="1" flipV="1">
            <a:off x="3653598" y="5813767"/>
            <a:ext cx="600771" cy="54122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254369" y="5066135"/>
            <a:ext cx="295462" cy="24399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140540" y="4185980"/>
            <a:ext cx="2931252" cy="2631490"/>
          </a:xfrm>
          <a:prstGeom prst="rect">
            <a:avLst/>
          </a:prstGeom>
          <a:solidFill>
            <a:schemeClr val="bg1"/>
          </a:solidFill>
          <a:ln w="38100">
            <a:solidFill>
              <a:schemeClr val="accent4"/>
            </a:solidFill>
          </a:ln>
          <a:effectLst>
            <a:outerShdw blurRad="50800" dist="38100" dir="2700000" sx="103000" sy="103000" algn="tl" rotWithShape="0">
              <a:srgbClr val="000000">
                <a:alpha val="43000"/>
              </a:srgbClr>
            </a:outerShdw>
          </a:effectLst>
        </p:spPr>
        <p:txBody>
          <a:bodyPr wrap="square" rtlCol="0">
            <a:spAutoFit/>
          </a:bodyPr>
          <a:lstStyle/>
          <a:p>
            <a:pPr algn="l" defTabSz="457200" eaLnBrk="1" hangingPunct="1">
              <a:spcBef>
                <a:spcPct val="0"/>
              </a:spcBef>
              <a:buClrTx/>
              <a:buSzTx/>
              <a:buFontTx/>
              <a:buNone/>
            </a:pPr>
            <a:r>
              <a:rPr lang="en-US" sz="3000" b="1" dirty="0">
                <a:solidFill>
                  <a:prstClr val="black"/>
                </a:solidFill>
                <a:latin typeface="Calibri" charset="0"/>
              </a:rPr>
              <a:t>Features</a:t>
            </a:r>
          </a:p>
          <a:p>
            <a:pPr algn="l" defTabSz="457200" eaLnBrk="1" hangingPunct="1">
              <a:spcBef>
                <a:spcPct val="0"/>
              </a:spcBef>
              <a:buClrTx/>
              <a:buSzTx/>
              <a:buFontTx/>
              <a:buNone/>
            </a:pPr>
            <a:endParaRPr lang="en-US" sz="2400" b="1" dirty="0">
              <a:solidFill>
                <a:prstClr val="black"/>
              </a:solidFill>
              <a:latin typeface="Calibri" charset="0"/>
            </a:endParaRPr>
          </a:p>
          <a:p>
            <a:pPr algn="l" defTabSz="457200" eaLnBrk="1" hangingPunct="1">
              <a:spcBef>
                <a:spcPct val="0"/>
              </a:spcBef>
              <a:buClrTx/>
              <a:buSzTx/>
              <a:buFontTx/>
              <a:buNone/>
            </a:pPr>
            <a:r>
              <a:rPr lang="en-US" sz="2500" dirty="0">
                <a:solidFill>
                  <a:prstClr val="black"/>
                </a:solidFill>
                <a:latin typeface="Cambria"/>
                <a:cs typeface="Cambria"/>
              </a:rPr>
              <a:t>Surface Form</a:t>
            </a:r>
          </a:p>
          <a:p>
            <a:pPr algn="l" defTabSz="457200" eaLnBrk="1" hangingPunct="1">
              <a:spcBef>
                <a:spcPct val="0"/>
              </a:spcBef>
              <a:buClrTx/>
              <a:buSzTx/>
              <a:buFontTx/>
              <a:buNone/>
            </a:pPr>
            <a:r>
              <a:rPr lang="en-US" sz="2500" dirty="0" smtClean="0">
                <a:solidFill>
                  <a:prstClr val="black"/>
                </a:solidFill>
                <a:latin typeface="Cambria"/>
                <a:cs typeface="Cambria"/>
              </a:rPr>
              <a:t>Transduction</a:t>
            </a:r>
          </a:p>
          <a:p>
            <a:pPr algn="l" defTabSz="457200" eaLnBrk="1" hangingPunct="1">
              <a:spcBef>
                <a:spcPct val="0"/>
              </a:spcBef>
              <a:buClrTx/>
              <a:buSzTx/>
              <a:buFontTx/>
              <a:buNone/>
            </a:pPr>
            <a:r>
              <a:rPr lang="en-US" sz="2500" dirty="0">
                <a:solidFill>
                  <a:prstClr val="black"/>
                </a:solidFill>
                <a:latin typeface="Cambria"/>
                <a:cs typeface="Cambria"/>
              </a:rPr>
              <a:t>Upper </a:t>
            </a:r>
            <a:r>
              <a:rPr lang="en-US" sz="2500" dirty="0" smtClean="0">
                <a:solidFill>
                  <a:prstClr val="black"/>
                </a:solidFill>
                <a:latin typeface="Cambria"/>
                <a:cs typeface="Cambria"/>
              </a:rPr>
              <a:t>String</a:t>
            </a:r>
            <a:endParaRPr lang="en-US" sz="2500" dirty="0">
              <a:solidFill>
                <a:prstClr val="black"/>
              </a:solidFill>
              <a:latin typeface="Cambria"/>
              <a:cs typeface="Cambria"/>
            </a:endParaRPr>
          </a:p>
          <a:p>
            <a:pPr algn="l" defTabSz="457200" eaLnBrk="1" hangingPunct="1">
              <a:spcBef>
                <a:spcPct val="0"/>
              </a:spcBef>
              <a:buClrTx/>
              <a:buSzTx/>
              <a:buFontTx/>
              <a:buNone/>
            </a:pPr>
            <a:endParaRPr lang="en-US" sz="1800" dirty="0" smtClean="0">
              <a:solidFill>
                <a:prstClr val="black"/>
              </a:solidFill>
              <a:latin typeface="Times"/>
              <a:cs typeface="Times"/>
            </a:endParaRPr>
          </a:p>
          <a:p>
            <a:pPr algn="l" defTabSz="457200" eaLnBrk="1" hangingPunct="1">
              <a:spcBef>
                <a:spcPct val="0"/>
              </a:spcBef>
              <a:buClrTx/>
              <a:buSzTx/>
              <a:buFontTx/>
              <a:buNone/>
            </a:pPr>
            <a:endParaRPr lang="en-US" sz="1800" dirty="0">
              <a:solidFill>
                <a:prstClr val="black"/>
              </a:solidFill>
              <a:latin typeface="Times"/>
              <a:cs typeface="Times"/>
            </a:endParaRPr>
          </a:p>
        </p:txBody>
      </p:sp>
      <p:cxnSp>
        <p:nvCxnSpPr>
          <p:cNvPr id="36" name="Curved Connector 35"/>
          <p:cNvCxnSpPr/>
          <p:nvPr/>
        </p:nvCxnSpPr>
        <p:spPr>
          <a:xfrm rot="16200000" flipV="1">
            <a:off x="5996575" y="2734203"/>
            <a:ext cx="1595743" cy="1307812"/>
          </a:xfrm>
          <a:prstGeom prst="curvedConnector3">
            <a:avLst>
              <a:gd name="adj1" fmla="val 50000"/>
            </a:avLst>
          </a:prstGeom>
          <a:ln w="50800">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Curved Connector 36"/>
          <p:cNvCxnSpPr>
            <a:stCxn id="29" idx="1"/>
          </p:cNvCxnSpPr>
          <p:nvPr/>
        </p:nvCxnSpPr>
        <p:spPr>
          <a:xfrm rot="10800000">
            <a:off x="5861480" y="3786531"/>
            <a:ext cx="279060" cy="1715194"/>
          </a:xfrm>
          <a:prstGeom prst="curvedConnector2">
            <a:avLst/>
          </a:prstGeom>
          <a:ln w="50800">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Curved Connector 37"/>
          <p:cNvCxnSpPr>
            <a:endCxn id="15" idx="2"/>
          </p:cNvCxnSpPr>
          <p:nvPr/>
        </p:nvCxnSpPr>
        <p:spPr>
          <a:xfrm rot="16200000" flipV="1">
            <a:off x="6966492" y="3018465"/>
            <a:ext cx="1299053" cy="1035980"/>
          </a:xfrm>
          <a:prstGeom prst="curvedConnector3">
            <a:avLst>
              <a:gd name="adj1" fmla="val 50000"/>
            </a:avLst>
          </a:prstGeom>
          <a:ln w="50800">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64</a:t>
            </a:fld>
            <a:endParaRPr lang="en-US">
              <a:solidFill>
                <a:prstClr val="black">
                  <a:tint val="75000"/>
                </a:prstClr>
              </a:solidFill>
            </a:endParaRPr>
          </a:p>
        </p:txBody>
      </p:sp>
    </p:spTree>
    <p:extLst>
      <p:ext uri="{BB962C8B-B14F-4D97-AF65-F5344CB8AC3E}">
        <p14:creationId xmlns:p14="http://schemas.microsoft.com/office/powerpoint/2010/main" val="7263866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Phonological Attributes</a:t>
            </a:r>
            <a:endParaRPr lang="en-US" dirty="0"/>
          </a:p>
        </p:txBody>
      </p:sp>
      <p:pic>
        <p:nvPicPr>
          <p:cNvPr id="9" name="Picture 8"/>
          <p:cNvPicPr>
            <a:picLocks noChangeAspect="1"/>
          </p:cNvPicPr>
          <p:nvPr/>
        </p:nvPicPr>
        <p:blipFill>
          <a:blip r:embed="rId2"/>
          <a:stretch>
            <a:fillRect/>
          </a:stretch>
        </p:blipFill>
        <p:spPr>
          <a:xfrm>
            <a:off x="229899" y="1187714"/>
            <a:ext cx="8577324" cy="5041131"/>
          </a:xfrm>
          <a:prstGeom prst="rect">
            <a:avLst/>
          </a:prstGeom>
        </p:spPr>
      </p:pic>
      <p:sp>
        <p:nvSpPr>
          <p:cNvPr id="3" name="TextBox 2"/>
          <p:cNvSpPr txBox="1"/>
          <p:nvPr/>
        </p:nvSpPr>
        <p:spPr>
          <a:xfrm>
            <a:off x="5445188" y="3386706"/>
            <a:ext cx="3104300" cy="1015663"/>
          </a:xfrm>
          <a:prstGeom prst="rect">
            <a:avLst/>
          </a:prstGeom>
          <a:solidFill>
            <a:schemeClr val="bg1"/>
          </a:solidFill>
          <a:ln w="38100">
            <a:solidFill>
              <a:schemeClr val="tx1"/>
            </a:solidFill>
          </a:ln>
        </p:spPr>
        <p:txBody>
          <a:bodyPr wrap="square" rtlCol="0">
            <a:spAutoFit/>
          </a:bodyPr>
          <a:lstStyle/>
          <a:p>
            <a:pPr defTabSz="457200" eaLnBrk="1" hangingPunct="1">
              <a:spcBef>
                <a:spcPct val="0"/>
              </a:spcBef>
              <a:buClrTx/>
              <a:buSzTx/>
              <a:buFontTx/>
              <a:buNone/>
            </a:pPr>
            <a:r>
              <a:rPr lang="en-US" sz="3000" dirty="0" smtClean="0">
                <a:solidFill>
                  <a:prstClr val="black"/>
                </a:solidFill>
                <a:latin typeface="Cambria"/>
                <a:cs typeface="Cambria"/>
              </a:rPr>
              <a:t>Binary Attributes (+ and -)</a:t>
            </a:r>
          </a:p>
        </p:txBody>
      </p:sp>
      <p:sp>
        <p:nvSpPr>
          <p:cNvPr id="4" name="Oval 3"/>
          <p:cNvSpPr/>
          <p:nvPr/>
        </p:nvSpPr>
        <p:spPr>
          <a:xfrm>
            <a:off x="3350886" y="2404775"/>
            <a:ext cx="256721" cy="28371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6" name="Oval 5"/>
          <p:cNvSpPr/>
          <p:nvPr/>
        </p:nvSpPr>
        <p:spPr>
          <a:xfrm>
            <a:off x="4705822" y="2192406"/>
            <a:ext cx="256721" cy="28371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 name="Oval 6"/>
          <p:cNvSpPr/>
          <p:nvPr/>
        </p:nvSpPr>
        <p:spPr>
          <a:xfrm>
            <a:off x="3584356" y="3533683"/>
            <a:ext cx="256721" cy="28371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 name="Straight Arrow Connector 7"/>
          <p:cNvCxnSpPr/>
          <p:nvPr/>
        </p:nvCxnSpPr>
        <p:spPr>
          <a:xfrm flipH="1" flipV="1">
            <a:off x="4962543" y="2476116"/>
            <a:ext cx="482645" cy="91059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endCxn id="4" idx="5"/>
          </p:cNvCxnSpPr>
          <p:nvPr/>
        </p:nvCxnSpPr>
        <p:spPr>
          <a:xfrm flipH="1" flipV="1">
            <a:off x="3570011" y="2646937"/>
            <a:ext cx="1875177" cy="89216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7" idx="6"/>
          </p:cNvCxnSpPr>
          <p:nvPr/>
        </p:nvCxnSpPr>
        <p:spPr>
          <a:xfrm flipH="1" flipV="1">
            <a:off x="3841077" y="3675538"/>
            <a:ext cx="1604111" cy="1597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841077" y="1187714"/>
            <a:ext cx="1698694" cy="229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5" name="Slide Number Placeholder 4"/>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65</a:t>
            </a:fld>
            <a:endParaRPr lang="en-US">
              <a:solidFill>
                <a:prstClr val="black">
                  <a:tint val="75000"/>
                </a:prstClr>
              </a:solidFill>
            </a:endParaRPr>
          </a:p>
        </p:txBody>
      </p:sp>
    </p:spTree>
    <p:extLst>
      <p:ext uri="{BB962C8B-B14F-4D97-AF65-F5344CB8AC3E}">
        <p14:creationId xmlns:p14="http://schemas.microsoft.com/office/powerpoint/2010/main" val="367479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3659574" y="3049494"/>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3660618"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smtClean="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5695448"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6554340"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90132" y="2704028"/>
            <a:ext cx="62254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sp>
        <p:nvSpPr>
          <p:cNvPr id="27" name="Rectangle 26"/>
          <p:cNvSpPr/>
          <p:nvPr/>
        </p:nvSpPr>
        <p:spPr>
          <a:xfrm>
            <a:off x="576328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66</a:t>
            </a:fld>
            <a:endParaRPr lang="en-US">
              <a:solidFill>
                <a:prstClr val="black">
                  <a:tint val="75000"/>
                </a:prstClr>
              </a:solidFill>
            </a:endParaRPr>
          </a:p>
        </p:txBody>
      </p:sp>
    </p:spTree>
    <p:extLst>
      <p:ext uri="{BB962C8B-B14F-4D97-AF65-F5344CB8AC3E}">
        <p14:creationId xmlns:p14="http://schemas.microsoft.com/office/powerpoint/2010/main" val="26871502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659574" y="3049494"/>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9" name="TextBox 28"/>
          <p:cNvSpPr txBox="1"/>
          <p:nvPr/>
        </p:nvSpPr>
        <p:spPr>
          <a:xfrm>
            <a:off x="3660618"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smtClean="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30" name="TextBox 29"/>
          <p:cNvSpPr txBox="1"/>
          <p:nvPr/>
        </p:nvSpPr>
        <p:spPr>
          <a:xfrm>
            <a:off x="5695448"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6554340"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90132" y="2704028"/>
            <a:ext cx="622549"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sp>
        <p:nvSpPr>
          <p:cNvPr id="27" name="Rectangle 26"/>
          <p:cNvSpPr/>
          <p:nvPr/>
        </p:nvSpPr>
        <p:spPr>
          <a:xfrm>
            <a:off x="5763284" y="3139473"/>
            <a:ext cx="700648" cy="864948"/>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chemeClr val="accent6">
                    <a:lumMod val="60000"/>
                    <a:lumOff val="40000"/>
                  </a:schemeClr>
                </a:solidFill>
              </a:rPr>
              <a:t>ɛ</a:t>
            </a:r>
            <a:endParaRPr lang="en-US" sz="5000" dirty="0">
              <a:solidFill>
                <a:schemeClr val="accent6">
                  <a:lumMod val="60000"/>
                  <a:lumOff val="40000"/>
                </a:schemeClr>
              </a:solidFill>
            </a:endParaRPr>
          </a:p>
        </p:txBody>
      </p:sp>
      <p:sp>
        <p:nvSpPr>
          <p:cNvPr id="31" name="TextBox 30"/>
          <p:cNvSpPr txBox="1"/>
          <p:nvPr/>
        </p:nvSpPr>
        <p:spPr>
          <a:xfrm>
            <a:off x="1613038" y="4280946"/>
            <a:ext cx="4750971" cy="2492990"/>
          </a:xfrm>
          <a:prstGeom prst="rect">
            <a:avLst/>
          </a:prstGeom>
          <a:solidFill>
            <a:schemeClr val="bg1"/>
          </a:solidFill>
          <a:ln w="50800">
            <a:solidFill>
              <a:schemeClr val="tx1"/>
            </a:solidFill>
          </a:ln>
        </p:spPr>
        <p:txBody>
          <a:bodyPr wrap="square" rtlCol="0">
            <a:spAutoFit/>
          </a:bodyPr>
          <a:lstStyle/>
          <a:p>
            <a:pPr algn="l" defTabSz="457200" eaLnBrk="1" hangingPunct="1">
              <a:spcBef>
                <a:spcPct val="0"/>
              </a:spcBef>
              <a:buClrTx/>
              <a:buSzTx/>
              <a:buFontTx/>
              <a:buNone/>
            </a:pPr>
            <a:r>
              <a:rPr lang="en-US" sz="3500" b="1" dirty="0" smtClean="0">
                <a:solidFill>
                  <a:prstClr val="black"/>
                </a:solidFill>
                <a:latin typeface="Cambria"/>
                <a:cs typeface="Cambria"/>
              </a:rPr>
              <a:t>Faithfulness Features</a:t>
            </a:r>
          </a:p>
          <a:p>
            <a:pPr algn="l" defTabSz="457200" eaLnBrk="1" hangingPunct="1">
              <a:spcBef>
                <a:spcPct val="0"/>
              </a:spcBef>
              <a:buClrTx/>
              <a:buSzTx/>
              <a:buFontTx/>
              <a:buNone/>
            </a:pPr>
            <a:endParaRPr lang="en-US" sz="2500" dirty="0">
              <a:solidFill>
                <a:prstClr val="black"/>
              </a:solidFill>
              <a:latin typeface="Times"/>
              <a:cs typeface="Times"/>
            </a:endParaRPr>
          </a:p>
          <a:p>
            <a:pPr algn="l" defTabSz="457200" eaLnBrk="1" hangingPunct="1">
              <a:spcBef>
                <a:spcPct val="0"/>
              </a:spcBef>
              <a:buClrTx/>
              <a:buSzTx/>
              <a:buFontTx/>
              <a:buNone/>
            </a:pPr>
            <a:r>
              <a:rPr lang="en-US" sz="2500" dirty="0" smtClean="0">
                <a:solidFill>
                  <a:prstClr val="black"/>
                </a:solidFill>
                <a:latin typeface="Times"/>
                <a:cs typeface="Times"/>
              </a:rPr>
              <a:t>EDIT(g, </a:t>
            </a:r>
            <a:r>
              <a:rPr lang="en-US" sz="2500" dirty="0" err="1" smtClean="0">
                <a:solidFill>
                  <a:prstClr val="black"/>
                </a:solidFill>
                <a:latin typeface="Times"/>
                <a:cs typeface="Times"/>
              </a:rPr>
              <a:t>ɛ</a:t>
            </a:r>
            <a:r>
              <a:rPr lang="en-US" sz="2500" dirty="0" smtClean="0">
                <a:solidFill>
                  <a:prstClr val="black"/>
                </a:solidFill>
                <a:latin typeface="Times"/>
                <a:cs typeface="Times"/>
              </a:rPr>
              <a:t>)</a:t>
            </a:r>
          </a:p>
          <a:p>
            <a:pPr algn="l" defTabSz="457200" eaLnBrk="1" hangingPunct="1">
              <a:spcBef>
                <a:spcPct val="0"/>
              </a:spcBef>
              <a:buClrTx/>
              <a:buSzTx/>
              <a:buFontTx/>
              <a:buNone/>
            </a:pPr>
            <a:r>
              <a:rPr lang="en-US" sz="2500" dirty="0" smtClean="0">
                <a:solidFill>
                  <a:prstClr val="black"/>
                </a:solidFill>
                <a:latin typeface="Times"/>
                <a:cs typeface="Times"/>
              </a:rPr>
              <a:t>EDIT(+</a:t>
            </a:r>
            <a:r>
              <a:rPr lang="en-US" sz="2500" dirty="0">
                <a:solidFill>
                  <a:prstClr val="black"/>
                </a:solidFill>
                <a:latin typeface="Times"/>
                <a:cs typeface="Times"/>
              </a:rPr>
              <a:t>cons, </a:t>
            </a:r>
            <a:r>
              <a:rPr lang="en-US" sz="2500" dirty="0" err="1">
                <a:solidFill>
                  <a:prstClr val="black"/>
                </a:solidFill>
                <a:latin typeface="Times"/>
                <a:cs typeface="Times"/>
              </a:rPr>
              <a:t>ɛ</a:t>
            </a:r>
            <a:r>
              <a:rPr lang="en-US" sz="2500" dirty="0">
                <a:solidFill>
                  <a:prstClr val="black"/>
                </a:solidFill>
                <a:latin typeface="Times"/>
                <a:cs typeface="Times"/>
              </a:rPr>
              <a:t>)</a:t>
            </a:r>
            <a:endParaRPr lang="en-US" sz="2500" dirty="0" smtClean="0">
              <a:solidFill>
                <a:prstClr val="black"/>
              </a:solidFill>
              <a:latin typeface="Times"/>
              <a:cs typeface="Times"/>
            </a:endParaRPr>
          </a:p>
          <a:p>
            <a:pPr algn="l" defTabSz="457200" eaLnBrk="1" hangingPunct="1">
              <a:spcBef>
                <a:spcPct val="0"/>
              </a:spcBef>
              <a:buClrTx/>
              <a:buSzTx/>
              <a:buFontTx/>
              <a:buNone/>
            </a:pPr>
            <a:r>
              <a:rPr lang="en-US" sz="2500" dirty="0" smtClean="0">
                <a:solidFill>
                  <a:prstClr val="black"/>
                </a:solidFill>
                <a:latin typeface="Times"/>
                <a:cs typeface="Times"/>
              </a:rPr>
              <a:t>EDIT(+voiced</a:t>
            </a:r>
            <a:r>
              <a:rPr lang="en-US" sz="2500" dirty="0">
                <a:solidFill>
                  <a:prstClr val="black"/>
                </a:solidFill>
                <a:latin typeface="Times"/>
                <a:cs typeface="Times"/>
              </a:rPr>
              <a:t>, </a:t>
            </a:r>
            <a:r>
              <a:rPr lang="en-US" sz="2500">
                <a:solidFill>
                  <a:prstClr val="black"/>
                </a:solidFill>
                <a:latin typeface="Times"/>
                <a:cs typeface="Times"/>
              </a:rPr>
              <a:t>ɛ) </a:t>
            </a:r>
            <a:endParaRPr lang="en-US" sz="2500" dirty="0" smtClean="0">
              <a:solidFill>
                <a:prstClr val="black"/>
              </a:solidFill>
              <a:latin typeface="Times"/>
              <a:cs typeface="Times"/>
            </a:endParaRPr>
          </a:p>
          <a:p>
            <a:pPr algn="l" defTabSz="457200" eaLnBrk="1" hangingPunct="1">
              <a:spcBef>
                <a:spcPct val="0"/>
              </a:spcBef>
              <a:buClrTx/>
              <a:buSzTx/>
              <a:buFontTx/>
              <a:buNone/>
            </a:pPr>
            <a:endParaRPr lang="en-US" sz="1800" dirty="0">
              <a:solidFill>
                <a:prstClr val="black"/>
              </a:solidFill>
              <a:latin typeface="Calibri" charset="0"/>
            </a:endParaRPr>
          </a:p>
        </p:txBody>
      </p:sp>
      <p:cxnSp>
        <p:nvCxnSpPr>
          <p:cNvPr id="32" name="Straight Arrow Connector 31"/>
          <p:cNvCxnSpPr/>
          <p:nvPr/>
        </p:nvCxnSpPr>
        <p:spPr>
          <a:xfrm flipV="1">
            <a:off x="2211819" y="2568671"/>
            <a:ext cx="3722191" cy="1712275"/>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4889607" y="3711614"/>
            <a:ext cx="951576" cy="569332"/>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67</a:t>
            </a:fld>
            <a:endParaRPr lang="en-US">
              <a:solidFill>
                <a:prstClr val="black">
                  <a:tint val="75000"/>
                </a:prstClr>
              </a:solidFill>
            </a:endParaRPr>
          </a:p>
        </p:txBody>
      </p:sp>
    </p:spTree>
    <p:extLst>
      <p:ext uri="{BB962C8B-B14F-4D97-AF65-F5344CB8AC3E}">
        <p14:creationId xmlns:p14="http://schemas.microsoft.com/office/powerpoint/2010/main" val="26941519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2752651" y="3026661"/>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2743200"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4778030"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smtClean="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5647417"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10916" y="2704028"/>
            <a:ext cx="780983"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28" name="TextBox 27"/>
          <p:cNvSpPr txBox="1"/>
          <p:nvPr/>
        </p:nvSpPr>
        <p:spPr>
          <a:xfrm>
            <a:off x="3483074" y="4280946"/>
            <a:ext cx="4568496" cy="2446824"/>
          </a:xfrm>
          <a:prstGeom prst="rect">
            <a:avLst/>
          </a:prstGeom>
          <a:solidFill>
            <a:schemeClr val="bg1"/>
          </a:solidFill>
          <a:ln w="50800">
            <a:solidFill>
              <a:schemeClr val="tx1"/>
            </a:solidFill>
          </a:ln>
        </p:spPr>
        <p:txBody>
          <a:bodyPr wrap="square" rtlCol="0">
            <a:spAutoFit/>
          </a:bodyPr>
          <a:lstStyle/>
          <a:p>
            <a:pPr algn="l" defTabSz="457200" eaLnBrk="1" hangingPunct="1">
              <a:spcBef>
                <a:spcPct val="0"/>
              </a:spcBef>
              <a:buClrTx/>
              <a:buSzTx/>
              <a:buFontTx/>
              <a:buNone/>
            </a:pPr>
            <a:r>
              <a:rPr lang="en-US" sz="3500" b="1" dirty="0" err="1" smtClean="0">
                <a:solidFill>
                  <a:prstClr val="black"/>
                </a:solidFill>
                <a:latin typeface="Cambria"/>
                <a:cs typeface="Cambria"/>
              </a:rPr>
              <a:t>Markedness</a:t>
            </a:r>
            <a:r>
              <a:rPr lang="en-US" sz="3500" b="1" dirty="0" smtClean="0">
                <a:solidFill>
                  <a:prstClr val="black"/>
                </a:solidFill>
                <a:latin typeface="Cambria"/>
                <a:cs typeface="Cambria"/>
              </a:rPr>
              <a:t> Features</a:t>
            </a:r>
          </a:p>
          <a:p>
            <a:pPr algn="l" defTabSz="457200" eaLnBrk="1" hangingPunct="1">
              <a:spcBef>
                <a:spcPct val="0"/>
              </a:spcBef>
              <a:buClrTx/>
              <a:buSzTx/>
              <a:buFontTx/>
              <a:buNone/>
            </a:pPr>
            <a:endParaRPr lang="en-US" sz="2500" dirty="0">
              <a:solidFill>
                <a:prstClr val="black"/>
              </a:solidFill>
              <a:latin typeface="Times"/>
              <a:cs typeface="Times"/>
            </a:endParaRPr>
          </a:p>
          <a:p>
            <a:pPr algn="l" defTabSz="457200" eaLnBrk="1" hangingPunct="1">
              <a:spcBef>
                <a:spcPct val="0"/>
              </a:spcBef>
              <a:buClrTx/>
              <a:buSzTx/>
              <a:buFontTx/>
              <a:buNone/>
            </a:pPr>
            <a:r>
              <a:rPr lang="en-US" sz="2500" dirty="0" smtClean="0">
                <a:solidFill>
                  <a:prstClr val="black"/>
                </a:solidFill>
                <a:latin typeface="Times"/>
                <a:cs typeface="Times"/>
              </a:rPr>
              <a:t>BIGRAM(a, </a:t>
            </a:r>
            <a:r>
              <a:rPr lang="en-US" sz="2500" dirty="0" err="1" smtClean="0">
                <a:solidFill>
                  <a:prstClr val="black"/>
                </a:solidFill>
                <a:latin typeface="Times"/>
                <a:cs typeface="Times"/>
              </a:rPr>
              <a:t>i</a:t>
            </a:r>
            <a:r>
              <a:rPr lang="en-US" sz="2500" dirty="0" smtClean="0">
                <a:solidFill>
                  <a:prstClr val="black"/>
                </a:solidFill>
                <a:latin typeface="Times"/>
                <a:cs typeface="Times"/>
              </a:rPr>
              <a:t>)</a:t>
            </a:r>
          </a:p>
          <a:p>
            <a:pPr algn="l" defTabSz="457200" eaLnBrk="1" hangingPunct="1">
              <a:spcBef>
                <a:spcPct val="0"/>
              </a:spcBef>
              <a:buClrTx/>
              <a:buSzTx/>
              <a:buFontTx/>
              <a:buNone/>
            </a:pPr>
            <a:r>
              <a:rPr lang="en-US" sz="2500" dirty="0" smtClean="0">
                <a:solidFill>
                  <a:prstClr val="black"/>
                </a:solidFill>
                <a:latin typeface="Times"/>
                <a:cs typeface="Times"/>
              </a:rPr>
              <a:t>BIGRAM(-high, -low)</a:t>
            </a:r>
          </a:p>
          <a:p>
            <a:pPr algn="l" defTabSz="457200" eaLnBrk="1" hangingPunct="1">
              <a:spcBef>
                <a:spcPct val="0"/>
              </a:spcBef>
              <a:buClrTx/>
              <a:buSzTx/>
              <a:buFontTx/>
              <a:buNone/>
            </a:pPr>
            <a:r>
              <a:rPr lang="en-US" sz="2500" dirty="0" smtClean="0">
                <a:solidFill>
                  <a:prstClr val="black"/>
                </a:solidFill>
                <a:latin typeface="Times"/>
                <a:cs typeface="Times"/>
              </a:rPr>
              <a:t>BIGRAM(+back, -back) </a:t>
            </a:r>
          </a:p>
          <a:p>
            <a:pPr algn="l" defTabSz="457200" eaLnBrk="1" hangingPunct="1">
              <a:spcBef>
                <a:spcPct val="0"/>
              </a:spcBef>
              <a:buClrTx/>
              <a:buSzTx/>
              <a:buFontTx/>
              <a:buNone/>
            </a:pPr>
            <a:endParaRPr lang="en-US" sz="1800" dirty="0">
              <a:solidFill>
                <a:prstClr val="black"/>
              </a:solidFill>
              <a:latin typeface="Calibri" charset="0"/>
            </a:endParaRPr>
          </a:p>
        </p:txBody>
      </p:sp>
      <p:cxnSp>
        <p:nvCxnSpPr>
          <p:cNvPr id="29" name="Straight Arrow Connector 28"/>
          <p:cNvCxnSpPr/>
          <p:nvPr/>
        </p:nvCxnSpPr>
        <p:spPr>
          <a:xfrm flipH="1" flipV="1">
            <a:off x="4954557" y="3786525"/>
            <a:ext cx="389612" cy="494422"/>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4038336" y="3786525"/>
            <a:ext cx="145386" cy="494422"/>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68</a:t>
            </a:fld>
            <a:endParaRPr lang="en-US">
              <a:solidFill>
                <a:prstClr val="black">
                  <a:tint val="75000"/>
                </a:prstClr>
              </a:solidFill>
            </a:endParaRPr>
          </a:p>
        </p:txBody>
      </p:sp>
    </p:spTree>
    <p:extLst>
      <p:ext uri="{BB962C8B-B14F-4D97-AF65-F5344CB8AC3E}">
        <p14:creationId xmlns:p14="http://schemas.microsoft.com/office/powerpoint/2010/main" val="24509447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46031"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rgbClr val="37AAED"/>
                </a:solidFill>
              </a:rPr>
              <a:t>i</a:t>
            </a:r>
            <a:endParaRPr lang="en-US" sz="5000" dirty="0">
              <a:solidFill>
                <a:srgbClr val="37AAED"/>
              </a:solidFill>
            </a:endParaRPr>
          </a:p>
        </p:txBody>
      </p:sp>
      <p:sp>
        <p:nvSpPr>
          <p:cNvPr id="21" name="Rectangle 20"/>
          <p:cNvSpPr/>
          <p:nvPr/>
        </p:nvSpPr>
        <p:spPr>
          <a:xfrm>
            <a:off x="1968436"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24" name="TextBox 23"/>
          <p:cNvSpPr txBox="1"/>
          <p:nvPr/>
        </p:nvSpPr>
        <p:spPr>
          <a:xfrm>
            <a:off x="2752651" y="3026661"/>
            <a:ext cx="1957075" cy="1477328"/>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r>
              <a:rPr lang="en-US" sz="1500" dirty="0" smtClean="0">
                <a:solidFill>
                  <a:srgbClr val="008000"/>
                </a:solidFill>
                <a:latin typeface="Calibri" charset="0"/>
              </a:rPr>
              <a:t>Lower Left Context</a:t>
            </a:r>
            <a:endParaRPr lang="en-US" sz="1800" dirty="0" smtClean="0">
              <a:solidFill>
                <a:srgbClr val="3366FF"/>
              </a:solidFill>
              <a:latin typeface="Calibri" charset="0"/>
            </a:endParaRPr>
          </a:p>
        </p:txBody>
      </p:sp>
      <p:sp>
        <p:nvSpPr>
          <p:cNvPr id="23" name="TextBox 22"/>
          <p:cNvSpPr txBox="1"/>
          <p:nvPr/>
        </p:nvSpPr>
        <p:spPr>
          <a:xfrm>
            <a:off x="2743200" y="1545230"/>
            <a:ext cx="1969029" cy="1477328"/>
          </a:xfrm>
          <a:prstGeom prst="rect">
            <a:avLst/>
          </a:prstGeom>
          <a:solidFill>
            <a:schemeClr val="bg1"/>
          </a:solidFill>
          <a:ln w="63500">
            <a:solidFill>
              <a:schemeClr val="accent5">
                <a:lumMod val="75000"/>
              </a:schemeClr>
            </a:solidFill>
          </a:ln>
        </p:spPr>
        <p:txBody>
          <a:bodyPr wrap="square" rtlCol="0">
            <a:spAutoFit/>
          </a:bodyPr>
          <a:lstStyle/>
          <a:p>
            <a:pPr algn="r" defTabSz="457200" eaLnBrk="1" hangingPunct="1">
              <a:spcBef>
                <a:spcPct val="0"/>
              </a:spcBef>
              <a:buClrTx/>
              <a:buSzTx/>
              <a:buFontTx/>
              <a:buNone/>
            </a:pPr>
            <a:r>
              <a:rPr lang="en-US" sz="1500" dirty="0">
                <a:solidFill>
                  <a:srgbClr val="9C0001">
                    <a:lumMod val="75000"/>
                  </a:srgbClr>
                </a:solidFill>
                <a:latin typeface="Calibri" charset="0"/>
              </a:rPr>
              <a:t>Upper Left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19" name="TextBox 18"/>
          <p:cNvSpPr txBox="1"/>
          <p:nvPr/>
        </p:nvSpPr>
        <p:spPr>
          <a:xfrm>
            <a:off x="4778030" y="1545230"/>
            <a:ext cx="1969029" cy="1477328"/>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r>
              <a:rPr lang="en-US" sz="1500" dirty="0" smtClean="0">
                <a:solidFill>
                  <a:srgbClr val="38ABED">
                    <a:lumMod val="75000"/>
                  </a:srgbClr>
                </a:solidFill>
                <a:latin typeface="Calibri" charset="0"/>
              </a:rPr>
              <a:t>Upper Right Context</a:t>
            </a: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2" name="Title 1"/>
          <p:cNvSpPr>
            <a:spLocks noGrp="1"/>
          </p:cNvSpPr>
          <p:nvPr>
            <p:ph type="title"/>
          </p:nvPr>
        </p:nvSpPr>
        <p:spPr/>
        <p:txBody>
          <a:bodyPr/>
          <a:lstStyle/>
          <a:p>
            <a:r>
              <a:rPr lang="en-US" dirty="0"/>
              <a:t>Phonology as an Edit Process</a:t>
            </a:r>
          </a:p>
        </p:txBody>
      </p:sp>
      <p:sp>
        <p:nvSpPr>
          <p:cNvPr id="8" name="Rectangle 7"/>
          <p:cNvSpPr/>
          <p:nvPr/>
        </p:nvSpPr>
        <p:spPr>
          <a:xfrm>
            <a:off x="972559"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r</a:t>
            </a:r>
            <a:endParaRPr lang="en-US" sz="5000" dirty="0">
              <a:solidFill>
                <a:srgbClr val="37AAED"/>
              </a:solidFill>
            </a:endParaRPr>
          </a:p>
        </p:txBody>
      </p:sp>
      <p:sp>
        <p:nvSpPr>
          <p:cNvPr id="11" name="Rectangle 10"/>
          <p:cNvSpPr/>
          <p:nvPr/>
        </p:nvSpPr>
        <p:spPr>
          <a:xfrm>
            <a:off x="2919502" y="2035577"/>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z</a:t>
            </a:r>
            <a:endParaRPr lang="en-US" sz="5000" dirty="0">
              <a:solidFill>
                <a:srgbClr val="37AAED"/>
              </a:solidFill>
            </a:endParaRPr>
          </a:p>
        </p:txBody>
      </p:sp>
      <p:sp>
        <p:nvSpPr>
          <p:cNvPr id="12" name="Rectangle 11"/>
          <p:cNvSpPr/>
          <p:nvPr/>
        </p:nvSpPr>
        <p:spPr>
          <a:xfrm>
            <a:off x="3849183"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a</a:t>
            </a:r>
            <a:endParaRPr lang="en-US" sz="5000" dirty="0">
              <a:solidFill>
                <a:srgbClr val="37AAED"/>
              </a:solidFill>
            </a:endParaRPr>
          </a:p>
        </p:txBody>
      </p:sp>
      <p:sp>
        <p:nvSpPr>
          <p:cNvPr id="13" name="Rectangle 12"/>
          <p:cNvSpPr/>
          <p:nvPr/>
        </p:nvSpPr>
        <p:spPr>
          <a:xfrm>
            <a:off x="4800759"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a:solidFill>
                  <a:srgbClr val="37AAED"/>
                </a:solidFill>
              </a:rPr>
              <a:t>i</a:t>
            </a:r>
            <a:endParaRPr lang="en-US" sz="5000" dirty="0">
              <a:solidFill>
                <a:srgbClr val="37AAED"/>
              </a:solidFill>
            </a:endParaRPr>
          </a:p>
        </p:txBody>
      </p:sp>
      <p:sp>
        <p:nvSpPr>
          <p:cNvPr id="14" name="Rectangle 13"/>
          <p:cNvSpPr/>
          <p:nvPr/>
        </p:nvSpPr>
        <p:spPr>
          <a:xfrm>
            <a:off x="5763284" y="202374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g</a:t>
            </a:r>
            <a:endParaRPr lang="en-US" sz="5000" dirty="0">
              <a:solidFill>
                <a:srgbClr val="37AAED"/>
              </a:solidFill>
            </a:endParaRPr>
          </a:p>
        </p:txBody>
      </p:sp>
      <p:sp>
        <p:nvSpPr>
          <p:cNvPr id="15" name="Rectangle 14"/>
          <p:cNvSpPr/>
          <p:nvPr/>
        </p:nvSpPr>
        <p:spPr>
          <a:xfrm>
            <a:off x="6747704" y="2021980"/>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37AAED"/>
                </a:solidFill>
              </a:rPr>
              <a:t>n</a:t>
            </a:r>
            <a:endParaRPr lang="en-US" sz="5000" dirty="0">
              <a:solidFill>
                <a:srgbClr val="37AAED"/>
              </a:solidFill>
            </a:endParaRPr>
          </a:p>
        </p:txBody>
      </p:sp>
      <p:sp>
        <p:nvSpPr>
          <p:cNvPr id="18" name="Down Arrow 17"/>
          <p:cNvSpPr/>
          <p:nvPr/>
        </p:nvSpPr>
        <p:spPr>
          <a:xfrm rot="9929825">
            <a:off x="5647417" y="3005451"/>
            <a:ext cx="386724" cy="74451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20" name="Rectangle 19"/>
          <p:cNvSpPr/>
          <p:nvPr/>
        </p:nvSpPr>
        <p:spPr>
          <a:xfrm>
            <a:off x="7712452" y="2017566"/>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rgbClr val="FF0000"/>
                </a:solidFill>
              </a:rPr>
              <a:t>s</a:t>
            </a:r>
            <a:endParaRPr lang="en-US" sz="5000" dirty="0">
              <a:solidFill>
                <a:srgbClr val="FF0000"/>
              </a:solidFill>
            </a:endParaRPr>
          </a:p>
        </p:txBody>
      </p:sp>
      <p:sp>
        <p:nvSpPr>
          <p:cNvPr id="17" name="Rectangle 16"/>
          <p:cNvSpPr/>
          <p:nvPr/>
        </p:nvSpPr>
        <p:spPr>
          <a:xfrm>
            <a:off x="972559"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r</a:t>
            </a:r>
            <a:endParaRPr lang="en-US" sz="5000" dirty="0">
              <a:solidFill>
                <a:schemeClr val="accent6">
                  <a:lumMod val="60000"/>
                  <a:lumOff val="40000"/>
                </a:schemeClr>
              </a:solidFill>
            </a:endParaRPr>
          </a:p>
        </p:txBody>
      </p:sp>
      <p:sp>
        <p:nvSpPr>
          <p:cNvPr id="22" name="Rectangle 21"/>
          <p:cNvSpPr/>
          <p:nvPr/>
        </p:nvSpPr>
        <p:spPr>
          <a:xfrm>
            <a:off x="2900785" y="3147318"/>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z</a:t>
            </a:r>
            <a:endParaRPr lang="en-US" sz="5000" dirty="0">
              <a:solidFill>
                <a:schemeClr val="accent6">
                  <a:lumMod val="60000"/>
                  <a:lumOff val="40000"/>
                </a:schemeClr>
              </a:solidFill>
            </a:endParaRPr>
          </a:p>
        </p:txBody>
      </p:sp>
      <p:sp>
        <p:nvSpPr>
          <p:cNvPr id="25" name="Rectangle 24"/>
          <p:cNvSpPr/>
          <p:nvPr/>
        </p:nvSpPr>
        <p:spPr>
          <a:xfrm>
            <a:off x="3849183"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smtClean="0">
                <a:solidFill>
                  <a:schemeClr val="accent6">
                    <a:lumMod val="60000"/>
                    <a:lumOff val="40000"/>
                  </a:schemeClr>
                </a:solidFill>
              </a:rPr>
              <a:t>a</a:t>
            </a:r>
            <a:endParaRPr lang="en-US" sz="5000" dirty="0">
              <a:solidFill>
                <a:schemeClr val="accent6">
                  <a:lumMod val="60000"/>
                  <a:lumOff val="40000"/>
                </a:schemeClr>
              </a:solidFill>
            </a:endParaRPr>
          </a:p>
        </p:txBody>
      </p:sp>
      <p:sp>
        <p:nvSpPr>
          <p:cNvPr id="26" name="Rectangle 25"/>
          <p:cNvSpPr/>
          <p:nvPr/>
        </p:nvSpPr>
        <p:spPr>
          <a:xfrm>
            <a:off x="4800759" y="3142121"/>
            <a:ext cx="700648" cy="86494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5000" dirty="0" err="1" smtClean="0">
                <a:solidFill>
                  <a:schemeClr val="accent6">
                    <a:lumMod val="60000"/>
                    <a:lumOff val="40000"/>
                  </a:schemeClr>
                </a:solidFill>
              </a:rPr>
              <a:t>i</a:t>
            </a:r>
            <a:endParaRPr lang="en-US" sz="5000" dirty="0">
              <a:solidFill>
                <a:schemeClr val="accent6">
                  <a:lumMod val="60000"/>
                  <a:lumOff val="40000"/>
                </a:schemeClr>
              </a:solidFill>
            </a:endParaRPr>
          </a:p>
        </p:txBody>
      </p:sp>
      <p:sp>
        <p:nvSpPr>
          <p:cNvPr id="16" name="TextBox 15"/>
          <p:cNvSpPr txBox="1"/>
          <p:nvPr/>
        </p:nvSpPr>
        <p:spPr>
          <a:xfrm rot="20107705">
            <a:off x="5110916" y="2704028"/>
            <a:ext cx="780983" cy="369332"/>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COPY</a:t>
            </a:r>
            <a:endParaRPr lang="en-US" sz="1800" b="1" dirty="0">
              <a:solidFill>
                <a:srgbClr val="660075">
                  <a:lumMod val="40000"/>
                  <a:lumOff val="60000"/>
                </a:srgbClr>
              </a:solidFill>
              <a:latin typeface="Comic Sans MS"/>
              <a:cs typeface="Comic Sans MS"/>
            </a:endParaRPr>
          </a:p>
        </p:txBody>
      </p:sp>
      <p:sp>
        <p:nvSpPr>
          <p:cNvPr id="28" name="TextBox 27"/>
          <p:cNvSpPr txBox="1"/>
          <p:nvPr/>
        </p:nvSpPr>
        <p:spPr>
          <a:xfrm>
            <a:off x="3483074" y="4280946"/>
            <a:ext cx="4568496" cy="2446824"/>
          </a:xfrm>
          <a:prstGeom prst="rect">
            <a:avLst/>
          </a:prstGeom>
          <a:solidFill>
            <a:schemeClr val="bg1"/>
          </a:solidFill>
          <a:ln w="50800">
            <a:solidFill>
              <a:schemeClr val="tx1"/>
            </a:solidFill>
          </a:ln>
        </p:spPr>
        <p:txBody>
          <a:bodyPr wrap="square" rtlCol="0">
            <a:spAutoFit/>
          </a:bodyPr>
          <a:lstStyle/>
          <a:p>
            <a:pPr algn="l" defTabSz="457200" eaLnBrk="1" hangingPunct="1">
              <a:spcBef>
                <a:spcPct val="0"/>
              </a:spcBef>
              <a:buClrTx/>
              <a:buSzTx/>
              <a:buFontTx/>
              <a:buNone/>
            </a:pPr>
            <a:r>
              <a:rPr lang="en-US" sz="3500" b="1" dirty="0" err="1" smtClean="0">
                <a:solidFill>
                  <a:prstClr val="black"/>
                </a:solidFill>
                <a:latin typeface="Cambria"/>
                <a:cs typeface="Cambria"/>
              </a:rPr>
              <a:t>Markedness</a:t>
            </a:r>
            <a:r>
              <a:rPr lang="en-US" sz="3500" b="1" dirty="0" smtClean="0">
                <a:solidFill>
                  <a:prstClr val="black"/>
                </a:solidFill>
                <a:latin typeface="Cambria"/>
                <a:cs typeface="Cambria"/>
              </a:rPr>
              <a:t> Features</a:t>
            </a:r>
          </a:p>
          <a:p>
            <a:pPr algn="l" defTabSz="457200" eaLnBrk="1" hangingPunct="1">
              <a:spcBef>
                <a:spcPct val="0"/>
              </a:spcBef>
              <a:buClrTx/>
              <a:buSzTx/>
              <a:buFontTx/>
              <a:buNone/>
            </a:pPr>
            <a:endParaRPr lang="en-US" sz="2500" dirty="0">
              <a:solidFill>
                <a:prstClr val="black"/>
              </a:solidFill>
              <a:latin typeface="Times"/>
              <a:cs typeface="Times"/>
            </a:endParaRPr>
          </a:p>
          <a:p>
            <a:pPr algn="l" defTabSz="457200" eaLnBrk="1" hangingPunct="1">
              <a:spcBef>
                <a:spcPct val="0"/>
              </a:spcBef>
              <a:buClrTx/>
              <a:buSzTx/>
              <a:buFontTx/>
              <a:buNone/>
            </a:pPr>
            <a:r>
              <a:rPr lang="en-US" sz="2500" dirty="0" smtClean="0">
                <a:solidFill>
                  <a:prstClr val="black"/>
                </a:solidFill>
                <a:latin typeface="Times"/>
                <a:cs typeface="Times"/>
              </a:rPr>
              <a:t>BIGRAM(a, </a:t>
            </a:r>
            <a:r>
              <a:rPr lang="en-US" sz="2500" dirty="0" err="1" smtClean="0">
                <a:solidFill>
                  <a:prstClr val="black"/>
                </a:solidFill>
                <a:latin typeface="Times"/>
                <a:cs typeface="Times"/>
              </a:rPr>
              <a:t>i</a:t>
            </a:r>
            <a:r>
              <a:rPr lang="en-US" sz="2500" dirty="0" smtClean="0">
                <a:solidFill>
                  <a:prstClr val="black"/>
                </a:solidFill>
                <a:latin typeface="Times"/>
                <a:cs typeface="Times"/>
              </a:rPr>
              <a:t>)</a:t>
            </a:r>
          </a:p>
          <a:p>
            <a:pPr algn="l" defTabSz="457200" eaLnBrk="1" hangingPunct="1">
              <a:spcBef>
                <a:spcPct val="0"/>
              </a:spcBef>
              <a:buClrTx/>
              <a:buSzTx/>
              <a:buFontTx/>
              <a:buNone/>
            </a:pPr>
            <a:r>
              <a:rPr lang="en-US" sz="2500" dirty="0" smtClean="0">
                <a:solidFill>
                  <a:prstClr val="black"/>
                </a:solidFill>
                <a:latin typeface="Times"/>
                <a:cs typeface="Times"/>
              </a:rPr>
              <a:t>BIGRAM(-high, -low)</a:t>
            </a:r>
          </a:p>
          <a:p>
            <a:pPr algn="l" defTabSz="457200" eaLnBrk="1" hangingPunct="1">
              <a:spcBef>
                <a:spcPct val="0"/>
              </a:spcBef>
              <a:buClrTx/>
              <a:buSzTx/>
              <a:buFontTx/>
              <a:buNone/>
            </a:pPr>
            <a:r>
              <a:rPr lang="en-US" sz="2500" dirty="0" smtClean="0">
                <a:solidFill>
                  <a:prstClr val="black"/>
                </a:solidFill>
                <a:latin typeface="Times"/>
                <a:cs typeface="Times"/>
              </a:rPr>
              <a:t>BIGRAM(+back, -back) </a:t>
            </a:r>
          </a:p>
          <a:p>
            <a:pPr algn="l" defTabSz="457200" eaLnBrk="1" hangingPunct="1">
              <a:spcBef>
                <a:spcPct val="0"/>
              </a:spcBef>
              <a:buClrTx/>
              <a:buSzTx/>
              <a:buFontTx/>
              <a:buNone/>
            </a:pPr>
            <a:endParaRPr lang="en-US" sz="1800" dirty="0">
              <a:solidFill>
                <a:prstClr val="black"/>
              </a:solidFill>
              <a:latin typeface="Calibri" charset="0"/>
            </a:endParaRPr>
          </a:p>
        </p:txBody>
      </p:sp>
      <p:cxnSp>
        <p:nvCxnSpPr>
          <p:cNvPr id="29" name="Straight Arrow Connector 28"/>
          <p:cNvCxnSpPr/>
          <p:nvPr/>
        </p:nvCxnSpPr>
        <p:spPr>
          <a:xfrm flipH="1" flipV="1">
            <a:off x="4954557" y="3786525"/>
            <a:ext cx="389612" cy="494422"/>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4038336" y="3786525"/>
            <a:ext cx="145386" cy="494422"/>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20212293">
            <a:off x="761422" y="2107554"/>
            <a:ext cx="7576819" cy="2477601"/>
          </a:xfrm>
          <a:prstGeom prst="rect">
            <a:avLst/>
          </a:prstGeom>
          <a:solidFill>
            <a:schemeClr val="bg1"/>
          </a:solidFill>
          <a:ln w="88900">
            <a:solidFill>
              <a:schemeClr val="accent4">
                <a:lumMod val="60000"/>
                <a:lumOff val="40000"/>
              </a:schemeClr>
            </a:solidFill>
          </a:ln>
        </p:spPr>
        <p:txBody>
          <a:bodyPr wrap="none" rtlCol="0">
            <a:spAutoFit/>
          </a:bodyPr>
          <a:lstStyle/>
          <a:p>
            <a:pPr defTabSz="457200" eaLnBrk="1" hangingPunct="1">
              <a:spcBef>
                <a:spcPct val="0"/>
              </a:spcBef>
              <a:buClrTx/>
              <a:buSzTx/>
              <a:buFontTx/>
              <a:buNone/>
            </a:pPr>
            <a:endParaRPr lang="en-US" sz="4000" b="1" dirty="0" smtClean="0">
              <a:solidFill>
                <a:prstClr val="black"/>
              </a:solidFill>
              <a:latin typeface="Cambria"/>
              <a:cs typeface="Cambria"/>
            </a:endParaRPr>
          </a:p>
          <a:p>
            <a:pPr defTabSz="457200" eaLnBrk="1" hangingPunct="1">
              <a:spcBef>
                <a:spcPct val="0"/>
              </a:spcBef>
              <a:buClrTx/>
              <a:buSzTx/>
              <a:buFontTx/>
              <a:buNone/>
            </a:pPr>
            <a:r>
              <a:rPr lang="en-US" altLang="zh-CN" sz="4000" b="1" dirty="0" smtClean="0">
                <a:solidFill>
                  <a:prstClr val="black"/>
                </a:solidFill>
                <a:latin typeface="Cambria"/>
                <a:cs typeface="Cambria"/>
              </a:rPr>
              <a:t>Inspired by </a:t>
            </a:r>
            <a:r>
              <a:rPr lang="en-US" sz="4000" b="1" dirty="0" smtClean="0">
                <a:solidFill>
                  <a:prstClr val="black"/>
                </a:solidFill>
                <a:latin typeface="Cambria"/>
                <a:cs typeface="Cambria"/>
              </a:rPr>
              <a:t>Optimality Theory: </a:t>
            </a:r>
          </a:p>
          <a:p>
            <a:pPr defTabSz="457200" eaLnBrk="1" hangingPunct="1">
              <a:spcBef>
                <a:spcPct val="0"/>
              </a:spcBef>
              <a:buClrTx/>
              <a:buSzTx/>
              <a:buFontTx/>
              <a:buNone/>
            </a:pPr>
            <a:r>
              <a:rPr lang="en-US" sz="2500" dirty="0" smtClean="0">
                <a:solidFill>
                  <a:prstClr val="black"/>
                </a:solidFill>
                <a:latin typeface="Cambria"/>
                <a:cs typeface="Cambria"/>
              </a:rPr>
              <a:t>A popular Constraint-Based Phonology Formalism</a:t>
            </a:r>
          </a:p>
          <a:p>
            <a:pPr defTabSz="457200" eaLnBrk="1" hangingPunct="1">
              <a:spcBef>
                <a:spcPct val="0"/>
              </a:spcBef>
              <a:buClrTx/>
              <a:buSzTx/>
              <a:buFontTx/>
              <a:buNone/>
            </a:pPr>
            <a:endParaRPr lang="en-US" sz="2500" dirty="0" smtClean="0">
              <a:solidFill>
                <a:prstClr val="black"/>
              </a:solidFill>
              <a:latin typeface="Cambria"/>
              <a:cs typeface="Cambria"/>
            </a:endParaRPr>
          </a:p>
          <a:p>
            <a:pPr defTabSz="457200" eaLnBrk="1" hangingPunct="1">
              <a:spcBef>
                <a:spcPct val="0"/>
              </a:spcBef>
              <a:buClrTx/>
              <a:buSzTx/>
              <a:buFontTx/>
              <a:buNone/>
            </a:pPr>
            <a:endParaRPr lang="en-US" sz="2500" dirty="0">
              <a:solidFill>
                <a:prstClr val="black"/>
              </a:solidFill>
              <a:latin typeface="Cambria"/>
              <a:cs typeface="Cambria"/>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69</a:t>
            </a:fld>
            <a:endParaRPr lang="en-US">
              <a:solidFill>
                <a:prstClr val="black">
                  <a:tint val="75000"/>
                </a:prstClr>
              </a:solidFill>
            </a:endParaRPr>
          </a:p>
        </p:txBody>
      </p:sp>
    </p:spTree>
    <p:extLst>
      <p:ext uri="{BB962C8B-B14F-4D97-AF65-F5344CB8AC3E}">
        <p14:creationId xmlns:p14="http://schemas.microsoft.com/office/powerpoint/2010/main" val="631581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81400" y="5410200"/>
            <a:ext cx="2286000"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002" name="Rectangle 2"/>
          <p:cNvSpPr>
            <a:spLocks noGrp="1" noChangeArrowheads="1"/>
          </p:cNvSpPr>
          <p:nvPr>
            <p:ph type="title"/>
          </p:nvPr>
        </p:nvSpPr>
        <p:spPr/>
        <p:txBody>
          <a:bodyPr/>
          <a:lstStyle/>
          <a:p>
            <a:r>
              <a:rPr lang="en-US" sz="3400" dirty="0" smtClean="0"/>
              <a:t>Bayesian NLP</a:t>
            </a:r>
            <a:endParaRPr lang="en-US" sz="3400" dirty="0"/>
          </a:p>
        </p:txBody>
      </p:sp>
      <p:sp>
        <p:nvSpPr>
          <p:cNvPr id="2" name="Content Placeholder 1"/>
          <p:cNvSpPr>
            <a:spLocks noGrp="1"/>
          </p:cNvSpPr>
          <p:nvPr>
            <p:ph idx="1"/>
          </p:nvPr>
        </p:nvSpPr>
        <p:spPr>
          <a:xfrm>
            <a:off x="457200" y="1676400"/>
            <a:ext cx="8686800" cy="4530725"/>
          </a:xfrm>
        </p:spPr>
        <p:txBody>
          <a:bodyPr/>
          <a:lstStyle/>
          <a:p>
            <a:r>
              <a:rPr lang="en-US" sz="2800" dirty="0" smtClean="0"/>
              <a:t>Some good NLP questions:</a:t>
            </a:r>
          </a:p>
          <a:p>
            <a:pPr lvl="1"/>
            <a:r>
              <a:rPr lang="en-US" sz="2400" dirty="0" smtClean="0"/>
              <a:t>Underlying </a:t>
            </a:r>
            <a:r>
              <a:rPr lang="en-US" sz="2400" dirty="0" smtClean="0">
                <a:solidFill>
                  <a:srgbClr val="00B0F0"/>
                </a:solidFill>
              </a:rPr>
              <a:t>facts or themes </a:t>
            </a:r>
            <a:r>
              <a:rPr lang="en-US" sz="2400" dirty="0" smtClean="0"/>
              <a:t>that help explain this document collection?</a:t>
            </a:r>
          </a:p>
          <a:p>
            <a:pPr lvl="1"/>
            <a:r>
              <a:rPr lang="en-US" sz="2400" dirty="0" smtClean="0"/>
              <a:t>An underlying </a:t>
            </a:r>
            <a:r>
              <a:rPr lang="en-US" sz="2400" dirty="0" smtClean="0">
                <a:solidFill>
                  <a:srgbClr val="00B0F0"/>
                </a:solidFill>
              </a:rPr>
              <a:t>parse tree </a:t>
            </a:r>
            <a:r>
              <a:rPr lang="en-US" sz="2400" dirty="0" smtClean="0"/>
              <a:t>that helps explain this sentence?   </a:t>
            </a:r>
          </a:p>
          <a:p>
            <a:pPr lvl="2"/>
            <a:r>
              <a:rPr lang="en-US" sz="2000" dirty="0" smtClean="0"/>
              <a:t>An underlying </a:t>
            </a:r>
            <a:r>
              <a:rPr lang="en-US" sz="2000" dirty="0" smtClean="0">
                <a:solidFill>
                  <a:srgbClr val="00B0F0"/>
                </a:solidFill>
              </a:rPr>
              <a:t>meaning</a:t>
            </a:r>
            <a:r>
              <a:rPr lang="en-US" sz="2000" dirty="0" smtClean="0"/>
              <a:t> that helps explain that parse tree?</a:t>
            </a:r>
          </a:p>
          <a:p>
            <a:pPr lvl="2"/>
            <a:endParaRPr lang="en-US" sz="2000" dirty="0" smtClean="0"/>
          </a:p>
          <a:p>
            <a:pPr lvl="1"/>
            <a:r>
              <a:rPr lang="en-US" sz="2400" dirty="0" smtClean="0">
                <a:solidFill>
                  <a:srgbClr val="000000"/>
                </a:solidFill>
              </a:rPr>
              <a:t>An underlying </a:t>
            </a:r>
            <a:r>
              <a:rPr lang="en-US" sz="2400" dirty="0" smtClean="0">
                <a:solidFill>
                  <a:srgbClr val="00B0F0"/>
                </a:solidFill>
              </a:rPr>
              <a:t>grammar</a:t>
            </a:r>
            <a:r>
              <a:rPr lang="en-US" sz="2400" dirty="0" smtClean="0">
                <a:solidFill>
                  <a:srgbClr val="000000"/>
                </a:solidFill>
              </a:rPr>
              <a:t> that helps explain why these sentences are structured as they are?</a:t>
            </a:r>
          </a:p>
          <a:p>
            <a:pPr lvl="1"/>
            <a:r>
              <a:rPr lang="en-US" sz="2400" dirty="0" smtClean="0">
                <a:solidFill>
                  <a:srgbClr val="000000"/>
                </a:solidFill>
              </a:rPr>
              <a:t>An underlying </a:t>
            </a:r>
            <a:r>
              <a:rPr lang="en-US" sz="2400" dirty="0" smtClean="0">
                <a:solidFill>
                  <a:srgbClr val="00B0F0"/>
                </a:solidFill>
              </a:rPr>
              <a:t>grammar</a:t>
            </a:r>
            <a:r>
              <a:rPr lang="en-US" sz="2400" dirty="0" smtClean="0">
                <a:solidFill>
                  <a:srgbClr val="000000"/>
                </a:solidFill>
              </a:rPr>
              <a:t> or </a:t>
            </a:r>
            <a:r>
              <a:rPr lang="en-US" sz="2400" dirty="0" smtClean="0">
                <a:solidFill>
                  <a:srgbClr val="00B0F0"/>
                </a:solidFill>
              </a:rPr>
              <a:t>evolutionary history </a:t>
            </a:r>
            <a:r>
              <a:rPr lang="en-US" sz="2400" dirty="0" smtClean="0">
                <a:solidFill>
                  <a:srgbClr val="000000"/>
                </a:solidFill>
              </a:rPr>
              <a:t>that helps explain why these words are spelled as they are?</a:t>
            </a:r>
            <a:endParaRPr lang="en-US" sz="2800" dirty="0" smtClean="0"/>
          </a:p>
        </p:txBody>
      </p:sp>
      <p:sp>
        <p:nvSpPr>
          <p:cNvPr id="3" name="Slide Number Placeholder 2"/>
          <p:cNvSpPr>
            <a:spLocks noGrp="1"/>
          </p:cNvSpPr>
          <p:nvPr>
            <p:ph type="sldNum" sz="quarter" idx="10"/>
          </p:nvPr>
        </p:nvSpPr>
        <p:spPr/>
        <p:txBody>
          <a:bodyPr/>
          <a:lstStyle/>
          <a:p>
            <a:fld id="{31A35EC1-B1B4-4FA8-B2AD-670C5F0CF62D}" type="slidenum">
              <a:rPr lang="en-US" smtClean="0">
                <a:solidFill>
                  <a:srgbClr val="000000"/>
                </a:solidFill>
              </a:rPr>
              <a:pPr/>
              <a:t>7</a:t>
            </a:fld>
            <a:endParaRPr lang="en-US">
              <a:solidFill>
                <a:srgbClr val="000000"/>
              </a:solidFill>
            </a:endParaRPr>
          </a:p>
        </p:txBody>
      </p:sp>
      <p:sp>
        <p:nvSpPr>
          <p:cNvPr id="896004" name="Text Box 3"/>
          <p:cNvSpPr txBox="1">
            <a:spLocks noChangeArrowheads="1"/>
          </p:cNvSpPr>
          <p:nvPr/>
        </p:nvSpPr>
        <p:spPr bwMode="auto">
          <a:xfrm>
            <a:off x="441325" y="1336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tabLst>
                <a:tab pos="1255713" algn="l"/>
              </a:tabLst>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tabLst>
                <a:tab pos="1255713" algn="l"/>
              </a:tabLst>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tabLst>
                <a:tab pos="1255713" algn="l"/>
              </a:tabLst>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tabLst>
                <a:tab pos="1255713" algn="l"/>
              </a:tabLst>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tabLst>
                <a:tab pos="1255713" algn="l"/>
              </a:tabLst>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tabLst>
                <a:tab pos="1255713" algn="l"/>
              </a:tabLs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tabLst>
                <a:tab pos="1255713" algn="l"/>
              </a:tabLs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tabLst>
                <a:tab pos="1255713" algn="l"/>
              </a:tabLs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tabLst>
                <a:tab pos="1255713" algn="l"/>
              </a:tabLst>
              <a:defRPr sz="1400" b="1">
                <a:solidFill>
                  <a:schemeClr val="tx1"/>
                </a:solidFill>
                <a:latin typeface="Comic Sans MS" panose="030F0702030302020204" pitchFamily="66" charset="0"/>
                <a:cs typeface="Arial" panose="020B0604020202020204" pitchFamily="34" charset="0"/>
              </a:defRPr>
            </a:lvl9pPr>
          </a:lstStyle>
          <a:p>
            <a:pPr algn="l" eaLnBrk="1" hangingPunct="1">
              <a:buClrTx/>
              <a:buSzTx/>
              <a:buFontTx/>
              <a:buNone/>
            </a:pPr>
            <a:endParaRPr lang="en-US" sz="2400" b="0">
              <a:solidFill>
                <a:srgbClr val="000000"/>
              </a:solidFill>
              <a:latin typeface="Times New Roman" panose="02020603050405020304" pitchFamily="18" charset="0"/>
            </a:endParaRPr>
          </a:p>
        </p:txBody>
      </p:sp>
      <p:grpSp>
        <p:nvGrpSpPr>
          <p:cNvPr id="4" name="Group 3"/>
          <p:cNvGrpSpPr/>
          <p:nvPr/>
        </p:nvGrpSpPr>
        <p:grpSpPr>
          <a:xfrm>
            <a:off x="7616575" y="381000"/>
            <a:ext cx="1070225" cy="1428750"/>
            <a:chOff x="1066800" y="1066800"/>
            <a:chExt cx="3810000" cy="5086350"/>
          </a:xfrm>
        </p:grpSpPr>
        <p:pic>
          <p:nvPicPr>
            <p:cNvPr id="9" name="Picture 3" descr="wq-iceberg-underwa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lurred3"/>
            <p:cNvPicPr>
              <a:picLocks noChangeAspect="1" noChangeArrowheads="1"/>
            </p:cNvPicPr>
            <p:nvPr/>
          </p:nvPicPr>
          <p:blipFill>
            <a:blip r:embed="rId4" cstate="print">
              <a:extLst>
                <a:ext uri="{28A0092B-C50C-407E-A947-70E740481C1C}">
                  <a14:useLocalDpi xmlns:a14="http://schemas.microsoft.com/office/drawing/2010/main" val="0"/>
                </a:ext>
              </a:extLst>
            </a:blip>
            <a:srcRect t="34554"/>
            <a:stretch>
              <a:fillRect/>
            </a:stretch>
          </p:blipFill>
          <p:spPr bwMode="auto">
            <a:xfrm>
              <a:off x="10668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5-Point Star 4"/>
          <p:cNvSpPr/>
          <p:nvPr/>
        </p:nvSpPr>
        <p:spPr>
          <a:xfrm>
            <a:off x="304800" y="5029200"/>
            <a:ext cx="457200"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757862" y="411487"/>
            <a:ext cx="1785938" cy="1341113"/>
          </a:xfrm>
          <a:prstGeom prst="rect">
            <a:avLst/>
          </a:prstGeom>
        </p:spPr>
      </p:pic>
    </p:spTree>
    <p:extLst>
      <p:ext uri="{BB962C8B-B14F-4D97-AF65-F5344CB8AC3E}">
        <p14:creationId xmlns:p14="http://schemas.microsoft.com/office/powerpoint/2010/main" val="32572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ctrTitle"/>
          </p:nvPr>
        </p:nvSpPr>
        <p:spPr/>
        <p:txBody>
          <a:bodyPr/>
          <a:lstStyle/>
          <a:p>
            <a:r>
              <a:rPr lang="en-US" dirty="0" smtClean="0"/>
              <a:t>Inference for Phonology</a:t>
            </a:r>
          </a:p>
        </p:txBody>
      </p:sp>
      <p:sp>
        <p:nvSpPr>
          <p:cNvPr id="2" name="Subtitle 1"/>
          <p:cNvSpPr>
            <a:spLocks noGrp="1"/>
          </p:cNvSpPr>
          <p:nvPr>
            <p:ph type="subTitle" idx="1"/>
          </p:nvPr>
        </p:nvSpPr>
        <p:spPr/>
        <p:txBody>
          <a:bodyPr/>
          <a:lstStyle/>
          <a:p>
            <a:endParaRPr lang="en-US"/>
          </a:p>
        </p:txBody>
      </p:sp>
      <p:sp>
        <p:nvSpPr>
          <p:cNvPr id="3" name="Slide Number Placeholder 2"/>
          <p:cNvSpPr>
            <a:spLocks noGrp="1"/>
          </p:cNvSpPr>
          <p:nvPr>
            <p:ph type="sldNum" sz="quarter" idx="10"/>
          </p:nvPr>
        </p:nvSpPr>
        <p:spPr/>
        <p:txBody>
          <a:bodyPr/>
          <a:lstStyle/>
          <a:p>
            <a:fld id="{49DE1205-2570-481F-8800-60FB5913B51D}" type="slidenum">
              <a:rPr lang="en-US" smtClean="0">
                <a:solidFill>
                  <a:srgbClr val="000000"/>
                </a:solidFill>
              </a:rPr>
              <a:pPr/>
              <a:t>70</a:t>
            </a:fld>
            <a:endParaRPr lang="en-US">
              <a:solidFill>
                <a:srgbClr val="000000"/>
              </a:solidFill>
            </a:endParaRPr>
          </a:p>
        </p:txBody>
      </p:sp>
    </p:spTree>
    <p:extLst>
      <p:ext uri="{BB962C8B-B14F-4D97-AF65-F5344CB8AC3E}">
        <p14:creationId xmlns:p14="http://schemas.microsoft.com/office/powerpoint/2010/main" val="12622094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r>
              <a:rPr lang="en-US"/>
              <a:t>Bayesian View of the World</a:t>
            </a:r>
          </a:p>
        </p:txBody>
      </p:sp>
      <p:pic>
        <p:nvPicPr>
          <p:cNvPr id="976899" name="Picture 3" descr="wq-iceberg-unde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76900" name="AutoShape 4"/>
          <p:cNvSpPr>
            <a:spLocks/>
          </p:cNvSpPr>
          <p:nvPr/>
        </p:nvSpPr>
        <p:spPr bwMode="auto">
          <a:xfrm>
            <a:off x="5029200" y="1066800"/>
            <a:ext cx="228600" cy="1600200"/>
          </a:xfrm>
          <a:prstGeom prst="rightBrace">
            <a:avLst>
              <a:gd name="adj1" fmla="val 58333"/>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endParaRPr lang="en-US">
              <a:solidFill>
                <a:srgbClr val="000000"/>
              </a:solidFill>
            </a:endParaRPr>
          </a:p>
        </p:txBody>
      </p:sp>
      <p:sp>
        <p:nvSpPr>
          <p:cNvPr id="976901" name="Text Box 5"/>
          <p:cNvSpPr txBox="1">
            <a:spLocks noChangeArrowheads="1"/>
          </p:cNvSpPr>
          <p:nvPr/>
        </p:nvSpPr>
        <p:spPr bwMode="auto">
          <a:xfrm>
            <a:off x="5308600" y="1617663"/>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b="1" dirty="0">
                <a:solidFill>
                  <a:srgbClr val="6699FF"/>
                </a:solidFill>
                <a:latin typeface="Comic Sans MS" panose="030F0702030302020204" pitchFamily="66" charset="0"/>
              </a:rPr>
              <a:t>observed data</a:t>
            </a:r>
          </a:p>
        </p:txBody>
      </p:sp>
      <p:sp>
        <p:nvSpPr>
          <p:cNvPr id="976902" name="AutoShape 6"/>
          <p:cNvSpPr>
            <a:spLocks/>
          </p:cNvSpPr>
          <p:nvPr/>
        </p:nvSpPr>
        <p:spPr bwMode="auto">
          <a:xfrm>
            <a:off x="5022850" y="2819400"/>
            <a:ext cx="228600" cy="2819400"/>
          </a:xfrm>
          <a:prstGeom prst="rightBrace">
            <a:avLst>
              <a:gd name="adj1" fmla="val 102778"/>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endParaRPr lang="en-US">
              <a:solidFill>
                <a:srgbClr val="000000"/>
              </a:solidFill>
            </a:endParaRPr>
          </a:p>
        </p:txBody>
      </p:sp>
      <p:sp>
        <p:nvSpPr>
          <p:cNvPr id="976903" name="Text Box 7"/>
          <p:cNvSpPr txBox="1">
            <a:spLocks noChangeArrowheads="1"/>
          </p:cNvSpPr>
          <p:nvPr/>
        </p:nvSpPr>
        <p:spPr bwMode="auto">
          <a:xfrm>
            <a:off x="5334000" y="4029075"/>
            <a:ext cx="163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b="1">
                <a:solidFill>
                  <a:srgbClr val="6699FF"/>
                </a:solidFill>
                <a:latin typeface="Comic Sans MS" panose="030F0702030302020204" pitchFamily="66" charset="0"/>
              </a:rPr>
              <a:t>hidden data</a:t>
            </a:r>
          </a:p>
        </p:txBody>
      </p:sp>
      <p:pic>
        <p:nvPicPr>
          <p:cNvPr id="976904" name="Picture 8" descr="blurred3"/>
          <p:cNvPicPr>
            <a:picLocks noChangeAspect="1" noChangeArrowheads="1"/>
          </p:cNvPicPr>
          <p:nvPr/>
        </p:nvPicPr>
        <p:blipFill>
          <a:blip r:embed="rId4">
            <a:extLst>
              <a:ext uri="{28A0092B-C50C-407E-A947-70E740481C1C}">
                <a14:useLocalDpi xmlns:a14="http://schemas.microsoft.com/office/drawing/2010/main" val="0"/>
              </a:ext>
            </a:extLst>
          </a:blip>
          <a:srcRect t="34554"/>
          <a:stretch>
            <a:fillRect/>
          </a:stretch>
        </p:blipFill>
        <p:spPr bwMode="auto">
          <a:xfrm>
            <a:off x="10668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sp>
        <p:nvSpPr>
          <p:cNvPr id="976905" name="Rectangle 9"/>
          <p:cNvSpPr>
            <a:spLocks noChangeArrowheads="1"/>
          </p:cNvSpPr>
          <p:nvPr/>
        </p:nvSpPr>
        <p:spPr bwMode="auto">
          <a:xfrm>
            <a:off x="1905000" y="2895600"/>
            <a:ext cx="216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sz="2800" b="1">
                <a:solidFill>
                  <a:srgbClr val="6699FF"/>
                </a:solidFill>
                <a:latin typeface="Comic Sans MS" panose="030F0702030302020204" pitchFamily="66" charset="0"/>
              </a:rPr>
              <a:t>probability </a:t>
            </a:r>
            <a:br>
              <a:rPr lang="en-US" sz="2800" b="1">
                <a:solidFill>
                  <a:srgbClr val="6699FF"/>
                </a:solidFill>
                <a:latin typeface="Comic Sans MS" panose="030F0702030302020204" pitchFamily="66" charset="0"/>
              </a:rPr>
            </a:br>
            <a:r>
              <a:rPr lang="en-US" sz="2800" b="1">
                <a:solidFill>
                  <a:srgbClr val="6699FF"/>
                </a:solidFill>
                <a:latin typeface="Comic Sans MS" panose="030F0702030302020204" pitchFamily="66" charset="0"/>
              </a:rPr>
              <a:t>distribution</a:t>
            </a:r>
          </a:p>
        </p:txBody>
      </p:sp>
      <p:sp>
        <p:nvSpPr>
          <p:cNvPr id="2" name="Slide Number Placeholder 1"/>
          <p:cNvSpPr>
            <a:spLocks noGrp="1"/>
          </p:cNvSpPr>
          <p:nvPr>
            <p:ph type="sldNum" sz="quarter" idx="11"/>
          </p:nvPr>
        </p:nvSpPr>
        <p:spPr/>
        <p:txBody>
          <a:bodyPr/>
          <a:lstStyle/>
          <a:p>
            <a:fld id="{D4C17364-0634-49BC-B889-8BDCFDCF8746}" type="slidenum">
              <a:rPr lang="en-US" smtClean="0"/>
              <a:pPr/>
              <a:t>71</a:t>
            </a:fld>
            <a:endParaRPr lang="en-US"/>
          </a:p>
        </p:txBody>
      </p:sp>
    </p:spTree>
    <p:extLst>
      <p:ext uri="{BB962C8B-B14F-4D97-AF65-F5344CB8AC3E}">
        <p14:creationId xmlns:p14="http://schemas.microsoft.com/office/powerpoint/2010/main" val="3538798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905"/>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976904"/>
                                        </p:tgtEl>
                                        <p:attrNameLst>
                                          <p:attrName>style.visibility</p:attrName>
                                        </p:attrNameLst>
                                      </p:cBhvr>
                                      <p:to>
                                        <p:strVal val="visible"/>
                                      </p:to>
                                    </p:set>
                                    <p:animEffect transition="in" filter="fade">
                                      <p:cBhvr>
                                        <p:cTn id="10" dur="1000"/>
                                        <p:tgtEl>
                                          <p:spTgt spid="976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37AAED"/>
              </a:solidFill>
              <a:latin typeface="Arial"/>
              <a:ea typeface="Calibri"/>
              <a:cs typeface="Arial"/>
              <a:sym typeface="Arial"/>
              <a:rtl val="0"/>
            </a:endParaRPr>
          </a:p>
        </p:txBody>
      </p:sp>
      <p:sp>
        <p:nvSpPr>
          <p:cNvPr id="54"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FF0000"/>
              </a:solidFill>
              <a:latin typeface="Arial"/>
              <a:cs typeface="Arial"/>
              <a:sym typeface="Arial"/>
              <a:rtl val="0"/>
            </a:endParaRPr>
          </a:p>
        </p:txBody>
      </p:sp>
      <p:sp>
        <p:nvSpPr>
          <p:cNvPr id="55"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FF0000"/>
              </a:solidFill>
              <a:latin typeface="Arial"/>
              <a:ea typeface="Arial"/>
              <a:cs typeface="Arial"/>
              <a:sym typeface="Arial"/>
              <a:rtl val="0"/>
            </a:endParaRPr>
          </a:p>
        </p:txBody>
      </p:sp>
      <p:sp>
        <p:nvSpPr>
          <p:cNvPr id="56"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000000"/>
              </a:solidFill>
              <a:latin typeface="Arial"/>
              <a:cs typeface="Arial"/>
              <a:sym typeface="Arial"/>
              <a:rtl val="0"/>
            </a:endParaRPr>
          </a:p>
        </p:txBody>
      </p:sp>
      <p:sp>
        <p:nvSpPr>
          <p:cNvPr id="58"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r,εzɪgn’eɪʃn</a:t>
            </a:r>
          </a:p>
        </p:txBody>
      </p:sp>
      <p:sp>
        <p:nvSpPr>
          <p:cNvPr id="59" name="Shape 1881"/>
          <p:cNvSpPr/>
          <p:nvPr/>
        </p:nvSpPr>
        <p:spPr>
          <a:xfrm>
            <a:off x="2915053" y="43529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E013FF"/>
              </a:solidFill>
              <a:latin typeface="Arial"/>
              <a:ea typeface="Calibri"/>
              <a:cs typeface="Arial"/>
              <a:sym typeface="Arial"/>
              <a:rtl val="0"/>
            </a:endParaRPr>
          </a:p>
        </p:txBody>
      </p:sp>
      <p:sp>
        <p:nvSpPr>
          <p:cNvPr id="60" name="Shape 1882"/>
          <p:cNvSpPr/>
          <p:nvPr/>
        </p:nvSpPr>
        <p:spPr>
          <a:xfrm>
            <a:off x="4829263" y="43529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d,æmn’eɪʃn</a:t>
            </a:r>
          </a:p>
        </p:txBody>
      </p:sp>
      <p:sp>
        <p:nvSpPr>
          <p:cNvPr id="61"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d’æmz</a:t>
            </a:r>
          </a:p>
        </p:txBody>
      </p:sp>
      <p:sp>
        <p:nvSpPr>
          <p:cNvPr id="63"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sp>
        <p:nvSpPr>
          <p:cNvPr id="64"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sp>
        <p:nvSpPr>
          <p:cNvPr id="65"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cxnSp>
        <p:nvCxnSpPr>
          <p:cNvPr id="66" name="Shape 1868"/>
          <p:cNvCxnSpPr>
            <a:endCxn id="63"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67" name="Shape 1869"/>
          <p:cNvCxnSpPr>
            <a:endCxn id="63"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68" name="Shape 1870"/>
          <p:cNvCxnSpPr>
            <a:stCxn id="63" idx="4"/>
            <a:endCxn id="58"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69" name="Shape 1871"/>
          <p:cNvCxnSpPr>
            <a:endCxn id="64"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70" name="Shape 1872"/>
          <p:cNvCxnSpPr>
            <a:endCxn id="64"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71" name="Shape 1873"/>
          <p:cNvCxnSpPr>
            <a:stCxn id="64" idx="4"/>
            <a:endCxn id="59"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72" name="Shape 1874"/>
          <p:cNvCxnSpPr>
            <a:endCxn id="78"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73" name="Shape 1875"/>
          <p:cNvCxnSpPr>
            <a:endCxn id="78"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74" name="Shape 1876"/>
          <p:cNvCxnSpPr>
            <a:stCxn id="78" idx="4"/>
            <a:endCxn id="60"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75" name="Shape 1877"/>
          <p:cNvCxnSpPr>
            <a:endCxn id="65"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76" name="Shape 1879"/>
          <p:cNvCxnSpPr>
            <a:stCxn id="65" idx="4"/>
            <a:endCxn id="61"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77" name="Shape 1877"/>
          <p:cNvCxnSpPr>
            <a:endCxn id="65"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78"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sp>
        <p:nvSpPr>
          <p:cNvPr id="2" name="Slide Number Placeholder 1"/>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72</a:t>
            </a:fld>
            <a:endParaRPr lang="en-US">
              <a:solidFill>
                <a:prstClr val="black">
                  <a:tint val="75000"/>
                </a:prstClr>
              </a:solidFill>
            </a:endParaRPr>
          </a:p>
        </p:txBody>
      </p:sp>
    </p:spTree>
    <p:extLst>
      <p:ext uri="{BB962C8B-B14F-4D97-AF65-F5344CB8AC3E}">
        <p14:creationId xmlns:p14="http://schemas.microsoft.com/office/powerpoint/2010/main" val="3979083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6860" y="1557282"/>
            <a:ext cx="8356360" cy="3395718"/>
            <a:chOff x="376860" y="1557282"/>
            <a:chExt cx="8356360" cy="3395718"/>
          </a:xfrm>
        </p:grpSpPr>
        <p:sp>
          <p:nvSpPr>
            <p:cNvPr id="53"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a:solidFill>
                    <a:srgbClr val="37AAED"/>
                  </a:solidFill>
                  <a:latin typeface="Arial"/>
                  <a:ea typeface="Calibri"/>
                  <a:cs typeface="Arial"/>
                  <a:sym typeface="Arial"/>
                  <a:rtl val="0"/>
                </a:rPr>
                <a:t>dæmn</a:t>
              </a:r>
              <a:endParaRPr lang="en" sz="1800" b="1" kern="0" dirty="0">
                <a:solidFill>
                  <a:srgbClr val="37AAED"/>
                </a:solidFill>
                <a:latin typeface="Arial"/>
                <a:ea typeface="Calibri"/>
                <a:cs typeface="Arial"/>
                <a:sym typeface="Arial"/>
                <a:rtl val="0"/>
              </a:endParaRPr>
            </a:p>
          </p:txBody>
        </p:sp>
        <p:sp>
          <p:nvSpPr>
            <p:cNvPr id="54"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a:solidFill>
                    <a:srgbClr val="FF0000"/>
                  </a:solidFill>
                  <a:latin typeface="Arial"/>
                  <a:cs typeface="Arial"/>
                  <a:sym typeface="Arial"/>
                  <a:rtl val="0"/>
                </a:rPr>
                <a:t>eɪʃən</a:t>
              </a:r>
              <a:endParaRPr lang="en" sz="1800" b="1" kern="0" dirty="0">
                <a:solidFill>
                  <a:srgbClr val="FF0000"/>
                </a:solidFill>
                <a:latin typeface="Arial"/>
                <a:cs typeface="Arial"/>
                <a:sym typeface="Arial"/>
                <a:rtl val="0"/>
              </a:endParaRPr>
            </a:p>
          </p:txBody>
        </p:sp>
        <p:sp>
          <p:nvSpPr>
            <p:cNvPr id="55"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dirty="0">
                  <a:solidFill>
                    <a:srgbClr val="FF0000"/>
                  </a:solidFill>
                  <a:latin typeface="Arial"/>
                  <a:cs typeface="Arial"/>
                  <a:sym typeface="Arial"/>
                  <a:rtl val="0"/>
                </a:rPr>
                <a:t>s</a:t>
              </a:r>
              <a:endParaRPr lang="en" sz="1800" b="1" kern="0" dirty="0">
                <a:solidFill>
                  <a:srgbClr val="FF0000"/>
                </a:solidFill>
                <a:latin typeface="Arial"/>
                <a:ea typeface="Arial"/>
                <a:cs typeface="Arial"/>
                <a:sym typeface="Arial"/>
                <a:rtl val="0"/>
              </a:endParaRPr>
            </a:p>
          </p:txBody>
        </p:sp>
        <p:sp>
          <p:nvSpPr>
            <p:cNvPr id="56"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dirty="0">
                  <a:solidFill>
                    <a:srgbClr val="37AAED"/>
                  </a:solidFill>
                  <a:latin typeface="Arial"/>
                  <a:ea typeface="Calibri"/>
                  <a:cs typeface="Arial"/>
                  <a:sym typeface="Calibri"/>
                  <a:rtl val="0"/>
                </a:rPr>
                <a:t>rizaign</a:t>
              </a:r>
              <a:endParaRPr lang="en" sz="1800" b="1" kern="0" dirty="0">
                <a:solidFill>
                  <a:srgbClr val="000000"/>
                </a:solidFill>
                <a:latin typeface="Arial"/>
                <a:cs typeface="Arial"/>
                <a:sym typeface="Arial"/>
                <a:rtl val="0"/>
              </a:endParaRPr>
            </a:p>
          </p:txBody>
        </p:sp>
        <p:sp>
          <p:nvSpPr>
            <p:cNvPr id="58"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r,εzɪgn’eɪʃn</a:t>
              </a:r>
            </a:p>
          </p:txBody>
        </p:sp>
        <p:sp>
          <p:nvSpPr>
            <p:cNvPr id="59" name="Shape 1881"/>
            <p:cNvSpPr/>
            <p:nvPr/>
          </p:nvSpPr>
          <p:spPr>
            <a:xfrm>
              <a:off x="2915053" y="43529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E013FF"/>
                  </a:solidFill>
                  <a:latin typeface="Arial"/>
                  <a:ea typeface="Calibri"/>
                  <a:cs typeface="Arial"/>
                  <a:sym typeface="Arial"/>
                  <a:rtl val="0"/>
                </a:rPr>
                <a:t>riz’ajnz</a:t>
              </a:r>
              <a:endParaRPr lang="en" sz="1800" b="1" kern="0" dirty="0">
                <a:solidFill>
                  <a:srgbClr val="E013FF"/>
                </a:solidFill>
                <a:latin typeface="Arial"/>
                <a:ea typeface="Calibri"/>
                <a:cs typeface="Arial"/>
                <a:sym typeface="Arial"/>
                <a:rtl val="0"/>
              </a:endParaRPr>
            </a:p>
          </p:txBody>
        </p:sp>
        <p:sp>
          <p:nvSpPr>
            <p:cNvPr id="60" name="Shape 1882"/>
            <p:cNvSpPr/>
            <p:nvPr/>
          </p:nvSpPr>
          <p:spPr>
            <a:xfrm>
              <a:off x="4829263" y="43529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d,æmn’eɪʃn</a:t>
              </a:r>
            </a:p>
          </p:txBody>
        </p:sp>
        <p:sp>
          <p:nvSpPr>
            <p:cNvPr id="61"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d’æmz</a:t>
              </a:r>
            </a:p>
          </p:txBody>
        </p:sp>
        <p:sp>
          <p:nvSpPr>
            <p:cNvPr id="63"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Calibri"/>
                  <a:rtl val="0"/>
                </a:rPr>
                <a:t>rizaign</a:t>
              </a:r>
              <a:r>
                <a:rPr lang="en-US" sz="1800" b="1" kern="0" dirty="0" smtClean="0">
                  <a:solidFill>
                    <a:srgbClr val="37AAED"/>
                  </a:solidFill>
                  <a:latin typeface="Arial"/>
                  <a:ea typeface="Calibri"/>
                  <a:cs typeface="Arial"/>
                  <a:sym typeface="Arial"/>
                  <a:rtl val="0"/>
                </a:rPr>
                <a:t>#</a:t>
              </a:r>
              <a:r>
                <a:rPr lang="en" sz="1800" b="1" kern="0" dirty="0" smtClean="0">
                  <a:solidFill>
                    <a:srgbClr val="FF0000"/>
                  </a:solidFill>
                  <a:latin typeface="Arial"/>
                  <a:ea typeface="Calibri"/>
                  <a:cs typeface="Arial"/>
                  <a:sym typeface="Arial"/>
                  <a:rtl val="0"/>
                </a:rPr>
                <a:t>eɪʃən</a:t>
              </a:r>
              <a:endParaRPr lang="en" sz="1800" b="1" kern="0" dirty="0">
                <a:solidFill>
                  <a:srgbClr val="FF0000"/>
                </a:solidFill>
                <a:latin typeface="Arial"/>
                <a:ea typeface="Calibri"/>
                <a:cs typeface="Arial"/>
                <a:sym typeface="Arial"/>
                <a:rtl val="0"/>
              </a:endParaRPr>
            </a:p>
          </p:txBody>
        </p:sp>
        <p:sp>
          <p:nvSpPr>
            <p:cNvPr id="64"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Calibri"/>
                  <a:rtl val="0"/>
                </a:rPr>
                <a:t>rizaign</a:t>
              </a:r>
              <a:r>
                <a:rPr lang="en" sz="1800" b="1" kern="0" dirty="0" smtClean="0">
                  <a:solidFill>
                    <a:srgbClr val="37AAED"/>
                  </a:solidFill>
                  <a:latin typeface="Arial"/>
                  <a:ea typeface="Calibri"/>
                  <a:cs typeface="Arial"/>
                  <a:sym typeface="Arial"/>
                  <a:rtl val="0"/>
                </a:rPr>
                <a:t>#</a:t>
              </a:r>
              <a:r>
                <a:rPr lang="en" sz="1800" b="1" kern="0" dirty="0">
                  <a:solidFill>
                    <a:srgbClr val="FF0000"/>
                  </a:solidFill>
                  <a:latin typeface="Arial"/>
                  <a:ea typeface="Calibri"/>
                  <a:cs typeface="Arial"/>
                  <a:sym typeface="Arial"/>
                  <a:rtl val="0"/>
                </a:rPr>
                <a:t>s</a:t>
              </a:r>
            </a:p>
          </p:txBody>
        </p:sp>
        <p:sp>
          <p:nvSpPr>
            <p:cNvPr id="65"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Arial"/>
                  <a:rtl val="0"/>
                </a:rPr>
                <a:t>dæmn#</a:t>
              </a:r>
              <a:r>
                <a:rPr lang="en" sz="1800" b="1" kern="0" dirty="0">
                  <a:solidFill>
                    <a:srgbClr val="FF0000"/>
                  </a:solidFill>
                  <a:latin typeface="Arial"/>
                  <a:ea typeface="Calibri"/>
                  <a:cs typeface="Arial"/>
                  <a:sym typeface="Arial"/>
                  <a:rtl val="0"/>
                </a:rPr>
                <a:t>s</a:t>
              </a:r>
            </a:p>
          </p:txBody>
        </p:sp>
        <p:cxnSp>
          <p:nvCxnSpPr>
            <p:cNvPr id="66" name="Shape 1868"/>
            <p:cNvCxnSpPr>
              <a:endCxn id="63"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67" name="Shape 1869"/>
            <p:cNvCxnSpPr>
              <a:endCxn id="63"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68" name="Shape 1870"/>
            <p:cNvCxnSpPr>
              <a:stCxn id="63" idx="4"/>
              <a:endCxn id="58"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69" name="Shape 1871"/>
            <p:cNvCxnSpPr>
              <a:endCxn id="64"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70" name="Shape 1872"/>
            <p:cNvCxnSpPr>
              <a:endCxn id="64"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71" name="Shape 1873"/>
            <p:cNvCxnSpPr>
              <a:stCxn id="64" idx="4"/>
              <a:endCxn id="59"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72" name="Shape 1874"/>
            <p:cNvCxnSpPr>
              <a:endCxn id="78"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73" name="Shape 1875"/>
            <p:cNvCxnSpPr>
              <a:endCxn id="78"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74" name="Shape 1876"/>
            <p:cNvCxnSpPr>
              <a:stCxn id="78" idx="4"/>
              <a:endCxn id="60"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75" name="Shape 1877"/>
            <p:cNvCxnSpPr>
              <a:endCxn id="65"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76" name="Shape 1879"/>
            <p:cNvCxnSpPr>
              <a:stCxn id="65" idx="4"/>
              <a:endCxn id="61"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77" name="Shape 1877"/>
            <p:cNvCxnSpPr>
              <a:endCxn id="65"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78"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37AAED"/>
                  </a:solidFill>
                  <a:latin typeface="Arial"/>
                  <a:ea typeface="Calibri"/>
                  <a:cs typeface="Arial"/>
                  <a:sym typeface="Arial"/>
                  <a:rtl val="0"/>
                </a:rPr>
                <a:t>dæmn#</a:t>
              </a:r>
              <a:r>
                <a:rPr lang="en" sz="1800" b="1" kern="0" dirty="0">
                  <a:solidFill>
                    <a:srgbClr val="FF0000"/>
                  </a:solidFill>
                  <a:latin typeface="Arial"/>
                  <a:ea typeface="Calibri"/>
                  <a:cs typeface="Arial"/>
                  <a:sym typeface="Arial"/>
                  <a:rtl val="0"/>
                </a:rPr>
                <a:t>eɪʃən</a:t>
              </a:r>
            </a:p>
          </p:txBody>
        </p:sp>
      </p:grpSp>
      <p:sp>
        <p:nvSpPr>
          <p:cNvPr id="2" name="Slide Number Placeholder 1"/>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73</a:t>
            </a:fld>
            <a:endParaRPr lang="en-US">
              <a:solidFill>
                <a:prstClr val="black">
                  <a:tint val="75000"/>
                </a:prstClr>
              </a:solidFill>
            </a:endParaRPr>
          </a:p>
        </p:txBody>
      </p:sp>
    </p:spTree>
    <p:extLst>
      <p:ext uri="{BB962C8B-B14F-4D97-AF65-F5344CB8AC3E}">
        <p14:creationId xmlns:p14="http://schemas.microsoft.com/office/powerpoint/2010/main" val="379810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r>
              <a:rPr lang="en-US"/>
              <a:t>Bayesian View of the World</a:t>
            </a:r>
          </a:p>
        </p:txBody>
      </p:sp>
      <p:pic>
        <p:nvPicPr>
          <p:cNvPr id="976899" name="Picture 3" descr="wq-iceberg-under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76900" name="AutoShape 4"/>
          <p:cNvSpPr>
            <a:spLocks/>
          </p:cNvSpPr>
          <p:nvPr/>
        </p:nvSpPr>
        <p:spPr bwMode="auto">
          <a:xfrm>
            <a:off x="5029200" y="1066800"/>
            <a:ext cx="228600" cy="1600200"/>
          </a:xfrm>
          <a:prstGeom prst="rightBrace">
            <a:avLst>
              <a:gd name="adj1" fmla="val 58333"/>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endParaRPr lang="en-US">
              <a:solidFill>
                <a:srgbClr val="000000"/>
              </a:solidFill>
            </a:endParaRPr>
          </a:p>
        </p:txBody>
      </p:sp>
      <p:sp>
        <p:nvSpPr>
          <p:cNvPr id="976901" name="Text Box 5"/>
          <p:cNvSpPr txBox="1">
            <a:spLocks noChangeArrowheads="1"/>
          </p:cNvSpPr>
          <p:nvPr/>
        </p:nvSpPr>
        <p:spPr bwMode="auto">
          <a:xfrm>
            <a:off x="5308600" y="1617663"/>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b="1" dirty="0">
                <a:solidFill>
                  <a:srgbClr val="6699FF"/>
                </a:solidFill>
                <a:latin typeface="Comic Sans MS" panose="030F0702030302020204" pitchFamily="66" charset="0"/>
              </a:rPr>
              <a:t>observed data</a:t>
            </a:r>
          </a:p>
        </p:txBody>
      </p:sp>
      <p:sp>
        <p:nvSpPr>
          <p:cNvPr id="976902" name="AutoShape 6"/>
          <p:cNvSpPr>
            <a:spLocks/>
          </p:cNvSpPr>
          <p:nvPr/>
        </p:nvSpPr>
        <p:spPr bwMode="auto">
          <a:xfrm>
            <a:off x="5022850" y="2819400"/>
            <a:ext cx="228600" cy="2819400"/>
          </a:xfrm>
          <a:prstGeom prst="rightBrace">
            <a:avLst>
              <a:gd name="adj1" fmla="val 102778"/>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endParaRPr lang="en-US">
              <a:solidFill>
                <a:srgbClr val="000000"/>
              </a:solidFill>
            </a:endParaRPr>
          </a:p>
        </p:txBody>
      </p:sp>
      <p:sp>
        <p:nvSpPr>
          <p:cNvPr id="976903" name="Text Box 7"/>
          <p:cNvSpPr txBox="1">
            <a:spLocks noChangeArrowheads="1"/>
          </p:cNvSpPr>
          <p:nvPr/>
        </p:nvSpPr>
        <p:spPr bwMode="auto">
          <a:xfrm>
            <a:off x="5334000" y="4029075"/>
            <a:ext cx="163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b="1">
                <a:solidFill>
                  <a:srgbClr val="6699FF"/>
                </a:solidFill>
                <a:latin typeface="Comic Sans MS" panose="030F0702030302020204" pitchFamily="66" charset="0"/>
              </a:rPr>
              <a:t>hidden data</a:t>
            </a:r>
          </a:p>
        </p:txBody>
      </p:sp>
      <p:pic>
        <p:nvPicPr>
          <p:cNvPr id="976904" name="Picture 8" descr="blurred3"/>
          <p:cNvPicPr>
            <a:picLocks noChangeAspect="1" noChangeArrowheads="1"/>
          </p:cNvPicPr>
          <p:nvPr/>
        </p:nvPicPr>
        <p:blipFill>
          <a:blip r:embed="rId3">
            <a:extLst>
              <a:ext uri="{28A0092B-C50C-407E-A947-70E740481C1C}">
                <a14:useLocalDpi xmlns:a14="http://schemas.microsoft.com/office/drawing/2010/main" val="0"/>
              </a:ext>
            </a:extLst>
          </a:blip>
          <a:srcRect t="34554"/>
          <a:stretch>
            <a:fillRect/>
          </a:stretch>
        </p:blipFill>
        <p:spPr bwMode="auto">
          <a:xfrm>
            <a:off x="10668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sp>
        <p:nvSpPr>
          <p:cNvPr id="976905" name="Rectangle 9"/>
          <p:cNvSpPr>
            <a:spLocks noChangeArrowheads="1"/>
          </p:cNvSpPr>
          <p:nvPr/>
        </p:nvSpPr>
        <p:spPr bwMode="auto">
          <a:xfrm>
            <a:off x="1905000" y="2895600"/>
            <a:ext cx="216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sz="2800" b="1">
                <a:solidFill>
                  <a:srgbClr val="6699FF"/>
                </a:solidFill>
                <a:latin typeface="Comic Sans MS" panose="030F0702030302020204" pitchFamily="66" charset="0"/>
              </a:rPr>
              <a:t>probability </a:t>
            </a:r>
            <a:br>
              <a:rPr lang="en-US" sz="2800" b="1">
                <a:solidFill>
                  <a:srgbClr val="6699FF"/>
                </a:solidFill>
                <a:latin typeface="Comic Sans MS" panose="030F0702030302020204" pitchFamily="66" charset="0"/>
              </a:rPr>
            </a:br>
            <a:r>
              <a:rPr lang="en-US" sz="2800" b="1">
                <a:solidFill>
                  <a:srgbClr val="6699FF"/>
                </a:solidFill>
                <a:latin typeface="Comic Sans MS" panose="030F0702030302020204" pitchFamily="66" charset="0"/>
              </a:rPr>
              <a:t>distribution</a:t>
            </a:r>
          </a:p>
        </p:txBody>
      </p:sp>
      <p:sp>
        <p:nvSpPr>
          <p:cNvPr id="11" name="TextBox 10"/>
          <p:cNvSpPr txBox="1"/>
          <p:nvPr/>
        </p:nvSpPr>
        <p:spPr>
          <a:xfrm>
            <a:off x="5410200" y="4476690"/>
            <a:ext cx="3607398" cy="1138773"/>
          </a:xfrm>
          <a:prstGeom prst="rect">
            <a:avLst/>
          </a:prstGeom>
          <a:noFill/>
        </p:spPr>
        <p:txBody>
          <a:bodyPr wrap="none" rtlCol="0">
            <a:spAutoFit/>
          </a:bodyPr>
          <a:lstStyle/>
          <a:p>
            <a:pPr marL="169863" indent="-169863" algn="l">
              <a:buClr>
                <a:srgbClr val="FF0000"/>
              </a:buClr>
              <a:buFont typeface="Arial" panose="020B0604020202020204" pitchFamily="34" charset="0"/>
              <a:buChar char="•"/>
            </a:pPr>
            <a:r>
              <a:rPr lang="en-US" dirty="0" smtClean="0">
                <a:solidFill>
                  <a:srgbClr val="FF0000"/>
                </a:solidFill>
                <a:latin typeface="Comic Sans MS" panose="030F0702030302020204" pitchFamily="66" charset="0"/>
              </a:rPr>
              <a:t>the rest of the words! </a:t>
            </a:r>
          </a:p>
          <a:p>
            <a:pPr marL="169863" indent="-169863" algn="l">
              <a:buClr>
                <a:srgbClr val="FF0000"/>
              </a:buClr>
              <a:buFont typeface="Arial" panose="020B0604020202020204" pitchFamily="34" charset="0"/>
              <a:buChar char="•"/>
            </a:pPr>
            <a:r>
              <a:rPr lang="en-US" dirty="0" smtClean="0">
                <a:solidFill>
                  <a:srgbClr val="FF0000"/>
                </a:solidFill>
                <a:latin typeface="Comic Sans MS" panose="030F0702030302020204" pitchFamily="66" charset="0"/>
              </a:rPr>
              <a:t>all of the morphs</a:t>
            </a:r>
          </a:p>
          <a:p>
            <a:pPr marL="169863" indent="-169863" algn="l">
              <a:buClr>
                <a:srgbClr val="FF0000"/>
              </a:buClr>
              <a:buFont typeface="Arial" panose="020B0604020202020204" pitchFamily="34" charset="0"/>
              <a:buChar char="•"/>
            </a:pPr>
            <a:r>
              <a:rPr lang="en-US" dirty="0" smtClean="0">
                <a:solidFill>
                  <a:srgbClr val="FF0000"/>
                </a:solidFill>
                <a:latin typeface="Comic Sans MS" panose="030F0702030302020204" pitchFamily="66" charset="0"/>
              </a:rPr>
              <a:t>the parameter vectors </a:t>
            </a:r>
            <a:r>
              <a:rPr lang="el-GR" dirty="0" smtClean="0">
                <a:solidFill>
                  <a:srgbClr val="FF0000"/>
                </a:solidFill>
                <a:latin typeface="Comic Sans MS" panose="030F0702030302020204" pitchFamily="66" charset="0"/>
              </a:rPr>
              <a:t>θ</a:t>
            </a:r>
            <a:r>
              <a:rPr lang="en-US" dirty="0" smtClean="0">
                <a:solidFill>
                  <a:srgbClr val="FF0000"/>
                </a:solidFill>
                <a:latin typeface="Comic Sans MS" panose="030F0702030302020204" pitchFamily="66" charset="0"/>
              </a:rPr>
              <a:t>, φ</a:t>
            </a:r>
            <a:endParaRPr lang="en-US" dirty="0">
              <a:solidFill>
                <a:srgbClr val="FF0000"/>
              </a:solidFill>
              <a:latin typeface="Comic Sans MS" panose="030F0702030302020204" pitchFamily="66" charset="0"/>
            </a:endParaRPr>
          </a:p>
        </p:txBody>
      </p:sp>
      <p:sp>
        <p:nvSpPr>
          <p:cNvPr id="12" name="TextBox 11"/>
          <p:cNvSpPr txBox="1"/>
          <p:nvPr/>
        </p:nvSpPr>
        <p:spPr>
          <a:xfrm>
            <a:off x="5410200" y="1981200"/>
            <a:ext cx="2568652" cy="400110"/>
          </a:xfrm>
          <a:prstGeom prst="rect">
            <a:avLst/>
          </a:prstGeom>
          <a:noFill/>
        </p:spPr>
        <p:txBody>
          <a:bodyPr wrap="none" rtlCol="0">
            <a:spAutoFit/>
          </a:bodyPr>
          <a:lstStyle/>
          <a:p>
            <a:pPr marL="169863" indent="-169863" algn="l">
              <a:buClr>
                <a:srgbClr val="FF0000"/>
              </a:buClr>
              <a:buFont typeface="Arial" panose="020B0604020202020204" pitchFamily="34" charset="0"/>
              <a:buChar char="•"/>
            </a:pPr>
            <a:r>
              <a:rPr lang="en-US" dirty="0" smtClean="0">
                <a:solidFill>
                  <a:srgbClr val="FF0000"/>
                </a:solidFill>
                <a:latin typeface="Comic Sans MS" panose="030F0702030302020204" pitchFamily="66" charset="0"/>
              </a:rPr>
              <a:t>some of </a:t>
            </a:r>
            <a:r>
              <a:rPr lang="en-US" dirty="0">
                <a:solidFill>
                  <a:srgbClr val="FF0000"/>
                </a:solidFill>
                <a:latin typeface="Comic Sans MS" panose="030F0702030302020204" pitchFamily="66" charset="0"/>
              </a:rPr>
              <a:t>the </a:t>
            </a:r>
            <a:r>
              <a:rPr lang="en-US" dirty="0" smtClean="0">
                <a:solidFill>
                  <a:srgbClr val="FF0000"/>
                </a:solidFill>
                <a:latin typeface="Comic Sans MS" panose="030F0702030302020204" pitchFamily="66" charset="0"/>
              </a:rPr>
              <a:t>words</a:t>
            </a:r>
            <a:endParaRPr lang="en-US" baseline="-25000" dirty="0" smtClean="0">
              <a:solidFill>
                <a:srgbClr val="FF0000"/>
              </a:solidFill>
              <a:latin typeface="Comic Sans MS" panose="030F0702030302020204" pitchFamily="66" charset="0"/>
            </a:endParaRPr>
          </a:p>
        </p:txBody>
      </p:sp>
      <p:sp>
        <p:nvSpPr>
          <p:cNvPr id="2" name="Slide Number Placeholder 1"/>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74</a:t>
            </a:fld>
            <a:endParaRPr lang="en-US">
              <a:solidFill>
                <a:prstClr val="black">
                  <a:tint val="75000"/>
                </a:prstClr>
              </a:solidFill>
            </a:endParaRPr>
          </a:p>
        </p:txBody>
      </p:sp>
    </p:spTree>
    <p:extLst>
      <p:ext uri="{BB962C8B-B14F-4D97-AF65-F5344CB8AC3E}">
        <p14:creationId xmlns:p14="http://schemas.microsoft.com/office/powerpoint/2010/main" val="34140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6626" name="Rectangle 2"/>
          <p:cNvSpPr>
            <a:spLocks noGrp="1" noChangeArrowheads="1"/>
          </p:cNvSpPr>
          <p:nvPr>
            <p:ph type="title"/>
          </p:nvPr>
        </p:nvSpPr>
        <p:spPr/>
        <p:txBody>
          <a:bodyPr/>
          <a:lstStyle/>
          <a:p>
            <a:r>
              <a:rPr lang="en-US"/>
              <a:t>Statistical Inference</a:t>
            </a:r>
          </a:p>
        </p:txBody>
      </p:sp>
      <p:pic>
        <p:nvPicPr>
          <p:cNvPr id="1306627" name="Picture 3" descr="wq-iceberg-under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1306628" name="AutoShape 4"/>
          <p:cNvSpPr>
            <a:spLocks/>
          </p:cNvSpPr>
          <p:nvPr/>
        </p:nvSpPr>
        <p:spPr bwMode="auto">
          <a:xfrm>
            <a:off x="5029200" y="1066800"/>
            <a:ext cx="228600" cy="1600200"/>
          </a:xfrm>
          <a:prstGeom prst="rightBrace">
            <a:avLst>
              <a:gd name="adj1" fmla="val 58333"/>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endParaRPr lang="en-US">
              <a:solidFill>
                <a:srgbClr val="000000"/>
              </a:solidFill>
            </a:endParaRPr>
          </a:p>
        </p:txBody>
      </p:sp>
      <p:sp>
        <p:nvSpPr>
          <p:cNvPr id="1306629" name="Text Box 5"/>
          <p:cNvSpPr txBox="1">
            <a:spLocks noChangeArrowheads="1"/>
          </p:cNvSpPr>
          <p:nvPr/>
        </p:nvSpPr>
        <p:spPr bwMode="auto">
          <a:xfrm>
            <a:off x="5562600" y="1617663"/>
            <a:ext cx="2622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spcBef>
                <a:spcPct val="0"/>
              </a:spcBef>
              <a:buClrTx/>
              <a:buSzTx/>
              <a:buFontTx/>
              <a:buNone/>
            </a:pPr>
            <a:r>
              <a:rPr lang="en-US" b="1">
                <a:solidFill>
                  <a:srgbClr val="6699FF"/>
                </a:solidFill>
                <a:latin typeface="Comic Sans MS" panose="030F0702030302020204" pitchFamily="66" charset="0"/>
              </a:rPr>
              <a:t>some surface forms</a:t>
            </a:r>
          </a:p>
          <a:p>
            <a:pPr algn="l" eaLnBrk="1" hangingPunct="1">
              <a:spcBef>
                <a:spcPct val="0"/>
              </a:spcBef>
              <a:buClrTx/>
              <a:buSzTx/>
              <a:buFontTx/>
              <a:buNone/>
            </a:pPr>
            <a:r>
              <a:rPr lang="en-US" b="1">
                <a:solidFill>
                  <a:srgbClr val="6699FF"/>
                </a:solidFill>
                <a:latin typeface="Comic Sans MS" panose="030F0702030302020204" pitchFamily="66" charset="0"/>
              </a:rPr>
              <a:t>of the language</a:t>
            </a:r>
          </a:p>
        </p:txBody>
      </p:sp>
      <p:sp>
        <p:nvSpPr>
          <p:cNvPr id="1306630" name="AutoShape 6"/>
          <p:cNvSpPr>
            <a:spLocks/>
          </p:cNvSpPr>
          <p:nvPr/>
        </p:nvSpPr>
        <p:spPr bwMode="auto">
          <a:xfrm>
            <a:off x="5022850" y="2819400"/>
            <a:ext cx="228600" cy="2819400"/>
          </a:xfrm>
          <a:prstGeom prst="rightBrace">
            <a:avLst>
              <a:gd name="adj1" fmla="val 102778"/>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CC9900"/>
              </a:buClr>
            </a:pPr>
            <a:endParaRPr lang="en-US">
              <a:solidFill>
                <a:srgbClr val="000000"/>
              </a:solidFill>
            </a:endParaRPr>
          </a:p>
        </p:txBody>
      </p:sp>
      <p:sp>
        <p:nvSpPr>
          <p:cNvPr id="1306631" name="Text Box 7"/>
          <p:cNvSpPr txBox="1">
            <a:spLocks noChangeArrowheads="1"/>
          </p:cNvSpPr>
          <p:nvPr/>
        </p:nvSpPr>
        <p:spPr bwMode="auto">
          <a:xfrm>
            <a:off x="5638800" y="3108325"/>
            <a:ext cx="3276600" cy="2835275"/>
          </a:xfrm>
          <a:prstGeom prst="rect">
            <a:avLst/>
          </a:prstGeom>
          <a:solidFill>
            <a:schemeClr val="bg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0"/>
              </a:spcBef>
              <a:buClrTx/>
              <a:buSzTx/>
              <a:buFontTx/>
              <a:buNone/>
            </a:pPr>
            <a:r>
              <a:rPr lang="en-US" b="1">
                <a:solidFill>
                  <a:srgbClr val="6699FF"/>
                </a:solidFill>
                <a:latin typeface="Comic Sans MS" panose="030F0702030302020204" pitchFamily="66" charset="0"/>
              </a:rPr>
              <a:t>1. The underlying forms giving rise to those surface forms</a:t>
            </a:r>
          </a:p>
          <a:p>
            <a:pPr algn="l" eaLnBrk="1" hangingPunct="1">
              <a:spcBef>
                <a:spcPct val="0"/>
              </a:spcBef>
              <a:buClrTx/>
              <a:buSzTx/>
              <a:buFontTx/>
              <a:buNone/>
            </a:pPr>
            <a:endParaRPr lang="en-US" b="1">
              <a:solidFill>
                <a:srgbClr val="6699FF"/>
              </a:solidFill>
              <a:latin typeface="Comic Sans MS" panose="030F0702030302020204" pitchFamily="66" charset="0"/>
            </a:endParaRPr>
          </a:p>
          <a:p>
            <a:pPr algn="l" eaLnBrk="1" hangingPunct="1">
              <a:spcBef>
                <a:spcPct val="0"/>
              </a:spcBef>
              <a:buClrTx/>
              <a:buSzTx/>
              <a:buFontTx/>
              <a:buNone/>
            </a:pPr>
            <a:r>
              <a:rPr lang="en-US" b="1">
                <a:solidFill>
                  <a:srgbClr val="6699FF"/>
                </a:solidFill>
                <a:latin typeface="Comic Sans MS" panose="030F0702030302020204" pitchFamily="66" charset="0"/>
              </a:rPr>
              <a:t>2. The surface forms for all other words, as predicted by the underlying forms</a:t>
            </a:r>
          </a:p>
          <a:p>
            <a:pPr algn="l" eaLnBrk="1" hangingPunct="1">
              <a:spcBef>
                <a:spcPct val="0"/>
              </a:spcBef>
              <a:buClrTx/>
              <a:buSzTx/>
              <a:buFontTx/>
              <a:buNone/>
            </a:pPr>
            <a:endParaRPr lang="en-US" b="1">
              <a:solidFill>
                <a:srgbClr val="6699FF"/>
              </a:solidFill>
              <a:latin typeface="Comic Sans MS" panose="030F0702030302020204" pitchFamily="66" charset="0"/>
            </a:endParaRPr>
          </a:p>
        </p:txBody>
      </p:sp>
      <p:pic>
        <p:nvPicPr>
          <p:cNvPr id="1306632" name="Picture 8" descr="blurred3"/>
          <p:cNvPicPr>
            <a:picLocks noChangeAspect="1" noChangeArrowheads="1"/>
          </p:cNvPicPr>
          <p:nvPr/>
        </p:nvPicPr>
        <p:blipFill>
          <a:blip r:embed="rId3">
            <a:extLst>
              <a:ext uri="{28A0092B-C50C-407E-A947-70E740481C1C}">
                <a14:useLocalDpi xmlns:a14="http://schemas.microsoft.com/office/drawing/2010/main" val="0"/>
              </a:ext>
            </a:extLst>
          </a:blip>
          <a:srcRect t="34554"/>
          <a:stretch>
            <a:fillRect/>
          </a:stretch>
        </p:blipFill>
        <p:spPr bwMode="auto">
          <a:xfrm>
            <a:off x="10668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sp>
        <p:nvSpPr>
          <p:cNvPr id="1306633" name="Rectangle 9"/>
          <p:cNvSpPr>
            <a:spLocks noChangeArrowheads="1"/>
          </p:cNvSpPr>
          <p:nvPr/>
        </p:nvSpPr>
        <p:spPr bwMode="auto">
          <a:xfrm>
            <a:off x="1905000" y="2895600"/>
            <a:ext cx="216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SzTx/>
              <a:buFontTx/>
              <a:buNone/>
            </a:pPr>
            <a:r>
              <a:rPr lang="en-US" sz="2800" b="1">
                <a:solidFill>
                  <a:srgbClr val="6699FF"/>
                </a:solidFill>
                <a:latin typeface="Comic Sans MS" panose="030F0702030302020204" pitchFamily="66" charset="0"/>
              </a:rPr>
              <a:t>probability </a:t>
            </a:r>
            <a:br>
              <a:rPr lang="en-US" sz="2800" b="1">
                <a:solidFill>
                  <a:srgbClr val="6699FF"/>
                </a:solidFill>
                <a:latin typeface="Comic Sans MS" panose="030F0702030302020204" pitchFamily="66" charset="0"/>
              </a:rPr>
            </a:br>
            <a:r>
              <a:rPr lang="en-US" sz="2800" b="1">
                <a:solidFill>
                  <a:srgbClr val="6699FF"/>
                </a:solidFill>
                <a:latin typeface="Comic Sans MS" panose="030F0702030302020204" pitchFamily="66" charset="0"/>
              </a:rPr>
              <a:t>distribution</a:t>
            </a:r>
          </a:p>
        </p:txBody>
      </p:sp>
      <p:sp>
        <p:nvSpPr>
          <p:cNvPr id="1306634" name="Line 10"/>
          <p:cNvSpPr>
            <a:spLocks noChangeShapeType="1"/>
          </p:cNvSpPr>
          <p:nvPr/>
        </p:nvSpPr>
        <p:spPr bwMode="auto">
          <a:xfrm>
            <a:off x="4876800" y="2743200"/>
            <a:ext cx="4267200" cy="0"/>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CC9900"/>
              </a:buClr>
            </a:pPr>
            <a:endParaRPr lang="en-US">
              <a:solidFill>
                <a:srgbClr val="000000"/>
              </a:solidFill>
            </a:endParaRPr>
          </a:p>
        </p:txBody>
      </p:sp>
      <p:sp>
        <p:nvSpPr>
          <p:cNvPr id="1306635" name="Rectangle 11"/>
          <p:cNvSpPr>
            <a:spLocks noChangeArrowheads="1"/>
          </p:cNvSpPr>
          <p:nvPr/>
        </p:nvSpPr>
        <p:spPr bwMode="auto">
          <a:xfrm>
            <a:off x="76200" y="5684838"/>
            <a:ext cx="4572000" cy="1107996"/>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CC9900"/>
              </a:buClr>
            </a:pPr>
            <a:r>
              <a:rPr lang="en-US" sz="2200" b="1" dirty="0">
                <a:solidFill>
                  <a:srgbClr val="3B812F"/>
                </a:solidFill>
                <a:latin typeface="Comic Sans MS" panose="030F0702030302020204" pitchFamily="66" charset="0"/>
              </a:rPr>
              <a:t>(we also learn the </a:t>
            </a:r>
            <a:r>
              <a:rPr lang="en-US" sz="2200" b="1" dirty="0" smtClean="0">
                <a:solidFill>
                  <a:srgbClr val="3B812F"/>
                </a:solidFill>
                <a:latin typeface="Comic Sans MS" panose="030F0702030302020204" pitchFamily="66" charset="0"/>
              </a:rPr>
              <a:t>edit parameters </a:t>
            </a:r>
            <a:r>
              <a:rPr lang="en-US" sz="2200" b="1" dirty="0">
                <a:solidFill>
                  <a:srgbClr val="3B812F"/>
                </a:solidFill>
                <a:latin typeface="Comic Sans MS" panose="030F0702030302020204" pitchFamily="66" charset="0"/>
              </a:rPr>
              <a:t>that best explain the visible part of the iceberg)</a:t>
            </a:r>
          </a:p>
        </p:txBody>
      </p:sp>
      <p:sp>
        <p:nvSpPr>
          <p:cNvPr id="2" name="Slide Number Placeholder 1"/>
          <p:cNvSpPr>
            <a:spLocks noGrp="1"/>
          </p:cNvSpPr>
          <p:nvPr>
            <p:ph type="sldNum" sz="quarter" idx="10"/>
          </p:nvPr>
        </p:nvSpPr>
        <p:spPr/>
        <p:txBody>
          <a:bodyPr/>
          <a:lstStyle/>
          <a:p>
            <a:fld id="{31A35EC1-B1B4-4FA8-B2AD-670C5F0CF62D}" type="slidenum">
              <a:rPr lang="en-US" smtClean="0">
                <a:solidFill>
                  <a:srgbClr val="000000"/>
                </a:solidFill>
              </a:rPr>
              <a:pPr/>
              <a:t>75</a:t>
            </a:fld>
            <a:endParaRPr lang="en-US">
              <a:solidFill>
                <a:srgbClr val="000000"/>
              </a:solidFill>
            </a:endParaRPr>
          </a:p>
        </p:txBody>
      </p:sp>
    </p:spTree>
    <p:extLst>
      <p:ext uri="{BB962C8B-B14F-4D97-AF65-F5344CB8AC3E}">
        <p14:creationId xmlns:p14="http://schemas.microsoft.com/office/powerpoint/2010/main" val="213851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663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306632"/>
                                        </p:tgtEl>
                                        <p:attrNameLst>
                                          <p:attrName>style.visibility</p:attrName>
                                        </p:attrNameLst>
                                      </p:cBhvr>
                                      <p:to>
                                        <p:strVal val="visible"/>
                                      </p:to>
                                    </p:set>
                                    <p:animEffect transition="in" filter="fade">
                                      <p:cBhvr>
                                        <p:cTn id="10" dur="1000"/>
                                        <p:tgtEl>
                                          <p:spTgt spid="130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663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matters</a:t>
            </a:r>
            <a:endParaRPr lang="en-US" dirty="0"/>
          </a:p>
        </p:txBody>
      </p:sp>
      <p:sp>
        <p:nvSpPr>
          <p:cNvPr id="3" name="Content Placeholder 2"/>
          <p:cNvSpPr>
            <a:spLocks noGrp="1"/>
          </p:cNvSpPr>
          <p:nvPr>
            <p:ph idx="1"/>
          </p:nvPr>
        </p:nvSpPr>
        <p:spPr/>
        <p:txBody>
          <a:bodyPr>
            <a:normAutofit/>
          </a:bodyPr>
          <a:lstStyle/>
          <a:p>
            <a:r>
              <a:rPr lang="en-US" dirty="0" smtClean="0"/>
              <a:t>Phonological </a:t>
            </a:r>
            <a:r>
              <a:rPr lang="en-US" dirty="0"/>
              <a:t>grammars </a:t>
            </a:r>
            <a:r>
              <a:rPr lang="en-US" dirty="0" smtClean="0"/>
              <a:t>are usually hand-engineered by </a:t>
            </a:r>
            <a:r>
              <a:rPr lang="en-US" dirty="0" err="1" smtClean="0"/>
              <a:t>phonologists</a:t>
            </a:r>
            <a:r>
              <a:rPr lang="en-US" dirty="0" smtClean="0"/>
              <a:t>.</a:t>
            </a:r>
            <a:endParaRPr lang="en-US" b="1" dirty="0" smtClean="0"/>
          </a:p>
          <a:p>
            <a:r>
              <a:rPr lang="en-US" b="1" dirty="0" smtClean="0"/>
              <a:t>Linguistics goal: </a:t>
            </a:r>
            <a:r>
              <a:rPr lang="en-US" dirty="0" smtClean="0"/>
              <a:t>Create an </a:t>
            </a:r>
            <a:br>
              <a:rPr lang="en-US" dirty="0" smtClean="0"/>
            </a:br>
            <a:r>
              <a:rPr lang="en-US" dirty="0" smtClean="0"/>
              <a:t>automated phonologist?</a:t>
            </a:r>
          </a:p>
          <a:p>
            <a:r>
              <a:rPr lang="en-US" b="1" dirty="0" smtClean="0"/>
              <a:t>Cognitive science goal</a:t>
            </a:r>
            <a:r>
              <a:rPr lang="en-US" dirty="0" smtClean="0"/>
              <a:t>: Model </a:t>
            </a:r>
            <a:br>
              <a:rPr lang="en-US" dirty="0" smtClean="0"/>
            </a:br>
            <a:r>
              <a:rPr lang="en-US" dirty="0" smtClean="0"/>
              <a:t>how babies learn phonology? </a:t>
            </a:r>
          </a:p>
          <a:p>
            <a:r>
              <a:rPr lang="en-US" b="1" dirty="0" smtClean="0"/>
              <a:t>Engineering goal: </a:t>
            </a:r>
            <a:r>
              <a:rPr lang="en-US" dirty="0" smtClean="0"/>
              <a:t>Analyze and generate words we haven’t heard before? </a:t>
            </a:r>
          </a:p>
          <a:p>
            <a:pPr marL="0" indent="0">
              <a:buNone/>
            </a:pPr>
            <a:endParaRPr lang="en-US" dirty="0"/>
          </a:p>
          <a:p>
            <a:endParaRPr lang="en-US" dirty="0"/>
          </a:p>
        </p:txBody>
      </p:sp>
      <p:sp>
        <p:nvSpPr>
          <p:cNvPr id="5" name="Slide Number Placeholder 4"/>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76</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7101759" y="2827634"/>
            <a:ext cx="724263" cy="724263"/>
          </a:xfrm>
          <a:prstGeom prst="rect">
            <a:avLst/>
          </a:prstGeom>
        </p:spPr>
      </p:pic>
      <p:pic>
        <p:nvPicPr>
          <p:cNvPr id="7" name="Content Placeholder 9"/>
          <p:cNvPicPr>
            <a:picLocks noChangeAspect="1"/>
          </p:cNvPicPr>
          <p:nvPr/>
        </p:nvPicPr>
        <p:blipFill rotWithShape="1">
          <a:blip r:embed="rId4"/>
          <a:srcRect t="10925" r="20563" b="10925"/>
          <a:stretch/>
        </p:blipFill>
        <p:spPr>
          <a:xfrm>
            <a:off x="7929564" y="2819400"/>
            <a:ext cx="1062036" cy="734870"/>
          </a:xfrm>
          <a:prstGeom prst="rect">
            <a:avLst/>
          </a:prstGeom>
        </p:spPr>
      </p:pic>
      <p:pic>
        <p:nvPicPr>
          <p:cNvPr id="8" name="Picture 2" descr="CIMG357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71" t="8883" r="48859" b="71130"/>
          <a:stretch/>
        </p:blipFill>
        <p:spPr bwMode="auto">
          <a:xfrm>
            <a:off x="7562148" y="3865420"/>
            <a:ext cx="819852" cy="86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7">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5480154"/>
            <a:ext cx="2430463" cy="69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68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The Generative Story</a:t>
            </a:r>
            <a:br>
              <a:rPr lang="en-US" dirty="0" smtClean="0"/>
            </a:br>
            <a:r>
              <a:rPr lang="en-US" sz="3600" dirty="0" smtClean="0"/>
              <a:t>(defines which iceberg shapes are likely)</a:t>
            </a:r>
            <a:endParaRPr lang="en-US" dirty="0"/>
          </a:p>
        </p:txBody>
      </p:sp>
      <p:sp>
        <p:nvSpPr>
          <p:cNvPr id="6" name="Text Placeholder 3"/>
          <p:cNvSpPr>
            <a:spLocks noGrp="1"/>
          </p:cNvSpPr>
          <p:nvPr>
            <p:ph type="body" sz="half" idx="2"/>
          </p:nvPr>
        </p:nvSpPr>
        <p:spPr>
          <a:xfrm>
            <a:off x="457200" y="1219200"/>
            <a:ext cx="8534400" cy="5303837"/>
          </a:xfrm>
        </p:spPr>
        <p:txBody>
          <a:bodyPr>
            <a:normAutofit fontScale="92500"/>
          </a:bodyPr>
          <a:lstStyle/>
          <a:p>
            <a:pPr marL="514350" indent="-514350">
              <a:buFont typeface="+mj-lt"/>
              <a:buAutoNum type="arabicPeriod"/>
              <a:tabLst>
                <a:tab pos="6977063" algn="l"/>
              </a:tabLst>
            </a:pPr>
            <a:r>
              <a:rPr lang="en-US" sz="3000" dirty="0" smtClean="0"/>
              <a:t>Sample the </a:t>
            </a:r>
            <a:r>
              <a:rPr lang="en-US" sz="3000" b="1" dirty="0" smtClean="0"/>
              <a:t>parameters</a:t>
            </a:r>
            <a:r>
              <a:rPr lang="en-US" sz="3000" dirty="0" smtClean="0"/>
              <a:t> φ </a:t>
            </a:r>
            <a:r>
              <a:rPr lang="en-US" sz="3000" dirty="0"/>
              <a:t>and θ from </a:t>
            </a:r>
            <a:r>
              <a:rPr lang="en-US" sz="3000" dirty="0" smtClean="0"/>
              <a:t>priors.  These parameters describe the </a:t>
            </a:r>
            <a:r>
              <a:rPr lang="en-US" sz="3000" i="1" dirty="0" smtClean="0"/>
              <a:t>grammar </a:t>
            </a:r>
            <a:r>
              <a:rPr lang="en-US" sz="3000" dirty="0" smtClean="0"/>
              <a:t>of a new language: what </a:t>
            </a:r>
            <a:r>
              <a:rPr lang="en-US" sz="3000" i="1" dirty="0" smtClean="0"/>
              <a:t>tends</a:t>
            </a:r>
            <a:r>
              <a:rPr lang="en-US" sz="3000" dirty="0" smtClean="0"/>
              <a:t> to happen in the language.</a:t>
            </a:r>
          </a:p>
          <a:p>
            <a:pPr marL="514350" indent="-514350">
              <a:buFont typeface="+mj-lt"/>
              <a:buAutoNum type="arabicPeriod"/>
              <a:tabLst>
                <a:tab pos="6977063" algn="l"/>
              </a:tabLst>
            </a:pPr>
            <a:r>
              <a:rPr lang="en-US" sz="3000" dirty="0" smtClean="0"/>
              <a:t>Now choose the </a:t>
            </a:r>
            <a:r>
              <a:rPr lang="en-US" sz="3000" b="1" dirty="0" smtClean="0"/>
              <a:t>lexicon</a:t>
            </a:r>
            <a:r>
              <a:rPr lang="en-US" sz="3000" dirty="0" smtClean="0"/>
              <a:t> of morphs and words:</a:t>
            </a:r>
            <a:endParaRPr lang="en-US" sz="3000" dirty="0"/>
          </a:p>
          <a:p>
            <a:pPr lvl="1">
              <a:tabLst>
                <a:tab pos="6977063" algn="l"/>
              </a:tabLst>
            </a:pPr>
            <a:r>
              <a:rPr lang="en-US" sz="2600" dirty="0" smtClean="0"/>
              <a:t>For each abstract morpheme </a:t>
            </a:r>
            <a:r>
              <a:rPr lang="en-US" sz="2600" i="1" dirty="0" err="1" smtClean="0"/>
              <a:t>a</a:t>
            </a:r>
            <a:r>
              <a:rPr lang="en-US" sz="2600" dirty="0" err="1" smtClean="0">
                <a:sym typeface="Symbol" panose="05050102010706020507" pitchFamily="18" charset="2"/>
              </a:rPr>
              <a:t></a:t>
            </a:r>
            <a:r>
              <a:rPr lang="en-US" sz="2600" i="1" dirty="0" err="1" smtClean="0"/>
              <a:t>A</a:t>
            </a:r>
            <a:r>
              <a:rPr lang="en-US" sz="2600" dirty="0" smtClean="0"/>
              <a:t>, </a:t>
            </a:r>
            <a:br>
              <a:rPr lang="en-US" sz="2600" dirty="0" smtClean="0"/>
            </a:br>
            <a:r>
              <a:rPr lang="en-US" sz="2600" dirty="0" smtClean="0"/>
              <a:t>sample the morph </a:t>
            </a:r>
            <a:r>
              <a:rPr lang="en-US" sz="2600" i="1" dirty="0" smtClean="0"/>
              <a:t>M</a:t>
            </a:r>
            <a:r>
              <a:rPr lang="en-US" sz="2600" dirty="0" smtClean="0"/>
              <a:t>(</a:t>
            </a:r>
            <a:r>
              <a:rPr lang="en-US" sz="2600" i="1" dirty="0" smtClean="0"/>
              <a:t>a</a:t>
            </a:r>
            <a:r>
              <a:rPr lang="en-US" sz="2600" dirty="0" smtClean="0"/>
              <a:t>)</a:t>
            </a:r>
            <a:r>
              <a:rPr lang="en-US" sz="2600" dirty="0">
                <a:sym typeface="Symbol" panose="05050102010706020507" pitchFamily="18" charset="2"/>
              </a:rPr>
              <a:t> </a:t>
            </a:r>
            <a:r>
              <a:rPr lang="en-US" sz="2600" dirty="0" smtClean="0">
                <a:sym typeface="Symbol" panose="05050102010706020507" pitchFamily="18" charset="2"/>
              </a:rPr>
              <a:t>~ </a:t>
            </a:r>
            <a:r>
              <a:rPr lang="en-US" sz="2600" i="1" dirty="0" err="1" smtClean="0"/>
              <a:t>M</a:t>
            </a:r>
            <a:r>
              <a:rPr lang="en-US" sz="2600" baseline="-25000" dirty="0" err="1" smtClean="0"/>
              <a:t>φ</a:t>
            </a:r>
            <a:endParaRPr lang="en-US" sz="2600" dirty="0" smtClean="0"/>
          </a:p>
          <a:p>
            <a:pPr lvl="1">
              <a:tabLst>
                <a:tab pos="6977063" algn="l"/>
              </a:tabLst>
            </a:pPr>
            <a:r>
              <a:rPr lang="en-US" sz="2600" dirty="0" smtClean="0"/>
              <a:t>For each abstract word </a:t>
            </a:r>
            <a:r>
              <a:rPr lang="en-US" sz="2600" b="1" dirty="0" smtClean="0"/>
              <a:t>a</a:t>
            </a:r>
            <a:r>
              <a:rPr lang="en-US" sz="2600" dirty="0" smtClean="0"/>
              <a:t>=</a:t>
            </a:r>
            <a:r>
              <a:rPr lang="en-US" sz="2600" i="1" dirty="0" smtClean="0"/>
              <a:t>a</a:t>
            </a:r>
            <a:r>
              <a:rPr lang="en-US" sz="2600" baseline="-25000" dirty="0" smtClean="0"/>
              <a:t>1</a:t>
            </a:r>
            <a:r>
              <a:rPr lang="en-US" sz="2600" dirty="0" smtClean="0"/>
              <a:t>,</a:t>
            </a:r>
            <a:r>
              <a:rPr lang="en-US" sz="2600" i="1" dirty="0" smtClean="0"/>
              <a:t>a</a:t>
            </a:r>
            <a:r>
              <a:rPr lang="en-US" sz="2600" baseline="-25000" dirty="0" smtClean="0"/>
              <a:t>2</a:t>
            </a:r>
            <a:r>
              <a:rPr lang="en-US" sz="2600" dirty="0" smtClean="0"/>
              <a:t>···, sample its surface pronunciation </a:t>
            </a:r>
            <a:r>
              <a:rPr lang="en-US" sz="2600" i="1" dirty="0" smtClean="0"/>
              <a:t>S</a:t>
            </a:r>
            <a:r>
              <a:rPr lang="en-US" sz="2600" dirty="0" smtClean="0"/>
              <a:t>(</a:t>
            </a:r>
            <a:r>
              <a:rPr lang="en-US" sz="2600" b="1" dirty="0" smtClean="0"/>
              <a:t>a</a:t>
            </a:r>
            <a:r>
              <a:rPr lang="en-US" sz="2600" dirty="0" smtClean="0"/>
              <a:t>) from </a:t>
            </a:r>
            <a:r>
              <a:rPr lang="en-US" sz="2600" i="1" dirty="0" err="1" smtClean="0"/>
              <a:t>S</a:t>
            </a:r>
            <a:r>
              <a:rPr lang="en-US" sz="2600" baseline="-25000" dirty="0" err="1" smtClean="0"/>
              <a:t>θ</a:t>
            </a:r>
            <a:r>
              <a:rPr lang="en-US" sz="2600" dirty="0" smtClean="0"/>
              <a:t>(· |</a:t>
            </a:r>
            <a:r>
              <a:rPr lang="en-US" sz="2600" i="1" dirty="0" smtClean="0"/>
              <a:t> u</a:t>
            </a:r>
            <a:r>
              <a:rPr lang="en-US" sz="2600" dirty="0" smtClean="0"/>
              <a:t>), where u=</a:t>
            </a:r>
            <a:r>
              <a:rPr lang="en-US" sz="2600" i="1" dirty="0" smtClean="0"/>
              <a:t>M</a:t>
            </a:r>
            <a:r>
              <a:rPr lang="en-US" sz="2600" dirty="0" smtClean="0"/>
              <a:t>(</a:t>
            </a:r>
            <a:r>
              <a:rPr lang="en-US" sz="2600" i="1" dirty="0" smtClean="0"/>
              <a:t>a</a:t>
            </a:r>
            <a:r>
              <a:rPr lang="en-US" sz="2600" baseline="-25000" dirty="0" smtClean="0"/>
              <a:t>1</a:t>
            </a:r>
            <a:r>
              <a:rPr lang="en-US" sz="2600" dirty="0" smtClean="0"/>
              <a:t>)#</a:t>
            </a:r>
            <a:r>
              <a:rPr lang="en-US" sz="2600" i="1" dirty="0" smtClean="0"/>
              <a:t>M</a:t>
            </a:r>
            <a:r>
              <a:rPr lang="en-US" sz="2600" dirty="0" smtClean="0"/>
              <a:t>(</a:t>
            </a:r>
            <a:r>
              <a:rPr lang="en-US" sz="2600" i="1" dirty="0" smtClean="0"/>
              <a:t>a</a:t>
            </a:r>
            <a:r>
              <a:rPr lang="en-US" sz="2600" baseline="-25000" dirty="0" smtClean="0"/>
              <a:t>2</a:t>
            </a:r>
            <a:r>
              <a:rPr lang="en-US" sz="2600" dirty="0" smtClean="0"/>
              <a:t>) ···</a:t>
            </a:r>
            <a:br>
              <a:rPr lang="en-US" sz="2600" dirty="0" smtClean="0"/>
            </a:br>
            <a:endParaRPr lang="en-US" sz="2600" dirty="0" smtClean="0"/>
          </a:p>
          <a:p>
            <a:pPr marL="514350" indent="-514350">
              <a:buFont typeface="+mj-lt"/>
              <a:buAutoNum type="arabicPeriod"/>
              <a:tabLst>
                <a:tab pos="6977063" algn="l"/>
              </a:tabLst>
            </a:pPr>
            <a:r>
              <a:rPr lang="en-US" sz="3000" dirty="0" smtClean="0"/>
              <a:t>This lexicon can now be used to </a:t>
            </a:r>
            <a:r>
              <a:rPr lang="en-US" sz="3000" b="1" dirty="0" smtClean="0"/>
              <a:t>communicate</a:t>
            </a:r>
            <a:r>
              <a:rPr lang="en-US" sz="3000" dirty="0" smtClean="0"/>
              <a:t>.</a:t>
            </a:r>
            <a:br>
              <a:rPr lang="en-US" sz="3000" dirty="0" smtClean="0"/>
            </a:br>
            <a:r>
              <a:rPr lang="en-US" sz="3000" dirty="0" smtClean="0"/>
              <a:t>A word’s pronunciation is now just looked up, not sampled; so it is the same each time it is used.</a:t>
            </a:r>
          </a:p>
        </p:txBody>
      </p:sp>
      <p:sp>
        <p:nvSpPr>
          <p:cNvPr id="3" name="Slide Number Placeholder 2"/>
          <p:cNvSpPr>
            <a:spLocks noGrp="1"/>
          </p:cNvSpPr>
          <p:nvPr>
            <p:ph type="sldNum" sz="quarter" idx="12"/>
          </p:nvPr>
        </p:nvSpPr>
        <p:spPr/>
        <p:txBody>
          <a:bodyPr/>
          <a:lstStyle/>
          <a:p>
            <a:pPr>
              <a:defRPr/>
            </a:pPr>
            <a:fld id="{2F53020E-5E33-B446-8494-584D4EE020B3}" type="slidenum">
              <a:rPr lang="en-US" smtClean="0">
                <a:solidFill>
                  <a:prstClr val="black">
                    <a:tint val="75000"/>
                  </a:prstClr>
                </a:solidFill>
              </a:rPr>
              <a:pPr>
                <a:defRPr/>
              </a:pPr>
              <a:t>77</a:t>
            </a:fld>
            <a:endParaRPr lang="en-US">
              <a:solidFill>
                <a:prstClr val="black">
                  <a:tint val="75000"/>
                </a:prstClr>
              </a:solidFill>
            </a:endParaRPr>
          </a:p>
        </p:txBody>
      </p:sp>
      <p:sp>
        <p:nvSpPr>
          <p:cNvPr id="4" name="Rectangle 3"/>
          <p:cNvSpPr/>
          <p:nvPr/>
        </p:nvSpPr>
        <p:spPr>
          <a:xfrm rot="19106841">
            <a:off x="-70613" y="3256497"/>
            <a:ext cx="1010213" cy="400110"/>
          </a:xfrm>
          <a:prstGeom prst="rect">
            <a:avLst/>
          </a:prstGeom>
        </p:spPr>
        <p:txBody>
          <a:bodyPr wrap="none">
            <a:spAutoFit/>
          </a:bodyPr>
          <a:lstStyle/>
          <a:p>
            <a:r>
              <a:rPr lang="en" b="1" kern="0" dirty="0">
                <a:solidFill>
                  <a:srgbClr val="37AAED"/>
                </a:solidFill>
                <a:latin typeface="Arial"/>
                <a:ea typeface="Calibri"/>
                <a:cs typeface="Arial"/>
                <a:sym typeface="Calibri"/>
                <a:rtl val="0"/>
              </a:rPr>
              <a:t>rizaign</a:t>
            </a:r>
            <a:endParaRPr lang="en-US" dirty="0"/>
          </a:p>
        </p:txBody>
      </p:sp>
      <p:grpSp>
        <p:nvGrpSpPr>
          <p:cNvPr id="11" name="Group 10"/>
          <p:cNvGrpSpPr/>
          <p:nvPr/>
        </p:nvGrpSpPr>
        <p:grpSpPr>
          <a:xfrm>
            <a:off x="246139" y="3607519"/>
            <a:ext cx="1114910" cy="1295546"/>
            <a:chOff x="246139" y="3781015"/>
            <a:chExt cx="1114910" cy="1295546"/>
          </a:xfrm>
        </p:grpSpPr>
        <p:sp>
          <p:nvSpPr>
            <p:cNvPr id="5" name="Rectangle 4"/>
            <p:cNvSpPr/>
            <p:nvPr/>
          </p:nvSpPr>
          <p:spPr>
            <a:xfrm rot="18890126">
              <a:off x="-201579" y="4228733"/>
              <a:ext cx="1295546" cy="400110"/>
            </a:xfrm>
            <a:prstGeom prst="rect">
              <a:avLst/>
            </a:prstGeom>
          </p:spPr>
          <p:txBody>
            <a:bodyPr wrap="none">
              <a:spAutoFit/>
            </a:bodyPr>
            <a:lstStyle/>
            <a:p>
              <a:r>
                <a:rPr lang="en" b="1" kern="0" dirty="0">
                  <a:solidFill>
                    <a:srgbClr val="37AAED"/>
                  </a:solidFill>
                  <a:latin typeface="Arial"/>
                  <a:ea typeface="Calibri"/>
                  <a:cs typeface="Arial"/>
                  <a:sym typeface="Calibri"/>
                  <a:rtl val="0"/>
                </a:rPr>
                <a:t>rizaign</a:t>
              </a:r>
              <a:r>
                <a:rPr lang="en" b="1" kern="0" dirty="0">
                  <a:solidFill>
                    <a:srgbClr val="37AAED"/>
                  </a:solidFill>
                  <a:latin typeface="Arial"/>
                  <a:ea typeface="Calibri"/>
                  <a:cs typeface="Arial"/>
                  <a:sym typeface="Arial"/>
                  <a:rtl val="0"/>
                </a:rPr>
                <a:t>#</a:t>
              </a:r>
              <a:r>
                <a:rPr lang="en" b="1" kern="0" dirty="0">
                  <a:solidFill>
                    <a:srgbClr val="FF0000"/>
                  </a:solidFill>
                  <a:latin typeface="Arial"/>
                  <a:ea typeface="Calibri"/>
                  <a:cs typeface="Arial"/>
                  <a:sym typeface="Arial"/>
                  <a:rtl val="0"/>
                </a:rPr>
                <a:t>s</a:t>
              </a:r>
              <a:endParaRPr lang="en-US" dirty="0"/>
            </a:p>
          </p:txBody>
        </p:sp>
        <p:sp>
          <p:nvSpPr>
            <p:cNvPr id="7" name="Rectangle 6"/>
            <p:cNvSpPr/>
            <p:nvPr/>
          </p:nvSpPr>
          <p:spPr>
            <a:xfrm rot="18929745">
              <a:off x="309159" y="4594739"/>
              <a:ext cx="1051890" cy="400110"/>
            </a:xfrm>
            <a:prstGeom prst="rect">
              <a:avLst/>
            </a:prstGeom>
          </p:spPr>
          <p:txBody>
            <a:bodyPr wrap="none">
              <a:sp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Calibri"/>
                  <a:cs typeface="Arial"/>
                  <a:sym typeface="Arial"/>
                  <a:rtl val="0"/>
                </a:rPr>
                <a:t>riz’ajnz</a:t>
              </a:r>
            </a:p>
          </p:txBody>
        </p:sp>
        <p:cxnSp>
          <p:nvCxnSpPr>
            <p:cNvPr id="9" name="Straight Arrow Connector 8"/>
            <p:cNvCxnSpPr/>
            <p:nvPr/>
          </p:nvCxnSpPr>
          <p:spPr>
            <a:xfrm>
              <a:off x="555171" y="4572000"/>
              <a:ext cx="139702" cy="1236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463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Probability?</a:t>
            </a:r>
            <a:endParaRPr lang="en-US" dirty="0"/>
          </a:p>
        </p:txBody>
      </p:sp>
      <p:sp>
        <p:nvSpPr>
          <p:cNvPr id="3" name="Content Placeholder 2"/>
          <p:cNvSpPr>
            <a:spLocks noGrp="1"/>
          </p:cNvSpPr>
          <p:nvPr>
            <p:ph idx="1"/>
          </p:nvPr>
        </p:nvSpPr>
        <p:spPr>
          <a:xfrm>
            <a:off x="273756" y="1642533"/>
            <a:ext cx="8229600" cy="4525963"/>
          </a:xfrm>
        </p:spPr>
        <p:txBody>
          <a:bodyPr>
            <a:normAutofit fontScale="92500"/>
          </a:bodyPr>
          <a:lstStyle/>
          <a:p>
            <a:r>
              <a:rPr lang="en-US" dirty="0" smtClean="0"/>
              <a:t>A language’s morphology and phonology are fixed, but probability models the learner’s uncertainty about what they are.</a:t>
            </a:r>
          </a:p>
          <a:p>
            <a:r>
              <a:rPr lang="en-US" b="1" dirty="0" smtClean="0"/>
              <a:t>Advantages:</a:t>
            </a:r>
          </a:p>
          <a:p>
            <a:pPr lvl="1"/>
            <a:r>
              <a:rPr lang="en-US" dirty="0" smtClean="0"/>
              <a:t>Quantification of irregularity (“singed” vs. “sang”)</a:t>
            </a:r>
          </a:p>
          <a:p>
            <a:pPr lvl="1"/>
            <a:r>
              <a:rPr lang="en-US" dirty="0" smtClean="0"/>
              <a:t>Soft models admit efficient learning and inference</a:t>
            </a:r>
          </a:p>
          <a:p>
            <a:r>
              <a:rPr lang="en-US" dirty="0" smtClean="0"/>
              <a:t>Our use is </a:t>
            </a:r>
            <a:r>
              <a:rPr lang="en-US" dirty="0"/>
              <a:t>o</a:t>
            </a:r>
            <a:r>
              <a:rPr lang="en-US" dirty="0" smtClean="0"/>
              <a:t>rthogonal to the way phonologists currently use probability to explain gradient phenomena </a:t>
            </a:r>
            <a:endParaRPr lang="en-US" dirty="0"/>
          </a:p>
        </p:txBody>
      </p:sp>
      <p:sp>
        <p:nvSpPr>
          <p:cNvPr id="5" name="Slide Number Placeholder 4"/>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78</a:t>
            </a:fld>
            <a:endParaRPr lang="en-US">
              <a:solidFill>
                <a:prstClr val="black">
                  <a:tint val="75000"/>
                </a:prstClr>
              </a:solidFill>
            </a:endParaRPr>
          </a:p>
        </p:txBody>
      </p:sp>
    </p:spTree>
    <p:extLst>
      <p:ext uri="{BB962C8B-B14F-4D97-AF65-F5344CB8AC3E}">
        <p14:creationId xmlns:p14="http://schemas.microsoft.com/office/powerpoint/2010/main" val="236941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ctrTitle"/>
          </p:nvPr>
        </p:nvSpPr>
        <p:spPr/>
        <p:txBody>
          <a:bodyPr/>
          <a:lstStyle/>
          <a:p>
            <a:r>
              <a:rPr lang="en-US" dirty="0" smtClean="0"/>
              <a:t>Basic Methods for </a:t>
            </a:r>
            <a:br>
              <a:rPr lang="en-US" dirty="0" smtClean="0"/>
            </a:br>
            <a:r>
              <a:rPr lang="en-US" dirty="0" smtClean="0"/>
              <a:t>Inference and Learning</a:t>
            </a:r>
          </a:p>
        </p:txBody>
      </p:sp>
      <p:sp>
        <p:nvSpPr>
          <p:cNvPr id="2" name="Subtitle 1"/>
          <p:cNvSpPr>
            <a:spLocks noGrp="1"/>
          </p:cNvSpPr>
          <p:nvPr>
            <p:ph type="subTitle" idx="1"/>
          </p:nvPr>
        </p:nvSpPr>
        <p:spPr/>
        <p:txBody>
          <a:bodyPr/>
          <a:lstStyle/>
          <a:p>
            <a:endParaRPr lang="en-US"/>
          </a:p>
        </p:txBody>
      </p:sp>
      <p:sp>
        <p:nvSpPr>
          <p:cNvPr id="3" name="Slide Number Placeholder 2"/>
          <p:cNvSpPr>
            <a:spLocks noGrp="1"/>
          </p:cNvSpPr>
          <p:nvPr>
            <p:ph type="sldNum" sz="quarter" idx="10"/>
          </p:nvPr>
        </p:nvSpPr>
        <p:spPr/>
        <p:txBody>
          <a:bodyPr/>
          <a:lstStyle/>
          <a:p>
            <a:fld id="{49DE1205-2570-481F-8800-60FB5913B51D}" type="slidenum">
              <a:rPr lang="en-US" smtClean="0"/>
              <a:pPr/>
              <a:t>79</a:t>
            </a:fld>
            <a:endParaRPr lang="en-US"/>
          </a:p>
        </p:txBody>
      </p:sp>
    </p:spTree>
    <p:extLst>
      <p:ext uri="{BB962C8B-B14F-4D97-AF65-F5344CB8AC3E}">
        <p14:creationId xmlns:p14="http://schemas.microsoft.com/office/powerpoint/2010/main" val="3420966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Grp="1" noChangeArrowheads="1"/>
          </p:cNvSpPr>
          <p:nvPr>
            <p:ph type="ctrTitle" idx="4294967295"/>
          </p:nvPr>
        </p:nvSpPr>
        <p:spPr>
          <a:xfrm>
            <a:off x="838200" y="1295400"/>
            <a:ext cx="7772400" cy="1470025"/>
          </a:xfrm>
        </p:spPr>
        <p:txBody>
          <a:bodyPr/>
          <a:lstStyle/>
          <a:p>
            <a:r>
              <a:rPr lang="en-US" dirty="0" smtClean="0"/>
              <a:t>Today’s Challenge</a:t>
            </a:r>
          </a:p>
        </p:txBody>
      </p:sp>
      <p:sp>
        <p:nvSpPr>
          <p:cNvPr id="861187" name="Rectangle 3"/>
          <p:cNvSpPr>
            <a:spLocks noGrp="1" noChangeArrowheads="1"/>
          </p:cNvSpPr>
          <p:nvPr>
            <p:ph type="subTitle" idx="4294967295"/>
          </p:nvPr>
        </p:nvSpPr>
        <p:spPr>
          <a:xfrm>
            <a:off x="1905000" y="4114800"/>
            <a:ext cx="6400800" cy="1752600"/>
          </a:xfrm>
        </p:spPr>
        <p:txBody>
          <a:bodyPr/>
          <a:lstStyle/>
          <a:p>
            <a:pPr marL="0" indent="0" algn="ctr">
              <a:buFont typeface="Wingdings" panose="05000000000000000000" pitchFamily="2" charset="2"/>
              <a:buNone/>
            </a:pPr>
            <a:r>
              <a:rPr lang="en-US" dirty="0" smtClean="0"/>
              <a:t>Too many words in a language!</a:t>
            </a:r>
          </a:p>
        </p:txBody>
      </p:sp>
      <p:sp>
        <p:nvSpPr>
          <p:cNvPr id="2" name="Slide Number Placeholder 1"/>
          <p:cNvSpPr>
            <a:spLocks noGrp="1"/>
          </p:cNvSpPr>
          <p:nvPr>
            <p:ph type="sldNum" sz="quarter" idx="10"/>
          </p:nvPr>
        </p:nvSpPr>
        <p:spPr/>
        <p:txBody>
          <a:bodyPr/>
          <a:lstStyle/>
          <a:p>
            <a:fld id="{49DE1205-2570-481F-8800-60FB5913B51D}" type="slidenum">
              <a:rPr lang="en-US" smtClean="0"/>
              <a:pPr/>
              <a:t>8</a:t>
            </a:fld>
            <a:endParaRPr lang="en-US"/>
          </a:p>
        </p:txBody>
      </p:sp>
    </p:spTree>
    <p:extLst>
      <p:ext uri="{BB962C8B-B14F-4D97-AF65-F5344CB8AC3E}">
        <p14:creationId xmlns:p14="http://schemas.microsoft.com/office/powerpoint/2010/main" val="27000848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Train the Parameters using EM</a:t>
            </a:r>
            <a:br>
              <a:rPr lang="en-US" dirty="0" smtClean="0"/>
            </a:br>
            <a:r>
              <a:rPr lang="en-US" sz="3200" dirty="0">
                <a:solidFill>
                  <a:prstClr val="black"/>
                </a:solidFill>
                <a:ea typeface="+mn-ea"/>
                <a:cs typeface="+mn-cs"/>
              </a:rPr>
              <a:t>(</a:t>
            </a:r>
            <a:r>
              <a:rPr lang="en-US" sz="3200" dirty="0" err="1">
                <a:solidFill>
                  <a:prstClr val="black"/>
                </a:solidFill>
                <a:ea typeface="+mn-ea"/>
                <a:cs typeface="+mn-cs"/>
              </a:rPr>
              <a:t>Dempster</a:t>
            </a:r>
            <a:r>
              <a:rPr lang="en-US" sz="3200" dirty="0">
                <a:solidFill>
                  <a:prstClr val="black"/>
                </a:solidFill>
                <a:ea typeface="+mn-ea"/>
                <a:cs typeface="+mn-cs"/>
              </a:rPr>
              <a:t> et al. 1977)</a:t>
            </a:r>
            <a:endParaRPr lang="en-US" dirty="0"/>
          </a:p>
        </p:txBody>
      </p:sp>
      <p:sp>
        <p:nvSpPr>
          <p:cNvPr id="3" name="Content Placeholder 2"/>
          <p:cNvSpPr>
            <a:spLocks noGrp="1"/>
          </p:cNvSpPr>
          <p:nvPr>
            <p:ph idx="1"/>
          </p:nvPr>
        </p:nvSpPr>
        <p:spPr>
          <a:xfrm>
            <a:off x="304800" y="1600200"/>
            <a:ext cx="8839200" cy="4525963"/>
          </a:xfrm>
        </p:spPr>
        <p:txBody>
          <a:bodyPr/>
          <a:lstStyle/>
          <a:p>
            <a:r>
              <a:rPr lang="en-US" b="1" dirty="0" smtClean="0"/>
              <a:t>E-Step (“inference”):</a:t>
            </a:r>
          </a:p>
          <a:p>
            <a:pPr lvl="1"/>
            <a:r>
              <a:rPr lang="en-US" dirty="0" smtClean="0"/>
              <a:t>Infer the hidden strings (posterior distribution)</a:t>
            </a:r>
          </a:p>
        </p:txBody>
      </p:sp>
      <p:sp>
        <p:nvSpPr>
          <p:cNvPr id="23" name="TextBox 22"/>
          <p:cNvSpPr txBox="1"/>
          <p:nvPr/>
        </p:nvSpPr>
        <p:spPr>
          <a:xfrm>
            <a:off x="9458146" y="6687437"/>
            <a:ext cx="184666" cy="369332"/>
          </a:xfrm>
          <a:prstGeom prst="rect">
            <a:avLst/>
          </a:prstGeom>
          <a:noFill/>
        </p:spPr>
        <p:txBody>
          <a:bodyPr wrap="none" rtlCol="0">
            <a:spAutoFit/>
          </a:bodyPr>
          <a:lstStyle/>
          <a:p>
            <a:pPr algn="l" defTabSz="457200" eaLnBrk="1" hangingPunct="1">
              <a:spcBef>
                <a:spcPct val="0"/>
              </a:spcBef>
              <a:buClrTx/>
              <a:buSzTx/>
              <a:buFontTx/>
              <a:buNone/>
            </a:pPr>
            <a:endParaRPr lang="en-US" sz="1800" dirty="0">
              <a:solidFill>
                <a:prstClr val="black"/>
              </a:solidFill>
              <a:latin typeface="Calibri" charset="0"/>
            </a:endParaRPr>
          </a:p>
        </p:txBody>
      </p:sp>
      <p:grpSp>
        <p:nvGrpSpPr>
          <p:cNvPr id="25" name="Group 24"/>
          <p:cNvGrpSpPr/>
          <p:nvPr/>
        </p:nvGrpSpPr>
        <p:grpSpPr>
          <a:xfrm>
            <a:off x="376860" y="2776482"/>
            <a:ext cx="8356360" cy="3395718"/>
            <a:chOff x="376860" y="1557282"/>
            <a:chExt cx="8356360" cy="3395718"/>
          </a:xfrm>
        </p:grpSpPr>
        <p:sp>
          <p:nvSpPr>
            <p:cNvPr id="26"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37AAED"/>
                </a:solidFill>
                <a:latin typeface="Arial"/>
                <a:ea typeface="Calibri"/>
                <a:cs typeface="Arial"/>
                <a:sym typeface="Arial"/>
                <a:rtl val="0"/>
              </a:endParaRPr>
            </a:p>
          </p:txBody>
        </p:sp>
        <p:sp>
          <p:nvSpPr>
            <p:cNvPr id="27"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FF0000"/>
                </a:solidFill>
                <a:latin typeface="Arial"/>
                <a:cs typeface="Arial"/>
                <a:sym typeface="Arial"/>
                <a:rtl val="0"/>
              </a:endParaRPr>
            </a:p>
          </p:txBody>
        </p:sp>
        <p:sp>
          <p:nvSpPr>
            <p:cNvPr id="28"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FF0000"/>
                </a:solidFill>
                <a:latin typeface="Arial"/>
                <a:ea typeface="Arial"/>
                <a:cs typeface="Arial"/>
                <a:sym typeface="Arial"/>
                <a:rtl val="0"/>
              </a:endParaRPr>
            </a:p>
          </p:txBody>
        </p:sp>
        <p:sp>
          <p:nvSpPr>
            <p:cNvPr id="29"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endParaRPr lang="en" sz="1800" b="1" kern="0" dirty="0">
                <a:solidFill>
                  <a:srgbClr val="000000"/>
                </a:solidFill>
                <a:latin typeface="Arial"/>
                <a:cs typeface="Arial"/>
                <a:sym typeface="Arial"/>
                <a:rtl val="0"/>
              </a:endParaRPr>
            </a:p>
          </p:txBody>
        </p:sp>
        <p:sp>
          <p:nvSpPr>
            <p:cNvPr id="30"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r,εzɪgn’eɪʃn</a:t>
              </a:r>
            </a:p>
          </p:txBody>
        </p:sp>
        <p:sp>
          <p:nvSpPr>
            <p:cNvPr id="31" name="Shape 1881"/>
            <p:cNvSpPr/>
            <p:nvPr/>
          </p:nvSpPr>
          <p:spPr>
            <a:xfrm>
              <a:off x="2915053" y="43529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E013FF"/>
                </a:solidFill>
                <a:latin typeface="Arial"/>
                <a:ea typeface="Calibri"/>
                <a:cs typeface="Arial"/>
                <a:sym typeface="Arial"/>
                <a:rtl val="0"/>
              </a:endParaRPr>
            </a:p>
          </p:txBody>
        </p:sp>
        <p:sp>
          <p:nvSpPr>
            <p:cNvPr id="32" name="Shape 1882"/>
            <p:cNvSpPr/>
            <p:nvPr/>
          </p:nvSpPr>
          <p:spPr>
            <a:xfrm>
              <a:off x="4829263" y="43529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d,æmn’eɪʃn</a:t>
              </a:r>
            </a:p>
          </p:txBody>
        </p:sp>
        <p:sp>
          <p:nvSpPr>
            <p:cNvPr id="33"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d’æmz</a:t>
              </a:r>
            </a:p>
          </p:txBody>
        </p:sp>
        <p:sp>
          <p:nvSpPr>
            <p:cNvPr id="34"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sp>
          <p:nvSpPr>
            <p:cNvPr id="35"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sp>
          <p:nvSpPr>
            <p:cNvPr id="36"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cxnSp>
          <p:nvCxnSpPr>
            <p:cNvPr id="37" name="Shape 1868"/>
            <p:cNvCxnSpPr>
              <a:endCxn id="34"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38" name="Shape 1869"/>
            <p:cNvCxnSpPr>
              <a:endCxn id="34"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39" name="Shape 1870"/>
            <p:cNvCxnSpPr>
              <a:stCxn id="34" idx="4"/>
              <a:endCxn id="30"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40" name="Shape 1871"/>
            <p:cNvCxnSpPr>
              <a:endCxn id="35"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41" name="Shape 1872"/>
            <p:cNvCxnSpPr>
              <a:endCxn id="35"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42" name="Shape 1873"/>
            <p:cNvCxnSpPr>
              <a:stCxn id="35" idx="4"/>
              <a:endCxn id="31"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43" name="Shape 1874"/>
            <p:cNvCxnSpPr>
              <a:endCxn id="49"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44" name="Shape 1875"/>
            <p:cNvCxnSpPr>
              <a:endCxn id="49"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45" name="Shape 1876"/>
            <p:cNvCxnSpPr>
              <a:stCxn id="49" idx="4"/>
              <a:endCxn id="32"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46" name="Shape 1877"/>
            <p:cNvCxnSpPr>
              <a:endCxn id="36"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47" name="Shape 1879"/>
            <p:cNvCxnSpPr>
              <a:stCxn id="36" idx="4"/>
              <a:endCxn id="33"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48" name="Shape 1877"/>
            <p:cNvCxnSpPr>
              <a:endCxn id="36"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49"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endParaRPr lang="en" sz="1800" b="1" kern="0" dirty="0">
                <a:solidFill>
                  <a:srgbClr val="FF0000"/>
                </a:solidFill>
                <a:latin typeface="Arial"/>
                <a:ea typeface="Calibri"/>
                <a:cs typeface="Arial"/>
                <a:sym typeface="Arial"/>
                <a:rtl val="0"/>
              </a:endParaRPr>
            </a:p>
          </p:txBody>
        </p:sp>
      </p:grpSp>
    </p:spTree>
    <p:extLst>
      <p:ext uri="{BB962C8B-B14F-4D97-AF65-F5344CB8AC3E}">
        <p14:creationId xmlns:p14="http://schemas.microsoft.com/office/powerpoint/2010/main" val="256389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Train the Parameters using EM</a:t>
            </a:r>
            <a:br>
              <a:rPr lang="en-US" dirty="0" smtClean="0"/>
            </a:br>
            <a:r>
              <a:rPr lang="en-US" sz="3200" dirty="0">
                <a:solidFill>
                  <a:prstClr val="black"/>
                </a:solidFill>
                <a:ea typeface="+mn-ea"/>
                <a:cs typeface="+mn-cs"/>
              </a:rPr>
              <a:t>(</a:t>
            </a:r>
            <a:r>
              <a:rPr lang="en-US" sz="3200" dirty="0" err="1">
                <a:solidFill>
                  <a:prstClr val="black"/>
                </a:solidFill>
                <a:ea typeface="+mn-ea"/>
                <a:cs typeface="+mn-cs"/>
              </a:rPr>
              <a:t>Dempster</a:t>
            </a:r>
            <a:r>
              <a:rPr lang="en-US" sz="3200" dirty="0">
                <a:solidFill>
                  <a:prstClr val="black"/>
                </a:solidFill>
                <a:ea typeface="+mn-ea"/>
                <a:cs typeface="+mn-cs"/>
              </a:rPr>
              <a:t> et al. 1977)</a:t>
            </a:r>
            <a:endParaRPr lang="en-US" dirty="0"/>
          </a:p>
        </p:txBody>
      </p:sp>
      <p:sp>
        <p:nvSpPr>
          <p:cNvPr id="3" name="Content Placeholder 2"/>
          <p:cNvSpPr>
            <a:spLocks noGrp="1"/>
          </p:cNvSpPr>
          <p:nvPr>
            <p:ph idx="1"/>
          </p:nvPr>
        </p:nvSpPr>
        <p:spPr>
          <a:xfrm>
            <a:off x="304800" y="1600200"/>
            <a:ext cx="8839200" cy="4525963"/>
          </a:xfrm>
        </p:spPr>
        <p:txBody>
          <a:bodyPr/>
          <a:lstStyle/>
          <a:p>
            <a:r>
              <a:rPr lang="en-US" b="1" dirty="0" smtClean="0"/>
              <a:t>E-Step (“inference”):</a:t>
            </a:r>
          </a:p>
          <a:p>
            <a:pPr lvl="1"/>
            <a:r>
              <a:rPr lang="en-US" dirty="0" smtClean="0"/>
              <a:t>Infer the hidden strings (posterior distribution)</a:t>
            </a:r>
          </a:p>
        </p:txBody>
      </p:sp>
      <p:sp>
        <p:nvSpPr>
          <p:cNvPr id="23" name="TextBox 22"/>
          <p:cNvSpPr txBox="1"/>
          <p:nvPr/>
        </p:nvSpPr>
        <p:spPr>
          <a:xfrm>
            <a:off x="9458146" y="6687437"/>
            <a:ext cx="184666" cy="369332"/>
          </a:xfrm>
          <a:prstGeom prst="rect">
            <a:avLst/>
          </a:prstGeom>
          <a:noFill/>
        </p:spPr>
        <p:txBody>
          <a:bodyPr wrap="none" rtlCol="0">
            <a:spAutoFit/>
          </a:bodyPr>
          <a:lstStyle/>
          <a:p>
            <a:pPr algn="l" defTabSz="457200" eaLnBrk="1" hangingPunct="1">
              <a:spcBef>
                <a:spcPct val="0"/>
              </a:spcBef>
              <a:buClrTx/>
              <a:buSzTx/>
              <a:buFontTx/>
              <a:buNone/>
            </a:pPr>
            <a:endParaRPr lang="en-US" sz="1800" dirty="0">
              <a:solidFill>
                <a:prstClr val="black"/>
              </a:solidFill>
              <a:latin typeface="Calibri" charset="0"/>
            </a:endParaRPr>
          </a:p>
        </p:txBody>
      </p:sp>
      <p:grpSp>
        <p:nvGrpSpPr>
          <p:cNvPr id="100" name="Group 99"/>
          <p:cNvGrpSpPr/>
          <p:nvPr/>
        </p:nvGrpSpPr>
        <p:grpSpPr>
          <a:xfrm>
            <a:off x="376860" y="2776482"/>
            <a:ext cx="8356360" cy="3395718"/>
            <a:chOff x="376860" y="1557282"/>
            <a:chExt cx="8356360" cy="3395718"/>
          </a:xfrm>
        </p:grpSpPr>
        <p:sp>
          <p:nvSpPr>
            <p:cNvPr id="101"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a:solidFill>
                    <a:srgbClr val="37AAED"/>
                  </a:solidFill>
                  <a:latin typeface="Arial"/>
                  <a:ea typeface="Calibri"/>
                  <a:cs typeface="Arial"/>
                  <a:sym typeface="Arial"/>
                  <a:rtl val="0"/>
                </a:rPr>
                <a:t>dæmn</a:t>
              </a:r>
              <a:endParaRPr lang="en" sz="1800" b="1" kern="0" dirty="0">
                <a:solidFill>
                  <a:srgbClr val="37AAED"/>
                </a:solidFill>
                <a:latin typeface="Arial"/>
                <a:ea typeface="Calibri"/>
                <a:cs typeface="Arial"/>
                <a:sym typeface="Arial"/>
                <a:rtl val="0"/>
              </a:endParaRPr>
            </a:p>
          </p:txBody>
        </p:sp>
        <p:sp>
          <p:nvSpPr>
            <p:cNvPr id="102"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a:solidFill>
                    <a:srgbClr val="FF0000"/>
                  </a:solidFill>
                  <a:latin typeface="Arial"/>
                  <a:cs typeface="Arial"/>
                  <a:sym typeface="Arial"/>
                  <a:rtl val="0"/>
                </a:rPr>
                <a:t>eɪʃən</a:t>
              </a:r>
              <a:endParaRPr lang="en" sz="1800" b="1" kern="0" dirty="0">
                <a:solidFill>
                  <a:srgbClr val="FF0000"/>
                </a:solidFill>
                <a:latin typeface="Arial"/>
                <a:cs typeface="Arial"/>
                <a:sym typeface="Arial"/>
                <a:rtl val="0"/>
              </a:endParaRPr>
            </a:p>
          </p:txBody>
        </p:sp>
        <p:sp>
          <p:nvSpPr>
            <p:cNvPr id="103"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dirty="0">
                  <a:solidFill>
                    <a:srgbClr val="FF0000"/>
                  </a:solidFill>
                  <a:latin typeface="Arial"/>
                  <a:cs typeface="Arial"/>
                  <a:sym typeface="Arial"/>
                  <a:rtl val="0"/>
                </a:rPr>
                <a:t>s</a:t>
              </a:r>
              <a:endParaRPr lang="en" sz="1800" b="1" kern="0" dirty="0">
                <a:solidFill>
                  <a:srgbClr val="FF0000"/>
                </a:solidFill>
                <a:latin typeface="Arial"/>
                <a:ea typeface="Arial"/>
                <a:cs typeface="Arial"/>
                <a:sym typeface="Arial"/>
                <a:rtl val="0"/>
              </a:endParaRPr>
            </a:p>
          </p:txBody>
        </p:sp>
        <p:sp>
          <p:nvSpPr>
            <p:cNvPr id="104"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800" b="1" kern="0" dirty="0">
                  <a:solidFill>
                    <a:srgbClr val="37AAED"/>
                  </a:solidFill>
                  <a:latin typeface="Arial"/>
                  <a:ea typeface="Calibri"/>
                  <a:cs typeface="Arial"/>
                  <a:sym typeface="Calibri"/>
                  <a:rtl val="0"/>
                </a:rPr>
                <a:t>rizaign</a:t>
              </a:r>
              <a:endParaRPr lang="en" sz="1800" b="1" kern="0" dirty="0">
                <a:solidFill>
                  <a:srgbClr val="000000"/>
                </a:solidFill>
                <a:latin typeface="Arial"/>
                <a:cs typeface="Arial"/>
                <a:sym typeface="Arial"/>
                <a:rtl val="0"/>
              </a:endParaRPr>
            </a:p>
          </p:txBody>
        </p:sp>
        <p:sp>
          <p:nvSpPr>
            <p:cNvPr id="105"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r,εzɪgn’eɪʃn</a:t>
              </a:r>
            </a:p>
          </p:txBody>
        </p:sp>
        <p:sp>
          <p:nvSpPr>
            <p:cNvPr id="106" name="Shape 1881"/>
            <p:cNvSpPr/>
            <p:nvPr/>
          </p:nvSpPr>
          <p:spPr>
            <a:xfrm>
              <a:off x="2915053" y="43529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E013FF"/>
                  </a:solidFill>
                  <a:latin typeface="Arial"/>
                  <a:ea typeface="Calibri"/>
                  <a:cs typeface="Arial"/>
                  <a:sym typeface="Arial"/>
                  <a:rtl val="0"/>
                </a:rPr>
                <a:t>riz’ajnz</a:t>
              </a:r>
              <a:endParaRPr lang="en" sz="1800" b="1" kern="0" dirty="0">
                <a:solidFill>
                  <a:srgbClr val="E013FF"/>
                </a:solidFill>
                <a:latin typeface="Arial"/>
                <a:ea typeface="Calibri"/>
                <a:cs typeface="Arial"/>
                <a:sym typeface="Arial"/>
                <a:rtl val="0"/>
              </a:endParaRPr>
            </a:p>
          </p:txBody>
        </p:sp>
        <p:sp>
          <p:nvSpPr>
            <p:cNvPr id="107" name="Shape 1882"/>
            <p:cNvSpPr/>
            <p:nvPr/>
          </p:nvSpPr>
          <p:spPr>
            <a:xfrm>
              <a:off x="4829263" y="43529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d,æmn’eɪʃn</a:t>
              </a:r>
            </a:p>
          </p:txBody>
        </p:sp>
        <p:sp>
          <p:nvSpPr>
            <p:cNvPr id="108"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E013FF"/>
                  </a:solidFill>
                  <a:latin typeface="Arial"/>
                  <a:ea typeface="Calibri"/>
                  <a:cs typeface="Arial"/>
                  <a:sym typeface="Arial"/>
                  <a:rtl val="0"/>
                </a:rPr>
                <a:t>d’æmz</a:t>
              </a:r>
            </a:p>
          </p:txBody>
        </p:sp>
        <p:sp>
          <p:nvSpPr>
            <p:cNvPr id="109"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Calibri"/>
                  <a:rtl val="0"/>
                </a:rPr>
                <a:t>rizaign</a:t>
              </a:r>
              <a:r>
                <a:rPr lang="en-US" sz="1800" b="1" kern="0" dirty="0" smtClean="0">
                  <a:solidFill>
                    <a:srgbClr val="37AAED"/>
                  </a:solidFill>
                  <a:latin typeface="Arial"/>
                  <a:ea typeface="Calibri"/>
                  <a:cs typeface="Arial"/>
                  <a:sym typeface="Arial"/>
                  <a:rtl val="0"/>
                </a:rPr>
                <a:t>#</a:t>
              </a:r>
              <a:r>
                <a:rPr lang="en" sz="1800" b="1" kern="0" dirty="0" smtClean="0">
                  <a:solidFill>
                    <a:srgbClr val="FF0000"/>
                  </a:solidFill>
                  <a:latin typeface="Arial"/>
                  <a:ea typeface="Calibri"/>
                  <a:cs typeface="Arial"/>
                  <a:sym typeface="Arial"/>
                  <a:rtl val="0"/>
                </a:rPr>
                <a:t>eɪʃən</a:t>
              </a:r>
              <a:endParaRPr lang="en" sz="1800" b="1" kern="0" dirty="0">
                <a:solidFill>
                  <a:srgbClr val="FF0000"/>
                </a:solidFill>
                <a:latin typeface="Arial"/>
                <a:ea typeface="Calibri"/>
                <a:cs typeface="Arial"/>
                <a:sym typeface="Arial"/>
                <a:rtl val="0"/>
              </a:endParaRPr>
            </a:p>
          </p:txBody>
        </p:sp>
        <p:sp>
          <p:nvSpPr>
            <p:cNvPr id="110"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Calibri"/>
                  <a:rtl val="0"/>
                </a:rPr>
                <a:t>rizaign</a:t>
              </a:r>
              <a:r>
                <a:rPr lang="en" sz="1800" b="1" kern="0" dirty="0" smtClean="0">
                  <a:solidFill>
                    <a:srgbClr val="37AAED"/>
                  </a:solidFill>
                  <a:latin typeface="Arial"/>
                  <a:ea typeface="Calibri"/>
                  <a:cs typeface="Arial"/>
                  <a:sym typeface="Arial"/>
                  <a:rtl val="0"/>
                </a:rPr>
                <a:t>#</a:t>
              </a:r>
              <a:r>
                <a:rPr lang="en" sz="1800" b="1" kern="0" dirty="0">
                  <a:solidFill>
                    <a:srgbClr val="FF0000"/>
                  </a:solidFill>
                  <a:latin typeface="Arial"/>
                  <a:ea typeface="Calibri"/>
                  <a:cs typeface="Arial"/>
                  <a:sym typeface="Arial"/>
                  <a:rtl val="0"/>
                </a:rPr>
                <a:t>s</a:t>
              </a:r>
            </a:p>
          </p:txBody>
        </p:sp>
        <p:sp>
          <p:nvSpPr>
            <p:cNvPr id="111"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Arial"/>
                  <a:rtl val="0"/>
                </a:rPr>
                <a:t>dæmn#</a:t>
              </a:r>
              <a:r>
                <a:rPr lang="en" sz="1800" b="1" kern="0" dirty="0">
                  <a:solidFill>
                    <a:srgbClr val="FF0000"/>
                  </a:solidFill>
                  <a:latin typeface="Arial"/>
                  <a:ea typeface="Calibri"/>
                  <a:cs typeface="Arial"/>
                  <a:sym typeface="Arial"/>
                  <a:rtl val="0"/>
                </a:rPr>
                <a:t>s</a:t>
              </a:r>
            </a:p>
          </p:txBody>
        </p:sp>
        <p:cxnSp>
          <p:nvCxnSpPr>
            <p:cNvPr id="112" name="Shape 1868"/>
            <p:cNvCxnSpPr>
              <a:endCxn id="109"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113" name="Shape 1869"/>
            <p:cNvCxnSpPr>
              <a:endCxn id="109"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114" name="Shape 1870"/>
            <p:cNvCxnSpPr>
              <a:stCxn id="109" idx="4"/>
              <a:endCxn id="105"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115" name="Shape 1871"/>
            <p:cNvCxnSpPr>
              <a:endCxn id="110"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116" name="Shape 1872"/>
            <p:cNvCxnSpPr>
              <a:endCxn id="110"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117" name="Shape 1873"/>
            <p:cNvCxnSpPr>
              <a:stCxn id="110" idx="4"/>
              <a:endCxn id="106"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118" name="Shape 1874"/>
            <p:cNvCxnSpPr>
              <a:endCxn id="124"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119" name="Shape 1875"/>
            <p:cNvCxnSpPr>
              <a:endCxn id="124"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120" name="Shape 1876"/>
            <p:cNvCxnSpPr>
              <a:stCxn id="124" idx="4"/>
              <a:endCxn id="107"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121" name="Shape 1877"/>
            <p:cNvCxnSpPr>
              <a:endCxn id="111"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122" name="Shape 1879"/>
            <p:cNvCxnSpPr>
              <a:stCxn id="111" idx="4"/>
              <a:endCxn id="108"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123" name="Shape 1877"/>
            <p:cNvCxnSpPr>
              <a:endCxn id="111"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124"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a:solidFill>
                    <a:srgbClr val="37AAED"/>
                  </a:solidFill>
                  <a:latin typeface="Arial"/>
                  <a:ea typeface="Calibri"/>
                  <a:cs typeface="Arial"/>
                  <a:sym typeface="Arial"/>
                  <a:rtl val="0"/>
                </a:rPr>
                <a:t>dæmn#</a:t>
              </a:r>
              <a:r>
                <a:rPr lang="en" sz="1800" b="1" kern="0" dirty="0">
                  <a:solidFill>
                    <a:srgbClr val="FF0000"/>
                  </a:solidFill>
                  <a:latin typeface="Arial"/>
                  <a:ea typeface="Calibri"/>
                  <a:cs typeface="Arial"/>
                  <a:sym typeface="Arial"/>
                  <a:rtl val="0"/>
                </a:rPr>
                <a:t>eɪʃən</a:t>
              </a:r>
            </a:p>
          </p:txBody>
        </p:sp>
      </p:grpSp>
    </p:spTree>
    <p:extLst>
      <p:ext uri="{BB962C8B-B14F-4D97-AF65-F5344CB8AC3E}">
        <p14:creationId xmlns:p14="http://schemas.microsoft.com/office/powerpoint/2010/main" val="19081504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Train the Parameters using EM</a:t>
            </a:r>
            <a:br>
              <a:rPr lang="en-US" dirty="0" smtClean="0"/>
            </a:br>
            <a:r>
              <a:rPr lang="en-US" sz="3200" dirty="0">
                <a:solidFill>
                  <a:prstClr val="black"/>
                </a:solidFill>
                <a:ea typeface="+mn-ea"/>
                <a:cs typeface="+mn-cs"/>
              </a:rPr>
              <a:t>(</a:t>
            </a:r>
            <a:r>
              <a:rPr lang="en-US" sz="3200" dirty="0" err="1">
                <a:solidFill>
                  <a:prstClr val="black"/>
                </a:solidFill>
                <a:ea typeface="+mn-ea"/>
                <a:cs typeface="+mn-cs"/>
              </a:rPr>
              <a:t>Dempster</a:t>
            </a:r>
            <a:r>
              <a:rPr lang="en-US" sz="3200" dirty="0">
                <a:solidFill>
                  <a:prstClr val="black"/>
                </a:solidFill>
                <a:ea typeface="+mn-ea"/>
                <a:cs typeface="+mn-cs"/>
              </a:rPr>
              <a:t> et al. 1977)</a:t>
            </a:r>
            <a:endParaRPr lang="en-US" dirty="0"/>
          </a:p>
        </p:txBody>
      </p:sp>
      <p:sp>
        <p:nvSpPr>
          <p:cNvPr id="3" name="Content Placeholder 2"/>
          <p:cNvSpPr>
            <a:spLocks noGrp="1"/>
          </p:cNvSpPr>
          <p:nvPr>
            <p:ph idx="1"/>
          </p:nvPr>
        </p:nvSpPr>
        <p:spPr>
          <a:xfrm>
            <a:off x="304800" y="1600200"/>
            <a:ext cx="8839200" cy="5087237"/>
          </a:xfrm>
        </p:spPr>
        <p:txBody>
          <a:bodyPr/>
          <a:lstStyle/>
          <a:p>
            <a:r>
              <a:rPr lang="en-US" b="1" dirty="0" smtClean="0"/>
              <a:t>E-Step (“inference”):</a:t>
            </a:r>
          </a:p>
          <a:p>
            <a:pPr lvl="1"/>
            <a:r>
              <a:rPr lang="en-US" dirty="0" smtClean="0"/>
              <a:t>Infer the hidden strings (posterior distribution)</a:t>
            </a:r>
          </a:p>
          <a:p>
            <a:r>
              <a:rPr lang="en-US" b="1" dirty="0" smtClean="0"/>
              <a:t>M-Step (“learning”):</a:t>
            </a:r>
          </a:p>
          <a:p>
            <a:pPr lvl="1"/>
            <a:r>
              <a:rPr lang="en-US" dirty="0" smtClean="0"/>
              <a:t>Improve the continuous model parameters </a:t>
            </a:r>
            <a:r>
              <a:rPr lang="el-GR" dirty="0"/>
              <a:t>θ, </a:t>
            </a:r>
            <a:r>
              <a:rPr lang="el-GR" dirty="0" smtClean="0"/>
              <a:t>φ</a:t>
            </a:r>
            <a:r>
              <a:rPr lang="en-US" dirty="0" smtClean="0"/>
              <a:t/>
            </a:r>
            <a:br>
              <a:rPr lang="en-US" dirty="0" smtClean="0"/>
            </a:br>
            <a:r>
              <a:rPr lang="en-US" dirty="0" smtClean="0"/>
              <a:t>(gradient descent: the E-step provides supervision)</a:t>
            </a:r>
          </a:p>
          <a:p>
            <a:endParaRPr lang="en-US" dirty="0" smtClean="0"/>
          </a:p>
          <a:p>
            <a:endParaRPr lang="en-US" dirty="0"/>
          </a:p>
          <a:p>
            <a:endParaRPr lang="en-US" sz="1400" dirty="0" smtClean="0"/>
          </a:p>
          <a:p>
            <a:r>
              <a:rPr lang="en-US" dirty="0" smtClean="0"/>
              <a:t>Repeat till convergence</a:t>
            </a:r>
          </a:p>
        </p:txBody>
      </p:sp>
      <p:grpSp>
        <p:nvGrpSpPr>
          <p:cNvPr id="24" name="Group 23"/>
          <p:cNvGrpSpPr/>
          <p:nvPr/>
        </p:nvGrpSpPr>
        <p:grpSpPr>
          <a:xfrm>
            <a:off x="2290862" y="4211812"/>
            <a:ext cx="4561046" cy="1503188"/>
            <a:chOff x="2290862" y="4784557"/>
            <a:chExt cx="4561046" cy="1503188"/>
          </a:xfrm>
        </p:grpSpPr>
        <p:sp>
          <p:nvSpPr>
            <p:cNvPr id="4" name="Rectangle 3"/>
            <p:cNvSpPr/>
            <p:nvPr/>
          </p:nvSpPr>
          <p:spPr>
            <a:xfrm>
              <a:off x="2887600" y="5014028"/>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err="1" smtClean="0">
                  <a:solidFill>
                    <a:srgbClr val="37AAED"/>
                  </a:solidFill>
                </a:rPr>
                <a:t>i</a:t>
              </a:r>
              <a:endParaRPr lang="en-US" sz="3000" dirty="0">
                <a:solidFill>
                  <a:srgbClr val="37AAED"/>
                </a:solidFill>
              </a:endParaRPr>
            </a:p>
          </p:txBody>
        </p:sp>
        <p:sp>
          <p:nvSpPr>
            <p:cNvPr id="5" name="Rectangle 4"/>
            <p:cNvSpPr/>
            <p:nvPr/>
          </p:nvSpPr>
          <p:spPr>
            <a:xfrm>
              <a:off x="2901334" y="5521111"/>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err="1" smtClean="0">
                  <a:solidFill>
                    <a:prstClr val="black"/>
                  </a:solidFill>
                </a:rPr>
                <a:t>i</a:t>
              </a:r>
              <a:endParaRPr lang="en-US" sz="3000" dirty="0">
                <a:solidFill>
                  <a:prstClr val="black"/>
                </a:solidFill>
              </a:endParaRPr>
            </a:p>
          </p:txBody>
        </p:sp>
        <p:sp>
          <p:nvSpPr>
            <p:cNvPr id="6" name="TextBox 5"/>
            <p:cNvSpPr txBox="1"/>
            <p:nvPr/>
          </p:nvSpPr>
          <p:spPr>
            <a:xfrm>
              <a:off x="3934337" y="5502915"/>
              <a:ext cx="1199685" cy="784830"/>
            </a:xfrm>
            <a:prstGeom prst="rect">
              <a:avLst/>
            </a:prstGeom>
            <a:solidFill>
              <a:schemeClr val="bg1"/>
            </a:solidFill>
            <a:ln w="63500">
              <a:solidFill>
                <a:schemeClr val="accent3">
                  <a:lumMod val="75000"/>
                </a:schemeClr>
              </a:solidFill>
            </a:ln>
          </p:spPr>
          <p:txBody>
            <a:bodyPr wrap="square" rtlCol="0">
              <a:spAutoFit/>
            </a:bodyPr>
            <a:lstStyle/>
            <a:p>
              <a:pPr algn="r" defTabSz="457200" eaLnBrk="1" hangingPunct="1">
                <a:spcBef>
                  <a:spcPct val="0"/>
                </a:spcBef>
                <a:buClrTx/>
                <a:buSzTx/>
                <a:buFontTx/>
                <a:buNone/>
              </a:pPr>
              <a:endParaRPr lang="en-US" sz="1500" dirty="0" smtClean="0">
                <a:solidFill>
                  <a:srgbClr val="008000"/>
                </a:solidFill>
                <a:latin typeface="Calibri" charset="0"/>
              </a:endParaRPr>
            </a:p>
            <a:p>
              <a:pPr algn="r" defTabSz="457200" eaLnBrk="1" hangingPunct="1">
                <a:spcBef>
                  <a:spcPct val="0"/>
                </a:spcBef>
                <a:buClrTx/>
                <a:buSzTx/>
                <a:buFontTx/>
                <a:buNone/>
              </a:pPr>
              <a:endParaRPr lang="en-US" sz="1500" dirty="0">
                <a:solidFill>
                  <a:srgbClr val="008000"/>
                </a:solidFill>
                <a:latin typeface="Calibri" charset="0"/>
              </a:endParaRPr>
            </a:p>
            <a:p>
              <a:pPr algn="r" defTabSz="457200" eaLnBrk="1" hangingPunct="1">
                <a:spcBef>
                  <a:spcPct val="0"/>
                </a:spcBef>
                <a:buClrTx/>
                <a:buSzTx/>
                <a:buFontTx/>
                <a:buNone/>
              </a:pPr>
              <a:endParaRPr lang="en-US" sz="1500" dirty="0" smtClean="0">
                <a:solidFill>
                  <a:srgbClr val="008000"/>
                </a:solidFill>
                <a:latin typeface="Calibri" charset="0"/>
              </a:endParaRPr>
            </a:p>
          </p:txBody>
        </p:sp>
        <p:sp>
          <p:nvSpPr>
            <p:cNvPr id="7" name="TextBox 6"/>
            <p:cNvSpPr txBox="1"/>
            <p:nvPr/>
          </p:nvSpPr>
          <p:spPr>
            <a:xfrm>
              <a:off x="3934337" y="4784557"/>
              <a:ext cx="1207013" cy="646331"/>
            </a:xfrm>
            <a:prstGeom prst="rect">
              <a:avLst/>
            </a:prstGeom>
            <a:solidFill>
              <a:schemeClr val="bg1"/>
            </a:solidFill>
            <a:ln w="63500">
              <a:solidFill>
                <a:schemeClr val="accent5">
                  <a:lumMod val="75000"/>
                </a:schemeClr>
              </a:solidFill>
            </a:ln>
          </p:spPr>
          <p:txBody>
            <a:bodyPr wrap="square" rtlCol="0">
              <a:spAutoFit/>
            </a:bodyPr>
            <a:lstStyle/>
            <a:p>
              <a:pPr algn="l" defTabSz="457200" eaLnBrk="1" hangingPunct="1">
                <a:spcBef>
                  <a:spcPct val="0"/>
                </a:spcBef>
                <a:buClrTx/>
                <a:buSzTx/>
                <a:buFontTx/>
                <a:buNone/>
              </a:pPr>
              <a:endParaRPr lang="en-US" sz="1800" dirty="0" smtClean="0">
                <a:solidFill>
                  <a:srgbClr val="3366FF"/>
                </a:solidFill>
                <a:latin typeface="Calibri" charset="0"/>
              </a:endParaRPr>
            </a:p>
            <a:p>
              <a:pPr algn="l" defTabSz="457200" eaLnBrk="1" hangingPunct="1">
                <a:spcBef>
                  <a:spcPct val="0"/>
                </a:spcBef>
                <a:buClrTx/>
                <a:buSzTx/>
                <a:buFontTx/>
                <a:buNone/>
              </a:pPr>
              <a:endParaRPr lang="en-US" sz="1800" dirty="0" smtClean="0">
                <a:solidFill>
                  <a:srgbClr val="3366FF"/>
                </a:solidFill>
                <a:latin typeface="Calibri" charset="0"/>
              </a:endParaRPr>
            </a:p>
          </p:txBody>
        </p:sp>
        <p:sp>
          <p:nvSpPr>
            <p:cNvPr id="8" name="TextBox 7"/>
            <p:cNvSpPr txBox="1"/>
            <p:nvPr/>
          </p:nvSpPr>
          <p:spPr>
            <a:xfrm>
              <a:off x="5187870" y="4784557"/>
              <a:ext cx="1248053" cy="923330"/>
            </a:xfrm>
            <a:prstGeom prst="rect">
              <a:avLst/>
            </a:prstGeom>
            <a:solidFill>
              <a:schemeClr val="bg1"/>
            </a:solidFill>
            <a:ln w="63500">
              <a:solidFill>
                <a:schemeClr val="bg2">
                  <a:lumMod val="75000"/>
                </a:schemeClr>
              </a:solidFill>
            </a:ln>
          </p:spPr>
          <p:txBody>
            <a:bodyPr wrap="square" rtlCol="0">
              <a:spAutoFit/>
            </a:bodyPr>
            <a:lstStyle/>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a:p>
              <a:pPr algn="l" defTabSz="457200" eaLnBrk="1" hangingPunct="1">
                <a:spcBef>
                  <a:spcPct val="0"/>
                </a:spcBef>
                <a:buClrTx/>
                <a:buSzTx/>
                <a:buFontTx/>
                <a:buNone/>
              </a:pPr>
              <a:endParaRPr lang="en-US" sz="1800" dirty="0">
                <a:solidFill>
                  <a:srgbClr val="3366FF"/>
                </a:solidFill>
                <a:latin typeface="Calibri" charset="0"/>
              </a:endParaRPr>
            </a:p>
          </p:txBody>
        </p:sp>
        <p:sp>
          <p:nvSpPr>
            <p:cNvPr id="9" name="Rectangle 8"/>
            <p:cNvSpPr/>
            <p:nvPr/>
          </p:nvSpPr>
          <p:spPr>
            <a:xfrm>
              <a:off x="2290862" y="5019367"/>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srgbClr val="37AAED"/>
                  </a:solidFill>
                </a:rPr>
                <a:t>r</a:t>
              </a:r>
              <a:endParaRPr lang="en-US" sz="3000" dirty="0">
                <a:solidFill>
                  <a:srgbClr val="37AAED"/>
                </a:solidFill>
              </a:endParaRPr>
            </a:p>
          </p:txBody>
        </p:sp>
        <p:sp>
          <p:nvSpPr>
            <p:cNvPr id="10" name="Rectangle 9"/>
            <p:cNvSpPr/>
            <p:nvPr/>
          </p:nvSpPr>
          <p:spPr>
            <a:xfrm>
              <a:off x="3484337" y="5019367"/>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a:solidFill>
                    <a:srgbClr val="37AAED"/>
                  </a:solidFill>
                </a:rPr>
                <a:t>z</a:t>
              </a:r>
            </a:p>
          </p:txBody>
        </p:sp>
        <p:sp>
          <p:nvSpPr>
            <p:cNvPr id="11" name="Rectangle 10"/>
            <p:cNvSpPr/>
            <p:nvPr/>
          </p:nvSpPr>
          <p:spPr>
            <a:xfrm>
              <a:off x="4054230" y="5014028"/>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srgbClr val="37AAED"/>
                  </a:solidFill>
                </a:rPr>
                <a:t>a</a:t>
              </a:r>
              <a:endParaRPr lang="en-US" sz="3000" dirty="0">
                <a:solidFill>
                  <a:srgbClr val="37AAED"/>
                </a:solidFill>
              </a:endParaRPr>
            </a:p>
          </p:txBody>
        </p:sp>
        <p:sp>
          <p:nvSpPr>
            <p:cNvPr id="12" name="Rectangle 11"/>
            <p:cNvSpPr/>
            <p:nvPr/>
          </p:nvSpPr>
          <p:spPr>
            <a:xfrm>
              <a:off x="4637546" y="5013231"/>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err="1" smtClean="0">
                  <a:solidFill>
                    <a:srgbClr val="37AAED"/>
                  </a:solidFill>
                </a:rPr>
                <a:t>i</a:t>
              </a:r>
              <a:endParaRPr lang="en-US" sz="3000" dirty="0">
                <a:solidFill>
                  <a:srgbClr val="37AAED"/>
                </a:solidFill>
              </a:endParaRPr>
            </a:p>
          </p:txBody>
        </p:sp>
        <p:sp>
          <p:nvSpPr>
            <p:cNvPr id="13" name="Rectangle 12"/>
            <p:cNvSpPr/>
            <p:nvPr/>
          </p:nvSpPr>
          <p:spPr>
            <a:xfrm>
              <a:off x="5227573" y="5014028"/>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a:solidFill>
                    <a:srgbClr val="37AAED"/>
                  </a:solidFill>
                </a:rPr>
                <a:t>g</a:t>
              </a:r>
            </a:p>
          </p:txBody>
        </p:sp>
        <p:sp>
          <p:nvSpPr>
            <p:cNvPr id="14" name="Rectangle 13"/>
            <p:cNvSpPr/>
            <p:nvPr/>
          </p:nvSpPr>
          <p:spPr>
            <a:xfrm>
              <a:off x="5831022" y="5013231"/>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srgbClr val="37AAED"/>
                  </a:solidFill>
                </a:rPr>
                <a:t>n</a:t>
              </a:r>
              <a:endParaRPr lang="en-US" sz="3000" dirty="0">
                <a:solidFill>
                  <a:srgbClr val="37AAED"/>
                </a:solidFill>
              </a:endParaRPr>
            </a:p>
          </p:txBody>
        </p:sp>
        <p:sp>
          <p:nvSpPr>
            <p:cNvPr id="15" name="Down Arrow 14"/>
            <p:cNvSpPr/>
            <p:nvPr/>
          </p:nvSpPr>
          <p:spPr>
            <a:xfrm rot="9929825">
              <a:off x="5668241" y="5481306"/>
              <a:ext cx="237062" cy="336009"/>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16" name="Rectangle 15"/>
            <p:cNvSpPr/>
            <p:nvPr/>
          </p:nvSpPr>
          <p:spPr>
            <a:xfrm>
              <a:off x="6422411" y="5011238"/>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srgbClr val="FF0000"/>
                  </a:solidFill>
                </a:rPr>
                <a:t>s</a:t>
              </a:r>
              <a:endParaRPr lang="en-US" sz="3000" dirty="0">
                <a:solidFill>
                  <a:srgbClr val="FF0000"/>
                </a:solidFill>
              </a:endParaRPr>
            </a:p>
          </p:txBody>
        </p:sp>
        <p:sp>
          <p:nvSpPr>
            <p:cNvPr id="17" name="Rectangle 16"/>
            <p:cNvSpPr/>
            <p:nvPr/>
          </p:nvSpPr>
          <p:spPr>
            <a:xfrm>
              <a:off x="2290862" y="5521111"/>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prstClr val="black"/>
                  </a:solidFill>
                </a:rPr>
                <a:t>r</a:t>
              </a:r>
              <a:endParaRPr lang="en-US" sz="3000" dirty="0">
                <a:solidFill>
                  <a:prstClr val="black"/>
                </a:solidFill>
              </a:endParaRPr>
            </a:p>
          </p:txBody>
        </p:sp>
        <p:sp>
          <p:nvSpPr>
            <p:cNvPr id="18" name="Rectangle 17"/>
            <p:cNvSpPr/>
            <p:nvPr/>
          </p:nvSpPr>
          <p:spPr>
            <a:xfrm>
              <a:off x="3472863" y="5521111"/>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smtClean="0">
                  <a:solidFill>
                    <a:prstClr val="black"/>
                  </a:solidFill>
                </a:rPr>
                <a:t>z</a:t>
              </a:r>
              <a:endParaRPr lang="en-US" sz="3000" dirty="0">
                <a:solidFill>
                  <a:prstClr val="black"/>
                </a:solidFill>
              </a:endParaRPr>
            </a:p>
          </p:txBody>
        </p:sp>
        <p:sp>
          <p:nvSpPr>
            <p:cNvPr id="19" name="Rectangle 18"/>
            <p:cNvSpPr/>
            <p:nvPr/>
          </p:nvSpPr>
          <p:spPr>
            <a:xfrm>
              <a:off x="4054230" y="5518766"/>
              <a:ext cx="429497" cy="39036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a:solidFill>
                    <a:prstClr val="black"/>
                  </a:solidFill>
                </a:rPr>
                <a:t>a</a:t>
              </a:r>
            </a:p>
          </p:txBody>
        </p:sp>
        <p:sp>
          <p:nvSpPr>
            <p:cNvPr id="20" name="Rectangle 19"/>
            <p:cNvSpPr/>
            <p:nvPr/>
          </p:nvSpPr>
          <p:spPr>
            <a:xfrm>
              <a:off x="4637546" y="5518766"/>
              <a:ext cx="429497" cy="390363"/>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err="1" smtClean="0">
                  <a:solidFill>
                    <a:prstClr val="black"/>
                  </a:solidFill>
                </a:rPr>
                <a:t>i</a:t>
              </a:r>
              <a:endParaRPr lang="en-US" sz="3000" dirty="0">
                <a:solidFill>
                  <a:prstClr val="black"/>
                </a:solidFill>
              </a:endParaRPr>
            </a:p>
          </p:txBody>
        </p:sp>
        <p:sp>
          <p:nvSpPr>
            <p:cNvPr id="21" name="TextBox 20"/>
            <p:cNvSpPr txBox="1"/>
            <p:nvPr/>
          </p:nvSpPr>
          <p:spPr>
            <a:xfrm rot="20107705">
              <a:off x="4397776" y="5186965"/>
              <a:ext cx="635001" cy="369332"/>
            </a:xfrm>
            <a:prstGeom prst="rect">
              <a:avLst/>
            </a:prstGeom>
            <a:solidFill>
              <a:schemeClr val="bg1"/>
            </a:solidFill>
            <a:ln w="38100">
              <a:solidFill>
                <a:schemeClr val="tx1"/>
              </a:solidFill>
            </a:ln>
          </p:spPr>
          <p:txBody>
            <a:bodyPr wrap="square" rtlCol="0">
              <a:spAutoFit/>
            </a:bodyPr>
            <a:lstStyle/>
            <a:p>
              <a:pPr algn="l" defTabSz="457200" eaLnBrk="1" hangingPunct="1">
                <a:spcBef>
                  <a:spcPct val="0"/>
                </a:spcBef>
                <a:buClrTx/>
                <a:buSzTx/>
                <a:buFontTx/>
                <a:buNone/>
              </a:pPr>
              <a:r>
                <a:rPr lang="en-US" sz="1800" b="1" dirty="0" smtClean="0">
                  <a:solidFill>
                    <a:srgbClr val="660075">
                      <a:lumMod val="40000"/>
                      <a:lumOff val="60000"/>
                    </a:srgbClr>
                  </a:solidFill>
                  <a:latin typeface="Comic Sans MS"/>
                  <a:cs typeface="Comic Sans MS"/>
                </a:rPr>
                <a:t>DEL</a:t>
              </a:r>
              <a:endParaRPr lang="en-US" sz="1800" b="1" dirty="0">
                <a:solidFill>
                  <a:srgbClr val="660075">
                    <a:lumMod val="40000"/>
                    <a:lumOff val="60000"/>
                  </a:srgbClr>
                </a:solidFill>
                <a:latin typeface="Comic Sans MS"/>
                <a:cs typeface="Comic Sans MS"/>
              </a:endParaRPr>
            </a:p>
          </p:txBody>
        </p:sp>
      </p:grpSp>
      <p:sp>
        <p:nvSpPr>
          <p:cNvPr id="23" name="TextBox 22"/>
          <p:cNvSpPr txBox="1"/>
          <p:nvPr/>
        </p:nvSpPr>
        <p:spPr>
          <a:xfrm>
            <a:off x="9458146" y="6687437"/>
            <a:ext cx="184666" cy="369332"/>
          </a:xfrm>
          <a:prstGeom prst="rect">
            <a:avLst/>
          </a:prstGeom>
          <a:noFill/>
        </p:spPr>
        <p:txBody>
          <a:bodyPr wrap="none" rtlCol="0">
            <a:spAutoFit/>
          </a:bodyPr>
          <a:lstStyle/>
          <a:p>
            <a:pPr algn="l" defTabSz="457200" eaLnBrk="1" hangingPunct="1">
              <a:spcBef>
                <a:spcPct val="0"/>
              </a:spcBef>
              <a:buClrTx/>
              <a:buSzTx/>
              <a:buFontTx/>
              <a:buNone/>
            </a:pPr>
            <a:endParaRPr lang="en-US" sz="1800" dirty="0">
              <a:solidFill>
                <a:prstClr val="black"/>
              </a:solidFill>
              <a:latin typeface="Calibri" charset="0"/>
            </a:endParaRPr>
          </a:p>
        </p:txBody>
      </p:sp>
      <p:sp>
        <p:nvSpPr>
          <p:cNvPr id="22" name="Slide Number Placeholder 21"/>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82</a:t>
            </a:fld>
            <a:endParaRPr lang="en-US">
              <a:solidFill>
                <a:prstClr val="black">
                  <a:tint val="75000"/>
                </a:prstClr>
              </a:solidFill>
            </a:endParaRPr>
          </a:p>
        </p:txBody>
      </p:sp>
      <p:grpSp>
        <p:nvGrpSpPr>
          <p:cNvPr id="50" name="Group 49"/>
          <p:cNvGrpSpPr/>
          <p:nvPr/>
        </p:nvGrpSpPr>
        <p:grpSpPr>
          <a:xfrm>
            <a:off x="7487510" y="4281699"/>
            <a:ext cx="1580290" cy="1890501"/>
            <a:chOff x="7487510" y="4281699"/>
            <a:chExt cx="1580290" cy="1890501"/>
          </a:xfrm>
        </p:grpSpPr>
        <p:sp>
          <p:nvSpPr>
            <p:cNvPr id="31" name="Shape 1881"/>
            <p:cNvSpPr/>
            <p:nvPr/>
          </p:nvSpPr>
          <p:spPr>
            <a:xfrm>
              <a:off x="7487510" y="55721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E013FF"/>
                  </a:solidFill>
                  <a:latin typeface="Arial"/>
                  <a:ea typeface="Calibri"/>
                  <a:cs typeface="Arial"/>
                  <a:sym typeface="Arial"/>
                  <a:rtl val="0"/>
                </a:rPr>
                <a:t>riz’ajnz</a:t>
              </a:r>
              <a:endParaRPr lang="en" sz="1800" b="1" kern="0" dirty="0">
                <a:solidFill>
                  <a:srgbClr val="E013FF"/>
                </a:solidFill>
                <a:latin typeface="Arial"/>
                <a:ea typeface="Calibri"/>
                <a:cs typeface="Arial"/>
                <a:sym typeface="Arial"/>
                <a:rtl val="0"/>
              </a:endParaRPr>
            </a:p>
          </p:txBody>
        </p:sp>
        <p:sp>
          <p:nvSpPr>
            <p:cNvPr id="35" name="Shape 1865"/>
            <p:cNvSpPr/>
            <p:nvPr/>
          </p:nvSpPr>
          <p:spPr>
            <a:xfrm>
              <a:off x="7487510" y="42816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800" b="1" kern="0" dirty="0" smtClean="0">
                  <a:solidFill>
                    <a:srgbClr val="37AAED"/>
                  </a:solidFill>
                  <a:latin typeface="Arial"/>
                  <a:ea typeface="Calibri"/>
                  <a:cs typeface="Arial"/>
                  <a:sym typeface="Calibri"/>
                  <a:rtl val="0"/>
                </a:rPr>
                <a:t>rizaign</a:t>
              </a:r>
              <a:r>
                <a:rPr lang="en" sz="1800" b="1" kern="0" dirty="0" smtClean="0">
                  <a:solidFill>
                    <a:srgbClr val="37AAED"/>
                  </a:solidFill>
                  <a:latin typeface="Arial"/>
                  <a:ea typeface="Calibri"/>
                  <a:cs typeface="Arial"/>
                  <a:sym typeface="Arial"/>
                  <a:rtl val="0"/>
                </a:rPr>
                <a:t>#</a:t>
              </a:r>
              <a:r>
                <a:rPr lang="en" sz="1800" b="1" kern="0" dirty="0">
                  <a:solidFill>
                    <a:srgbClr val="FF0000"/>
                  </a:solidFill>
                  <a:latin typeface="Arial"/>
                  <a:ea typeface="Calibri"/>
                  <a:cs typeface="Arial"/>
                  <a:sym typeface="Arial"/>
                  <a:rtl val="0"/>
                </a:rPr>
                <a:t>s</a:t>
              </a:r>
            </a:p>
          </p:txBody>
        </p:sp>
        <p:cxnSp>
          <p:nvCxnSpPr>
            <p:cNvPr id="42" name="Shape 1873"/>
            <p:cNvCxnSpPr>
              <a:stCxn id="35" idx="4"/>
              <a:endCxn id="31" idx="0"/>
            </p:cNvCxnSpPr>
            <p:nvPr/>
          </p:nvCxnSpPr>
          <p:spPr>
            <a:xfrm>
              <a:off x="8277654" y="4881738"/>
              <a:ext cx="0" cy="690423"/>
            </a:xfrm>
            <a:prstGeom prst="straightConnector1">
              <a:avLst/>
            </a:prstGeom>
            <a:noFill/>
            <a:ln w="19050" cap="flat" cmpd="sng">
              <a:solidFill>
                <a:srgbClr val="000000"/>
              </a:solidFill>
              <a:prstDash val="solid"/>
              <a:round/>
              <a:headEnd type="none" w="med" len="med"/>
              <a:tailEnd type="triangle" w="lg" len="lg"/>
            </a:ln>
          </p:spPr>
        </p:cxnSp>
      </p:grpSp>
    </p:spTree>
    <p:extLst>
      <p:ext uri="{BB962C8B-B14F-4D97-AF65-F5344CB8AC3E}">
        <p14:creationId xmlns:p14="http://schemas.microsoft.com/office/powerpoint/2010/main" val="23338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Directed Graphical Model</a:t>
            </a:r>
            <a:br>
              <a:rPr lang="en-US" dirty="0" smtClean="0"/>
            </a:br>
            <a:r>
              <a:rPr lang="en-US" sz="3100" dirty="0" smtClean="0"/>
              <a:t>(defines the probability of a candidate solution)</a:t>
            </a:r>
            <a:endParaRPr lang="en-US" sz="3100" dirty="0"/>
          </a:p>
        </p:txBody>
      </p:sp>
      <p:sp>
        <p:nvSpPr>
          <p:cNvPr id="85" name="TextBox 84"/>
          <p:cNvSpPr txBox="1"/>
          <p:nvPr/>
        </p:nvSpPr>
        <p:spPr>
          <a:xfrm>
            <a:off x="152401" y="2746227"/>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cs typeface="Arial"/>
                <a:sym typeface="Arial"/>
                <a:rtl val="0"/>
              </a:rPr>
              <a:t>1) </a:t>
            </a:r>
            <a:r>
              <a:rPr lang="en-US" sz="1800" b="1" kern="0" dirty="0" smtClean="0">
                <a:solidFill>
                  <a:srgbClr val="000000"/>
                </a:solidFill>
                <a:latin typeface="Arial"/>
                <a:cs typeface="Arial"/>
                <a:sym typeface="Arial"/>
                <a:rtl val="0"/>
              </a:rPr>
              <a:t>Morphemes</a:t>
            </a:r>
            <a:endParaRPr lang="en-US" sz="1800" b="1" kern="0" dirty="0">
              <a:solidFill>
                <a:srgbClr val="000000"/>
              </a:solidFill>
              <a:latin typeface="Arial"/>
              <a:cs typeface="Arial"/>
              <a:sym typeface="Arial"/>
              <a:rtl val="0"/>
            </a:endParaRPr>
          </a:p>
        </p:txBody>
      </p:sp>
      <p:sp>
        <p:nvSpPr>
          <p:cNvPr id="86" name="TextBox 85"/>
          <p:cNvSpPr txBox="1"/>
          <p:nvPr/>
        </p:nvSpPr>
        <p:spPr>
          <a:xfrm>
            <a:off x="152400" y="3798172"/>
            <a:ext cx="2619152"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2</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Underlying words</a:t>
            </a:r>
            <a:endParaRPr lang="en-US" sz="1800" b="1" kern="0" dirty="0">
              <a:solidFill>
                <a:srgbClr val="000000"/>
              </a:solidFill>
              <a:latin typeface="Arial"/>
              <a:cs typeface="Arial"/>
              <a:sym typeface="Arial"/>
              <a:rtl val="0"/>
            </a:endParaRPr>
          </a:p>
        </p:txBody>
      </p:sp>
      <p:sp>
        <p:nvSpPr>
          <p:cNvPr id="87" name="TextBox 86"/>
          <p:cNvSpPr txBox="1"/>
          <p:nvPr/>
        </p:nvSpPr>
        <p:spPr>
          <a:xfrm>
            <a:off x="152401" y="4800225"/>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3</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Surface words</a:t>
            </a:r>
            <a:endParaRPr lang="en-US" sz="1800" b="1" kern="0" dirty="0">
              <a:solidFill>
                <a:srgbClr val="000000"/>
              </a:solidFill>
              <a:latin typeface="Arial"/>
              <a:cs typeface="Arial"/>
              <a:sym typeface="Arial"/>
              <a:rtl val="0"/>
            </a:endParaRPr>
          </a:p>
        </p:txBody>
      </p:sp>
      <p:sp>
        <p:nvSpPr>
          <p:cNvPr id="88" name="TextBox 87"/>
          <p:cNvSpPr txBox="1"/>
          <p:nvPr/>
        </p:nvSpPr>
        <p:spPr>
          <a:xfrm>
            <a:off x="510335" y="3291993"/>
            <a:ext cx="1727760"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Concatenation</a:t>
            </a:r>
            <a:endParaRPr lang="en-US" sz="1800" i="1" kern="0" dirty="0">
              <a:solidFill>
                <a:srgbClr val="000000"/>
              </a:solidFill>
              <a:latin typeface="Arial"/>
              <a:cs typeface="Arial"/>
              <a:sym typeface="Arial"/>
              <a:rtl val="0"/>
            </a:endParaRPr>
          </a:p>
        </p:txBody>
      </p:sp>
      <p:sp>
        <p:nvSpPr>
          <p:cNvPr id="89" name="TextBox 88"/>
          <p:cNvSpPr txBox="1"/>
          <p:nvPr/>
        </p:nvSpPr>
        <p:spPr>
          <a:xfrm>
            <a:off x="510335" y="4279015"/>
            <a:ext cx="1330002"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Phonology</a:t>
            </a:r>
            <a:endParaRPr lang="en-US" sz="1800" i="1" kern="0" dirty="0">
              <a:solidFill>
                <a:srgbClr val="000000"/>
              </a:solidFill>
              <a:latin typeface="Arial"/>
              <a:cs typeface="Arial"/>
              <a:sym typeface="Arial"/>
              <a:rtl val="0"/>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83</a:t>
            </a:fld>
            <a:endParaRPr lang="en-US">
              <a:solidFill>
                <a:prstClr val="black">
                  <a:tint val="75000"/>
                </a:prstClr>
              </a:solidFill>
            </a:endParaRPr>
          </a:p>
        </p:txBody>
      </p:sp>
      <p:sp>
        <p:nvSpPr>
          <p:cNvPr id="35" name="TextBox 57"/>
          <p:cNvSpPr txBox="1"/>
          <p:nvPr/>
        </p:nvSpPr>
        <p:spPr>
          <a:xfrm>
            <a:off x="304800" y="1676400"/>
            <a:ext cx="8839199" cy="830997"/>
          </a:xfrm>
          <a:prstGeom prst="rect">
            <a:avLst/>
          </a:prstGeom>
          <a:noFill/>
          <a:ln>
            <a:no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en-US" sz="2400" b="1" dirty="0" smtClean="0">
                <a:solidFill>
                  <a:schemeClr val="bg2">
                    <a:lumMod val="75000"/>
                  </a:schemeClr>
                </a:solidFill>
                <a:latin typeface="Comic Sans MS"/>
                <a:cs typeface="Comic Sans MS"/>
              </a:rPr>
              <a:t>Inference step:</a:t>
            </a:r>
            <a:r>
              <a:rPr lang="en-US" sz="2400" dirty="0" smtClean="0">
                <a:solidFill>
                  <a:schemeClr val="bg2">
                    <a:lumMod val="75000"/>
                  </a:schemeClr>
                </a:solidFill>
                <a:latin typeface="Comic Sans MS"/>
                <a:cs typeface="Comic Sans MS"/>
              </a:rPr>
              <a:t> Find high-probability reconstructions of the hidden variables.</a:t>
            </a:r>
            <a:endParaRPr lang="en-US" sz="2400" dirty="0">
              <a:solidFill>
                <a:schemeClr val="bg2">
                  <a:lumMod val="75000"/>
                </a:schemeClr>
              </a:solidFill>
              <a:latin typeface="Comic Sans MS"/>
              <a:cs typeface="Comic Sans MS"/>
            </a:endParaRPr>
          </a:p>
        </p:txBody>
      </p:sp>
      <p:sp>
        <p:nvSpPr>
          <p:cNvPr id="6" name="Rectangle 5"/>
          <p:cNvSpPr/>
          <p:nvPr/>
        </p:nvSpPr>
        <p:spPr>
          <a:xfrm>
            <a:off x="-152400" y="5734835"/>
            <a:ext cx="9067800" cy="461665"/>
          </a:xfrm>
          <a:prstGeom prst="rect">
            <a:avLst/>
          </a:prstGeom>
        </p:spPr>
        <p:txBody>
          <a:bodyPr wrap="square">
            <a:spAutoFit/>
          </a:bodyPr>
          <a:lstStyle/>
          <a:p>
            <a:pPr lvl="0">
              <a:buClr>
                <a:srgbClr val="0C5986"/>
              </a:buClr>
            </a:pPr>
            <a:r>
              <a:rPr lang="en-US" sz="2400" dirty="0">
                <a:solidFill>
                  <a:srgbClr val="38ABED">
                    <a:lumMod val="75000"/>
                  </a:srgbClr>
                </a:solidFill>
                <a:latin typeface="Comic Sans MS"/>
                <a:cs typeface="Comic Sans MS"/>
              </a:rPr>
              <a:t>High-probability if each string is likely given its parents.</a:t>
            </a:r>
          </a:p>
        </p:txBody>
      </p:sp>
      <p:sp>
        <p:nvSpPr>
          <p:cNvPr id="39" name="Shape 1862"/>
          <p:cNvSpPr/>
          <p:nvPr/>
        </p:nvSpPr>
        <p:spPr>
          <a:xfrm>
            <a:off x="7820654" y="2810661"/>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37AAED"/>
                </a:solidFill>
                <a:latin typeface="Arial"/>
                <a:ea typeface="Calibri"/>
                <a:cs typeface="Arial"/>
                <a:sym typeface="Arial"/>
                <a:rtl val="0"/>
              </a:rPr>
              <a:t>dæmn</a:t>
            </a:r>
            <a:endParaRPr lang="en" sz="1400" b="1" kern="0" dirty="0">
              <a:solidFill>
                <a:srgbClr val="37AAED"/>
              </a:solidFill>
              <a:latin typeface="Arial"/>
              <a:ea typeface="Calibri"/>
              <a:cs typeface="Arial"/>
              <a:sym typeface="Arial"/>
              <a:rtl val="0"/>
            </a:endParaRPr>
          </a:p>
        </p:txBody>
      </p:sp>
      <p:sp>
        <p:nvSpPr>
          <p:cNvPr id="40" name="Shape 1860"/>
          <p:cNvSpPr/>
          <p:nvPr/>
        </p:nvSpPr>
        <p:spPr>
          <a:xfrm>
            <a:off x="6266469" y="2810661"/>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FF0000"/>
                </a:solidFill>
                <a:latin typeface="Arial"/>
                <a:cs typeface="Arial"/>
                <a:sym typeface="Arial"/>
                <a:rtl val="0"/>
              </a:rPr>
              <a:t>eɪʃən</a:t>
            </a:r>
            <a:endParaRPr lang="en" sz="1400" b="1" kern="0" dirty="0">
              <a:solidFill>
                <a:srgbClr val="FF0000"/>
              </a:solidFill>
              <a:latin typeface="Arial"/>
              <a:cs typeface="Arial"/>
              <a:sym typeface="Arial"/>
              <a:rtl val="0"/>
            </a:endParaRPr>
          </a:p>
        </p:txBody>
      </p:sp>
      <p:sp>
        <p:nvSpPr>
          <p:cNvPr id="41" name="Shape 1856"/>
          <p:cNvSpPr/>
          <p:nvPr/>
        </p:nvSpPr>
        <p:spPr>
          <a:xfrm>
            <a:off x="4830556" y="2776482"/>
            <a:ext cx="577726"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FF0000"/>
                </a:solidFill>
                <a:latin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42" name="Shape 1857"/>
          <p:cNvSpPr/>
          <p:nvPr/>
        </p:nvSpPr>
        <p:spPr>
          <a:xfrm>
            <a:off x="3048522" y="2776482"/>
            <a:ext cx="966265"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37AAED"/>
                </a:solidFill>
                <a:latin typeface="Arial"/>
                <a:ea typeface="Calibri"/>
                <a:cs typeface="Arial"/>
                <a:sym typeface="Calibri"/>
                <a:rtl val="0"/>
              </a:rPr>
              <a:t>rizaign</a:t>
            </a:r>
            <a:endParaRPr lang="en" sz="1400" b="1" kern="0" dirty="0">
              <a:solidFill>
                <a:srgbClr val="000000"/>
              </a:solidFill>
              <a:latin typeface="Arial"/>
              <a:cs typeface="Arial"/>
              <a:sym typeface="Arial"/>
              <a:rtl val="0"/>
            </a:endParaRPr>
          </a:p>
        </p:txBody>
      </p:sp>
      <p:sp>
        <p:nvSpPr>
          <p:cNvPr id="43" name="Shape 1880"/>
          <p:cNvSpPr/>
          <p:nvPr/>
        </p:nvSpPr>
        <p:spPr>
          <a:xfrm>
            <a:off x="2687601" y="4805978"/>
            <a:ext cx="1674572"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r,εzɪgn’eɪʃn</a:t>
            </a:r>
          </a:p>
        </p:txBody>
      </p:sp>
      <p:sp>
        <p:nvSpPr>
          <p:cNvPr id="44" name="Shape 1881"/>
          <p:cNvSpPr/>
          <p:nvPr/>
        </p:nvSpPr>
        <p:spPr>
          <a:xfrm>
            <a:off x="4541768" y="4805978"/>
            <a:ext cx="1167239" cy="435593"/>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E013FF"/>
                </a:solidFill>
                <a:latin typeface="Arial"/>
                <a:ea typeface="Calibri"/>
                <a:cs typeface="Arial"/>
                <a:sym typeface="Arial"/>
                <a:rtl val="0"/>
              </a:rPr>
              <a:t>riz’ajnz</a:t>
            </a:r>
            <a:endParaRPr lang="en" sz="1400" b="1" kern="0" dirty="0">
              <a:solidFill>
                <a:srgbClr val="E013FF"/>
              </a:solidFill>
              <a:latin typeface="Arial"/>
              <a:ea typeface="Calibri"/>
              <a:cs typeface="Arial"/>
              <a:sym typeface="Arial"/>
              <a:rtl val="0"/>
            </a:endParaRPr>
          </a:p>
        </p:txBody>
      </p:sp>
      <p:sp>
        <p:nvSpPr>
          <p:cNvPr id="45" name="Shape 1882"/>
          <p:cNvSpPr/>
          <p:nvPr/>
        </p:nvSpPr>
        <p:spPr>
          <a:xfrm>
            <a:off x="5955647" y="4805978"/>
            <a:ext cx="1499986"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d,æmn’eɪʃn</a:t>
            </a:r>
          </a:p>
        </p:txBody>
      </p:sp>
      <p:sp>
        <p:nvSpPr>
          <p:cNvPr id="46" name="Shape 1883"/>
          <p:cNvSpPr/>
          <p:nvPr/>
        </p:nvSpPr>
        <p:spPr>
          <a:xfrm>
            <a:off x="7660172" y="4801799"/>
            <a:ext cx="1179028"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d’æmz</a:t>
            </a:r>
          </a:p>
        </p:txBody>
      </p:sp>
      <p:sp>
        <p:nvSpPr>
          <p:cNvPr id="47" name="Shape 1864"/>
          <p:cNvSpPr/>
          <p:nvPr/>
        </p:nvSpPr>
        <p:spPr>
          <a:xfrm>
            <a:off x="2667000" y="3865190"/>
            <a:ext cx="171577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US" sz="1400" b="1" kern="0" dirty="0" smtClean="0">
                <a:solidFill>
                  <a:srgbClr val="37AAED"/>
                </a:solidFill>
                <a:latin typeface="Arial"/>
                <a:ea typeface="Calibri"/>
                <a:cs typeface="Arial"/>
                <a:sym typeface="Arial"/>
                <a:rtl val="0"/>
              </a:rPr>
              <a:t>#</a:t>
            </a:r>
            <a:r>
              <a:rPr lang="en" sz="1400" b="1" kern="0" dirty="0" smtClean="0">
                <a:solidFill>
                  <a:srgbClr val="FF0000"/>
                </a:solidFill>
                <a:latin typeface="Arial"/>
                <a:ea typeface="Calibri"/>
                <a:cs typeface="Arial"/>
                <a:sym typeface="Arial"/>
                <a:rtl val="0"/>
              </a:rPr>
              <a:t>eɪʃən</a:t>
            </a:r>
            <a:endParaRPr lang="en" sz="1400" b="1" kern="0" dirty="0">
              <a:solidFill>
                <a:srgbClr val="FF0000"/>
              </a:solidFill>
              <a:latin typeface="Arial"/>
              <a:ea typeface="Calibri"/>
              <a:cs typeface="Arial"/>
              <a:sym typeface="Arial"/>
              <a:rtl val="0"/>
            </a:endParaRPr>
          </a:p>
        </p:txBody>
      </p:sp>
      <p:sp>
        <p:nvSpPr>
          <p:cNvPr id="48" name="Shape 1865"/>
          <p:cNvSpPr/>
          <p:nvPr/>
        </p:nvSpPr>
        <p:spPr>
          <a:xfrm>
            <a:off x="4541768" y="3869180"/>
            <a:ext cx="1167239"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 sz="1400" b="1" kern="0" dirty="0" smtClean="0">
                <a:solidFill>
                  <a:srgbClr val="37AAED"/>
                </a:solidFill>
                <a:latin typeface="Arial"/>
                <a:ea typeface="Calibri"/>
                <a:cs typeface="Arial"/>
                <a:sym typeface="Arial"/>
                <a:rtl val="0"/>
              </a:rPr>
              <a:t>#</a:t>
            </a:r>
            <a:r>
              <a:rPr lang="en" sz="1400" b="1" kern="0" dirty="0">
                <a:solidFill>
                  <a:srgbClr val="FF0000"/>
                </a:solidFill>
                <a:latin typeface="Arial"/>
                <a:ea typeface="Calibri"/>
                <a:cs typeface="Arial"/>
                <a:sym typeface="Arial"/>
                <a:rtl val="0"/>
              </a:rPr>
              <a:t>s</a:t>
            </a:r>
          </a:p>
        </p:txBody>
      </p:sp>
      <p:sp>
        <p:nvSpPr>
          <p:cNvPr id="49" name="Shape 1867"/>
          <p:cNvSpPr/>
          <p:nvPr/>
        </p:nvSpPr>
        <p:spPr>
          <a:xfrm>
            <a:off x="7660172" y="3865000"/>
            <a:ext cx="1179028"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s</a:t>
            </a:r>
          </a:p>
        </p:txBody>
      </p:sp>
      <p:cxnSp>
        <p:nvCxnSpPr>
          <p:cNvPr id="50" name="Shape 1868"/>
          <p:cNvCxnSpPr>
            <a:endCxn id="47" idx="0"/>
          </p:cNvCxnSpPr>
          <p:nvPr/>
        </p:nvCxnSpPr>
        <p:spPr>
          <a:xfrm>
            <a:off x="3524886" y="3205422"/>
            <a:ext cx="0" cy="659768"/>
          </a:xfrm>
          <a:prstGeom prst="straightConnector1">
            <a:avLst/>
          </a:prstGeom>
          <a:noFill/>
          <a:ln w="19050" cap="flat" cmpd="sng">
            <a:solidFill>
              <a:srgbClr val="000000"/>
            </a:solidFill>
            <a:prstDash val="solid"/>
            <a:round/>
            <a:headEnd type="none" w="med" len="med"/>
            <a:tailEnd type="triangle" w="lg" len="lg"/>
          </a:ln>
        </p:spPr>
      </p:cxnSp>
      <p:cxnSp>
        <p:nvCxnSpPr>
          <p:cNvPr id="51" name="Shape 1869"/>
          <p:cNvCxnSpPr>
            <a:endCxn id="47" idx="0"/>
          </p:cNvCxnSpPr>
          <p:nvPr/>
        </p:nvCxnSpPr>
        <p:spPr>
          <a:xfrm flipH="1">
            <a:off x="3524886" y="3239601"/>
            <a:ext cx="3170613" cy="625589"/>
          </a:xfrm>
          <a:prstGeom prst="straightConnector1">
            <a:avLst/>
          </a:prstGeom>
          <a:noFill/>
          <a:ln w="19050" cap="flat" cmpd="sng">
            <a:solidFill>
              <a:srgbClr val="000000"/>
            </a:solidFill>
            <a:prstDash val="solid"/>
            <a:round/>
            <a:headEnd type="none" w="med" len="med"/>
            <a:tailEnd type="triangle" w="lg" len="lg"/>
          </a:ln>
        </p:spPr>
      </p:cxnSp>
      <p:cxnSp>
        <p:nvCxnSpPr>
          <p:cNvPr id="52" name="Shape 1870"/>
          <p:cNvCxnSpPr>
            <a:stCxn id="47" idx="4"/>
            <a:endCxn id="43" idx="0"/>
          </p:cNvCxnSpPr>
          <p:nvPr/>
        </p:nvCxnSpPr>
        <p:spPr>
          <a:xfrm>
            <a:off x="3524886" y="4300783"/>
            <a:ext cx="1" cy="505196"/>
          </a:xfrm>
          <a:prstGeom prst="straightConnector1">
            <a:avLst/>
          </a:prstGeom>
          <a:noFill/>
          <a:ln w="19050" cap="flat" cmpd="sng">
            <a:solidFill>
              <a:srgbClr val="000000"/>
            </a:solidFill>
            <a:prstDash val="solid"/>
            <a:round/>
            <a:headEnd type="none" w="med" len="med"/>
            <a:tailEnd type="triangle" w="lg" len="lg"/>
          </a:ln>
        </p:spPr>
      </p:cxnSp>
      <p:cxnSp>
        <p:nvCxnSpPr>
          <p:cNvPr id="53" name="Shape 1871"/>
          <p:cNvCxnSpPr>
            <a:endCxn id="48" idx="0"/>
          </p:cNvCxnSpPr>
          <p:nvPr/>
        </p:nvCxnSpPr>
        <p:spPr>
          <a:xfrm>
            <a:off x="3524886" y="3205422"/>
            <a:ext cx="1600500" cy="663758"/>
          </a:xfrm>
          <a:prstGeom prst="straightConnector1">
            <a:avLst/>
          </a:prstGeom>
          <a:noFill/>
          <a:ln w="19050" cap="flat" cmpd="sng">
            <a:solidFill>
              <a:srgbClr val="000000"/>
            </a:solidFill>
            <a:prstDash val="solid"/>
            <a:round/>
            <a:headEnd type="none" w="med" len="med"/>
            <a:tailEnd type="triangle" w="lg" len="lg"/>
          </a:ln>
        </p:spPr>
      </p:cxnSp>
      <p:cxnSp>
        <p:nvCxnSpPr>
          <p:cNvPr id="54" name="Shape 1872"/>
          <p:cNvCxnSpPr>
            <a:endCxn id="48" idx="0"/>
          </p:cNvCxnSpPr>
          <p:nvPr/>
        </p:nvCxnSpPr>
        <p:spPr>
          <a:xfrm>
            <a:off x="5112651" y="3205422"/>
            <a:ext cx="12735" cy="663758"/>
          </a:xfrm>
          <a:prstGeom prst="straightConnector1">
            <a:avLst/>
          </a:prstGeom>
          <a:noFill/>
          <a:ln w="19050" cap="flat" cmpd="sng">
            <a:solidFill>
              <a:srgbClr val="000000"/>
            </a:solidFill>
            <a:prstDash val="solid"/>
            <a:round/>
            <a:headEnd type="none" w="med" len="med"/>
            <a:tailEnd type="triangle" w="lg" len="lg"/>
          </a:ln>
        </p:spPr>
      </p:cxnSp>
      <p:cxnSp>
        <p:nvCxnSpPr>
          <p:cNvPr id="55" name="Shape 1873"/>
          <p:cNvCxnSpPr>
            <a:stCxn id="48" idx="4"/>
            <a:endCxn id="44" idx="0"/>
          </p:cNvCxnSpPr>
          <p:nvPr/>
        </p:nvCxnSpPr>
        <p:spPr>
          <a:xfrm>
            <a:off x="5125386" y="4304772"/>
            <a:ext cx="0" cy="501206"/>
          </a:xfrm>
          <a:prstGeom prst="straightConnector1">
            <a:avLst/>
          </a:prstGeom>
          <a:noFill/>
          <a:ln w="19050" cap="flat" cmpd="sng">
            <a:solidFill>
              <a:srgbClr val="000000"/>
            </a:solidFill>
            <a:prstDash val="solid"/>
            <a:round/>
            <a:headEnd type="none" w="med" len="med"/>
            <a:tailEnd type="triangle" w="lg" len="lg"/>
          </a:ln>
        </p:spPr>
      </p:cxnSp>
      <p:cxnSp>
        <p:nvCxnSpPr>
          <p:cNvPr id="56" name="Shape 1874"/>
          <p:cNvCxnSpPr>
            <a:endCxn id="92" idx="0"/>
          </p:cNvCxnSpPr>
          <p:nvPr/>
        </p:nvCxnSpPr>
        <p:spPr>
          <a:xfrm flipH="1">
            <a:off x="6695500" y="3239601"/>
            <a:ext cx="1554185" cy="625396"/>
          </a:xfrm>
          <a:prstGeom prst="straightConnector1">
            <a:avLst/>
          </a:prstGeom>
          <a:noFill/>
          <a:ln w="19050" cap="flat" cmpd="sng">
            <a:solidFill>
              <a:srgbClr val="000000"/>
            </a:solidFill>
            <a:prstDash val="solid"/>
            <a:round/>
            <a:headEnd type="none" w="med" len="med"/>
            <a:tailEnd type="triangle" w="lg" len="lg"/>
          </a:ln>
        </p:spPr>
      </p:cxnSp>
      <p:cxnSp>
        <p:nvCxnSpPr>
          <p:cNvPr id="57" name="Shape 1875"/>
          <p:cNvCxnSpPr>
            <a:endCxn id="92" idx="0"/>
          </p:cNvCxnSpPr>
          <p:nvPr/>
        </p:nvCxnSpPr>
        <p:spPr>
          <a:xfrm>
            <a:off x="6695500" y="3239601"/>
            <a:ext cx="0" cy="625396"/>
          </a:xfrm>
          <a:prstGeom prst="straightConnector1">
            <a:avLst/>
          </a:prstGeom>
          <a:noFill/>
          <a:ln w="19050" cap="flat" cmpd="sng">
            <a:solidFill>
              <a:srgbClr val="000000"/>
            </a:solidFill>
            <a:prstDash val="solid"/>
            <a:round/>
            <a:headEnd type="none" w="med" len="med"/>
            <a:tailEnd type="triangle" w="lg" len="lg"/>
          </a:ln>
        </p:spPr>
      </p:cxnSp>
      <p:cxnSp>
        <p:nvCxnSpPr>
          <p:cNvPr id="83" name="Shape 1876"/>
          <p:cNvCxnSpPr>
            <a:stCxn id="92" idx="4"/>
            <a:endCxn id="45" idx="0"/>
          </p:cNvCxnSpPr>
          <p:nvPr/>
        </p:nvCxnSpPr>
        <p:spPr>
          <a:xfrm>
            <a:off x="6695500" y="4300589"/>
            <a:ext cx="10141" cy="505390"/>
          </a:xfrm>
          <a:prstGeom prst="straightConnector1">
            <a:avLst/>
          </a:prstGeom>
          <a:noFill/>
          <a:ln w="19050" cap="flat" cmpd="sng">
            <a:solidFill>
              <a:srgbClr val="000000"/>
            </a:solidFill>
            <a:prstDash val="solid"/>
            <a:round/>
            <a:headEnd type="none" w="med" len="med"/>
            <a:tailEnd type="triangle" w="lg" len="lg"/>
          </a:ln>
        </p:spPr>
      </p:cxnSp>
      <p:cxnSp>
        <p:nvCxnSpPr>
          <p:cNvPr id="84" name="Shape 1877"/>
          <p:cNvCxnSpPr>
            <a:endCxn id="49" idx="0"/>
          </p:cNvCxnSpPr>
          <p:nvPr/>
        </p:nvCxnSpPr>
        <p:spPr>
          <a:xfrm>
            <a:off x="8249686" y="3239601"/>
            <a:ext cx="1" cy="625398"/>
          </a:xfrm>
          <a:prstGeom prst="straightConnector1">
            <a:avLst/>
          </a:prstGeom>
          <a:noFill/>
          <a:ln w="19050" cap="flat" cmpd="sng">
            <a:solidFill>
              <a:srgbClr val="000000"/>
            </a:solidFill>
            <a:prstDash val="solid"/>
            <a:round/>
            <a:headEnd type="none" w="med" len="med"/>
            <a:tailEnd type="triangle" w="lg" len="lg"/>
          </a:ln>
        </p:spPr>
      </p:cxnSp>
      <p:cxnSp>
        <p:nvCxnSpPr>
          <p:cNvPr id="90" name="Shape 1879"/>
          <p:cNvCxnSpPr>
            <a:stCxn id="49" idx="4"/>
            <a:endCxn id="46" idx="0"/>
          </p:cNvCxnSpPr>
          <p:nvPr/>
        </p:nvCxnSpPr>
        <p:spPr>
          <a:xfrm>
            <a:off x="8249686" y="4300592"/>
            <a:ext cx="0" cy="501207"/>
          </a:xfrm>
          <a:prstGeom prst="straightConnector1">
            <a:avLst/>
          </a:prstGeom>
          <a:noFill/>
          <a:ln w="19050" cap="flat" cmpd="sng">
            <a:solidFill>
              <a:srgbClr val="000000"/>
            </a:solidFill>
            <a:prstDash val="solid"/>
            <a:round/>
            <a:headEnd type="none" w="med" len="med"/>
            <a:tailEnd type="triangle" w="lg" len="lg"/>
          </a:ln>
        </p:spPr>
      </p:cxnSp>
      <p:cxnSp>
        <p:nvCxnSpPr>
          <p:cNvPr id="91" name="Shape 1877"/>
          <p:cNvCxnSpPr>
            <a:endCxn id="49" idx="0"/>
          </p:cNvCxnSpPr>
          <p:nvPr/>
        </p:nvCxnSpPr>
        <p:spPr>
          <a:xfrm>
            <a:off x="5112651" y="3205422"/>
            <a:ext cx="3137035" cy="659578"/>
          </a:xfrm>
          <a:prstGeom prst="straightConnector1">
            <a:avLst/>
          </a:prstGeom>
          <a:noFill/>
          <a:ln w="19050" cap="flat" cmpd="sng">
            <a:solidFill>
              <a:srgbClr val="000000"/>
            </a:solidFill>
            <a:prstDash val="solid"/>
            <a:round/>
            <a:headEnd type="none" w="med" len="med"/>
            <a:tailEnd type="triangle" w="lg" len="lg"/>
          </a:ln>
        </p:spPr>
      </p:cxnSp>
      <p:sp>
        <p:nvSpPr>
          <p:cNvPr id="92" name="Shape 1866"/>
          <p:cNvSpPr/>
          <p:nvPr/>
        </p:nvSpPr>
        <p:spPr>
          <a:xfrm>
            <a:off x="5876418" y="3864996"/>
            <a:ext cx="163816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eɪʃən</a:t>
            </a:r>
          </a:p>
        </p:txBody>
      </p:sp>
    </p:spTree>
    <p:extLst>
      <p:ext uri="{BB962C8B-B14F-4D97-AF65-F5344CB8AC3E}">
        <p14:creationId xmlns:p14="http://schemas.microsoft.com/office/powerpoint/2010/main" val="15811379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152401" y="2667000"/>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cs typeface="Arial"/>
                <a:sym typeface="Arial"/>
                <a:rtl val="0"/>
              </a:rPr>
              <a:t>1) </a:t>
            </a:r>
            <a:r>
              <a:rPr lang="en-US" sz="1800" b="1" kern="0" dirty="0" smtClean="0">
                <a:solidFill>
                  <a:srgbClr val="000000"/>
                </a:solidFill>
                <a:latin typeface="Arial"/>
                <a:cs typeface="Arial"/>
                <a:sym typeface="Arial"/>
                <a:rtl val="0"/>
              </a:rPr>
              <a:t>Morphemes</a:t>
            </a:r>
            <a:endParaRPr lang="en-US" sz="1800" b="1" kern="0" dirty="0">
              <a:solidFill>
                <a:srgbClr val="000000"/>
              </a:solidFill>
              <a:latin typeface="Arial"/>
              <a:cs typeface="Arial"/>
              <a:sym typeface="Arial"/>
              <a:rtl val="0"/>
            </a:endParaRPr>
          </a:p>
        </p:txBody>
      </p:sp>
      <p:sp>
        <p:nvSpPr>
          <p:cNvPr id="66" name="TextBox 65"/>
          <p:cNvSpPr txBox="1"/>
          <p:nvPr/>
        </p:nvSpPr>
        <p:spPr>
          <a:xfrm>
            <a:off x="152400" y="3718945"/>
            <a:ext cx="2619152"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2</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Underlying words</a:t>
            </a:r>
            <a:endParaRPr lang="en-US" sz="1800" b="1" kern="0" dirty="0">
              <a:solidFill>
                <a:srgbClr val="000000"/>
              </a:solidFill>
              <a:latin typeface="Arial"/>
              <a:cs typeface="Arial"/>
              <a:sym typeface="Arial"/>
              <a:rtl val="0"/>
            </a:endParaRPr>
          </a:p>
        </p:txBody>
      </p:sp>
      <p:sp>
        <p:nvSpPr>
          <p:cNvPr id="67" name="TextBox 66"/>
          <p:cNvSpPr txBox="1"/>
          <p:nvPr/>
        </p:nvSpPr>
        <p:spPr>
          <a:xfrm>
            <a:off x="152401" y="4720998"/>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3</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Surface words</a:t>
            </a:r>
            <a:endParaRPr lang="en-US" sz="1800" b="1" kern="0" dirty="0">
              <a:solidFill>
                <a:srgbClr val="000000"/>
              </a:solidFill>
              <a:latin typeface="Arial"/>
              <a:cs typeface="Arial"/>
              <a:sym typeface="Arial"/>
              <a:rtl val="0"/>
            </a:endParaRPr>
          </a:p>
        </p:txBody>
      </p:sp>
      <p:sp>
        <p:nvSpPr>
          <p:cNvPr id="68" name="TextBox 67"/>
          <p:cNvSpPr txBox="1"/>
          <p:nvPr/>
        </p:nvSpPr>
        <p:spPr>
          <a:xfrm>
            <a:off x="510335" y="3212766"/>
            <a:ext cx="1727760"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Concatenation</a:t>
            </a:r>
            <a:endParaRPr lang="en-US" sz="1800" i="1" kern="0" dirty="0">
              <a:solidFill>
                <a:srgbClr val="000000"/>
              </a:solidFill>
              <a:latin typeface="Arial"/>
              <a:cs typeface="Arial"/>
              <a:sym typeface="Arial"/>
              <a:rtl val="0"/>
            </a:endParaRPr>
          </a:p>
        </p:txBody>
      </p:sp>
      <p:sp>
        <p:nvSpPr>
          <p:cNvPr id="69" name="TextBox 68"/>
          <p:cNvSpPr txBox="1"/>
          <p:nvPr/>
        </p:nvSpPr>
        <p:spPr>
          <a:xfrm>
            <a:off x="510335" y="4199788"/>
            <a:ext cx="1330002"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Phonology</a:t>
            </a:r>
            <a:endParaRPr lang="en-US" sz="1800" i="1" kern="0" dirty="0">
              <a:solidFill>
                <a:srgbClr val="000000"/>
              </a:solidFill>
              <a:latin typeface="Arial"/>
              <a:cs typeface="Arial"/>
              <a:sym typeface="Arial"/>
              <a:rtl val="0"/>
            </a:endParaRP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84</a:t>
            </a:fld>
            <a:endParaRPr lang="en-US" dirty="0">
              <a:solidFill>
                <a:prstClr val="black">
                  <a:tint val="75000"/>
                </a:prstClr>
              </a:solidFill>
            </a:endParaRPr>
          </a:p>
        </p:txBody>
      </p:sp>
      <p:sp>
        <p:nvSpPr>
          <p:cNvPr id="62" name="Title 1"/>
          <p:cNvSpPr>
            <a:spLocks noGrp="1"/>
          </p:cNvSpPr>
          <p:nvPr>
            <p:ph type="title"/>
          </p:nvPr>
        </p:nvSpPr>
        <p:spPr>
          <a:xfrm>
            <a:off x="457200" y="274638"/>
            <a:ext cx="8229600" cy="1143000"/>
          </a:xfrm>
        </p:spPr>
        <p:txBody>
          <a:bodyPr>
            <a:normAutofit fontScale="90000"/>
          </a:bodyPr>
          <a:lstStyle/>
          <a:p>
            <a:r>
              <a:rPr lang="en-US" dirty="0" smtClean="0"/>
              <a:t>Equivalent Factor Graph</a:t>
            </a:r>
            <a:br>
              <a:rPr lang="en-US" dirty="0" smtClean="0"/>
            </a:br>
            <a:r>
              <a:rPr lang="en-US" sz="3100" dirty="0" smtClean="0"/>
              <a:t>(defines the probability of a candidate solution)</a:t>
            </a:r>
            <a:endParaRPr lang="en-US" sz="3100" dirty="0"/>
          </a:p>
        </p:txBody>
      </p:sp>
      <p:grpSp>
        <p:nvGrpSpPr>
          <p:cNvPr id="63" name="Group 62"/>
          <p:cNvGrpSpPr/>
          <p:nvPr/>
        </p:nvGrpSpPr>
        <p:grpSpPr>
          <a:xfrm>
            <a:off x="3500377" y="2423118"/>
            <a:ext cx="4729223" cy="2377482"/>
            <a:chOff x="3329333" y="1720274"/>
            <a:chExt cx="4729223" cy="2377482"/>
          </a:xfrm>
        </p:grpSpPr>
        <p:sp>
          <p:nvSpPr>
            <p:cNvPr id="64" name="Rectangle 63"/>
            <p:cNvSpPr/>
            <p:nvPr/>
          </p:nvSpPr>
          <p:spPr>
            <a:xfrm>
              <a:off x="3329895"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0" name="Rectangle 69"/>
            <p:cNvSpPr/>
            <p:nvPr/>
          </p:nvSpPr>
          <p:spPr>
            <a:xfrm>
              <a:off x="7910401"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1" name="Rectangle 70"/>
            <p:cNvSpPr/>
            <p:nvPr/>
          </p:nvSpPr>
          <p:spPr>
            <a:xfrm>
              <a:off x="6413603"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2" name="Rectangle 71"/>
            <p:cNvSpPr/>
            <p:nvPr/>
          </p:nvSpPr>
          <p:spPr>
            <a:xfrm>
              <a:off x="4897160"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3" name="Rectangle 72"/>
            <p:cNvSpPr/>
            <p:nvPr/>
          </p:nvSpPr>
          <p:spPr>
            <a:xfrm>
              <a:off x="3329895"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4" name="Rectangle 73"/>
            <p:cNvSpPr/>
            <p:nvPr/>
          </p:nvSpPr>
          <p:spPr>
            <a:xfrm>
              <a:off x="7910401"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5" name="Rectangle 74"/>
            <p:cNvSpPr/>
            <p:nvPr/>
          </p:nvSpPr>
          <p:spPr>
            <a:xfrm>
              <a:off x="6413603"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6" name="Rectangle 75"/>
            <p:cNvSpPr/>
            <p:nvPr/>
          </p:nvSpPr>
          <p:spPr>
            <a:xfrm>
              <a:off x="4897160"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7" name="Rectangle 76"/>
            <p:cNvSpPr/>
            <p:nvPr/>
          </p:nvSpPr>
          <p:spPr>
            <a:xfrm>
              <a:off x="3329333"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8" name="Rectangle 77"/>
            <p:cNvSpPr/>
            <p:nvPr/>
          </p:nvSpPr>
          <p:spPr>
            <a:xfrm>
              <a:off x="7910401"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9" name="Rectangle 78"/>
            <p:cNvSpPr/>
            <p:nvPr/>
          </p:nvSpPr>
          <p:spPr>
            <a:xfrm>
              <a:off x="6413603"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80" name="Rectangle 79"/>
            <p:cNvSpPr/>
            <p:nvPr/>
          </p:nvSpPr>
          <p:spPr>
            <a:xfrm>
              <a:off x="4897160"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81" name="Straight Connector 80"/>
            <p:cNvCxnSpPr>
              <a:stCxn id="64" idx="2"/>
            </p:cNvCxnSpPr>
            <p:nvPr/>
          </p:nvCxnSpPr>
          <p:spPr>
            <a:xfrm flipH="1">
              <a:off x="3403972"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2" idx="2"/>
            </p:cNvCxnSpPr>
            <p:nvPr/>
          </p:nvCxnSpPr>
          <p:spPr>
            <a:xfrm>
              <a:off x="4971238" y="1870365"/>
              <a:ext cx="0"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1" idx="2"/>
            </p:cNvCxnSpPr>
            <p:nvPr/>
          </p:nvCxnSpPr>
          <p:spPr>
            <a:xfrm flipH="1">
              <a:off x="6487680"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0" idx="2"/>
            </p:cNvCxnSpPr>
            <p:nvPr/>
          </p:nvCxnSpPr>
          <p:spPr>
            <a:xfrm flipH="1">
              <a:off x="7984478"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403972" y="2533708"/>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73" idx="2"/>
            </p:cNvCxnSpPr>
            <p:nvPr/>
          </p:nvCxnSpPr>
          <p:spPr>
            <a:xfrm flipV="1">
              <a:off x="3403972"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endCxn id="73" idx="3"/>
            </p:cNvCxnSpPr>
            <p:nvPr/>
          </p:nvCxnSpPr>
          <p:spPr>
            <a:xfrm flipH="1">
              <a:off x="3478050" y="2522163"/>
              <a:ext cx="3009630"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a:endCxn id="76" idx="0"/>
            </p:cNvCxnSpPr>
            <p:nvPr/>
          </p:nvCxnSpPr>
          <p:spPr>
            <a:xfrm>
              <a:off x="4971238" y="2522163"/>
              <a:ext cx="0"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endCxn id="76" idx="2"/>
            </p:cNvCxnSpPr>
            <p:nvPr/>
          </p:nvCxnSpPr>
          <p:spPr>
            <a:xfrm flipV="1">
              <a:off x="4971237"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a:endCxn id="76" idx="1"/>
            </p:cNvCxnSpPr>
            <p:nvPr/>
          </p:nvCxnSpPr>
          <p:spPr>
            <a:xfrm>
              <a:off x="3403972" y="2522163"/>
              <a:ext cx="1493188"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77" idx="0"/>
            </p:cNvCxnSpPr>
            <p:nvPr/>
          </p:nvCxnSpPr>
          <p:spPr>
            <a:xfrm flipV="1">
              <a:off x="3403411" y="3598381"/>
              <a:ext cx="56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77" idx="2"/>
            </p:cNvCxnSpPr>
            <p:nvPr/>
          </p:nvCxnSpPr>
          <p:spPr>
            <a:xfrm>
              <a:off x="3403411" y="3898667"/>
              <a:ext cx="562"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endCxn id="80" idx="2"/>
            </p:cNvCxnSpPr>
            <p:nvPr/>
          </p:nvCxnSpPr>
          <p:spPr>
            <a:xfrm flipV="1">
              <a:off x="4971237" y="3898667"/>
              <a:ext cx="1"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80" idx="0"/>
            </p:cNvCxnSpPr>
            <p:nvPr/>
          </p:nvCxnSpPr>
          <p:spPr>
            <a:xfrm flipH="1" flipV="1">
              <a:off x="4971237" y="3598381"/>
              <a:ext cx="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79" idx="0"/>
            </p:cNvCxnSpPr>
            <p:nvPr/>
          </p:nvCxnSpPr>
          <p:spPr>
            <a:xfrm flipH="1" flipV="1">
              <a:off x="6487680" y="3598381"/>
              <a:ext cx="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79" idx="2"/>
            </p:cNvCxnSpPr>
            <p:nvPr/>
          </p:nvCxnSpPr>
          <p:spPr>
            <a:xfrm flipH="1">
              <a:off x="6487680" y="3898667"/>
              <a:ext cx="1"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endCxn id="75" idx="0"/>
            </p:cNvCxnSpPr>
            <p:nvPr/>
          </p:nvCxnSpPr>
          <p:spPr>
            <a:xfrm>
              <a:off x="6487680" y="2522163"/>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5" idx="2"/>
            </p:cNvCxnSpPr>
            <p:nvPr/>
          </p:nvCxnSpPr>
          <p:spPr>
            <a:xfrm flipH="1">
              <a:off x="6487680"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a:endCxn id="75" idx="3"/>
            </p:cNvCxnSpPr>
            <p:nvPr/>
          </p:nvCxnSpPr>
          <p:spPr>
            <a:xfrm flipH="1">
              <a:off x="6561758" y="2522163"/>
              <a:ext cx="1422720"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74" idx="2"/>
            </p:cNvCxnSpPr>
            <p:nvPr/>
          </p:nvCxnSpPr>
          <p:spPr>
            <a:xfrm>
              <a:off x="7984479" y="2888640"/>
              <a:ext cx="0"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74" idx="0"/>
            </p:cNvCxnSpPr>
            <p:nvPr/>
          </p:nvCxnSpPr>
          <p:spPr>
            <a:xfrm>
              <a:off x="7984478" y="2522163"/>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78" idx="2"/>
            </p:cNvCxnSpPr>
            <p:nvPr/>
          </p:nvCxnSpPr>
          <p:spPr>
            <a:xfrm>
              <a:off x="7984479" y="3898667"/>
              <a:ext cx="0"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endCxn id="78" idx="0"/>
            </p:cNvCxnSpPr>
            <p:nvPr/>
          </p:nvCxnSpPr>
          <p:spPr>
            <a:xfrm>
              <a:off x="7984479" y="3598381"/>
              <a:ext cx="0"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74" idx="1"/>
            </p:cNvCxnSpPr>
            <p:nvPr/>
          </p:nvCxnSpPr>
          <p:spPr>
            <a:xfrm>
              <a:off x="4971238" y="2522163"/>
              <a:ext cx="2939163"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65" name="Shape 1862"/>
          <p:cNvSpPr/>
          <p:nvPr/>
        </p:nvSpPr>
        <p:spPr>
          <a:xfrm>
            <a:off x="7820654" y="2810661"/>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37AAED"/>
                </a:solidFill>
                <a:latin typeface="Arial"/>
                <a:ea typeface="Calibri"/>
                <a:cs typeface="Arial"/>
                <a:sym typeface="Arial"/>
                <a:rtl val="0"/>
              </a:rPr>
              <a:t>dæmn</a:t>
            </a:r>
            <a:endParaRPr lang="en" sz="1400" b="1" kern="0" dirty="0">
              <a:solidFill>
                <a:srgbClr val="37AAED"/>
              </a:solidFill>
              <a:latin typeface="Arial"/>
              <a:ea typeface="Calibri"/>
              <a:cs typeface="Arial"/>
              <a:sym typeface="Arial"/>
              <a:rtl val="0"/>
            </a:endParaRPr>
          </a:p>
        </p:txBody>
      </p:sp>
      <p:sp>
        <p:nvSpPr>
          <p:cNvPr id="166" name="Shape 1860"/>
          <p:cNvSpPr/>
          <p:nvPr/>
        </p:nvSpPr>
        <p:spPr>
          <a:xfrm>
            <a:off x="6266469" y="2810661"/>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FF0000"/>
                </a:solidFill>
                <a:latin typeface="Arial"/>
                <a:cs typeface="Arial"/>
                <a:sym typeface="Arial"/>
                <a:rtl val="0"/>
              </a:rPr>
              <a:t>eɪʃən</a:t>
            </a:r>
            <a:endParaRPr lang="en" sz="1400" b="1" kern="0" dirty="0">
              <a:solidFill>
                <a:srgbClr val="FF0000"/>
              </a:solidFill>
              <a:latin typeface="Arial"/>
              <a:cs typeface="Arial"/>
              <a:sym typeface="Arial"/>
              <a:rtl val="0"/>
            </a:endParaRPr>
          </a:p>
        </p:txBody>
      </p:sp>
      <p:sp>
        <p:nvSpPr>
          <p:cNvPr id="167" name="Shape 1856"/>
          <p:cNvSpPr/>
          <p:nvPr/>
        </p:nvSpPr>
        <p:spPr>
          <a:xfrm>
            <a:off x="4830556" y="2776482"/>
            <a:ext cx="577726"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FF0000"/>
                </a:solidFill>
                <a:latin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168" name="Shape 1857"/>
          <p:cNvSpPr/>
          <p:nvPr/>
        </p:nvSpPr>
        <p:spPr>
          <a:xfrm>
            <a:off x="3048522" y="2776482"/>
            <a:ext cx="966265"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37AAED"/>
                </a:solidFill>
                <a:latin typeface="Arial"/>
                <a:ea typeface="Calibri"/>
                <a:cs typeface="Arial"/>
                <a:sym typeface="Calibri"/>
                <a:rtl val="0"/>
              </a:rPr>
              <a:t>rizaign</a:t>
            </a:r>
            <a:endParaRPr lang="en" sz="1400" b="1" kern="0" dirty="0">
              <a:solidFill>
                <a:srgbClr val="000000"/>
              </a:solidFill>
              <a:latin typeface="Arial"/>
              <a:cs typeface="Arial"/>
              <a:sym typeface="Arial"/>
              <a:rtl val="0"/>
            </a:endParaRPr>
          </a:p>
        </p:txBody>
      </p:sp>
      <p:sp>
        <p:nvSpPr>
          <p:cNvPr id="169" name="Shape 1880"/>
          <p:cNvSpPr/>
          <p:nvPr/>
        </p:nvSpPr>
        <p:spPr>
          <a:xfrm>
            <a:off x="2687601" y="4805978"/>
            <a:ext cx="1674572"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r,εzɪgn’eɪʃn</a:t>
            </a:r>
          </a:p>
        </p:txBody>
      </p:sp>
      <p:sp>
        <p:nvSpPr>
          <p:cNvPr id="170" name="Shape 1881"/>
          <p:cNvSpPr/>
          <p:nvPr/>
        </p:nvSpPr>
        <p:spPr>
          <a:xfrm>
            <a:off x="4541768" y="4805978"/>
            <a:ext cx="1167239" cy="435593"/>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E013FF"/>
                </a:solidFill>
                <a:latin typeface="Arial"/>
                <a:ea typeface="Calibri"/>
                <a:cs typeface="Arial"/>
                <a:sym typeface="Arial"/>
                <a:rtl val="0"/>
              </a:rPr>
              <a:t>riz’ajnz</a:t>
            </a:r>
            <a:endParaRPr lang="en" sz="1400" b="1" kern="0" dirty="0">
              <a:solidFill>
                <a:srgbClr val="E013FF"/>
              </a:solidFill>
              <a:latin typeface="Arial"/>
              <a:ea typeface="Calibri"/>
              <a:cs typeface="Arial"/>
              <a:sym typeface="Arial"/>
              <a:rtl val="0"/>
            </a:endParaRPr>
          </a:p>
        </p:txBody>
      </p:sp>
      <p:sp>
        <p:nvSpPr>
          <p:cNvPr id="171" name="Shape 1882"/>
          <p:cNvSpPr/>
          <p:nvPr/>
        </p:nvSpPr>
        <p:spPr>
          <a:xfrm>
            <a:off x="5955647" y="4805978"/>
            <a:ext cx="1499986"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d,æmn’eɪʃn</a:t>
            </a:r>
          </a:p>
        </p:txBody>
      </p:sp>
      <p:sp>
        <p:nvSpPr>
          <p:cNvPr id="172" name="Shape 1883"/>
          <p:cNvSpPr/>
          <p:nvPr/>
        </p:nvSpPr>
        <p:spPr>
          <a:xfrm>
            <a:off x="7660172" y="4801799"/>
            <a:ext cx="1179028"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d’æmz</a:t>
            </a:r>
          </a:p>
        </p:txBody>
      </p:sp>
      <p:sp>
        <p:nvSpPr>
          <p:cNvPr id="173" name="Shape 1864"/>
          <p:cNvSpPr/>
          <p:nvPr/>
        </p:nvSpPr>
        <p:spPr>
          <a:xfrm>
            <a:off x="2667000" y="3865190"/>
            <a:ext cx="171577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US" sz="1400" b="1" kern="0" dirty="0" smtClean="0">
                <a:solidFill>
                  <a:srgbClr val="37AAED"/>
                </a:solidFill>
                <a:latin typeface="Arial"/>
                <a:ea typeface="Calibri"/>
                <a:cs typeface="Arial"/>
                <a:sym typeface="Arial"/>
                <a:rtl val="0"/>
              </a:rPr>
              <a:t>#</a:t>
            </a:r>
            <a:r>
              <a:rPr lang="en" sz="1400" b="1" kern="0" dirty="0" smtClean="0">
                <a:solidFill>
                  <a:srgbClr val="FF0000"/>
                </a:solidFill>
                <a:latin typeface="Arial"/>
                <a:ea typeface="Calibri"/>
                <a:cs typeface="Arial"/>
                <a:sym typeface="Arial"/>
                <a:rtl val="0"/>
              </a:rPr>
              <a:t>eɪʃən</a:t>
            </a:r>
            <a:endParaRPr lang="en" sz="1400" b="1" kern="0" dirty="0">
              <a:solidFill>
                <a:srgbClr val="FF0000"/>
              </a:solidFill>
              <a:latin typeface="Arial"/>
              <a:ea typeface="Calibri"/>
              <a:cs typeface="Arial"/>
              <a:sym typeface="Arial"/>
              <a:rtl val="0"/>
            </a:endParaRPr>
          </a:p>
        </p:txBody>
      </p:sp>
      <p:sp>
        <p:nvSpPr>
          <p:cNvPr id="174" name="Shape 1865"/>
          <p:cNvSpPr/>
          <p:nvPr/>
        </p:nvSpPr>
        <p:spPr>
          <a:xfrm>
            <a:off x="4541768" y="3869180"/>
            <a:ext cx="1167239"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 sz="1400" b="1" kern="0" dirty="0" smtClean="0">
                <a:solidFill>
                  <a:srgbClr val="37AAED"/>
                </a:solidFill>
                <a:latin typeface="Arial"/>
                <a:ea typeface="Calibri"/>
                <a:cs typeface="Arial"/>
                <a:sym typeface="Arial"/>
                <a:rtl val="0"/>
              </a:rPr>
              <a:t>#</a:t>
            </a:r>
            <a:r>
              <a:rPr lang="en" sz="1400" b="1" kern="0" dirty="0">
                <a:solidFill>
                  <a:srgbClr val="FF0000"/>
                </a:solidFill>
                <a:latin typeface="Arial"/>
                <a:ea typeface="Calibri"/>
                <a:cs typeface="Arial"/>
                <a:sym typeface="Arial"/>
                <a:rtl val="0"/>
              </a:rPr>
              <a:t>s</a:t>
            </a:r>
          </a:p>
        </p:txBody>
      </p:sp>
      <p:sp>
        <p:nvSpPr>
          <p:cNvPr id="175" name="Shape 1867"/>
          <p:cNvSpPr/>
          <p:nvPr/>
        </p:nvSpPr>
        <p:spPr>
          <a:xfrm>
            <a:off x="7660172" y="3865000"/>
            <a:ext cx="1179028"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s</a:t>
            </a:r>
          </a:p>
        </p:txBody>
      </p:sp>
      <p:sp>
        <p:nvSpPr>
          <p:cNvPr id="176" name="Shape 1866"/>
          <p:cNvSpPr/>
          <p:nvPr/>
        </p:nvSpPr>
        <p:spPr>
          <a:xfrm>
            <a:off x="5876418" y="3864996"/>
            <a:ext cx="163816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eɪʃən</a:t>
            </a:r>
          </a:p>
        </p:txBody>
      </p:sp>
    </p:spTree>
    <p:extLst>
      <p:ext uri="{BB962C8B-B14F-4D97-AF65-F5344CB8AC3E}">
        <p14:creationId xmlns:p14="http://schemas.microsoft.com/office/powerpoint/2010/main" val="1538881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8546" name="Picture 2" descr="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85</a:t>
            </a:fld>
            <a:endParaRPr lang="en-US">
              <a:solidFill>
                <a:srgbClr val="000000"/>
              </a:solidFill>
            </a:endParaRPr>
          </a:p>
        </p:txBody>
      </p:sp>
    </p:spTree>
    <p:extLst>
      <p:ext uri="{BB962C8B-B14F-4D97-AF65-F5344CB8AC3E}">
        <p14:creationId xmlns:p14="http://schemas.microsoft.com/office/powerpoint/2010/main" val="19650211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9570" name="Picture 2" descr="201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86</a:t>
            </a:fld>
            <a:endParaRPr lang="en-US">
              <a:solidFill>
                <a:srgbClr val="000000"/>
              </a:solidFill>
            </a:endParaRPr>
          </a:p>
        </p:txBody>
      </p:sp>
    </p:spTree>
    <p:extLst>
      <p:ext uri="{BB962C8B-B14F-4D97-AF65-F5344CB8AC3E}">
        <p14:creationId xmlns:p14="http://schemas.microsoft.com/office/powerpoint/2010/main" val="25156292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0594" name="Picture 2" descr="201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87</a:t>
            </a:fld>
            <a:endParaRPr lang="en-US">
              <a:solidFill>
                <a:srgbClr val="000000"/>
              </a:solidFill>
            </a:endParaRPr>
          </a:p>
        </p:txBody>
      </p:sp>
    </p:spTree>
    <p:extLst>
      <p:ext uri="{BB962C8B-B14F-4D97-AF65-F5344CB8AC3E}">
        <p14:creationId xmlns:p14="http://schemas.microsoft.com/office/powerpoint/2010/main" val="41459037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1618" name="Picture 2" descr="201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88</a:t>
            </a:fld>
            <a:endParaRPr lang="en-US">
              <a:solidFill>
                <a:srgbClr val="000000"/>
              </a:solidFill>
            </a:endParaRPr>
          </a:p>
        </p:txBody>
      </p:sp>
    </p:spTree>
    <p:extLst>
      <p:ext uri="{BB962C8B-B14F-4D97-AF65-F5344CB8AC3E}">
        <p14:creationId xmlns:p14="http://schemas.microsoft.com/office/powerpoint/2010/main" val="37849157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2642" name="Picture 2" descr="201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89</a:t>
            </a:fld>
            <a:endParaRPr lang="en-US">
              <a:solidFill>
                <a:srgbClr val="000000"/>
              </a:solidFill>
            </a:endParaRPr>
          </a:p>
        </p:txBody>
      </p:sp>
    </p:spTree>
    <p:extLst>
      <p:ext uri="{BB962C8B-B14F-4D97-AF65-F5344CB8AC3E}">
        <p14:creationId xmlns:p14="http://schemas.microsoft.com/office/powerpoint/2010/main" val="3880490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p:txBody>
          <a:bodyPr/>
          <a:lstStyle/>
          <a:p>
            <a:r>
              <a:rPr lang="en-US" sz="3400"/>
              <a:t>Natural Language is Built from Words</a:t>
            </a:r>
          </a:p>
        </p:txBody>
      </p:sp>
      <p:pic>
        <p:nvPicPr>
          <p:cNvPr id="875527" name="Picture 7" descr="http://upload.wikimedia.org/wikipedia/commons/6/61/Periodic-tabl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11"/>
          <a:stretch>
            <a:fillRect/>
          </a:stretch>
        </p:blipFill>
        <p:spPr bwMode="auto">
          <a:xfrm>
            <a:off x="762000" y="1346200"/>
            <a:ext cx="7696200" cy="4521200"/>
          </a:xfrm>
          <a:prstGeom prst="rect">
            <a:avLst/>
          </a:prstGeom>
          <a:noFill/>
          <a:extLst>
            <a:ext uri="{909E8E84-426E-40DD-AFC4-6F175D3DCCD1}">
              <a14:hiddenFill xmlns:a14="http://schemas.microsoft.com/office/drawing/2010/main">
                <a:solidFill>
                  <a:srgbClr val="FFFFFF"/>
                </a:solidFill>
              </a14:hiddenFill>
            </a:ext>
          </a:extLst>
        </p:spPr>
      </p:pic>
      <p:sp>
        <p:nvSpPr>
          <p:cNvPr id="875528" name="Oval 8"/>
          <p:cNvSpPr>
            <a:spLocks noChangeArrowheads="1"/>
          </p:cNvSpPr>
          <p:nvPr/>
        </p:nvSpPr>
        <p:spPr bwMode="auto">
          <a:xfrm>
            <a:off x="6324600" y="1752600"/>
            <a:ext cx="990600" cy="685800"/>
          </a:xfrm>
          <a:prstGeom prst="ellipse">
            <a:avLst/>
          </a:prstGeom>
          <a:noFill/>
          <a:ln w="762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Slide Number Placeholder 1"/>
          <p:cNvSpPr>
            <a:spLocks noGrp="1"/>
          </p:cNvSpPr>
          <p:nvPr>
            <p:ph type="sldNum" sz="quarter" idx="10"/>
          </p:nvPr>
        </p:nvSpPr>
        <p:spPr/>
        <p:txBody>
          <a:bodyPr/>
          <a:lstStyle/>
          <a:p>
            <a:fld id="{31A35EC1-B1B4-4FA8-B2AD-670C5F0CF62D}" type="slidenum">
              <a:rPr lang="en-US" smtClean="0"/>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5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8"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3666" name="Picture 2" descr="201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90</a:t>
            </a:fld>
            <a:endParaRPr lang="en-US">
              <a:solidFill>
                <a:srgbClr val="000000"/>
              </a:solidFill>
            </a:endParaRPr>
          </a:p>
        </p:txBody>
      </p:sp>
    </p:spTree>
    <p:extLst>
      <p:ext uri="{BB962C8B-B14F-4D97-AF65-F5344CB8AC3E}">
        <p14:creationId xmlns:p14="http://schemas.microsoft.com/office/powerpoint/2010/main" val="22092265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4690" name="Picture 2" descr="201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91</a:t>
            </a:fld>
            <a:endParaRPr lang="en-US">
              <a:solidFill>
                <a:srgbClr val="000000"/>
              </a:solidFill>
            </a:endParaRPr>
          </a:p>
        </p:txBody>
      </p:sp>
    </p:spTree>
    <p:extLst>
      <p:ext uri="{BB962C8B-B14F-4D97-AF65-F5344CB8AC3E}">
        <p14:creationId xmlns:p14="http://schemas.microsoft.com/office/powerpoint/2010/main" val="7577020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5714" name="Picture 2" descr="201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92</a:t>
            </a:fld>
            <a:endParaRPr lang="en-US">
              <a:solidFill>
                <a:srgbClr val="000000"/>
              </a:solidFill>
            </a:endParaRPr>
          </a:p>
        </p:txBody>
      </p:sp>
    </p:spTree>
    <p:extLst>
      <p:ext uri="{BB962C8B-B14F-4D97-AF65-F5344CB8AC3E}">
        <p14:creationId xmlns:p14="http://schemas.microsoft.com/office/powerpoint/2010/main" val="22843824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6738" name="Picture 2" descr="201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AD46D94E-5029-4D3C-BD45-99C0389A0384}" type="slidenum">
              <a:rPr lang="en-US" smtClean="0">
                <a:solidFill>
                  <a:srgbClr val="000000"/>
                </a:solidFill>
              </a:rPr>
              <a:pPr/>
              <a:t>93</a:t>
            </a:fld>
            <a:endParaRPr lang="en-US">
              <a:solidFill>
                <a:srgbClr val="000000"/>
              </a:solidFill>
            </a:endParaRPr>
          </a:p>
        </p:txBody>
      </p:sp>
    </p:spTree>
    <p:extLst>
      <p:ext uri="{BB962C8B-B14F-4D97-AF65-F5344CB8AC3E}">
        <p14:creationId xmlns:p14="http://schemas.microsoft.com/office/powerpoint/2010/main" val="1607821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Directed Graphical Model</a:t>
            </a:r>
            <a:endParaRPr lang="en-US" dirty="0"/>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94</a:t>
            </a:fld>
            <a:endParaRPr lang="en-US">
              <a:solidFill>
                <a:prstClr val="black">
                  <a:tint val="75000"/>
                </a:prstClr>
              </a:solidFill>
            </a:endParaRPr>
          </a:p>
        </p:txBody>
      </p:sp>
      <p:sp>
        <p:nvSpPr>
          <p:cNvPr id="105" name="TextBox 104"/>
          <p:cNvSpPr txBox="1"/>
          <p:nvPr/>
        </p:nvSpPr>
        <p:spPr>
          <a:xfrm>
            <a:off x="152401" y="2057400"/>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cs typeface="Arial"/>
                <a:sym typeface="Arial"/>
                <a:rtl val="0"/>
              </a:rPr>
              <a:t>1) </a:t>
            </a:r>
            <a:r>
              <a:rPr lang="en-US" sz="1800" b="1" kern="0" dirty="0" smtClean="0">
                <a:solidFill>
                  <a:srgbClr val="000000"/>
                </a:solidFill>
                <a:latin typeface="Arial"/>
                <a:cs typeface="Arial"/>
                <a:sym typeface="Arial"/>
                <a:rtl val="0"/>
              </a:rPr>
              <a:t>Morphemes</a:t>
            </a:r>
            <a:endParaRPr lang="en-US" sz="1800" b="1" kern="0" dirty="0">
              <a:solidFill>
                <a:srgbClr val="000000"/>
              </a:solidFill>
              <a:latin typeface="Arial"/>
              <a:cs typeface="Arial"/>
              <a:sym typeface="Arial"/>
              <a:rtl val="0"/>
            </a:endParaRPr>
          </a:p>
        </p:txBody>
      </p:sp>
      <p:sp>
        <p:nvSpPr>
          <p:cNvPr id="106" name="TextBox 105"/>
          <p:cNvSpPr txBox="1"/>
          <p:nvPr/>
        </p:nvSpPr>
        <p:spPr>
          <a:xfrm>
            <a:off x="152400" y="3109345"/>
            <a:ext cx="2619152"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2</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Underlying words</a:t>
            </a:r>
            <a:endParaRPr lang="en-US" sz="1800" b="1" kern="0" dirty="0">
              <a:solidFill>
                <a:srgbClr val="000000"/>
              </a:solidFill>
              <a:latin typeface="Arial"/>
              <a:cs typeface="Arial"/>
              <a:sym typeface="Arial"/>
              <a:rtl val="0"/>
            </a:endParaRPr>
          </a:p>
        </p:txBody>
      </p:sp>
      <p:sp>
        <p:nvSpPr>
          <p:cNvPr id="107" name="TextBox 106"/>
          <p:cNvSpPr txBox="1"/>
          <p:nvPr/>
        </p:nvSpPr>
        <p:spPr>
          <a:xfrm>
            <a:off x="152401" y="4111398"/>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3</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Surface words</a:t>
            </a:r>
            <a:endParaRPr lang="en-US" sz="1800" b="1" kern="0" dirty="0">
              <a:solidFill>
                <a:srgbClr val="000000"/>
              </a:solidFill>
              <a:latin typeface="Arial"/>
              <a:cs typeface="Arial"/>
              <a:sym typeface="Arial"/>
              <a:rtl val="0"/>
            </a:endParaRPr>
          </a:p>
        </p:txBody>
      </p:sp>
      <p:sp>
        <p:nvSpPr>
          <p:cNvPr id="108" name="TextBox 107"/>
          <p:cNvSpPr txBox="1"/>
          <p:nvPr/>
        </p:nvSpPr>
        <p:spPr>
          <a:xfrm>
            <a:off x="510335" y="2603166"/>
            <a:ext cx="1727760"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Concatenation</a:t>
            </a:r>
            <a:endParaRPr lang="en-US" sz="1800" i="1" kern="0" dirty="0">
              <a:solidFill>
                <a:srgbClr val="000000"/>
              </a:solidFill>
              <a:latin typeface="Arial"/>
              <a:cs typeface="Arial"/>
              <a:sym typeface="Arial"/>
              <a:rtl val="0"/>
            </a:endParaRPr>
          </a:p>
        </p:txBody>
      </p:sp>
      <p:sp>
        <p:nvSpPr>
          <p:cNvPr id="109" name="TextBox 108"/>
          <p:cNvSpPr txBox="1"/>
          <p:nvPr/>
        </p:nvSpPr>
        <p:spPr>
          <a:xfrm>
            <a:off x="510335" y="3590188"/>
            <a:ext cx="1330002"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Phonology</a:t>
            </a:r>
            <a:endParaRPr lang="en-US" sz="1800" i="1" kern="0" dirty="0">
              <a:solidFill>
                <a:srgbClr val="000000"/>
              </a:solidFill>
              <a:latin typeface="Arial"/>
              <a:cs typeface="Arial"/>
              <a:sym typeface="Arial"/>
              <a:rtl val="0"/>
            </a:endParaRPr>
          </a:p>
        </p:txBody>
      </p:sp>
      <p:sp>
        <p:nvSpPr>
          <p:cNvPr id="110" name="Shape 1862"/>
          <p:cNvSpPr/>
          <p:nvPr/>
        </p:nvSpPr>
        <p:spPr>
          <a:xfrm>
            <a:off x="7820654" y="2121834"/>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37AAED"/>
                </a:solidFill>
                <a:latin typeface="Arial"/>
                <a:ea typeface="Calibri"/>
                <a:cs typeface="Arial"/>
                <a:sym typeface="Arial"/>
                <a:rtl val="0"/>
              </a:rPr>
              <a:t>dæmn</a:t>
            </a:r>
            <a:endParaRPr lang="en" sz="1400" b="1" kern="0" dirty="0">
              <a:solidFill>
                <a:srgbClr val="37AAED"/>
              </a:solidFill>
              <a:latin typeface="Arial"/>
              <a:ea typeface="Calibri"/>
              <a:cs typeface="Arial"/>
              <a:sym typeface="Arial"/>
              <a:rtl val="0"/>
            </a:endParaRPr>
          </a:p>
        </p:txBody>
      </p:sp>
      <p:sp>
        <p:nvSpPr>
          <p:cNvPr id="111" name="Shape 1860"/>
          <p:cNvSpPr/>
          <p:nvPr/>
        </p:nvSpPr>
        <p:spPr>
          <a:xfrm>
            <a:off x="6266469" y="2121834"/>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FF0000"/>
                </a:solidFill>
                <a:latin typeface="Arial"/>
                <a:cs typeface="Arial"/>
                <a:sym typeface="Arial"/>
                <a:rtl val="0"/>
              </a:rPr>
              <a:t>eɪʃən</a:t>
            </a:r>
            <a:endParaRPr lang="en" sz="1400" b="1" kern="0" dirty="0">
              <a:solidFill>
                <a:srgbClr val="FF0000"/>
              </a:solidFill>
              <a:latin typeface="Arial"/>
              <a:cs typeface="Arial"/>
              <a:sym typeface="Arial"/>
              <a:rtl val="0"/>
            </a:endParaRPr>
          </a:p>
        </p:txBody>
      </p:sp>
      <p:sp>
        <p:nvSpPr>
          <p:cNvPr id="112" name="Shape 1856"/>
          <p:cNvSpPr/>
          <p:nvPr/>
        </p:nvSpPr>
        <p:spPr>
          <a:xfrm>
            <a:off x="4830556" y="2087655"/>
            <a:ext cx="577726"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FF0000"/>
                </a:solidFill>
                <a:latin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113" name="Shape 1857"/>
          <p:cNvSpPr/>
          <p:nvPr/>
        </p:nvSpPr>
        <p:spPr>
          <a:xfrm>
            <a:off x="3048522" y="2087655"/>
            <a:ext cx="966265"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37AAED"/>
                </a:solidFill>
                <a:latin typeface="Arial"/>
                <a:ea typeface="Calibri"/>
                <a:cs typeface="Arial"/>
                <a:sym typeface="Calibri"/>
                <a:rtl val="0"/>
              </a:rPr>
              <a:t>rizaign</a:t>
            </a:r>
            <a:endParaRPr lang="en" sz="1400" b="1" kern="0" dirty="0">
              <a:solidFill>
                <a:srgbClr val="000000"/>
              </a:solidFill>
              <a:latin typeface="Arial"/>
              <a:cs typeface="Arial"/>
              <a:sym typeface="Arial"/>
              <a:rtl val="0"/>
            </a:endParaRPr>
          </a:p>
        </p:txBody>
      </p:sp>
      <p:sp>
        <p:nvSpPr>
          <p:cNvPr id="114" name="Shape 1880"/>
          <p:cNvSpPr/>
          <p:nvPr/>
        </p:nvSpPr>
        <p:spPr>
          <a:xfrm>
            <a:off x="2687601" y="4117151"/>
            <a:ext cx="1674572"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r,εzɪgn’eɪʃn</a:t>
            </a:r>
          </a:p>
        </p:txBody>
      </p:sp>
      <p:sp>
        <p:nvSpPr>
          <p:cNvPr id="115" name="Shape 1881"/>
          <p:cNvSpPr/>
          <p:nvPr/>
        </p:nvSpPr>
        <p:spPr>
          <a:xfrm>
            <a:off x="4541768" y="4117151"/>
            <a:ext cx="1167239" cy="435593"/>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E013FF"/>
                </a:solidFill>
                <a:latin typeface="Arial"/>
                <a:ea typeface="Calibri"/>
                <a:cs typeface="Arial"/>
                <a:sym typeface="Arial"/>
                <a:rtl val="0"/>
              </a:rPr>
              <a:t>riz’ajnz</a:t>
            </a:r>
            <a:endParaRPr lang="en" sz="1400" b="1" kern="0" dirty="0">
              <a:solidFill>
                <a:srgbClr val="E013FF"/>
              </a:solidFill>
              <a:latin typeface="Arial"/>
              <a:ea typeface="Calibri"/>
              <a:cs typeface="Arial"/>
              <a:sym typeface="Arial"/>
              <a:rtl val="0"/>
            </a:endParaRPr>
          </a:p>
        </p:txBody>
      </p:sp>
      <p:sp>
        <p:nvSpPr>
          <p:cNvPr id="116" name="Shape 1882"/>
          <p:cNvSpPr/>
          <p:nvPr/>
        </p:nvSpPr>
        <p:spPr>
          <a:xfrm>
            <a:off x="5955647" y="4117151"/>
            <a:ext cx="1499986"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d,æmn’eɪʃn</a:t>
            </a:r>
          </a:p>
        </p:txBody>
      </p:sp>
      <p:sp>
        <p:nvSpPr>
          <p:cNvPr id="117" name="Shape 1883"/>
          <p:cNvSpPr/>
          <p:nvPr/>
        </p:nvSpPr>
        <p:spPr>
          <a:xfrm>
            <a:off x="7660172" y="4112972"/>
            <a:ext cx="1179028"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d’æmz</a:t>
            </a:r>
          </a:p>
        </p:txBody>
      </p:sp>
      <p:sp>
        <p:nvSpPr>
          <p:cNvPr id="118" name="Shape 1864"/>
          <p:cNvSpPr/>
          <p:nvPr/>
        </p:nvSpPr>
        <p:spPr>
          <a:xfrm>
            <a:off x="2667000" y="3176363"/>
            <a:ext cx="171577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US" sz="1400" b="1" kern="0" dirty="0" smtClean="0">
                <a:solidFill>
                  <a:srgbClr val="37AAED"/>
                </a:solidFill>
                <a:latin typeface="Arial"/>
                <a:ea typeface="Calibri"/>
                <a:cs typeface="Arial"/>
                <a:sym typeface="Arial"/>
                <a:rtl val="0"/>
              </a:rPr>
              <a:t>#</a:t>
            </a:r>
            <a:r>
              <a:rPr lang="en" sz="1400" b="1" kern="0" dirty="0" smtClean="0">
                <a:solidFill>
                  <a:srgbClr val="FF0000"/>
                </a:solidFill>
                <a:latin typeface="Arial"/>
                <a:ea typeface="Calibri"/>
                <a:cs typeface="Arial"/>
                <a:sym typeface="Arial"/>
                <a:rtl val="0"/>
              </a:rPr>
              <a:t>eɪʃən</a:t>
            </a:r>
            <a:endParaRPr lang="en" sz="1400" b="1" kern="0" dirty="0">
              <a:solidFill>
                <a:srgbClr val="FF0000"/>
              </a:solidFill>
              <a:latin typeface="Arial"/>
              <a:ea typeface="Calibri"/>
              <a:cs typeface="Arial"/>
              <a:sym typeface="Arial"/>
              <a:rtl val="0"/>
            </a:endParaRPr>
          </a:p>
        </p:txBody>
      </p:sp>
      <p:sp>
        <p:nvSpPr>
          <p:cNvPr id="119" name="Shape 1865"/>
          <p:cNvSpPr/>
          <p:nvPr/>
        </p:nvSpPr>
        <p:spPr>
          <a:xfrm>
            <a:off x="4541768" y="3180353"/>
            <a:ext cx="1167239"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 sz="1400" b="1" kern="0" dirty="0" smtClean="0">
                <a:solidFill>
                  <a:srgbClr val="37AAED"/>
                </a:solidFill>
                <a:latin typeface="Arial"/>
                <a:ea typeface="Calibri"/>
                <a:cs typeface="Arial"/>
                <a:sym typeface="Arial"/>
                <a:rtl val="0"/>
              </a:rPr>
              <a:t>#</a:t>
            </a:r>
            <a:r>
              <a:rPr lang="en" sz="1400" b="1" kern="0" dirty="0">
                <a:solidFill>
                  <a:srgbClr val="FF0000"/>
                </a:solidFill>
                <a:latin typeface="Arial"/>
                <a:ea typeface="Calibri"/>
                <a:cs typeface="Arial"/>
                <a:sym typeface="Arial"/>
                <a:rtl val="0"/>
              </a:rPr>
              <a:t>s</a:t>
            </a:r>
          </a:p>
        </p:txBody>
      </p:sp>
      <p:sp>
        <p:nvSpPr>
          <p:cNvPr id="120" name="Shape 1867"/>
          <p:cNvSpPr/>
          <p:nvPr/>
        </p:nvSpPr>
        <p:spPr>
          <a:xfrm>
            <a:off x="7660172" y="3176173"/>
            <a:ext cx="1179028"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s</a:t>
            </a:r>
          </a:p>
        </p:txBody>
      </p:sp>
      <p:cxnSp>
        <p:nvCxnSpPr>
          <p:cNvPr id="121" name="Shape 1868"/>
          <p:cNvCxnSpPr>
            <a:endCxn id="118" idx="0"/>
          </p:cNvCxnSpPr>
          <p:nvPr/>
        </p:nvCxnSpPr>
        <p:spPr>
          <a:xfrm>
            <a:off x="3524886" y="2516595"/>
            <a:ext cx="0" cy="659768"/>
          </a:xfrm>
          <a:prstGeom prst="straightConnector1">
            <a:avLst/>
          </a:prstGeom>
          <a:noFill/>
          <a:ln w="19050" cap="flat" cmpd="sng">
            <a:solidFill>
              <a:srgbClr val="000000"/>
            </a:solidFill>
            <a:prstDash val="solid"/>
            <a:round/>
            <a:headEnd type="none" w="med" len="med"/>
            <a:tailEnd type="triangle" w="lg" len="lg"/>
          </a:ln>
        </p:spPr>
      </p:cxnSp>
      <p:cxnSp>
        <p:nvCxnSpPr>
          <p:cNvPr id="122" name="Shape 1869"/>
          <p:cNvCxnSpPr>
            <a:endCxn id="118" idx="0"/>
          </p:cNvCxnSpPr>
          <p:nvPr/>
        </p:nvCxnSpPr>
        <p:spPr>
          <a:xfrm flipH="1">
            <a:off x="3524886" y="2550774"/>
            <a:ext cx="3170613" cy="625589"/>
          </a:xfrm>
          <a:prstGeom prst="straightConnector1">
            <a:avLst/>
          </a:prstGeom>
          <a:noFill/>
          <a:ln w="19050" cap="flat" cmpd="sng">
            <a:solidFill>
              <a:srgbClr val="000000"/>
            </a:solidFill>
            <a:prstDash val="solid"/>
            <a:round/>
            <a:headEnd type="none" w="med" len="med"/>
            <a:tailEnd type="triangle" w="lg" len="lg"/>
          </a:ln>
        </p:spPr>
      </p:cxnSp>
      <p:cxnSp>
        <p:nvCxnSpPr>
          <p:cNvPr id="123" name="Shape 1870"/>
          <p:cNvCxnSpPr>
            <a:stCxn id="118" idx="4"/>
            <a:endCxn id="114" idx="0"/>
          </p:cNvCxnSpPr>
          <p:nvPr/>
        </p:nvCxnSpPr>
        <p:spPr>
          <a:xfrm>
            <a:off x="3524886" y="3611956"/>
            <a:ext cx="1" cy="505196"/>
          </a:xfrm>
          <a:prstGeom prst="straightConnector1">
            <a:avLst/>
          </a:prstGeom>
          <a:noFill/>
          <a:ln w="19050" cap="flat" cmpd="sng">
            <a:solidFill>
              <a:srgbClr val="000000"/>
            </a:solidFill>
            <a:prstDash val="solid"/>
            <a:round/>
            <a:headEnd type="none" w="med" len="med"/>
            <a:tailEnd type="triangle" w="lg" len="lg"/>
          </a:ln>
        </p:spPr>
      </p:cxnSp>
      <p:cxnSp>
        <p:nvCxnSpPr>
          <p:cNvPr id="124" name="Shape 1871"/>
          <p:cNvCxnSpPr>
            <a:endCxn id="119" idx="0"/>
          </p:cNvCxnSpPr>
          <p:nvPr/>
        </p:nvCxnSpPr>
        <p:spPr>
          <a:xfrm>
            <a:off x="3524886" y="2516595"/>
            <a:ext cx="1600500" cy="663758"/>
          </a:xfrm>
          <a:prstGeom prst="straightConnector1">
            <a:avLst/>
          </a:prstGeom>
          <a:noFill/>
          <a:ln w="19050" cap="flat" cmpd="sng">
            <a:solidFill>
              <a:srgbClr val="000000"/>
            </a:solidFill>
            <a:prstDash val="solid"/>
            <a:round/>
            <a:headEnd type="none" w="med" len="med"/>
            <a:tailEnd type="triangle" w="lg" len="lg"/>
          </a:ln>
        </p:spPr>
      </p:cxnSp>
      <p:cxnSp>
        <p:nvCxnSpPr>
          <p:cNvPr id="125" name="Shape 1872"/>
          <p:cNvCxnSpPr>
            <a:endCxn id="119" idx="0"/>
          </p:cNvCxnSpPr>
          <p:nvPr/>
        </p:nvCxnSpPr>
        <p:spPr>
          <a:xfrm>
            <a:off x="5112651" y="2516595"/>
            <a:ext cx="12735" cy="663758"/>
          </a:xfrm>
          <a:prstGeom prst="straightConnector1">
            <a:avLst/>
          </a:prstGeom>
          <a:noFill/>
          <a:ln w="19050" cap="flat" cmpd="sng">
            <a:solidFill>
              <a:srgbClr val="000000"/>
            </a:solidFill>
            <a:prstDash val="solid"/>
            <a:round/>
            <a:headEnd type="none" w="med" len="med"/>
            <a:tailEnd type="triangle" w="lg" len="lg"/>
          </a:ln>
        </p:spPr>
      </p:cxnSp>
      <p:cxnSp>
        <p:nvCxnSpPr>
          <p:cNvPr id="126" name="Shape 1873"/>
          <p:cNvCxnSpPr>
            <a:stCxn id="119" idx="4"/>
            <a:endCxn id="115" idx="0"/>
          </p:cNvCxnSpPr>
          <p:nvPr/>
        </p:nvCxnSpPr>
        <p:spPr>
          <a:xfrm>
            <a:off x="5125386" y="3615945"/>
            <a:ext cx="0" cy="501206"/>
          </a:xfrm>
          <a:prstGeom prst="straightConnector1">
            <a:avLst/>
          </a:prstGeom>
          <a:noFill/>
          <a:ln w="19050" cap="flat" cmpd="sng">
            <a:solidFill>
              <a:srgbClr val="000000"/>
            </a:solidFill>
            <a:prstDash val="solid"/>
            <a:round/>
            <a:headEnd type="none" w="med" len="med"/>
            <a:tailEnd type="triangle" w="lg" len="lg"/>
          </a:ln>
        </p:spPr>
      </p:cxnSp>
      <p:cxnSp>
        <p:nvCxnSpPr>
          <p:cNvPr id="127" name="Shape 1874"/>
          <p:cNvCxnSpPr>
            <a:endCxn id="133" idx="0"/>
          </p:cNvCxnSpPr>
          <p:nvPr/>
        </p:nvCxnSpPr>
        <p:spPr>
          <a:xfrm flipH="1">
            <a:off x="6695500" y="2550774"/>
            <a:ext cx="1554185" cy="625396"/>
          </a:xfrm>
          <a:prstGeom prst="straightConnector1">
            <a:avLst/>
          </a:prstGeom>
          <a:noFill/>
          <a:ln w="19050" cap="flat" cmpd="sng">
            <a:solidFill>
              <a:srgbClr val="000000"/>
            </a:solidFill>
            <a:prstDash val="solid"/>
            <a:round/>
            <a:headEnd type="none" w="med" len="med"/>
            <a:tailEnd type="triangle" w="lg" len="lg"/>
          </a:ln>
        </p:spPr>
      </p:cxnSp>
      <p:cxnSp>
        <p:nvCxnSpPr>
          <p:cNvPr id="128" name="Shape 1875"/>
          <p:cNvCxnSpPr>
            <a:endCxn id="133" idx="0"/>
          </p:cNvCxnSpPr>
          <p:nvPr/>
        </p:nvCxnSpPr>
        <p:spPr>
          <a:xfrm>
            <a:off x="6695500" y="2550774"/>
            <a:ext cx="0" cy="625396"/>
          </a:xfrm>
          <a:prstGeom prst="straightConnector1">
            <a:avLst/>
          </a:prstGeom>
          <a:noFill/>
          <a:ln w="19050" cap="flat" cmpd="sng">
            <a:solidFill>
              <a:srgbClr val="000000"/>
            </a:solidFill>
            <a:prstDash val="solid"/>
            <a:round/>
            <a:headEnd type="none" w="med" len="med"/>
            <a:tailEnd type="triangle" w="lg" len="lg"/>
          </a:ln>
        </p:spPr>
      </p:cxnSp>
      <p:cxnSp>
        <p:nvCxnSpPr>
          <p:cNvPr id="129" name="Shape 1876"/>
          <p:cNvCxnSpPr>
            <a:stCxn id="133" idx="4"/>
            <a:endCxn id="116" idx="0"/>
          </p:cNvCxnSpPr>
          <p:nvPr/>
        </p:nvCxnSpPr>
        <p:spPr>
          <a:xfrm>
            <a:off x="6695500" y="3611762"/>
            <a:ext cx="10141" cy="505390"/>
          </a:xfrm>
          <a:prstGeom prst="straightConnector1">
            <a:avLst/>
          </a:prstGeom>
          <a:noFill/>
          <a:ln w="19050" cap="flat" cmpd="sng">
            <a:solidFill>
              <a:srgbClr val="000000"/>
            </a:solidFill>
            <a:prstDash val="solid"/>
            <a:round/>
            <a:headEnd type="none" w="med" len="med"/>
            <a:tailEnd type="triangle" w="lg" len="lg"/>
          </a:ln>
        </p:spPr>
      </p:cxnSp>
      <p:cxnSp>
        <p:nvCxnSpPr>
          <p:cNvPr id="130" name="Shape 1877"/>
          <p:cNvCxnSpPr>
            <a:endCxn id="120" idx="0"/>
          </p:cNvCxnSpPr>
          <p:nvPr/>
        </p:nvCxnSpPr>
        <p:spPr>
          <a:xfrm>
            <a:off x="8249686" y="2550774"/>
            <a:ext cx="1" cy="625398"/>
          </a:xfrm>
          <a:prstGeom prst="straightConnector1">
            <a:avLst/>
          </a:prstGeom>
          <a:noFill/>
          <a:ln w="19050" cap="flat" cmpd="sng">
            <a:solidFill>
              <a:srgbClr val="000000"/>
            </a:solidFill>
            <a:prstDash val="solid"/>
            <a:round/>
            <a:headEnd type="none" w="med" len="med"/>
            <a:tailEnd type="triangle" w="lg" len="lg"/>
          </a:ln>
        </p:spPr>
      </p:cxnSp>
      <p:cxnSp>
        <p:nvCxnSpPr>
          <p:cNvPr id="131" name="Shape 1879"/>
          <p:cNvCxnSpPr>
            <a:stCxn id="120" idx="4"/>
            <a:endCxn id="117" idx="0"/>
          </p:cNvCxnSpPr>
          <p:nvPr/>
        </p:nvCxnSpPr>
        <p:spPr>
          <a:xfrm>
            <a:off x="8249686" y="3611765"/>
            <a:ext cx="0" cy="501207"/>
          </a:xfrm>
          <a:prstGeom prst="straightConnector1">
            <a:avLst/>
          </a:prstGeom>
          <a:noFill/>
          <a:ln w="19050" cap="flat" cmpd="sng">
            <a:solidFill>
              <a:srgbClr val="000000"/>
            </a:solidFill>
            <a:prstDash val="solid"/>
            <a:round/>
            <a:headEnd type="none" w="med" len="med"/>
            <a:tailEnd type="triangle" w="lg" len="lg"/>
          </a:ln>
        </p:spPr>
      </p:cxnSp>
      <p:cxnSp>
        <p:nvCxnSpPr>
          <p:cNvPr id="132" name="Shape 1877"/>
          <p:cNvCxnSpPr>
            <a:endCxn id="120" idx="0"/>
          </p:cNvCxnSpPr>
          <p:nvPr/>
        </p:nvCxnSpPr>
        <p:spPr>
          <a:xfrm>
            <a:off x="5112651" y="2516595"/>
            <a:ext cx="3137035" cy="659578"/>
          </a:xfrm>
          <a:prstGeom prst="straightConnector1">
            <a:avLst/>
          </a:prstGeom>
          <a:noFill/>
          <a:ln w="19050" cap="flat" cmpd="sng">
            <a:solidFill>
              <a:srgbClr val="000000"/>
            </a:solidFill>
            <a:prstDash val="solid"/>
            <a:round/>
            <a:headEnd type="none" w="med" len="med"/>
            <a:tailEnd type="triangle" w="lg" len="lg"/>
          </a:ln>
        </p:spPr>
      </p:cxnSp>
      <p:sp>
        <p:nvSpPr>
          <p:cNvPr id="133" name="Shape 1866"/>
          <p:cNvSpPr/>
          <p:nvPr/>
        </p:nvSpPr>
        <p:spPr>
          <a:xfrm>
            <a:off x="5876418" y="3176169"/>
            <a:ext cx="163816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eɪʃən</a:t>
            </a:r>
          </a:p>
        </p:txBody>
      </p:sp>
    </p:spTree>
    <p:extLst>
      <p:ext uri="{BB962C8B-B14F-4D97-AF65-F5344CB8AC3E}">
        <p14:creationId xmlns:p14="http://schemas.microsoft.com/office/powerpoint/2010/main" val="21808678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Equivalent Factor Graph</a:t>
            </a:r>
            <a:endParaRPr lang="en-US" dirty="0"/>
          </a:p>
        </p:txBody>
      </p:sp>
      <p:sp>
        <p:nvSpPr>
          <p:cNvPr id="59" name="TextBox 57"/>
          <p:cNvSpPr txBox="1"/>
          <p:nvPr/>
        </p:nvSpPr>
        <p:spPr>
          <a:xfrm>
            <a:off x="152400" y="4876800"/>
            <a:ext cx="8839199" cy="1384995"/>
          </a:xfrm>
          <a:prstGeom prst="rect">
            <a:avLst/>
          </a:prstGeom>
          <a:noFill/>
          <a:ln>
            <a:no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169863" indent="-169863">
              <a:buClr>
                <a:srgbClr val="0C5986"/>
              </a:buClr>
              <a:buFont typeface="Arial" panose="020B0604020202020204" pitchFamily="34" charset="0"/>
              <a:buChar char="•"/>
            </a:pPr>
            <a:r>
              <a:rPr lang="en-US" sz="2800" dirty="0" smtClean="0">
                <a:solidFill>
                  <a:srgbClr val="38ABED">
                    <a:lumMod val="75000"/>
                  </a:srgbClr>
                </a:solidFill>
                <a:latin typeface="Comic Sans MS"/>
                <a:cs typeface="Comic Sans MS"/>
              </a:rPr>
              <a:t>Each ellipse is a random variable</a:t>
            </a:r>
          </a:p>
          <a:p>
            <a:pPr marL="169863" indent="-169863">
              <a:buClr>
                <a:srgbClr val="0C5986"/>
              </a:buClr>
              <a:buFont typeface="Arial" panose="020B0604020202020204" pitchFamily="34" charset="0"/>
              <a:buChar char="•"/>
            </a:pPr>
            <a:r>
              <a:rPr lang="en-US" sz="2800" dirty="0" smtClean="0">
                <a:solidFill>
                  <a:srgbClr val="38ABED">
                    <a:lumMod val="75000"/>
                  </a:srgbClr>
                </a:solidFill>
                <a:latin typeface="Comic Sans MS"/>
                <a:cs typeface="Comic Sans MS"/>
              </a:rPr>
              <a:t>Each square is a “factor” – a function that jointly scores the values of its few neighboring variables</a:t>
            </a:r>
            <a:endParaRPr lang="en-US" sz="2800" dirty="0">
              <a:solidFill>
                <a:srgbClr val="38ABED">
                  <a:lumMod val="75000"/>
                </a:srgbClr>
              </a:solidFill>
              <a:latin typeface="Comic Sans MS"/>
              <a:cs typeface="Comic Sans MS"/>
            </a:endParaRPr>
          </a:p>
        </p:txBody>
      </p:sp>
      <p:sp>
        <p:nvSpPr>
          <p:cNvPr id="4" name="Slide Number Placeholder 3"/>
          <p:cNvSpPr>
            <a:spLocks noGrp="1"/>
          </p:cNvSpPr>
          <p:nvPr>
            <p:ph type="sldNum" sz="quarter" idx="12"/>
          </p:nvPr>
        </p:nvSpPr>
        <p:spPr/>
        <p:txBody>
          <a:bodyPr/>
          <a:lstStyle/>
          <a:p>
            <a:pPr>
              <a:buClr>
                <a:srgbClr val="0C5986"/>
              </a:buClr>
              <a:defRPr/>
            </a:pPr>
            <a:fld id="{0E11CC8F-329F-8C41-AC6A-3ECAF67E5476}" type="slidenum">
              <a:rPr lang="en-US" smtClean="0">
                <a:solidFill>
                  <a:prstClr val="black">
                    <a:tint val="75000"/>
                  </a:prstClr>
                </a:solidFill>
              </a:rPr>
              <a:pPr>
                <a:buClr>
                  <a:srgbClr val="0C5986"/>
                </a:buClr>
                <a:defRPr/>
              </a:pPr>
              <a:t>95</a:t>
            </a:fld>
            <a:endParaRPr lang="en-US" dirty="0">
              <a:solidFill>
                <a:prstClr val="black">
                  <a:tint val="75000"/>
                </a:prstClr>
              </a:solidFill>
            </a:endParaRPr>
          </a:p>
        </p:txBody>
      </p:sp>
      <p:sp>
        <p:nvSpPr>
          <p:cNvPr id="79" name="TextBox 78"/>
          <p:cNvSpPr txBox="1"/>
          <p:nvPr/>
        </p:nvSpPr>
        <p:spPr>
          <a:xfrm>
            <a:off x="152401" y="1996482"/>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cs typeface="Arial"/>
                <a:sym typeface="Arial"/>
                <a:rtl val="0"/>
              </a:rPr>
              <a:t>1) </a:t>
            </a:r>
            <a:r>
              <a:rPr lang="en-US" sz="1800" b="1" kern="0" dirty="0" smtClean="0">
                <a:solidFill>
                  <a:srgbClr val="000000"/>
                </a:solidFill>
                <a:latin typeface="Arial"/>
                <a:cs typeface="Arial"/>
                <a:sym typeface="Arial"/>
                <a:rtl val="0"/>
              </a:rPr>
              <a:t>Morphemes</a:t>
            </a:r>
            <a:endParaRPr lang="en-US" sz="1800" b="1" kern="0" dirty="0">
              <a:solidFill>
                <a:srgbClr val="000000"/>
              </a:solidFill>
              <a:latin typeface="Arial"/>
              <a:cs typeface="Arial"/>
              <a:sym typeface="Arial"/>
              <a:rtl val="0"/>
            </a:endParaRPr>
          </a:p>
        </p:txBody>
      </p:sp>
      <p:sp>
        <p:nvSpPr>
          <p:cNvPr id="80" name="TextBox 79"/>
          <p:cNvSpPr txBox="1"/>
          <p:nvPr/>
        </p:nvSpPr>
        <p:spPr>
          <a:xfrm>
            <a:off x="152400" y="3048427"/>
            <a:ext cx="2619152"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2</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Underlying words</a:t>
            </a:r>
            <a:endParaRPr lang="en-US" sz="1800" b="1" kern="0" dirty="0">
              <a:solidFill>
                <a:srgbClr val="000000"/>
              </a:solidFill>
              <a:latin typeface="Arial"/>
              <a:cs typeface="Arial"/>
              <a:sym typeface="Arial"/>
              <a:rtl val="0"/>
            </a:endParaRPr>
          </a:p>
        </p:txBody>
      </p:sp>
      <p:sp>
        <p:nvSpPr>
          <p:cNvPr id="81" name="TextBox 80"/>
          <p:cNvSpPr txBox="1"/>
          <p:nvPr/>
        </p:nvSpPr>
        <p:spPr>
          <a:xfrm>
            <a:off x="152401" y="4050480"/>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3</a:t>
            </a:r>
            <a:r>
              <a:rPr lang="en-US" altLang="zh-CN" sz="1800" b="1" kern="0" dirty="0" smtClean="0">
                <a:solidFill>
                  <a:srgbClr val="000000"/>
                </a:solidFill>
                <a:latin typeface="Arial"/>
                <a:cs typeface="Arial"/>
                <a:sym typeface="Arial"/>
                <a:rtl val="0"/>
              </a:rPr>
              <a:t>) </a:t>
            </a:r>
            <a:r>
              <a:rPr lang="en-US" sz="1800" b="1" kern="0" dirty="0" smtClean="0">
                <a:solidFill>
                  <a:srgbClr val="000000"/>
                </a:solidFill>
                <a:latin typeface="Arial"/>
                <a:cs typeface="Arial"/>
                <a:sym typeface="Arial"/>
                <a:rtl val="0"/>
              </a:rPr>
              <a:t>Surface words</a:t>
            </a:r>
            <a:endParaRPr lang="en-US" sz="1800" b="1" kern="0" dirty="0">
              <a:solidFill>
                <a:srgbClr val="000000"/>
              </a:solidFill>
              <a:latin typeface="Arial"/>
              <a:cs typeface="Arial"/>
              <a:sym typeface="Arial"/>
              <a:rtl val="0"/>
            </a:endParaRPr>
          </a:p>
        </p:txBody>
      </p:sp>
      <p:sp>
        <p:nvSpPr>
          <p:cNvPr id="82" name="TextBox 81"/>
          <p:cNvSpPr txBox="1"/>
          <p:nvPr/>
        </p:nvSpPr>
        <p:spPr>
          <a:xfrm>
            <a:off x="510335" y="2542248"/>
            <a:ext cx="1727760"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Concatenation</a:t>
            </a:r>
            <a:endParaRPr lang="en-US" sz="1800" i="1" kern="0" dirty="0">
              <a:solidFill>
                <a:srgbClr val="000000"/>
              </a:solidFill>
              <a:latin typeface="Arial"/>
              <a:cs typeface="Arial"/>
              <a:sym typeface="Arial"/>
              <a:rtl val="0"/>
            </a:endParaRPr>
          </a:p>
        </p:txBody>
      </p:sp>
      <p:sp>
        <p:nvSpPr>
          <p:cNvPr id="83" name="TextBox 82"/>
          <p:cNvSpPr txBox="1"/>
          <p:nvPr/>
        </p:nvSpPr>
        <p:spPr>
          <a:xfrm>
            <a:off x="510335" y="3529270"/>
            <a:ext cx="1330002"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smtClean="0">
                <a:solidFill>
                  <a:srgbClr val="000000"/>
                </a:solidFill>
                <a:latin typeface="Arial"/>
                <a:cs typeface="Arial"/>
                <a:sym typeface="Arial"/>
                <a:rtl val="0"/>
              </a:rPr>
              <a:t>Phonology</a:t>
            </a:r>
            <a:endParaRPr lang="en-US" sz="1800" i="1" kern="0" dirty="0">
              <a:solidFill>
                <a:srgbClr val="000000"/>
              </a:solidFill>
              <a:latin typeface="Arial"/>
              <a:cs typeface="Arial"/>
              <a:sym typeface="Arial"/>
              <a:rtl val="0"/>
            </a:endParaRPr>
          </a:p>
        </p:txBody>
      </p:sp>
      <p:grpSp>
        <p:nvGrpSpPr>
          <p:cNvPr id="84" name="Group 83"/>
          <p:cNvGrpSpPr/>
          <p:nvPr/>
        </p:nvGrpSpPr>
        <p:grpSpPr>
          <a:xfrm>
            <a:off x="3500377" y="1752600"/>
            <a:ext cx="4729223" cy="2377482"/>
            <a:chOff x="3329333" y="1720274"/>
            <a:chExt cx="4729223" cy="2377482"/>
          </a:xfrm>
        </p:grpSpPr>
        <p:sp>
          <p:nvSpPr>
            <p:cNvPr id="85" name="Rectangle 84"/>
            <p:cNvSpPr/>
            <p:nvPr/>
          </p:nvSpPr>
          <p:spPr>
            <a:xfrm>
              <a:off x="3329895"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86" name="Rectangle 85"/>
            <p:cNvSpPr/>
            <p:nvPr/>
          </p:nvSpPr>
          <p:spPr>
            <a:xfrm>
              <a:off x="7910401"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87" name="Rectangle 86"/>
            <p:cNvSpPr/>
            <p:nvPr/>
          </p:nvSpPr>
          <p:spPr>
            <a:xfrm>
              <a:off x="6413603"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88" name="Rectangle 87"/>
            <p:cNvSpPr/>
            <p:nvPr/>
          </p:nvSpPr>
          <p:spPr>
            <a:xfrm>
              <a:off x="4897160" y="1720274"/>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89" name="Rectangle 88"/>
            <p:cNvSpPr/>
            <p:nvPr/>
          </p:nvSpPr>
          <p:spPr>
            <a:xfrm>
              <a:off x="3329895"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90" name="Rectangle 89"/>
            <p:cNvSpPr/>
            <p:nvPr/>
          </p:nvSpPr>
          <p:spPr>
            <a:xfrm>
              <a:off x="7910401"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91" name="Rectangle 90"/>
            <p:cNvSpPr/>
            <p:nvPr/>
          </p:nvSpPr>
          <p:spPr>
            <a:xfrm>
              <a:off x="6413603"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92" name="Rectangle 91"/>
            <p:cNvSpPr/>
            <p:nvPr/>
          </p:nvSpPr>
          <p:spPr>
            <a:xfrm>
              <a:off x="4897160" y="2738549"/>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93" name="Rectangle 92"/>
            <p:cNvSpPr/>
            <p:nvPr/>
          </p:nvSpPr>
          <p:spPr>
            <a:xfrm>
              <a:off x="3329333"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94" name="Rectangle 93"/>
            <p:cNvSpPr/>
            <p:nvPr/>
          </p:nvSpPr>
          <p:spPr>
            <a:xfrm>
              <a:off x="7910401"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95" name="Rectangle 94"/>
            <p:cNvSpPr/>
            <p:nvPr/>
          </p:nvSpPr>
          <p:spPr>
            <a:xfrm>
              <a:off x="6413603"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96" name="Rectangle 95"/>
            <p:cNvSpPr/>
            <p:nvPr/>
          </p:nvSpPr>
          <p:spPr>
            <a:xfrm>
              <a:off x="4897160" y="3748576"/>
              <a:ext cx="148155" cy="15009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cxnSp>
          <p:nvCxnSpPr>
            <p:cNvPr id="97" name="Straight Connector 96"/>
            <p:cNvCxnSpPr>
              <a:stCxn id="85" idx="2"/>
            </p:cNvCxnSpPr>
            <p:nvPr/>
          </p:nvCxnSpPr>
          <p:spPr>
            <a:xfrm flipH="1">
              <a:off x="3403972"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88" idx="2"/>
            </p:cNvCxnSpPr>
            <p:nvPr/>
          </p:nvCxnSpPr>
          <p:spPr>
            <a:xfrm>
              <a:off x="4971238" y="1870365"/>
              <a:ext cx="0"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87" idx="2"/>
            </p:cNvCxnSpPr>
            <p:nvPr/>
          </p:nvCxnSpPr>
          <p:spPr>
            <a:xfrm flipH="1">
              <a:off x="6487680"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86" idx="2"/>
            </p:cNvCxnSpPr>
            <p:nvPr/>
          </p:nvCxnSpPr>
          <p:spPr>
            <a:xfrm flipH="1">
              <a:off x="7984478" y="1870365"/>
              <a:ext cx="1" cy="2177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403972" y="2533708"/>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endCxn id="89" idx="2"/>
            </p:cNvCxnSpPr>
            <p:nvPr/>
          </p:nvCxnSpPr>
          <p:spPr>
            <a:xfrm flipV="1">
              <a:off x="3403972"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endCxn id="89" idx="3"/>
            </p:cNvCxnSpPr>
            <p:nvPr/>
          </p:nvCxnSpPr>
          <p:spPr>
            <a:xfrm flipH="1">
              <a:off x="3478050" y="2522163"/>
              <a:ext cx="3009630"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92" idx="0"/>
            </p:cNvCxnSpPr>
            <p:nvPr/>
          </p:nvCxnSpPr>
          <p:spPr>
            <a:xfrm>
              <a:off x="4971238" y="2522163"/>
              <a:ext cx="0"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92" idx="2"/>
            </p:cNvCxnSpPr>
            <p:nvPr/>
          </p:nvCxnSpPr>
          <p:spPr>
            <a:xfrm flipV="1">
              <a:off x="4971237"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endCxn id="92" idx="1"/>
            </p:cNvCxnSpPr>
            <p:nvPr/>
          </p:nvCxnSpPr>
          <p:spPr>
            <a:xfrm>
              <a:off x="3403972" y="2522163"/>
              <a:ext cx="1493188"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93" idx="0"/>
            </p:cNvCxnSpPr>
            <p:nvPr/>
          </p:nvCxnSpPr>
          <p:spPr>
            <a:xfrm flipV="1">
              <a:off x="3403411" y="3598381"/>
              <a:ext cx="56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a:stCxn id="93" idx="2"/>
            </p:cNvCxnSpPr>
            <p:nvPr/>
          </p:nvCxnSpPr>
          <p:spPr>
            <a:xfrm>
              <a:off x="3403411" y="3898667"/>
              <a:ext cx="562"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a:endCxn id="96" idx="2"/>
            </p:cNvCxnSpPr>
            <p:nvPr/>
          </p:nvCxnSpPr>
          <p:spPr>
            <a:xfrm flipV="1">
              <a:off x="4971237" y="3898667"/>
              <a:ext cx="1"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96" idx="0"/>
            </p:cNvCxnSpPr>
            <p:nvPr/>
          </p:nvCxnSpPr>
          <p:spPr>
            <a:xfrm flipH="1" flipV="1">
              <a:off x="4971237" y="3598381"/>
              <a:ext cx="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95" idx="0"/>
            </p:cNvCxnSpPr>
            <p:nvPr/>
          </p:nvCxnSpPr>
          <p:spPr>
            <a:xfrm flipH="1" flipV="1">
              <a:off x="6487680" y="3598381"/>
              <a:ext cx="1"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a:stCxn id="95" idx="2"/>
            </p:cNvCxnSpPr>
            <p:nvPr/>
          </p:nvCxnSpPr>
          <p:spPr>
            <a:xfrm flipH="1">
              <a:off x="6487680" y="3898667"/>
              <a:ext cx="1"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a:endCxn id="91" idx="0"/>
            </p:cNvCxnSpPr>
            <p:nvPr/>
          </p:nvCxnSpPr>
          <p:spPr>
            <a:xfrm>
              <a:off x="6487680" y="2522163"/>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91" idx="2"/>
            </p:cNvCxnSpPr>
            <p:nvPr/>
          </p:nvCxnSpPr>
          <p:spPr>
            <a:xfrm flipH="1">
              <a:off x="6487680" y="2888640"/>
              <a:ext cx="1"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1" idx="3"/>
            </p:cNvCxnSpPr>
            <p:nvPr/>
          </p:nvCxnSpPr>
          <p:spPr>
            <a:xfrm flipH="1">
              <a:off x="6561758" y="2522163"/>
              <a:ext cx="1422720"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90" idx="2"/>
            </p:cNvCxnSpPr>
            <p:nvPr/>
          </p:nvCxnSpPr>
          <p:spPr>
            <a:xfrm>
              <a:off x="7984479" y="2888640"/>
              <a:ext cx="0" cy="2757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endCxn id="90" idx="0"/>
            </p:cNvCxnSpPr>
            <p:nvPr/>
          </p:nvCxnSpPr>
          <p:spPr>
            <a:xfrm>
              <a:off x="7984478" y="2522163"/>
              <a:ext cx="1" cy="2163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94" idx="2"/>
            </p:cNvCxnSpPr>
            <p:nvPr/>
          </p:nvCxnSpPr>
          <p:spPr>
            <a:xfrm>
              <a:off x="7984479" y="3898667"/>
              <a:ext cx="0" cy="1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a:endCxn id="94" idx="0"/>
            </p:cNvCxnSpPr>
            <p:nvPr/>
          </p:nvCxnSpPr>
          <p:spPr>
            <a:xfrm>
              <a:off x="7984479" y="3598381"/>
              <a:ext cx="0" cy="1501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a:endCxn id="90" idx="1"/>
            </p:cNvCxnSpPr>
            <p:nvPr/>
          </p:nvCxnSpPr>
          <p:spPr>
            <a:xfrm>
              <a:off x="4971238" y="2522163"/>
              <a:ext cx="2939163" cy="2914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69" name="Shape 1862"/>
          <p:cNvSpPr/>
          <p:nvPr/>
        </p:nvSpPr>
        <p:spPr>
          <a:xfrm>
            <a:off x="7820654" y="2140143"/>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37AAED"/>
                </a:solidFill>
                <a:latin typeface="Arial"/>
                <a:ea typeface="Calibri"/>
                <a:cs typeface="Arial"/>
                <a:sym typeface="Arial"/>
                <a:rtl val="0"/>
              </a:rPr>
              <a:t>dæmn</a:t>
            </a:r>
            <a:endParaRPr lang="en" sz="1400" b="1" kern="0" dirty="0">
              <a:solidFill>
                <a:srgbClr val="37AAED"/>
              </a:solidFill>
              <a:latin typeface="Arial"/>
              <a:ea typeface="Calibri"/>
              <a:cs typeface="Arial"/>
              <a:sym typeface="Arial"/>
              <a:rtl val="0"/>
            </a:endParaRPr>
          </a:p>
        </p:txBody>
      </p:sp>
      <p:sp>
        <p:nvSpPr>
          <p:cNvPr id="170" name="Shape 1860"/>
          <p:cNvSpPr/>
          <p:nvPr/>
        </p:nvSpPr>
        <p:spPr>
          <a:xfrm>
            <a:off x="6266469" y="2140143"/>
            <a:ext cx="871600"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FF0000"/>
                </a:solidFill>
                <a:latin typeface="Arial"/>
                <a:cs typeface="Arial"/>
                <a:sym typeface="Arial"/>
                <a:rtl val="0"/>
              </a:rPr>
              <a:t>eɪʃən</a:t>
            </a:r>
            <a:endParaRPr lang="en" sz="1400" b="1" kern="0" dirty="0">
              <a:solidFill>
                <a:srgbClr val="FF0000"/>
              </a:solidFill>
              <a:latin typeface="Arial"/>
              <a:cs typeface="Arial"/>
              <a:sym typeface="Arial"/>
              <a:rtl val="0"/>
            </a:endParaRPr>
          </a:p>
        </p:txBody>
      </p:sp>
      <p:sp>
        <p:nvSpPr>
          <p:cNvPr id="171" name="Shape 1856"/>
          <p:cNvSpPr/>
          <p:nvPr/>
        </p:nvSpPr>
        <p:spPr>
          <a:xfrm>
            <a:off x="4830556" y="2105964"/>
            <a:ext cx="577726"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FF0000"/>
                </a:solidFill>
                <a:latin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172" name="Shape 1857"/>
          <p:cNvSpPr/>
          <p:nvPr/>
        </p:nvSpPr>
        <p:spPr>
          <a:xfrm>
            <a:off x="3048522" y="2105964"/>
            <a:ext cx="966265"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37AAED"/>
                </a:solidFill>
                <a:latin typeface="Arial"/>
                <a:ea typeface="Calibri"/>
                <a:cs typeface="Arial"/>
                <a:sym typeface="Calibri"/>
                <a:rtl val="0"/>
              </a:rPr>
              <a:t>rizaign</a:t>
            </a:r>
            <a:endParaRPr lang="en" sz="1400" b="1" kern="0" dirty="0">
              <a:solidFill>
                <a:srgbClr val="000000"/>
              </a:solidFill>
              <a:latin typeface="Arial"/>
              <a:cs typeface="Arial"/>
              <a:sym typeface="Arial"/>
              <a:rtl val="0"/>
            </a:endParaRPr>
          </a:p>
        </p:txBody>
      </p:sp>
      <p:sp>
        <p:nvSpPr>
          <p:cNvPr id="173" name="Shape 1880"/>
          <p:cNvSpPr/>
          <p:nvPr/>
        </p:nvSpPr>
        <p:spPr>
          <a:xfrm>
            <a:off x="2687601" y="4135460"/>
            <a:ext cx="1674572"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r,εzɪgn’eɪʃn</a:t>
            </a:r>
          </a:p>
        </p:txBody>
      </p:sp>
      <p:sp>
        <p:nvSpPr>
          <p:cNvPr id="174" name="Shape 1881"/>
          <p:cNvSpPr/>
          <p:nvPr/>
        </p:nvSpPr>
        <p:spPr>
          <a:xfrm>
            <a:off x="4541768" y="4135460"/>
            <a:ext cx="1167239" cy="435593"/>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E013FF"/>
                </a:solidFill>
                <a:latin typeface="Arial"/>
                <a:ea typeface="Calibri"/>
                <a:cs typeface="Arial"/>
                <a:sym typeface="Arial"/>
                <a:rtl val="0"/>
              </a:rPr>
              <a:t>riz’ajnz</a:t>
            </a:r>
            <a:endParaRPr lang="en" sz="1400" b="1" kern="0" dirty="0">
              <a:solidFill>
                <a:srgbClr val="E013FF"/>
              </a:solidFill>
              <a:latin typeface="Arial"/>
              <a:ea typeface="Calibri"/>
              <a:cs typeface="Arial"/>
              <a:sym typeface="Arial"/>
              <a:rtl val="0"/>
            </a:endParaRPr>
          </a:p>
        </p:txBody>
      </p:sp>
      <p:sp>
        <p:nvSpPr>
          <p:cNvPr id="175" name="Shape 1882"/>
          <p:cNvSpPr/>
          <p:nvPr/>
        </p:nvSpPr>
        <p:spPr>
          <a:xfrm>
            <a:off x="5955647" y="4135460"/>
            <a:ext cx="1499986"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d,æmn’eɪʃn</a:t>
            </a:r>
          </a:p>
        </p:txBody>
      </p:sp>
      <p:sp>
        <p:nvSpPr>
          <p:cNvPr id="176" name="Shape 1883"/>
          <p:cNvSpPr/>
          <p:nvPr/>
        </p:nvSpPr>
        <p:spPr>
          <a:xfrm>
            <a:off x="7660172" y="4131281"/>
            <a:ext cx="1179028" cy="435593"/>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d’æmz</a:t>
            </a:r>
          </a:p>
        </p:txBody>
      </p:sp>
      <p:sp>
        <p:nvSpPr>
          <p:cNvPr id="177" name="Shape 1864"/>
          <p:cNvSpPr/>
          <p:nvPr/>
        </p:nvSpPr>
        <p:spPr>
          <a:xfrm>
            <a:off x="2667000" y="3194672"/>
            <a:ext cx="171577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US" sz="1400" b="1" kern="0" dirty="0" smtClean="0">
                <a:solidFill>
                  <a:srgbClr val="37AAED"/>
                </a:solidFill>
                <a:latin typeface="Arial"/>
                <a:ea typeface="Calibri"/>
                <a:cs typeface="Arial"/>
                <a:sym typeface="Arial"/>
                <a:rtl val="0"/>
              </a:rPr>
              <a:t>#</a:t>
            </a:r>
            <a:r>
              <a:rPr lang="en" sz="1400" b="1" kern="0" dirty="0" smtClean="0">
                <a:solidFill>
                  <a:srgbClr val="FF0000"/>
                </a:solidFill>
                <a:latin typeface="Arial"/>
                <a:ea typeface="Calibri"/>
                <a:cs typeface="Arial"/>
                <a:sym typeface="Arial"/>
                <a:rtl val="0"/>
              </a:rPr>
              <a:t>eɪʃən</a:t>
            </a:r>
            <a:endParaRPr lang="en" sz="1400" b="1" kern="0" dirty="0">
              <a:solidFill>
                <a:srgbClr val="FF0000"/>
              </a:solidFill>
              <a:latin typeface="Arial"/>
              <a:ea typeface="Calibri"/>
              <a:cs typeface="Arial"/>
              <a:sym typeface="Arial"/>
              <a:rtl val="0"/>
            </a:endParaRPr>
          </a:p>
        </p:txBody>
      </p:sp>
      <p:sp>
        <p:nvSpPr>
          <p:cNvPr id="178" name="Shape 1865"/>
          <p:cNvSpPr/>
          <p:nvPr/>
        </p:nvSpPr>
        <p:spPr>
          <a:xfrm>
            <a:off x="4541768" y="3198662"/>
            <a:ext cx="1167239"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Calibri"/>
                <a:rtl val="0"/>
              </a:rPr>
              <a:t>rizaign</a:t>
            </a:r>
            <a:r>
              <a:rPr lang="en" sz="1400" b="1" kern="0" dirty="0" smtClean="0">
                <a:solidFill>
                  <a:srgbClr val="37AAED"/>
                </a:solidFill>
                <a:latin typeface="Arial"/>
                <a:ea typeface="Calibri"/>
                <a:cs typeface="Arial"/>
                <a:sym typeface="Arial"/>
                <a:rtl val="0"/>
              </a:rPr>
              <a:t>#</a:t>
            </a:r>
            <a:r>
              <a:rPr lang="en" sz="1400" b="1" kern="0" dirty="0">
                <a:solidFill>
                  <a:srgbClr val="FF0000"/>
                </a:solidFill>
                <a:latin typeface="Arial"/>
                <a:ea typeface="Calibri"/>
                <a:cs typeface="Arial"/>
                <a:sym typeface="Arial"/>
                <a:rtl val="0"/>
              </a:rPr>
              <a:t>s</a:t>
            </a:r>
          </a:p>
        </p:txBody>
      </p:sp>
      <p:sp>
        <p:nvSpPr>
          <p:cNvPr id="179" name="Shape 1867"/>
          <p:cNvSpPr/>
          <p:nvPr/>
        </p:nvSpPr>
        <p:spPr>
          <a:xfrm>
            <a:off x="7660172" y="3194482"/>
            <a:ext cx="1179028"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smtClean="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s</a:t>
            </a:r>
          </a:p>
        </p:txBody>
      </p:sp>
      <p:sp>
        <p:nvSpPr>
          <p:cNvPr id="180" name="Shape 1866"/>
          <p:cNvSpPr/>
          <p:nvPr/>
        </p:nvSpPr>
        <p:spPr>
          <a:xfrm>
            <a:off x="5876418" y="3194478"/>
            <a:ext cx="1638163" cy="435593"/>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eɪʃən</a:t>
            </a:r>
          </a:p>
        </p:txBody>
      </p:sp>
    </p:spTree>
    <p:extLst>
      <p:ext uri="{BB962C8B-B14F-4D97-AF65-F5344CB8AC3E}">
        <p14:creationId xmlns:p14="http://schemas.microsoft.com/office/powerpoint/2010/main" val="21583812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5"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FF0000"/>
                </a:solidFill>
                <a:latin typeface="Arial"/>
                <a:ea typeface="Arial"/>
                <a:cs typeface="Arial"/>
                <a:sym typeface="Arial"/>
                <a:rtl val="0"/>
              </a:rPr>
              <a:t>?</a:t>
            </a:r>
          </a:p>
        </p:txBody>
      </p:sp>
      <p:sp>
        <p:nvSpPr>
          <p:cNvPr id="6"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7"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8"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10" name="Shape 1074"/>
          <p:cNvCxnSpPr>
            <a:stCxn id="6" idx="4"/>
            <a:endCxn id="7"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11"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2"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13"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4" name="Shape 1078"/>
          <p:cNvCxnSpPr>
            <a:stCxn id="5"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15" name="Shape 1079"/>
          <p:cNvCxnSpPr>
            <a:stCxn id="8" idx="4"/>
            <a:endCxn id="9"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16"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17"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8" name="Shape 1082"/>
          <p:cNvCxnSpPr>
            <a:stCxn id="59" idx="4"/>
            <a:endCxn id="17"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19" name="Shape 1083"/>
          <p:cNvCxnSpPr>
            <a:stCxn id="17" idx="2"/>
            <a:endCxn id="8"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20"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21" name="Shape 1085"/>
          <p:cNvSpPr/>
          <p:nvPr/>
        </p:nvSpPr>
        <p:spPr>
          <a:xfrm>
            <a:off x="3399805"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22" name="Shape 1086"/>
          <p:cNvCxnSpPr>
            <a:stCxn id="20"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23" name="Shape 1087"/>
          <p:cNvCxnSpPr>
            <a:stCxn id="21" idx="2"/>
            <a:endCxn id="5" idx="0"/>
          </p:cNvCxnSpPr>
          <p:nvPr/>
        </p:nvCxnSpPr>
        <p:spPr>
          <a:xfrm flipH="1">
            <a:off x="3483205" y="2055280"/>
            <a:ext cx="16800" cy="300000"/>
          </a:xfrm>
          <a:prstGeom prst="straightConnector1">
            <a:avLst/>
          </a:prstGeom>
          <a:noFill/>
          <a:ln w="19050" cap="flat" cmpd="sng">
            <a:solidFill>
              <a:schemeClr val="dk2"/>
            </a:solidFill>
            <a:prstDash val="solid"/>
            <a:round/>
            <a:headEnd type="none" w="med" len="med"/>
            <a:tailEnd type="none" w="med" len="med"/>
          </a:ln>
        </p:spPr>
      </p:cxnSp>
      <p:sp>
        <p:nvSpPr>
          <p:cNvPr id="24"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FF0000"/>
                </a:solidFill>
                <a:latin typeface="Arial"/>
                <a:ea typeface="Arial"/>
                <a:cs typeface="Arial"/>
                <a:sym typeface="Arial"/>
                <a:rtl val="0"/>
              </a:rPr>
              <a:t>?</a:t>
            </a:r>
          </a:p>
        </p:txBody>
      </p:sp>
      <p:cxnSp>
        <p:nvCxnSpPr>
          <p:cNvPr id="25" name="Shape 1089"/>
          <p:cNvCxnSpPr>
            <a:stCxn id="6" idx="0"/>
            <a:endCxn id="13"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26" name="Shape 1090"/>
          <p:cNvCxnSpPr>
            <a:stCxn id="24" idx="4"/>
            <a:endCxn id="13"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27"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28" name="Shape 1092"/>
          <p:cNvCxnSpPr>
            <a:stCxn id="27" idx="2"/>
            <a:endCxn id="24"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29"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30"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31" name="Shape 1095"/>
          <p:cNvCxnSpPr>
            <a:stCxn id="29" idx="4"/>
            <a:endCxn id="30"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32"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33" name="Shape 1097"/>
          <p:cNvCxnSpPr>
            <a:stCxn id="59" idx="4"/>
            <a:endCxn id="34"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34"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35" name="Shape 1099"/>
          <p:cNvCxnSpPr>
            <a:stCxn id="29" idx="0"/>
            <a:endCxn id="34"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36" name="Shape 1100"/>
          <p:cNvCxnSpPr>
            <a:endCxn id="34"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37"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FF0000"/>
                </a:solidFill>
                <a:latin typeface="Arial"/>
                <a:ea typeface="Arial"/>
                <a:cs typeface="Arial"/>
                <a:sym typeface="Arial"/>
                <a:rtl val="0"/>
              </a:rPr>
              <a:t>?</a:t>
            </a:r>
          </a:p>
        </p:txBody>
      </p:sp>
      <p:cxnSp>
        <p:nvCxnSpPr>
          <p:cNvPr id="38" name="Shape 1102"/>
          <p:cNvCxnSpPr>
            <a:stCxn id="39" idx="2"/>
            <a:endCxn id="37"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39"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40" name="Shape 1104"/>
          <p:cNvCxnSpPr>
            <a:stCxn id="5"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41" name="Shape 1105"/>
          <p:cNvCxnSpPr>
            <a:stCxn id="5"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42" name="Shape 1106"/>
          <p:cNvCxnSpPr>
            <a:stCxn id="5"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43"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44"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45" name="Shape 1109"/>
          <p:cNvCxnSpPr>
            <a:stCxn id="5"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46" name="Shape 1110"/>
          <p:cNvCxnSpPr>
            <a:stCxn id="5"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47" name="Shape 1111"/>
          <p:cNvCxnSpPr>
            <a:stCxn id="24"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48" name="Shape 1112"/>
          <p:cNvCxnSpPr>
            <a:stCxn id="24"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49" name="Shape 1113"/>
          <p:cNvCxnSpPr>
            <a:stCxn id="24"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50" name="Shape 1114"/>
          <p:cNvCxnSpPr>
            <a:stCxn id="24"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51" name="Shape 1115"/>
          <p:cNvCxnSpPr>
            <a:stCxn id="37" idx="4"/>
            <a:endCxn id="37"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52" name="Shape 1116"/>
          <p:cNvCxnSpPr>
            <a:stCxn id="37"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53" name="Shape 1117"/>
          <p:cNvCxnSpPr>
            <a:stCxn id="37"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54" name="Shape 1118"/>
          <p:cNvCxnSpPr>
            <a:stCxn id="37" idx="4"/>
            <a:endCxn id="34"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55" name="Shape 1119"/>
          <p:cNvCxnSpPr>
            <a:stCxn id="37" idx="4"/>
            <a:endCxn id="34"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56" name="Shape 1120"/>
          <p:cNvCxnSpPr>
            <a:stCxn id="37"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57" name="Shape 1121"/>
          <p:cNvCxnSpPr>
            <a:stCxn id="37"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58" name="Shape 1122"/>
          <p:cNvCxnSpPr>
            <a:stCxn id="37"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59"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37AAED"/>
                </a:solidFill>
                <a:latin typeface="Arial"/>
                <a:ea typeface="Arial"/>
                <a:cs typeface="Arial"/>
                <a:sym typeface="Arial"/>
                <a:rtl val="0"/>
              </a:rPr>
              <a:t>?</a:t>
            </a:r>
          </a:p>
        </p:txBody>
      </p:sp>
      <p:sp>
        <p:nvSpPr>
          <p:cNvPr id="70"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smtClean="0">
                <a:solidFill>
                  <a:schemeClr val="tx1"/>
                </a:solidFill>
                <a:latin typeface="Cambria"/>
                <a:rtl val="0"/>
              </a:rPr>
              <a:t>Dumb Inference by Hill-Climbing</a:t>
            </a:r>
            <a:endParaRPr lang="en" sz="4400" b="1" i="0" u="none" strike="noStrike" cap="none" baseline="0" dirty="0">
              <a:solidFill>
                <a:schemeClr val="lt1"/>
              </a:solidFill>
              <a:sym typeface="Arial"/>
              <a:rtl val="0"/>
            </a:endParaRPr>
          </a:p>
        </p:txBody>
      </p:sp>
      <p:sp>
        <p:nvSpPr>
          <p:cNvPr id="60" name="TextBox 59"/>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61" name="TextBox 60"/>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62" name="TextBox 61"/>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96</a:t>
            </a:fld>
            <a:endParaRPr lang="en">
              <a:solidFill>
                <a:srgbClr val="000000"/>
              </a:solidFill>
            </a:endParaRPr>
          </a:p>
        </p:txBody>
      </p:sp>
    </p:spTree>
    <p:extLst>
      <p:ext uri="{BB962C8B-B14F-4D97-AF65-F5344CB8AC3E}">
        <p14:creationId xmlns:p14="http://schemas.microsoft.com/office/powerpoint/2010/main" val="1228208168"/>
      </p:ext>
    </p:extLst>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5"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7"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8"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9"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10" name="Shape 1074"/>
          <p:cNvCxnSpPr>
            <a:stCxn id="6" idx="4"/>
            <a:endCxn id="7"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11"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2"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13"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4" name="Shape 1078"/>
          <p:cNvCxnSpPr>
            <a:stCxn id="5"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15" name="Shape 1079"/>
          <p:cNvCxnSpPr>
            <a:stCxn id="8" idx="4"/>
            <a:endCxn id="9"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16"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17"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18" name="Shape 1082"/>
          <p:cNvCxnSpPr>
            <a:stCxn id="59" idx="4"/>
            <a:endCxn id="17"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19" name="Shape 1083"/>
          <p:cNvCxnSpPr>
            <a:stCxn id="17" idx="2"/>
            <a:endCxn id="8"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20"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21"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22" name="Shape 1086"/>
          <p:cNvCxnSpPr>
            <a:stCxn id="20"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23" name="Shape 1087"/>
          <p:cNvCxnSpPr>
            <a:stCxn id="21" idx="2"/>
            <a:endCxn id="5"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24"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25" name="Shape 1089"/>
          <p:cNvCxnSpPr>
            <a:stCxn id="6" idx="0"/>
            <a:endCxn id="13"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26" name="Shape 1090"/>
          <p:cNvCxnSpPr>
            <a:stCxn id="24" idx="4"/>
            <a:endCxn id="13"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27"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28" name="Shape 1092"/>
          <p:cNvCxnSpPr>
            <a:stCxn id="27" idx="2"/>
            <a:endCxn id="24"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29"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a:solidFill>
                  <a:srgbClr val="000000"/>
                </a:solidFill>
                <a:latin typeface="Arial"/>
                <a:ea typeface="Arial"/>
                <a:cs typeface="Arial"/>
                <a:sym typeface="Arial"/>
                <a:rtl val="0"/>
              </a:rPr>
              <a:t>?</a:t>
            </a:r>
          </a:p>
        </p:txBody>
      </p:sp>
      <p:sp>
        <p:nvSpPr>
          <p:cNvPr id="30"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31" name="Shape 1095"/>
          <p:cNvCxnSpPr>
            <a:stCxn id="29" idx="4"/>
            <a:endCxn id="30"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32"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33" name="Shape 1097"/>
          <p:cNvCxnSpPr>
            <a:stCxn id="59" idx="4"/>
            <a:endCxn id="34"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34"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35" name="Shape 1099"/>
          <p:cNvCxnSpPr>
            <a:stCxn id="29" idx="0"/>
            <a:endCxn id="34"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36" name="Shape 1100"/>
          <p:cNvCxnSpPr>
            <a:endCxn id="34"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37"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38" name="Shape 1102"/>
          <p:cNvCxnSpPr>
            <a:stCxn id="39" idx="2"/>
            <a:endCxn id="37"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39"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40" name="Shape 1104"/>
          <p:cNvCxnSpPr>
            <a:stCxn id="5"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41" name="Shape 1105"/>
          <p:cNvCxnSpPr>
            <a:stCxn id="5"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42" name="Shape 1106"/>
          <p:cNvCxnSpPr>
            <a:stCxn id="5"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43"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44"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45" name="Shape 1109"/>
          <p:cNvCxnSpPr>
            <a:stCxn id="5"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46" name="Shape 1110"/>
          <p:cNvCxnSpPr>
            <a:stCxn id="5"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47" name="Shape 1111"/>
          <p:cNvCxnSpPr>
            <a:stCxn id="24"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48" name="Shape 1112"/>
          <p:cNvCxnSpPr>
            <a:stCxn id="24"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49" name="Shape 1113"/>
          <p:cNvCxnSpPr>
            <a:stCxn id="24"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50" name="Shape 1114"/>
          <p:cNvCxnSpPr>
            <a:stCxn id="24"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51" name="Shape 1115"/>
          <p:cNvCxnSpPr>
            <a:stCxn id="37" idx="4"/>
            <a:endCxn id="37"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52" name="Shape 1116"/>
          <p:cNvCxnSpPr>
            <a:stCxn id="37"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53" name="Shape 1117"/>
          <p:cNvCxnSpPr>
            <a:stCxn id="37"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54" name="Shape 1118"/>
          <p:cNvCxnSpPr>
            <a:stCxn id="37" idx="4"/>
            <a:endCxn id="34"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55" name="Shape 1119"/>
          <p:cNvCxnSpPr>
            <a:stCxn id="37" idx="4"/>
            <a:endCxn id="34"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56" name="Shape 1120"/>
          <p:cNvCxnSpPr>
            <a:stCxn id="37"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57" name="Shape 1121"/>
          <p:cNvCxnSpPr>
            <a:stCxn id="37"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58" name="Shape 1122"/>
          <p:cNvCxnSpPr>
            <a:stCxn id="37"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59"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endParaRPr lang="en" b="1" kern="0" dirty="0">
              <a:solidFill>
                <a:srgbClr val="37AAED"/>
              </a:solidFill>
              <a:latin typeface="Arial"/>
              <a:ea typeface="Arial"/>
              <a:cs typeface="Arial"/>
              <a:sym typeface="Arial"/>
              <a:rtl val="0"/>
            </a:endParaRPr>
          </a:p>
        </p:txBody>
      </p:sp>
      <p:sp>
        <p:nvSpPr>
          <p:cNvPr id="70"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TextBox 59"/>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61" name="TextBox 60"/>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62" name="TextBox 61"/>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97</a:t>
            </a:fld>
            <a:endParaRPr lang="en" dirty="0">
              <a:solidFill>
                <a:srgbClr val="000000"/>
              </a:solidFill>
            </a:endParaRPr>
          </a:p>
        </p:txBody>
      </p:sp>
    </p:spTree>
    <p:extLst>
      <p:ext uri="{BB962C8B-B14F-4D97-AF65-F5344CB8AC3E}">
        <p14:creationId xmlns:p14="http://schemas.microsoft.com/office/powerpoint/2010/main" val="3719472844"/>
      </p:ext>
    </p:extLst>
  </p:cSld>
  <p:clrMapOvr>
    <a:masterClrMapping/>
  </p:clrMapOvr>
  <p:transition spd="slow">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59"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60"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1"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2"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3"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5" name="Shape 1074"/>
          <p:cNvCxnSpPr>
            <a:stCxn id="61" idx="4"/>
            <a:endCxn id="62"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6"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7"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68"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69" name="Shape 1078"/>
          <p:cNvCxnSpPr>
            <a:stCxn id="60"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0" name="Shape 1079"/>
          <p:cNvCxnSpPr>
            <a:stCxn id="63" idx="4"/>
            <a:endCxn id="64"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1"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2"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3" name="Shape 1082"/>
          <p:cNvCxnSpPr>
            <a:stCxn id="114" idx="4"/>
            <a:endCxn id="72"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4" name="Shape 1083"/>
          <p:cNvCxnSpPr>
            <a:stCxn id="72" idx="2"/>
            <a:endCxn id="63"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5"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6"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7" name="Shape 1086"/>
          <p:cNvCxnSpPr>
            <a:stCxn id="75"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78" name="Shape 1087"/>
          <p:cNvCxnSpPr>
            <a:stCxn id="76" idx="2"/>
            <a:endCxn id="60"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79"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0" name="Shape 1089"/>
          <p:cNvCxnSpPr>
            <a:stCxn id="61" idx="0"/>
            <a:endCxn id="68"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1" name="Shape 1090"/>
          <p:cNvCxnSpPr>
            <a:stCxn id="79" idx="4"/>
            <a:endCxn id="68"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2"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3" name="Shape 1092"/>
          <p:cNvCxnSpPr>
            <a:stCxn id="82" idx="2"/>
            <a:endCxn id="79"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4"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37AAED"/>
                </a:solidFill>
                <a:latin typeface="Arial"/>
                <a:ea typeface="Arial"/>
                <a:cs typeface="Arial"/>
                <a:sym typeface="Arial"/>
                <a:rtl val="0"/>
              </a:rPr>
              <a:t>b</a:t>
            </a:r>
            <a:r>
              <a:rPr lang="en-US" b="1" kern="0" dirty="0" smtClean="0">
                <a:solidFill>
                  <a:srgbClr val="37AAED"/>
                </a:solidFill>
                <a:latin typeface="Arial"/>
                <a:ea typeface="Arial"/>
                <a:cs typeface="Arial"/>
                <a:sym typeface="Arial"/>
                <a:rtl val="0"/>
              </a:rPr>
              <a:t>ar#</a:t>
            </a: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5"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6" name="Shape 1095"/>
          <p:cNvCxnSpPr>
            <a:stCxn id="84" idx="4"/>
            <a:endCxn id="85"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87"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8" name="Shape 1097"/>
          <p:cNvCxnSpPr>
            <a:stCxn id="114" idx="4"/>
            <a:endCxn id="89"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89"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0" name="Shape 1099"/>
          <p:cNvCxnSpPr>
            <a:stCxn id="84" idx="0"/>
            <a:endCxn id="89"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1" name="Shape 1100"/>
          <p:cNvCxnSpPr>
            <a:endCxn id="89"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2"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3" name="Shape 1102"/>
          <p:cNvCxnSpPr>
            <a:stCxn id="94" idx="2"/>
            <a:endCxn id="92"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4"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5" name="Shape 1104"/>
          <p:cNvCxnSpPr>
            <a:stCxn id="60"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6" name="Shape 1105"/>
          <p:cNvCxnSpPr>
            <a:stCxn id="60"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97" name="Shape 1106"/>
          <p:cNvCxnSpPr>
            <a:stCxn id="60"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98"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99"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0" name="Shape 1109"/>
          <p:cNvCxnSpPr>
            <a:stCxn id="60"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10"/>
          <p:cNvCxnSpPr>
            <a:stCxn id="60"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2" name="Shape 1111"/>
          <p:cNvCxnSpPr>
            <a:stCxn id="79"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3" name="Shape 1112"/>
          <p:cNvCxnSpPr>
            <a:stCxn id="79"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3"/>
          <p:cNvCxnSpPr>
            <a:stCxn id="79"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4"/>
          <p:cNvCxnSpPr>
            <a:stCxn id="79"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5"/>
          <p:cNvCxnSpPr>
            <a:stCxn id="92" idx="4"/>
            <a:endCxn id="92"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6"/>
          <p:cNvCxnSpPr>
            <a:stCxn id="92"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7"/>
          <p:cNvCxnSpPr>
            <a:stCxn id="92"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8"/>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0" name="Shape 1119"/>
          <p:cNvCxnSpPr>
            <a:stCxn id="92" idx="4"/>
            <a:endCxn id="89"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1" name="Shape 1120"/>
          <p:cNvCxnSpPr>
            <a:stCxn id="92"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21"/>
          <p:cNvCxnSpPr>
            <a:stCxn id="92"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3" name="Shape 1122"/>
          <p:cNvCxnSpPr>
            <a:stCxn id="92"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4"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endParaRPr lang="en" b="1" kern="0" dirty="0">
              <a:solidFill>
                <a:srgbClr val="37AAED"/>
              </a:solidFill>
              <a:latin typeface="Arial"/>
              <a:ea typeface="Arial"/>
              <a:cs typeface="Arial"/>
              <a:sym typeface="Arial"/>
              <a:rtl val="0"/>
            </a:endParaRPr>
          </a:p>
        </p:txBody>
      </p:sp>
      <p:sp>
        <p:nvSpPr>
          <p:cNvPr id="115" name="TextBox 114"/>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6" name="TextBox 115"/>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17" name="TextBox 116"/>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98</a:t>
            </a:fld>
            <a:endParaRPr lang="en">
              <a:solidFill>
                <a:srgbClr val="000000"/>
              </a:solidFill>
            </a:endParaRPr>
          </a:p>
        </p:txBody>
      </p:sp>
    </p:spTree>
    <p:extLst>
      <p:ext uri="{BB962C8B-B14F-4D97-AF65-F5344CB8AC3E}">
        <p14:creationId xmlns:p14="http://schemas.microsoft.com/office/powerpoint/2010/main" val="2122348515"/>
      </p:ext>
    </p:extLst>
  </p:cSld>
  <p:clrMapOvr>
    <a:masterClrMapping/>
  </p:clrMapOvr>
  <p:transition spd="slow">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Shape 1248"/>
          <p:cNvSpPr txBox="1">
            <a:spLocks noGrp="1"/>
          </p:cNvSpPr>
          <p:nvPr>
            <p:ph type="title"/>
          </p:nvPr>
        </p:nvSpPr>
        <p:spPr>
          <a:xfrm>
            <a:off x="337978" y="546653"/>
            <a:ext cx="8520599" cy="763599"/>
          </a:xfrm>
          <a:prstGeom prst="rect">
            <a:avLst/>
          </a:prstGeom>
          <a:noFill/>
          <a:ln>
            <a:noFill/>
          </a:ln>
        </p:spPr>
        <p:txBody>
          <a:bodyPr lIns="91425" tIns="91425" rIns="91425" bIns="91425" anchor="b" anchorCtr="0">
            <a:noAutofit/>
          </a:bodyPr>
          <a:lstStyle/>
          <a:p>
            <a:pPr lvl="0">
              <a:buClr>
                <a:schemeClr val="lt1"/>
              </a:buClr>
              <a:buSzPct val="25000"/>
            </a:pPr>
            <a:r>
              <a:rPr lang="en-US" sz="4400" dirty="0">
                <a:solidFill>
                  <a:schemeClr val="tx1"/>
                </a:solidFill>
                <a:latin typeface="Cambria"/>
              </a:rPr>
              <a:t>Dumb Inference by Hill-Climbing</a:t>
            </a:r>
            <a:endParaRPr lang="en" sz="4400" b="1" i="0" u="none" strike="noStrike" cap="none" baseline="0" dirty="0">
              <a:solidFill>
                <a:schemeClr val="lt1"/>
              </a:solidFill>
              <a:sym typeface="Arial"/>
              <a:rtl val="0"/>
            </a:endParaRPr>
          </a:p>
        </p:txBody>
      </p:sp>
      <p:sp>
        <p:nvSpPr>
          <p:cNvPr id="1304" name="Shape 1304"/>
          <p:cNvSpPr/>
          <p:nvPr/>
        </p:nvSpPr>
        <p:spPr>
          <a:xfrm>
            <a:off x="3675378"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8e-3</a:t>
            </a:r>
          </a:p>
        </p:txBody>
      </p:sp>
      <p:sp>
        <p:nvSpPr>
          <p:cNvPr id="1305" name="Shape 1305"/>
          <p:cNvSpPr/>
          <p:nvPr/>
        </p:nvSpPr>
        <p:spPr>
          <a:xfrm>
            <a:off x="5093351" y="17273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0.01</a:t>
            </a:r>
          </a:p>
        </p:txBody>
      </p:sp>
      <p:sp>
        <p:nvSpPr>
          <p:cNvPr id="1306" name="Shape 1306"/>
          <p:cNvSpPr/>
          <p:nvPr/>
        </p:nvSpPr>
        <p:spPr>
          <a:xfrm>
            <a:off x="6456685"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a:solidFill>
                  <a:srgbClr val="000000"/>
                </a:solidFill>
                <a:latin typeface="Arial"/>
                <a:ea typeface="Arial"/>
                <a:cs typeface="Arial"/>
                <a:sym typeface="Arial"/>
                <a:rtl val="0"/>
              </a:rPr>
              <a:t>0.05</a:t>
            </a:r>
          </a:p>
        </p:txBody>
      </p:sp>
      <p:sp>
        <p:nvSpPr>
          <p:cNvPr id="1307" name="Shape 1307"/>
          <p:cNvSpPr/>
          <p:nvPr/>
        </p:nvSpPr>
        <p:spPr>
          <a:xfrm>
            <a:off x="7805108" y="1750923"/>
            <a:ext cx="789000" cy="431197"/>
          </a:xfrm>
          <a:prstGeom prst="wedgeEllipseCallout">
            <a:avLst>
              <a:gd name="adj1" fmla="val -20833"/>
              <a:gd name="adj2" fmla="val 625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buClr>
                <a:srgbClr val="000000"/>
              </a:buClr>
              <a:buSzPct val="25000"/>
              <a:buFont typeface="Arial"/>
              <a:buNone/>
            </a:pPr>
            <a:r>
              <a:rPr lang="en" sz="1400" kern="0" dirty="0">
                <a:solidFill>
                  <a:srgbClr val="000000"/>
                </a:solidFill>
                <a:latin typeface="Arial"/>
                <a:ea typeface="Arial"/>
                <a:cs typeface="Arial"/>
                <a:sym typeface="Arial"/>
                <a:rtl val="0"/>
              </a:rPr>
              <a:t>0.02</a:t>
            </a:r>
          </a:p>
        </p:txBody>
      </p:sp>
      <p:sp>
        <p:nvSpPr>
          <p:cNvPr id="63" name="Shape 1069"/>
          <p:cNvSpPr/>
          <p:nvPr/>
        </p:nvSpPr>
        <p:spPr>
          <a:xfrm>
            <a:off x="2888048" y="2355317"/>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4" name="Shape 1070"/>
          <p:cNvSpPr/>
          <p:nvPr/>
        </p:nvSpPr>
        <p:spPr>
          <a:xfrm>
            <a:off x="4823381" y="3971615"/>
            <a:ext cx="1724002"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r>
              <a:rPr lang="en-US" b="1" kern="0" dirty="0" smtClean="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sp>
        <p:nvSpPr>
          <p:cNvPr id="65" name="Shape 1071"/>
          <p:cNvSpPr/>
          <p:nvPr/>
        </p:nvSpPr>
        <p:spPr>
          <a:xfrm>
            <a:off x="4846471" y="5468958"/>
            <a:ext cx="1660907"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riz’ajnz</a:t>
            </a:r>
          </a:p>
        </p:txBody>
      </p:sp>
      <p:sp>
        <p:nvSpPr>
          <p:cNvPr id="66" name="Shape 1072"/>
          <p:cNvSpPr/>
          <p:nvPr/>
        </p:nvSpPr>
        <p:spPr>
          <a:xfrm>
            <a:off x="2399107" y="3981187"/>
            <a:ext cx="21843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r>
              <a:rPr lang="en-US" b="1" kern="0" dirty="0" smtClean="0">
                <a:solidFill>
                  <a:srgbClr val="FF0000"/>
                </a:solidFill>
                <a:latin typeface="Arial"/>
                <a:ea typeface="Arial"/>
                <a:cs typeface="Arial"/>
                <a:sym typeface="Arial"/>
                <a:rtl val="0"/>
              </a:rPr>
              <a:t>foo</a:t>
            </a:r>
            <a:endParaRPr lang="en" b="1" kern="0" dirty="0">
              <a:solidFill>
                <a:srgbClr val="FF0000"/>
              </a:solidFill>
              <a:latin typeface="Arial"/>
              <a:ea typeface="Arial"/>
              <a:cs typeface="Arial"/>
              <a:sym typeface="Arial"/>
              <a:rtl val="0"/>
            </a:endParaRPr>
          </a:p>
        </p:txBody>
      </p:sp>
      <p:sp>
        <p:nvSpPr>
          <p:cNvPr id="67" name="Shape 1073"/>
          <p:cNvSpPr/>
          <p:nvPr/>
        </p:nvSpPr>
        <p:spPr>
          <a:xfrm>
            <a:off x="2348291" y="5460937"/>
            <a:ext cx="2286598"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r,εzɪgn’eɪʃn</a:t>
            </a:r>
          </a:p>
        </p:txBody>
      </p:sp>
      <p:cxnSp>
        <p:nvCxnSpPr>
          <p:cNvPr id="68" name="Shape 1074"/>
          <p:cNvCxnSpPr>
            <a:stCxn id="64" idx="4"/>
            <a:endCxn id="65" idx="0"/>
          </p:cNvCxnSpPr>
          <p:nvPr/>
        </p:nvCxnSpPr>
        <p:spPr>
          <a:xfrm flipH="1">
            <a:off x="5676925" y="4616015"/>
            <a:ext cx="8457" cy="852943"/>
          </a:xfrm>
          <a:prstGeom prst="straightConnector1">
            <a:avLst/>
          </a:prstGeom>
          <a:noFill/>
          <a:ln w="28575" cap="flat" cmpd="sng">
            <a:solidFill>
              <a:schemeClr val="dk2"/>
            </a:solidFill>
            <a:prstDash val="solid"/>
            <a:round/>
            <a:headEnd type="none" w="med" len="med"/>
            <a:tailEnd type="none" w="med" len="med"/>
          </a:ln>
        </p:spPr>
      </p:cxnSp>
      <p:sp>
        <p:nvSpPr>
          <p:cNvPr id="69" name="Shape 1075"/>
          <p:cNvSpPr/>
          <p:nvPr/>
        </p:nvSpPr>
        <p:spPr>
          <a:xfrm>
            <a:off x="5579303" y="4875426"/>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0" name="Shape 1076"/>
          <p:cNvCxnSpPr/>
          <p:nvPr/>
        </p:nvCxnSpPr>
        <p:spPr>
          <a:xfrm>
            <a:off x="4846471" y="2999257"/>
            <a:ext cx="840000" cy="431199"/>
          </a:xfrm>
          <a:prstGeom prst="straightConnector1">
            <a:avLst/>
          </a:prstGeom>
          <a:noFill/>
          <a:ln w="19050" cap="flat" cmpd="sng">
            <a:solidFill>
              <a:schemeClr val="dk2"/>
            </a:solidFill>
            <a:prstDash val="solid"/>
            <a:round/>
            <a:headEnd type="none" w="med" len="med"/>
            <a:tailEnd type="none" w="med" len="med"/>
          </a:ln>
        </p:spPr>
      </p:cxnSp>
      <p:sp>
        <p:nvSpPr>
          <p:cNvPr id="71" name="Shape 1077"/>
          <p:cNvSpPr/>
          <p:nvPr/>
        </p:nvSpPr>
        <p:spPr>
          <a:xfrm>
            <a:off x="5586142" y="343039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2" name="Shape 1078"/>
          <p:cNvCxnSpPr>
            <a:stCxn id="63" idx="4"/>
          </p:cNvCxnSpPr>
          <p:nvPr/>
        </p:nvCxnSpPr>
        <p:spPr>
          <a:xfrm flipH="1">
            <a:off x="3482948" y="2999717"/>
            <a:ext cx="300" cy="415600"/>
          </a:xfrm>
          <a:prstGeom prst="straightConnector1">
            <a:avLst/>
          </a:prstGeom>
          <a:noFill/>
          <a:ln w="19050" cap="flat" cmpd="sng">
            <a:solidFill>
              <a:schemeClr val="dk2"/>
            </a:solidFill>
            <a:prstDash val="solid"/>
            <a:round/>
            <a:headEnd type="none" w="med" len="med"/>
            <a:tailEnd type="none" w="med" len="med"/>
          </a:ln>
        </p:spPr>
      </p:cxnSp>
      <p:cxnSp>
        <p:nvCxnSpPr>
          <p:cNvPr id="73" name="Shape 1079"/>
          <p:cNvCxnSpPr>
            <a:stCxn id="66" idx="4"/>
            <a:endCxn id="67" idx="0"/>
          </p:cNvCxnSpPr>
          <p:nvPr/>
        </p:nvCxnSpPr>
        <p:spPr>
          <a:xfrm>
            <a:off x="3491257" y="4625587"/>
            <a:ext cx="333" cy="835350"/>
          </a:xfrm>
          <a:prstGeom prst="straightConnector1">
            <a:avLst/>
          </a:prstGeom>
          <a:noFill/>
          <a:ln w="28575" cap="flat" cmpd="sng">
            <a:solidFill>
              <a:schemeClr val="dk2"/>
            </a:solidFill>
            <a:prstDash val="solid"/>
            <a:round/>
            <a:headEnd type="none" w="med" len="med"/>
            <a:tailEnd type="none" w="med" len="med"/>
          </a:ln>
        </p:spPr>
      </p:cxnSp>
      <p:sp>
        <p:nvSpPr>
          <p:cNvPr id="74" name="Shape 1080"/>
          <p:cNvSpPr/>
          <p:nvPr/>
        </p:nvSpPr>
        <p:spPr>
          <a:xfrm>
            <a:off x="3391398" y="485759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5" name="Shape 1081"/>
          <p:cNvSpPr/>
          <p:nvPr/>
        </p:nvSpPr>
        <p:spPr>
          <a:xfrm>
            <a:off x="3382620" y="3415329"/>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76" name="Shape 1082"/>
          <p:cNvCxnSpPr>
            <a:stCxn id="117" idx="4"/>
            <a:endCxn id="75" idx="0"/>
          </p:cNvCxnSpPr>
          <p:nvPr/>
        </p:nvCxnSpPr>
        <p:spPr>
          <a:xfrm flipH="1">
            <a:off x="3482819" y="2999256"/>
            <a:ext cx="1409832" cy="416073"/>
          </a:xfrm>
          <a:prstGeom prst="straightConnector1">
            <a:avLst/>
          </a:prstGeom>
          <a:noFill/>
          <a:ln w="19050" cap="flat" cmpd="sng">
            <a:solidFill>
              <a:schemeClr val="dk2"/>
            </a:solidFill>
            <a:prstDash val="solid"/>
            <a:round/>
            <a:headEnd type="none" w="med" len="med"/>
            <a:tailEnd type="none" w="med" len="med"/>
          </a:ln>
        </p:spPr>
      </p:cxnSp>
      <p:cxnSp>
        <p:nvCxnSpPr>
          <p:cNvPr id="77" name="Shape 1083"/>
          <p:cNvCxnSpPr>
            <a:stCxn id="75" idx="2"/>
            <a:endCxn id="66" idx="0"/>
          </p:cNvCxnSpPr>
          <p:nvPr/>
        </p:nvCxnSpPr>
        <p:spPr>
          <a:xfrm>
            <a:off x="3482820" y="3615727"/>
            <a:ext cx="8400" cy="365600"/>
          </a:xfrm>
          <a:prstGeom prst="straightConnector1">
            <a:avLst/>
          </a:prstGeom>
          <a:noFill/>
          <a:ln w="19050" cap="flat" cmpd="sng">
            <a:solidFill>
              <a:schemeClr val="dk2"/>
            </a:solidFill>
            <a:prstDash val="solid"/>
            <a:round/>
            <a:headEnd type="none" w="med" len="med"/>
            <a:tailEnd type="none" w="med" len="med"/>
          </a:ln>
        </p:spPr>
      </p:cxnSp>
      <p:sp>
        <p:nvSpPr>
          <p:cNvPr id="78" name="Shape 1084"/>
          <p:cNvSpPr/>
          <p:nvPr/>
        </p:nvSpPr>
        <p:spPr>
          <a:xfrm>
            <a:off x="4792501" y="18546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sp>
        <p:nvSpPr>
          <p:cNvPr id="79" name="Shape 1085"/>
          <p:cNvSpPr/>
          <p:nvPr/>
        </p:nvSpPr>
        <p:spPr>
          <a:xfrm>
            <a:off x="3388260" y="1854882"/>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0" name="Shape 1086"/>
          <p:cNvCxnSpPr>
            <a:stCxn id="78" idx="2"/>
          </p:cNvCxnSpPr>
          <p:nvPr/>
        </p:nvCxnSpPr>
        <p:spPr>
          <a:xfrm>
            <a:off x="4892700" y="2055043"/>
            <a:ext cx="0" cy="300000"/>
          </a:xfrm>
          <a:prstGeom prst="straightConnector1">
            <a:avLst/>
          </a:prstGeom>
          <a:noFill/>
          <a:ln w="19050" cap="flat" cmpd="sng">
            <a:solidFill>
              <a:schemeClr val="dk2"/>
            </a:solidFill>
            <a:prstDash val="solid"/>
            <a:round/>
            <a:headEnd type="none" w="med" len="med"/>
            <a:tailEnd type="none" w="med" len="med"/>
          </a:ln>
        </p:spPr>
      </p:cxnSp>
      <p:cxnSp>
        <p:nvCxnSpPr>
          <p:cNvPr id="81" name="Shape 1087"/>
          <p:cNvCxnSpPr>
            <a:stCxn id="79" idx="2"/>
            <a:endCxn id="63" idx="0"/>
          </p:cNvCxnSpPr>
          <p:nvPr/>
        </p:nvCxnSpPr>
        <p:spPr>
          <a:xfrm flipH="1">
            <a:off x="3483248" y="2055281"/>
            <a:ext cx="5211" cy="300036"/>
          </a:xfrm>
          <a:prstGeom prst="straightConnector1">
            <a:avLst/>
          </a:prstGeom>
          <a:noFill/>
          <a:ln w="19050" cap="flat" cmpd="sng">
            <a:solidFill>
              <a:schemeClr val="dk2"/>
            </a:solidFill>
            <a:prstDash val="solid"/>
            <a:round/>
            <a:headEnd type="none" w="med" len="med"/>
            <a:tailEnd type="none" w="med" len="med"/>
          </a:ln>
        </p:spPr>
      </p:cxnSp>
      <p:sp>
        <p:nvSpPr>
          <p:cNvPr id="82" name="Shape 1088"/>
          <p:cNvSpPr/>
          <p:nvPr/>
        </p:nvSpPr>
        <p:spPr>
          <a:xfrm>
            <a:off x="5718448" y="2402088"/>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FF0000"/>
                </a:solidFill>
                <a:latin typeface="Arial"/>
                <a:ea typeface="Arial"/>
                <a:cs typeface="Arial"/>
                <a:sym typeface="Arial"/>
                <a:rtl val="0"/>
              </a:rPr>
              <a:t>s</a:t>
            </a:r>
            <a:endParaRPr lang="en" b="1" kern="0" dirty="0">
              <a:solidFill>
                <a:srgbClr val="FF0000"/>
              </a:solidFill>
              <a:latin typeface="Arial"/>
              <a:ea typeface="Arial"/>
              <a:cs typeface="Arial"/>
              <a:sym typeface="Arial"/>
              <a:rtl val="0"/>
            </a:endParaRPr>
          </a:p>
        </p:txBody>
      </p:sp>
      <p:cxnSp>
        <p:nvCxnSpPr>
          <p:cNvPr id="83" name="Shape 1089"/>
          <p:cNvCxnSpPr>
            <a:stCxn id="64" idx="0"/>
            <a:endCxn id="71" idx="2"/>
          </p:cNvCxnSpPr>
          <p:nvPr/>
        </p:nvCxnSpPr>
        <p:spPr>
          <a:xfrm flipV="1">
            <a:off x="5685382" y="3630797"/>
            <a:ext cx="959" cy="340818"/>
          </a:xfrm>
          <a:prstGeom prst="straightConnector1">
            <a:avLst/>
          </a:prstGeom>
          <a:noFill/>
          <a:ln w="19050" cap="flat" cmpd="sng">
            <a:solidFill>
              <a:schemeClr val="dk2"/>
            </a:solidFill>
            <a:prstDash val="solid"/>
            <a:round/>
            <a:headEnd type="none" w="med" len="med"/>
            <a:tailEnd type="none" w="med" len="med"/>
          </a:ln>
        </p:spPr>
      </p:cxnSp>
      <p:cxnSp>
        <p:nvCxnSpPr>
          <p:cNvPr id="84" name="Shape 1090"/>
          <p:cNvCxnSpPr>
            <a:stCxn id="82" idx="4"/>
            <a:endCxn id="71" idx="0"/>
          </p:cNvCxnSpPr>
          <p:nvPr/>
        </p:nvCxnSpPr>
        <p:spPr>
          <a:xfrm flipH="1">
            <a:off x="5686341" y="3046488"/>
            <a:ext cx="627307" cy="383910"/>
          </a:xfrm>
          <a:prstGeom prst="straightConnector1">
            <a:avLst/>
          </a:prstGeom>
          <a:noFill/>
          <a:ln w="19050" cap="flat" cmpd="sng">
            <a:solidFill>
              <a:schemeClr val="dk2"/>
            </a:solidFill>
            <a:prstDash val="solid"/>
            <a:round/>
            <a:headEnd type="none" w="med" len="med"/>
            <a:tailEnd type="none" w="med" len="med"/>
          </a:ln>
        </p:spPr>
      </p:cxnSp>
      <p:sp>
        <p:nvSpPr>
          <p:cNvPr id="85" name="Shape 1091"/>
          <p:cNvSpPr/>
          <p:nvPr/>
        </p:nvSpPr>
        <p:spPr>
          <a:xfrm>
            <a:off x="6208444" y="1878245"/>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86" name="Shape 1092"/>
          <p:cNvCxnSpPr>
            <a:stCxn id="85" idx="2"/>
            <a:endCxn id="82" idx="0"/>
          </p:cNvCxnSpPr>
          <p:nvPr/>
        </p:nvCxnSpPr>
        <p:spPr>
          <a:xfrm>
            <a:off x="6308643" y="2078644"/>
            <a:ext cx="5005" cy="323444"/>
          </a:xfrm>
          <a:prstGeom prst="straightConnector1">
            <a:avLst/>
          </a:prstGeom>
          <a:noFill/>
          <a:ln w="19050" cap="flat" cmpd="sng">
            <a:solidFill>
              <a:schemeClr val="dk2"/>
            </a:solidFill>
            <a:prstDash val="solid"/>
            <a:round/>
            <a:headEnd type="none" w="med" len="med"/>
            <a:tailEnd type="none" w="med" len="med"/>
          </a:ln>
        </p:spPr>
      </p:cxnSp>
      <p:sp>
        <p:nvSpPr>
          <p:cNvPr id="87" name="Shape 1093"/>
          <p:cNvSpPr/>
          <p:nvPr/>
        </p:nvSpPr>
        <p:spPr>
          <a:xfrm>
            <a:off x="6735673" y="3971956"/>
            <a:ext cx="1761767"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a:solidFill>
                  <a:srgbClr val="37AAED"/>
                </a:solidFill>
                <a:latin typeface="Arial"/>
                <a:ea typeface="Arial"/>
                <a:cs typeface="Arial"/>
                <a:sym typeface="Arial"/>
                <a:rtl val="0"/>
              </a:rPr>
              <a:t>b</a:t>
            </a:r>
            <a:r>
              <a:rPr lang="en-US" b="1" kern="0" dirty="0" smtClean="0">
                <a:solidFill>
                  <a:srgbClr val="37AAED"/>
                </a:solidFill>
                <a:latin typeface="Arial"/>
                <a:ea typeface="Arial"/>
                <a:cs typeface="Arial"/>
                <a:sym typeface="Arial"/>
                <a:rtl val="0"/>
              </a:rPr>
              <a:t>ar#</a:t>
            </a: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sp>
        <p:nvSpPr>
          <p:cNvPr id="88" name="Shape 1094"/>
          <p:cNvSpPr/>
          <p:nvPr/>
        </p:nvSpPr>
        <p:spPr>
          <a:xfrm>
            <a:off x="6860329" y="5469301"/>
            <a:ext cx="1512454" cy="644400"/>
          </a:xfrm>
          <a:prstGeom prst="ellipse">
            <a:avLst/>
          </a:prstGeom>
          <a:solidFill>
            <a:srgbClr val="D9D9D9"/>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b="1" kern="0" dirty="0">
                <a:solidFill>
                  <a:srgbClr val="E013FF"/>
                </a:solidFill>
                <a:latin typeface="Arial"/>
                <a:ea typeface="Arial"/>
                <a:cs typeface="Arial"/>
                <a:sym typeface="Arial"/>
                <a:rtl val="0"/>
              </a:rPr>
              <a:t>riz’ajnd</a:t>
            </a:r>
          </a:p>
        </p:txBody>
      </p:sp>
      <p:cxnSp>
        <p:nvCxnSpPr>
          <p:cNvPr id="89" name="Shape 1095"/>
          <p:cNvCxnSpPr>
            <a:stCxn id="87" idx="4"/>
            <a:endCxn id="88" idx="0"/>
          </p:cNvCxnSpPr>
          <p:nvPr/>
        </p:nvCxnSpPr>
        <p:spPr>
          <a:xfrm flipH="1">
            <a:off x="7616556" y="4616356"/>
            <a:ext cx="1" cy="852945"/>
          </a:xfrm>
          <a:prstGeom prst="straightConnector1">
            <a:avLst/>
          </a:prstGeom>
          <a:noFill/>
          <a:ln w="28575" cap="flat" cmpd="sng">
            <a:solidFill>
              <a:schemeClr val="dk2"/>
            </a:solidFill>
            <a:prstDash val="solid"/>
            <a:round/>
            <a:headEnd type="none" w="med" len="med"/>
            <a:tailEnd type="none" w="med" len="med"/>
          </a:ln>
        </p:spPr>
      </p:cxnSp>
      <p:sp>
        <p:nvSpPr>
          <p:cNvPr id="90" name="Shape 1096"/>
          <p:cNvSpPr/>
          <p:nvPr/>
        </p:nvSpPr>
        <p:spPr>
          <a:xfrm>
            <a:off x="7516357" y="4875768"/>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1" name="Shape 1097"/>
          <p:cNvCxnSpPr>
            <a:stCxn id="117" idx="4"/>
            <a:endCxn id="92" idx="0"/>
          </p:cNvCxnSpPr>
          <p:nvPr/>
        </p:nvCxnSpPr>
        <p:spPr>
          <a:xfrm>
            <a:off x="4892651" y="2999256"/>
            <a:ext cx="2723905" cy="431484"/>
          </a:xfrm>
          <a:prstGeom prst="straightConnector1">
            <a:avLst/>
          </a:prstGeom>
          <a:noFill/>
          <a:ln w="19050" cap="flat" cmpd="sng">
            <a:solidFill>
              <a:schemeClr val="dk2"/>
            </a:solidFill>
            <a:prstDash val="solid"/>
            <a:round/>
            <a:headEnd type="none" w="med" len="med"/>
            <a:tailEnd type="none" w="med" len="med"/>
          </a:ln>
        </p:spPr>
      </p:cxnSp>
      <p:sp>
        <p:nvSpPr>
          <p:cNvPr id="92" name="Shape 1098"/>
          <p:cNvSpPr/>
          <p:nvPr/>
        </p:nvSpPr>
        <p:spPr>
          <a:xfrm>
            <a:off x="7516357" y="3430740"/>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3" name="Shape 1099"/>
          <p:cNvCxnSpPr>
            <a:stCxn id="87" idx="0"/>
            <a:endCxn id="92" idx="2"/>
          </p:cNvCxnSpPr>
          <p:nvPr/>
        </p:nvCxnSpPr>
        <p:spPr>
          <a:xfrm flipH="1" flipV="1">
            <a:off x="7616556" y="3631139"/>
            <a:ext cx="1" cy="340817"/>
          </a:xfrm>
          <a:prstGeom prst="straightConnector1">
            <a:avLst/>
          </a:prstGeom>
          <a:noFill/>
          <a:ln w="19050" cap="flat" cmpd="sng">
            <a:solidFill>
              <a:schemeClr val="dk2"/>
            </a:solidFill>
            <a:prstDash val="solid"/>
            <a:round/>
            <a:headEnd type="none" w="med" len="med"/>
            <a:tailEnd type="none" w="med" len="med"/>
          </a:ln>
        </p:spPr>
      </p:cxnSp>
      <p:cxnSp>
        <p:nvCxnSpPr>
          <p:cNvPr id="94" name="Shape 1100"/>
          <p:cNvCxnSpPr>
            <a:endCxn id="92" idx="0"/>
          </p:cNvCxnSpPr>
          <p:nvPr/>
        </p:nvCxnSpPr>
        <p:spPr>
          <a:xfrm>
            <a:off x="7603306" y="3084740"/>
            <a:ext cx="13250" cy="346000"/>
          </a:xfrm>
          <a:prstGeom prst="straightConnector1">
            <a:avLst/>
          </a:prstGeom>
          <a:noFill/>
          <a:ln w="19050" cap="flat" cmpd="sng">
            <a:solidFill>
              <a:schemeClr val="dk2"/>
            </a:solidFill>
            <a:prstDash val="solid"/>
            <a:round/>
            <a:headEnd type="none" w="med" len="med"/>
            <a:tailEnd type="none" w="med" len="med"/>
          </a:ln>
        </p:spPr>
      </p:cxnSp>
      <p:sp>
        <p:nvSpPr>
          <p:cNvPr id="95" name="Shape 1101"/>
          <p:cNvSpPr/>
          <p:nvPr/>
        </p:nvSpPr>
        <p:spPr>
          <a:xfrm>
            <a:off x="7021356" y="2440284"/>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FF0000"/>
                </a:solidFill>
                <a:latin typeface="Arial"/>
                <a:ea typeface="Arial"/>
                <a:cs typeface="Arial"/>
                <a:sym typeface="Arial"/>
                <a:rtl val="0"/>
              </a:rPr>
              <a:t>da</a:t>
            </a:r>
            <a:endParaRPr lang="en" b="1" kern="0" dirty="0">
              <a:solidFill>
                <a:srgbClr val="FF0000"/>
              </a:solidFill>
              <a:latin typeface="Arial"/>
              <a:ea typeface="Arial"/>
              <a:cs typeface="Arial"/>
              <a:sym typeface="Arial"/>
              <a:rtl val="0"/>
            </a:endParaRPr>
          </a:p>
        </p:txBody>
      </p:sp>
      <p:cxnSp>
        <p:nvCxnSpPr>
          <p:cNvPr id="96" name="Shape 1102"/>
          <p:cNvCxnSpPr>
            <a:stCxn id="97" idx="2"/>
            <a:endCxn id="95" idx="0"/>
          </p:cNvCxnSpPr>
          <p:nvPr/>
        </p:nvCxnSpPr>
        <p:spPr>
          <a:xfrm>
            <a:off x="7616556" y="2097742"/>
            <a:ext cx="0" cy="342542"/>
          </a:xfrm>
          <a:prstGeom prst="straightConnector1">
            <a:avLst/>
          </a:prstGeom>
          <a:noFill/>
          <a:ln w="19050" cap="flat" cmpd="sng">
            <a:solidFill>
              <a:schemeClr val="dk2"/>
            </a:solidFill>
            <a:prstDash val="solid"/>
            <a:round/>
            <a:headEnd type="none" w="med" len="med"/>
            <a:tailEnd type="none" w="med" len="med"/>
          </a:ln>
        </p:spPr>
      </p:cxnSp>
      <p:sp>
        <p:nvSpPr>
          <p:cNvPr id="97" name="Shape 1103"/>
          <p:cNvSpPr/>
          <p:nvPr/>
        </p:nvSpPr>
        <p:spPr>
          <a:xfrm>
            <a:off x="7516357" y="1897343"/>
            <a:ext cx="200398" cy="200399"/>
          </a:xfrm>
          <a:prstGeom prst="rect">
            <a:avLst/>
          </a:prstGeom>
          <a:solidFill>
            <a:srgbClr val="000000"/>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algn="l" eaLnBrk="1" fontAlgn="auto" hangingPunct="1">
              <a:spcBef>
                <a:spcPts val="0"/>
              </a:spcBef>
              <a:spcAft>
                <a:spcPts val="0"/>
              </a:spcAft>
              <a:buClr>
                <a:srgbClr val="000000"/>
              </a:buClr>
              <a:buSzTx/>
              <a:buFont typeface="Arial"/>
              <a:buNone/>
            </a:pPr>
            <a:endParaRPr sz="1400" kern="0">
              <a:solidFill>
                <a:srgbClr val="000000"/>
              </a:solidFill>
              <a:latin typeface="Arial"/>
              <a:ea typeface="Arial"/>
              <a:cs typeface="Arial"/>
              <a:sym typeface="Arial"/>
              <a:rtl val="0"/>
            </a:endParaRPr>
          </a:p>
        </p:txBody>
      </p:sp>
      <p:cxnSp>
        <p:nvCxnSpPr>
          <p:cNvPr id="98" name="Shape 1104"/>
          <p:cNvCxnSpPr>
            <a:stCxn id="63" idx="4"/>
          </p:cNvCxnSpPr>
          <p:nvPr/>
        </p:nvCxnSpPr>
        <p:spPr>
          <a:xfrm flipH="1">
            <a:off x="2961848" y="2999717"/>
            <a:ext cx="521400" cy="271600"/>
          </a:xfrm>
          <a:prstGeom prst="straightConnector1">
            <a:avLst/>
          </a:prstGeom>
          <a:noFill/>
          <a:ln w="19050" cap="flat" cmpd="sng">
            <a:solidFill>
              <a:schemeClr val="dk2"/>
            </a:solidFill>
            <a:prstDash val="solid"/>
            <a:round/>
            <a:headEnd type="none" w="med" len="med"/>
            <a:tailEnd type="none" w="med" len="med"/>
          </a:ln>
        </p:spPr>
      </p:cxnSp>
      <p:cxnSp>
        <p:nvCxnSpPr>
          <p:cNvPr id="99" name="Shape 1105"/>
          <p:cNvCxnSpPr>
            <a:stCxn id="63" idx="4"/>
          </p:cNvCxnSpPr>
          <p:nvPr/>
        </p:nvCxnSpPr>
        <p:spPr>
          <a:xfrm flipH="1">
            <a:off x="3187448" y="2999717"/>
            <a:ext cx="295800" cy="261200"/>
          </a:xfrm>
          <a:prstGeom prst="straightConnector1">
            <a:avLst/>
          </a:prstGeom>
          <a:noFill/>
          <a:ln w="19050" cap="flat" cmpd="sng">
            <a:solidFill>
              <a:schemeClr val="dk2"/>
            </a:solidFill>
            <a:prstDash val="solid"/>
            <a:round/>
            <a:headEnd type="none" w="med" len="med"/>
            <a:tailEnd type="none" w="med" len="med"/>
          </a:ln>
        </p:spPr>
      </p:cxnSp>
      <p:cxnSp>
        <p:nvCxnSpPr>
          <p:cNvPr id="100" name="Shape 1106"/>
          <p:cNvCxnSpPr>
            <a:stCxn id="63" idx="4"/>
          </p:cNvCxnSpPr>
          <p:nvPr/>
        </p:nvCxnSpPr>
        <p:spPr>
          <a:xfrm flipH="1">
            <a:off x="2735048" y="2999717"/>
            <a:ext cx="748200" cy="248400"/>
          </a:xfrm>
          <a:prstGeom prst="straightConnector1">
            <a:avLst/>
          </a:prstGeom>
          <a:noFill/>
          <a:ln w="19050" cap="flat" cmpd="sng">
            <a:solidFill>
              <a:schemeClr val="dk2"/>
            </a:solidFill>
            <a:prstDash val="solid"/>
            <a:round/>
            <a:headEnd type="none" w="med" len="med"/>
            <a:tailEnd type="none" w="med" len="med"/>
          </a:ln>
        </p:spPr>
      </p:cxnSp>
      <p:cxnSp>
        <p:nvCxnSpPr>
          <p:cNvPr id="101" name="Shape 1107"/>
          <p:cNvCxnSpPr/>
          <p:nvPr/>
        </p:nvCxnSpPr>
        <p:spPr>
          <a:xfrm flipH="1">
            <a:off x="4670972" y="2999257"/>
            <a:ext cx="175499" cy="273999"/>
          </a:xfrm>
          <a:prstGeom prst="straightConnector1">
            <a:avLst/>
          </a:prstGeom>
          <a:noFill/>
          <a:ln w="19050" cap="flat" cmpd="sng">
            <a:solidFill>
              <a:schemeClr val="dk2"/>
            </a:solidFill>
            <a:prstDash val="solid"/>
            <a:round/>
            <a:headEnd type="none" w="med" len="med"/>
            <a:tailEnd type="none" w="med" len="med"/>
          </a:ln>
        </p:spPr>
      </p:cxnSp>
      <p:cxnSp>
        <p:nvCxnSpPr>
          <p:cNvPr id="102" name="Shape 1108"/>
          <p:cNvCxnSpPr/>
          <p:nvPr/>
        </p:nvCxnSpPr>
        <p:spPr>
          <a:xfrm>
            <a:off x="4846472" y="2999257"/>
            <a:ext cx="125999" cy="273999"/>
          </a:xfrm>
          <a:prstGeom prst="straightConnector1">
            <a:avLst/>
          </a:prstGeom>
          <a:noFill/>
          <a:ln w="19050" cap="flat" cmpd="sng">
            <a:solidFill>
              <a:schemeClr val="dk2"/>
            </a:solidFill>
            <a:prstDash val="solid"/>
            <a:round/>
            <a:headEnd type="none" w="med" len="med"/>
            <a:tailEnd type="none" w="med" len="med"/>
          </a:ln>
        </p:spPr>
      </p:cxnSp>
      <p:cxnSp>
        <p:nvCxnSpPr>
          <p:cNvPr id="103" name="Shape 1109"/>
          <p:cNvCxnSpPr>
            <a:stCxn id="63" idx="4"/>
          </p:cNvCxnSpPr>
          <p:nvPr/>
        </p:nvCxnSpPr>
        <p:spPr>
          <a:xfrm>
            <a:off x="3483248" y="2999717"/>
            <a:ext cx="165900" cy="236000"/>
          </a:xfrm>
          <a:prstGeom prst="straightConnector1">
            <a:avLst/>
          </a:prstGeom>
          <a:noFill/>
          <a:ln w="19050" cap="flat" cmpd="sng">
            <a:solidFill>
              <a:schemeClr val="dk2"/>
            </a:solidFill>
            <a:prstDash val="solid"/>
            <a:round/>
            <a:headEnd type="none" w="med" len="med"/>
            <a:tailEnd type="none" w="med" len="med"/>
          </a:ln>
        </p:spPr>
      </p:cxnSp>
      <p:cxnSp>
        <p:nvCxnSpPr>
          <p:cNvPr id="104" name="Shape 1110"/>
          <p:cNvCxnSpPr>
            <a:stCxn id="63" idx="4"/>
          </p:cNvCxnSpPr>
          <p:nvPr/>
        </p:nvCxnSpPr>
        <p:spPr>
          <a:xfrm>
            <a:off x="3483248" y="2999717"/>
            <a:ext cx="288000" cy="198000"/>
          </a:xfrm>
          <a:prstGeom prst="straightConnector1">
            <a:avLst/>
          </a:prstGeom>
          <a:noFill/>
          <a:ln w="19050" cap="flat" cmpd="sng">
            <a:solidFill>
              <a:schemeClr val="dk2"/>
            </a:solidFill>
            <a:prstDash val="solid"/>
            <a:round/>
            <a:headEnd type="none" w="med" len="med"/>
            <a:tailEnd type="none" w="med" len="med"/>
          </a:ln>
        </p:spPr>
      </p:cxnSp>
      <p:cxnSp>
        <p:nvCxnSpPr>
          <p:cNvPr id="105" name="Shape 1111"/>
          <p:cNvCxnSpPr>
            <a:stCxn id="82" idx="4"/>
          </p:cNvCxnSpPr>
          <p:nvPr/>
        </p:nvCxnSpPr>
        <p:spPr>
          <a:xfrm flipH="1">
            <a:off x="6138748" y="3046488"/>
            <a:ext cx="174900" cy="324800"/>
          </a:xfrm>
          <a:prstGeom prst="straightConnector1">
            <a:avLst/>
          </a:prstGeom>
          <a:noFill/>
          <a:ln w="19050" cap="flat" cmpd="sng">
            <a:solidFill>
              <a:schemeClr val="dk2"/>
            </a:solidFill>
            <a:prstDash val="solid"/>
            <a:round/>
            <a:headEnd type="none" w="med" len="med"/>
            <a:tailEnd type="none" w="med" len="med"/>
          </a:ln>
        </p:spPr>
      </p:cxnSp>
      <p:cxnSp>
        <p:nvCxnSpPr>
          <p:cNvPr id="106" name="Shape 1112"/>
          <p:cNvCxnSpPr>
            <a:stCxn id="82" idx="4"/>
          </p:cNvCxnSpPr>
          <p:nvPr/>
        </p:nvCxnSpPr>
        <p:spPr>
          <a:xfrm>
            <a:off x="6313648" y="3046488"/>
            <a:ext cx="32100" cy="299200"/>
          </a:xfrm>
          <a:prstGeom prst="straightConnector1">
            <a:avLst/>
          </a:prstGeom>
          <a:noFill/>
          <a:ln w="19050" cap="flat" cmpd="sng">
            <a:solidFill>
              <a:schemeClr val="dk2"/>
            </a:solidFill>
            <a:prstDash val="solid"/>
            <a:round/>
            <a:headEnd type="none" w="med" len="med"/>
            <a:tailEnd type="none" w="med" len="med"/>
          </a:ln>
        </p:spPr>
      </p:cxnSp>
      <p:cxnSp>
        <p:nvCxnSpPr>
          <p:cNvPr id="107" name="Shape 1113"/>
          <p:cNvCxnSpPr>
            <a:stCxn id="82" idx="4"/>
          </p:cNvCxnSpPr>
          <p:nvPr/>
        </p:nvCxnSpPr>
        <p:spPr>
          <a:xfrm>
            <a:off x="6313648" y="3046488"/>
            <a:ext cx="220500" cy="286800"/>
          </a:xfrm>
          <a:prstGeom prst="straightConnector1">
            <a:avLst/>
          </a:prstGeom>
          <a:noFill/>
          <a:ln w="19050" cap="flat" cmpd="sng">
            <a:solidFill>
              <a:schemeClr val="dk2"/>
            </a:solidFill>
            <a:prstDash val="solid"/>
            <a:round/>
            <a:headEnd type="none" w="med" len="med"/>
            <a:tailEnd type="none" w="med" len="med"/>
          </a:ln>
        </p:spPr>
      </p:cxnSp>
      <p:cxnSp>
        <p:nvCxnSpPr>
          <p:cNvPr id="108" name="Shape 1114"/>
          <p:cNvCxnSpPr>
            <a:stCxn id="82" idx="4"/>
          </p:cNvCxnSpPr>
          <p:nvPr/>
        </p:nvCxnSpPr>
        <p:spPr>
          <a:xfrm>
            <a:off x="6313648" y="3046488"/>
            <a:ext cx="437100" cy="274000"/>
          </a:xfrm>
          <a:prstGeom prst="straightConnector1">
            <a:avLst/>
          </a:prstGeom>
          <a:noFill/>
          <a:ln w="19050" cap="flat" cmpd="sng">
            <a:solidFill>
              <a:schemeClr val="dk2"/>
            </a:solidFill>
            <a:prstDash val="solid"/>
            <a:round/>
            <a:headEnd type="none" w="med" len="med"/>
            <a:tailEnd type="none" w="med" len="med"/>
          </a:ln>
        </p:spPr>
      </p:cxnSp>
      <p:cxnSp>
        <p:nvCxnSpPr>
          <p:cNvPr id="109" name="Shape 1115"/>
          <p:cNvCxnSpPr>
            <a:stCxn id="95" idx="4"/>
            <a:endCxn id="95" idx="4"/>
          </p:cNvCxnSpPr>
          <p:nvPr/>
        </p:nvCxnSpPr>
        <p:spPr>
          <a:xfrm>
            <a:off x="7616556" y="3084684"/>
            <a:ext cx="0" cy="0"/>
          </a:xfrm>
          <a:prstGeom prst="straightConnector1">
            <a:avLst/>
          </a:prstGeom>
          <a:noFill/>
          <a:ln w="19050" cap="flat" cmpd="sng">
            <a:solidFill>
              <a:schemeClr val="dk2"/>
            </a:solidFill>
            <a:prstDash val="solid"/>
            <a:round/>
            <a:headEnd type="none" w="med" len="med"/>
            <a:tailEnd type="none" w="med" len="med"/>
          </a:ln>
        </p:spPr>
      </p:cxnSp>
      <p:cxnSp>
        <p:nvCxnSpPr>
          <p:cNvPr id="110" name="Shape 1116"/>
          <p:cNvCxnSpPr>
            <a:stCxn id="95" idx="4"/>
          </p:cNvCxnSpPr>
          <p:nvPr/>
        </p:nvCxnSpPr>
        <p:spPr>
          <a:xfrm>
            <a:off x="7616556" y="3084684"/>
            <a:ext cx="193461" cy="177600"/>
          </a:xfrm>
          <a:prstGeom prst="straightConnector1">
            <a:avLst/>
          </a:prstGeom>
          <a:noFill/>
          <a:ln w="19050" cap="flat" cmpd="sng">
            <a:solidFill>
              <a:schemeClr val="dk2"/>
            </a:solidFill>
            <a:prstDash val="solid"/>
            <a:round/>
            <a:headEnd type="none" w="med" len="med"/>
            <a:tailEnd type="none" w="med" len="med"/>
          </a:ln>
        </p:spPr>
      </p:cxnSp>
      <p:cxnSp>
        <p:nvCxnSpPr>
          <p:cNvPr id="111" name="Shape 1117"/>
          <p:cNvCxnSpPr>
            <a:stCxn id="95" idx="4"/>
          </p:cNvCxnSpPr>
          <p:nvPr/>
        </p:nvCxnSpPr>
        <p:spPr>
          <a:xfrm>
            <a:off x="7616556" y="3084684"/>
            <a:ext cx="400461" cy="177600"/>
          </a:xfrm>
          <a:prstGeom prst="straightConnector1">
            <a:avLst/>
          </a:prstGeom>
          <a:noFill/>
          <a:ln w="19050" cap="flat" cmpd="sng">
            <a:solidFill>
              <a:schemeClr val="dk2"/>
            </a:solidFill>
            <a:prstDash val="solid"/>
            <a:round/>
            <a:headEnd type="none" w="med" len="med"/>
            <a:tailEnd type="none" w="med" len="med"/>
          </a:ln>
        </p:spPr>
      </p:cxnSp>
      <p:cxnSp>
        <p:nvCxnSpPr>
          <p:cNvPr id="112" name="Shape 1118"/>
          <p:cNvCxnSpPr>
            <a:stCxn id="95" idx="4"/>
            <a:endCxn id="92"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3" name="Shape 1119"/>
          <p:cNvCxnSpPr>
            <a:stCxn id="95" idx="4"/>
            <a:endCxn id="92" idx="0"/>
          </p:cNvCxnSpPr>
          <p:nvPr/>
        </p:nvCxnSpPr>
        <p:spPr>
          <a:xfrm>
            <a:off x="7616556" y="3084684"/>
            <a:ext cx="0" cy="346056"/>
          </a:xfrm>
          <a:prstGeom prst="straightConnector1">
            <a:avLst/>
          </a:prstGeom>
          <a:noFill/>
          <a:ln w="19050" cap="flat" cmpd="sng">
            <a:solidFill>
              <a:schemeClr val="dk2"/>
            </a:solidFill>
            <a:prstDash val="solid"/>
            <a:round/>
            <a:headEnd type="none" w="med" len="med"/>
            <a:tailEnd type="none" w="med" len="med"/>
          </a:ln>
        </p:spPr>
      </p:cxnSp>
      <p:cxnSp>
        <p:nvCxnSpPr>
          <p:cNvPr id="114" name="Shape 1120"/>
          <p:cNvCxnSpPr>
            <a:stCxn id="95" idx="4"/>
          </p:cNvCxnSpPr>
          <p:nvPr/>
        </p:nvCxnSpPr>
        <p:spPr>
          <a:xfrm flipH="1">
            <a:off x="7405317" y="3084684"/>
            <a:ext cx="211239" cy="202800"/>
          </a:xfrm>
          <a:prstGeom prst="straightConnector1">
            <a:avLst/>
          </a:prstGeom>
          <a:noFill/>
          <a:ln w="19050" cap="flat" cmpd="sng">
            <a:solidFill>
              <a:schemeClr val="dk2"/>
            </a:solidFill>
            <a:prstDash val="solid"/>
            <a:round/>
            <a:headEnd type="none" w="med" len="med"/>
            <a:tailEnd type="none" w="med" len="med"/>
          </a:ln>
        </p:spPr>
      </p:cxnSp>
      <p:cxnSp>
        <p:nvCxnSpPr>
          <p:cNvPr id="115" name="Shape 1121"/>
          <p:cNvCxnSpPr>
            <a:stCxn id="95" idx="4"/>
          </p:cNvCxnSpPr>
          <p:nvPr/>
        </p:nvCxnSpPr>
        <p:spPr>
          <a:xfrm flipH="1">
            <a:off x="7216617" y="3084684"/>
            <a:ext cx="399939" cy="177600"/>
          </a:xfrm>
          <a:prstGeom prst="straightConnector1">
            <a:avLst/>
          </a:prstGeom>
          <a:noFill/>
          <a:ln w="19050" cap="flat" cmpd="sng">
            <a:solidFill>
              <a:schemeClr val="dk2"/>
            </a:solidFill>
            <a:prstDash val="solid"/>
            <a:round/>
            <a:headEnd type="none" w="med" len="med"/>
            <a:tailEnd type="none" w="med" len="med"/>
          </a:ln>
        </p:spPr>
      </p:cxnSp>
      <p:cxnSp>
        <p:nvCxnSpPr>
          <p:cNvPr id="116" name="Shape 1122"/>
          <p:cNvCxnSpPr>
            <a:stCxn id="95" idx="4"/>
          </p:cNvCxnSpPr>
          <p:nvPr/>
        </p:nvCxnSpPr>
        <p:spPr>
          <a:xfrm>
            <a:off x="7616556" y="3084684"/>
            <a:ext cx="617061" cy="116800"/>
          </a:xfrm>
          <a:prstGeom prst="straightConnector1">
            <a:avLst/>
          </a:prstGeom>
          <a:noFill/>
          <a:ln w="19050" cap="flat" cmpd="sng">
            <a:solidFill>
              <a:schemeClr val="dk2"/>
            </a:solidFill>
            <a:prstDash val="solid"/>
            <a:round/>
            <a:headEnd type="none" w="med" len="med"/>
            <a:tailEnd type="none" w="med" len="med"/>
          </a:ln>
        </p:spPr>
      </p:cxnSp>
      <p:sp>
        <p:nvSpPr>
          <p:cNvPr id="117" name="Shape 1123"/>
          <p:cNvSpPr/>
          <p:nvPr/>
        </p:nvSpPr>
        <p:spPr>
          <a:xfrm>
            <a:off x="4297451" y="2354856"/>
            <a:ext cx="1190400" cy="644400"/>
          </a:xfrm>
          <a:prstGeom prst="ellipse">
            <a:avLst/>
          </a:prstGeom>
          <a:solidFill>
            <a:srgbClr val="FFFFFF"/>
          </a:solidFill>
          <a:ln w="19050" cap="flat" cmpd="sng">
            <a:solidFill>
              <a:schemeClr val="dk2"/>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US" b="1" kern="0" dirty="0" smtClean="0">
                <a:solidFill>
                  <a:srgbClr val="37AAED"/>
                </a:solidFill>
                <a:latin typeface="Arial"/>
                <a:ea typeface="Arial"/>
                <a:cs typeface="Arial"/>
                <a:sym typeface="Arial"/>
                <a:rtl val="0"/>
              </a:rPr>
              <a:t>bar</a:t>
            </a:r>
            <a:endParaRPr lang="en" b="1" kern="0" dirty="0">
              <a:solidFill>
                <a:srgbClr val="37AAED"/>
              </a:solidFill>
              <a:latin typeface="Arial"/>
              <a:ea typeface="Arial"/>
              <a:cs typeface="Arial"/>
              <a:sym typeface="Arial"/>
              <a:rtl val="0"/>
            </a:endParaRPr>
          </a:p>
        </p:txBody>
      </p:sp>
      <p:sp>
        <p:nvSpPr>
          <p:cNvPr id="118" name="TextBox 117"/>
          <p:cNvSpPr txBox="1"/>
          <p:nvPr/>
        </p:nvSpPr>
        <p:spPr>
          <a:xfrm>
            <a:off x="494414" y="245383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smtClean="0">
                <a:solidFill>
                  <a:srgbClr val="000000"/>
                </a:solidFill>
                <a:latin typeface="Arial"/>
                <a:ea typeface="Arial"/>
                <a:cs typeface="Arial"/>
                <a:sym typeface="Arial"/>
                <a:rtl val="0"/>
              </a:rPr>
              <a:t>1) </a:t>
            </a:r>
            <a:r>
              <a:rPr lang="en-US" sz="1800" b="1" kern="0" dirty="0" smtClean="0">
                <a:solidFill>
                  <a:srgbClr val="000000"/>
                </a:solidFill>
                <a:latin typeface="Arial"/>
                <a:ea typeface="Arial"/>
                <a:cs typeface="Arial"/>
                <a:sym typeface="Arial"/>
                <a:rtl val="0"/>
              </a:rPr>
              <a:t>Morpheme URs</a:t>
            </a:r>
            <a:endParaRPr lang="en-US" sz="1800" b="1" kern="0" dirty="0">
              <a:solidFill>
                <a:srgbClr val="000000"/>
              </a:solidFill>
              <a:latin typeface="Arial"/>
              <a:ea typeface="Arial"/>
              <a:cs typeface="Arial"/>
              <a:sym typeface="Arial"/>
              <a:rtl val="0"/>
            </a:endParaRPr>
          </a:p>
        </p:txBody>
      </p:sp>
      <p:sp>
        <p:nvSpPr>
          <p:cNvPr id="119" name="TextBox 118"/>
          <p:cNvSpPr txBox="1"/>
          <p:nvPr/>
        </p:nvSpPr>
        <p:spPr>
          <a:xfrm>
            <a:off x="494414" y="4071486"/>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2</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URs</a:t>
            </a:r>
            <a:endParaRPr lang="en-US" sz="1800" b="1" kern="0" dirty="0">
              <a:solidFill>
                <a:srgbClr val="000000"/>
              </a:solidFill>
              <a:latin typeface="Arial"/>
              <a:ea typeface="Arial"/>
              <a:cs typeface="Arial"/>
              <a:sym typeface="Arial"/>
              <a:rtl val="0"/>
            </a:endParaRPr>
          </a:p>
        </p:txBody>
      </p:sp>
      <p:sp>
        <p:nvSpPr>
          <p:cNvPr id="120" name="TextBox 119"/>
          <p:cNvSpPr txBox="1"/>
          <p:nvPr/>
        </p:nvSpPr>
        <p:spPr>
          <a:xfrm>
            <a:off x="494414" y="5535339"/>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ea typeface="Arial"/>
                <a:cs typeface="Arial"/>
                <a:sym typeface="Arial"/>
                <a:rtl val="0"/>
              </a:rPr>
              <a:t>3</a:t>
            </a:r>
            <a:r>
              <a:rPr lang="en-US" altLang="zh-CN" sz="1800" b="1" kern="0" dirty="0" smtClean="0">
                <a:solidFill>
                  <a:srgbClr val="000000"/>
                </a:solidFill>
                <a:latin typeface="Arial"/>
                <a:ea typeface="Arial"/>
                <a:cs typeface="Arial"/>
                <a:sym typeface="Arial"/>
                <a:rtl val="0"/>
              </a:rPr>
              <a:t>) </a:t>
            </a:r>
            <a:r>
              <a:rPr lang="en-US" sz="1800" b="1" kern="0" dirty="0" smtClean="0">
                <a:solidFill>
                  <a:srgbClr val="000000"/>
                </a:solidFill>
                <a:latin typeface="Arial"/>
                <a:ea typeface="Arial"/>
                <a:cs typeface="Arial"/>
                <a:sym typeface="Arial"/>
                <a:rtl val="0"/>
              </a:rPr>
              <a:t>Word SRs</a:t>
            </a:r>
            <a:endParaRPr lang="en-US" sz="1800" b="1" kern="0" dirty="0">
              <a:solidFill>
                <a:srgbClr val="000000"/>
              </a:solidFill>
              <a:latin typeface="Arial"/>
              <a:ea typeface="Arial"/>
              <a:cs typeface="Arial"/>
              <a:sym typeface="Arial"/>
              <a:rtl val="0"/>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0000"/>
                </a:solidFill>
              </a:rPr>
              <a:pPr/>
              <a:t>99</a:t>
            </a:fld>
            <a:endParaRPr lang="en">
              <a:solidFill>
                <a:srgbClr val="000000"/>
              </a:solidFill>
            </a:endParaRPr>
          </a:p>
        </p:txBody>
      </p:sp>
    </p:spTree>
    <p:extLst>
      <p:ext uri="{BB962C8B-B14F-4D97-AF65-F5344CB8AC3E}">
        <p14:creationId xmlns:p14="http://schemas.microsoft.com/office/powerpoint/2010/main" val="3983357227"/>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2_2008-06.teachcl-cgw">
  <a:themeElements>
    <a:clrScheme name="2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3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8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2008-06.teachcl-cgw">
  <a:themeElements>
    <a:clrScheme name="3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3_2008-06.teachcl-cgw">
      <a:majorFont>
        <a:latin typeface="Garamond"/>
        <a:ea typeface=""/>
        <a:cs typeface="Arial"/>
      </a:majorFont>
      <a:minorFont>
        <a:latin typeface="Candar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3_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3_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3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3_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3_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JHU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0_JHU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8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JHU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0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2008-06.teachcl-cgw">
  <a:themeElements>
    <a:clrScheme name="2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simple-light">
  <a:themeElements>
    <a:clrScheme name="simple-light 1">
      <a:dk1>
        <a:srgbClr val="000000"/>
      </a:dk1>
      <a:lt1>
        <a:srgbClr val="FFFFFF"/>
      </a:lt1>
      <a:dk2>
        <a:srgbClr val="CCCCCC"/>
      </a:dk2>
      <a:lt2>
        <a:srgbClr val="666666"/>
      </a:lt2>
      <a:accent1>
        <a:srgbClr val="3A81BA"/>
      </a:accent1>
      <a:accent2>
        <a:srgbClr val="D89F39"/>
      </a:accent2>
      <a:accent3>
        <a:srgbClr val="FFFFFF"/>
      </a:accent3>
      <a:accent4>
        <a:srgbClr val="000000"/>
      </a:accent4>
      <a:accent5>
        <a:srgbClr val="AEC1D9"/>
      </a:accent5>
      <a:accent6>
        <a:srgbClr val="C49033"/>
      </a:accent6>
      <a:hlink>
        <a:srgbClr val="1155CC"/>
      </a:hlink>
      <a:folHlink>
        <a:srgbClr val="6611CC"/>
      </a:folHlink>
    </a:clrScheme>
    <a:fontScheme name="simple-ligh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imple-light 1">
        <a:dk1>
          <a:srgbClr val="000000"/>
        </a:dk1>
        <a:lt1>
          <a:srgbClr val="FFFFFF"/>
        </a:lt1>
        <a:dk2>
          <a:srgbClr val="CCCCCC"/>
        </a:dk2>
        <a:lt2>
          <a:srgbClr val="666666"/>
        </a:lt2>
        <a:accent1>
          <a:srgbClr val="3A81BA"/>
        </a:accent1>
        <a:accent2>
          <a:srgbClr val="D89F39"/>
        </a:accent2>
        <a:accent3>
          <a:srgbClr val="FFFFFF"/>
        </a:accent3>
        <a:accent4>
          <a:srgbClr val="000000"/>
        </a:accent4>
        <a:accent5>
          <a:srgbClr val="AEC1D9"/>
        </a:accent5>
        <a:accent6>
          <a:srgbClr val="C49033"/>
        </a:accent6>
        <a:hlink>
          <a:srgbClr val="1155CC"/>
        </a:hlink>
        <a:folHlink>
          <a:srgbClr val="6611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2004:Templates:Presentations:Designs:Bar Code</Template>
  <TotalTime>23476</TotalTime>
  <Words>14215</Words>
  <Application>Microsoft Office PowerPoint</Application>
  <PresentationFormat>On-screen Show (4:3)</PresentationFormat>
  <Paragraphs>4779</Paragraphs>
  <Slides>237</Slides>
  <Notes>180</Notes>
  <HiddenSlides>23</HiddenSlides>
  <MMClips>0</MMClips>
  <ScaleCrop>false</ScaleCrop>
  <HeadingPairs>
    <vt:vector size="6" baseType="variant">
      <vt:variant>
        <vt:lpstr>Fonts Used</vt:lpstr>
      </vt:variant>
      <vt:variant>
        <vt:i4>21</vt:i4>
      </vt:variant>
      <vt:variant>
        <vt:lpstr>Theme</vt:lpstr>
      </vt:variant>
      <vt:variant>
        <vt:i4>32</vt:i4>
      </vt:variant>
      <vt:variant>
        <vt:lpstr>Slide Titles</vt:lpstr>
      </vt:variant>
      <vt:variant>
        <vt:i4>237</vt:i4>
      </vt:variant>
    </vt:vector>
  </HeadingPairs>
  <TitlesOfParts>
    <vt:vector size="290" baseType="lpstr">
      <vt:lpstr>Arial Unicode MS</vt:lpstr>
      <vt:lpstr>宋体</vt:lpstr>
      <vt:lpstr>Arial</vt:lpstr>
      <vt:lpstr>Calibri</vt:lpstr>
      <vt:lpstr>Calibri Light</vt:lpstr>
      <vt:lpstr>Cambria</vt:lpstr>
      <vt:lpstr>Candara</vt:lpstr>
      <vt:lpstr>Comic Sans MS</vt:lpstr>
      <vt:lpstr>Courier New</vt:lpstr>
      <vt:lpstr>DejaVu Sans</vt:lpstr>
      <vt:lpstr>Garamond</vt:lpstr>
      <vt:lpstr>Handwriting - Dakota</vt:lpstr>
      <vt:lpstr>Helvetica Neue Light</vt:lpstr>
      <vt:lpstr>Matura MT Script Capitals</vt:lpstr>
      <vt:lpstr>ＭＳ Ｐゴシック</vt:lpstr>
      <vt:lpstr>Symbol</vt:lpstr>
      <vt:lpstr>Tahoma</vt:lpstr>
      <vt:lpstr>Times</vt:lpstr>
      <vt:lpstr>Times New Roman</vt:lpstr>
      <vt:lpstr>Verdana</vt:lpstr>
      <vt:lpstr>Wingdings</vt:lpstr>
      <vt:lpstr>2_2008-06.teachcl-cgw</vt:lpstr>
      <vt:lpstr>3_2008-06.teachcl-cgw</vt:lpstr>
      <vt:lpstr>2008-06.teachcl-cgw</vt:lpstr>
      <vt:lpstr>5_2008-06.teachcl-cgw</vt:lpstr>
      <vt:lpstr>8_JHU Theme</vt:lpstr>
      <vt:lpstr>simple-light-2</vt:lpstr>
      <vt:lpstr>9_JHU Theme</vt:lpstr>
      <vt:lpstr>1_simple-light-2</vt:lpstr>
      <vt:lpstr>10_JHU Theme</vt:lpstr>
      <vt:lpstr>12_JHU Theme</vt:lpstr>
      <vt:lpstr>13_JHU Theme</vt:lpstr>
      <vt:lpstr>2_simple-light-2</vt:lpstr>
      <vt:lpstr>6_2008-06.teachcl-cgw</vt:lpstr>
      <vt:lpstr>7_2008-06.teachcl-cgw</vt:lpstr>
      <vt:lpstr>11_JHU Theme</vt:lpstr>
      <vt:lpstr>18_JHU Theme</vt:lpstr>
      <vt:lpstr>5_simple-light-2</vt:lpstr>
      <vt:lpstr>6_simple-light-2</vt:lpstr>
      <vt:lpstr>7_simple-light-2</vt:lpstr>
      <vt:lpstr>8_simple-light-2</vt:lpstr>
      <vt:lpstr>19_JHU Theme</vt:lpstr>
      <vt:lpstr>20_JHU Theme</vt:lpstr>
      <vt:lpstr>22_JHU Theme</vt:lpstr>
      <vt:lpstr>8_2008-06.teachcl-cgw</vt:lpstr>
      <vt:lpstr>5_JHU Theme</vt:lpstr>
      <vt:lpstr>1_Office Theme</vt:lpstr>
      <vt:lpstr>10_2008-06.teachcl-cgw</vt:lpstr>
      <vt:lpstr>4_2008-06.teachcl-cgw</vt:lpstr>
      <vt:lpstr>Edge</vt:lpstr>
      <vt:lpstr>Office Theme</vt:lpstr>
      <vt:lpstr>simple-light</vt:lpstr>
      <vt:lpstr>2_Office Theme</vt:lpstr>
      <vt:lpstr>Graphical Models Over  String-Valued Random Variables</vt:lpstr>
      <vt:lpstr>Probabilistic Inference of Strings</vt:lpstr>
      <vt:lpstr>PowerPoint Presentation</vt:lpstr>
      <vt:lpstr>PowerPoint Presentation</vt:lpstr>
      <vt:lpstr>PowerPoint Presentation</vt:lpstr>
      <vt:lpstr>Bayesian View of the World</vt:lpstr>
      <vt:lpstr>Bayesian NLP</vt:lpstr>
      <vt:lpstr>Today’s Challenge</vt:lpstr>
      <vt:lpstr>Natural Language is Built from Words</vt:lpstr>
      <vt:lpstr>Can store info about each word in a table</vt:lpstr>
      <vt:lpstr>Problem: Too Many Words!  </vt:lpstr>
      <vt:lpstr>Technically speaking, # words = </vt:lpstr>
      <vt:lpstr>Technically speaking, # words = </vt:lpstr>
      <vt:lpstr>A typical Polish verb (“to contain”)</vt:lpstr>
      <vt:lpstr>PowerPoint Presentation</vt:lpstr>
      <vt:lpstr>Solution: Don’t model every cell separately</vt:lpstr>
      <vt:lpstr>Can store info about each word in a table</vt:lpstr>
      <vt:lpstr>What’s in the table?  NLP strings are diverse …</vt:lpstr>
      <vt:lpstr>What’s in the table?  NLP strings are diverse …</vt:lpstr>
      <vt:lpstr>Some relationships within the table</vt:lpstr>
      <vt:lpstr>Chains of relations can be useful</vt:lpstr>
      <vt:lpstr>Reconstructing the (multilingual) lexicon</vt:lpstr>
      <vt:lpstr>Today’s Focus: Phonology</vt:lpstr>
      <vt:lpstr>What is Phonology?</vt:lpstr>
      <vt:lpstr>What is Phonology?</vt:lpstr>
      <vt:lpstr>Q: What do phonologists do?</vt:lpstr>
      <vt:lpstr>A Phonological Exercise</vt:lpstr>
      <vt:lpstr>Matrix Completion: Collaborative Filtering</vt:lpstr>
      <vt:lpstr>Matrix Completion: Collaborative Filtering</vt:lpstr>
      <vt:lpstr>Matrix Completion: Collaborative Filtering</vt:lpstr>
      <vt:lpstr>Matrix Completion: Collaborative Filtering</vt:lpstr>
      <vt:lpstr>Matrix Completion: Collaborative Filtering</vt:lpstr>
      <vt:lpstr>A Phonological Exercise</vt:lpstr>
      <vt:lpstr>A Phonological Exercise</vt:lpstr>
      <vt:lpstr>A Phonological Exercise</vt:lpstr>
      <vt:lpstr>A Phonological Exercise</vt:lpstr>
      <vt:lpstr>Why “talks” sounds like that</vt:lpstr>
      <vt:lpstr>A Phonological Exercise</vt:lpstr>
      <vt:lpstr>A Phonological Exercise</vt:lpstr>
      <vt:lpstr>A Phonological Exercise</vt:lpstr>
      <vt:lpstr>Why “codes” sounds like that</vt:lpstr>
      <vt:lpstr>Why “resignation” sounds like that</vt:lpstr>
      <vt:lpstr>Fragment of Our Graph for English</vt:lpstr>
      <vt:lpstr>Handling Multimorphemic Words</vt:lpstr>
      <vt:lpstr>Limited to concatenation?   No, could extend to templatic morphology …</vt:lpstr>
      <vt:lpstr>A (Simple) Model of Phonology</vt:lpstr>
      <vt:lpstr>PowerPoint Presentation</vt:lpstr>
      <vt:lpstr>PowerPoint Presentation</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Phonology as an Edit Process</vt:lpstr>
      <vt:lpstr>Phonological Attributes</vt:lpstr>
      <vt:lpstr>Phonology as an Edit Process</vt:lpstr>
      <vt:lpstr>Phonology as an Edit Process</vt:lpstr>
      <vt:lpstr>Phonology as an Edit Process</vt:lpstr>
      <vt:lpstr>Phonology as an Edit Process</vt:lpstr>
      <vt:lpstr>Inference for Phonology</vt:lpstr>
      <vt:lpstr>Bayesian View of the World</vt:lpstr>
      <vt:lpstr>PowerPoint Presentation</vt:lpstr>
      <vt:lpstr>PowerPoint Presentation</vt:lpstr>
      <vt:lpstr>Bayesian View of the World</vt:lpstr>
      <vt:lpstr>Statistical Inference</vt:lpstr>
      <vt:lpstr>Why this matters</vt:lpstr>
      <vt:lpstr>The Generative Story (defines which iceberg shapes are likely)</vt:lpstr>
      <vt:lpstr>Why Probability?</vt:lpstr>
      <vt:lpstr>Basic Methods for  Inference and Learning</vt:lpstr>
      <vt:lpstr>Train the Parameters using EM (Dempster et al. 1977)</vt:lpstr>
      <vt:lpstr>Train the Parameters using EM (Dempster et al. 1977)</vt:lpstr>
      <vt:lpstr>Train the Parameters using EM (Dempster et al. 1977)</vt:lpstr>
      <vt:lpstr>Directed Graphical Model (defines the probability of a candidate solution)</vt:lpstr>
      <vt:lpstr>Equivalent Factor Graph (defines the probability of a candidate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Directed Graphical Model</vt:lpstr>
      <vt:lpstr>Equivalent Factor Graph</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Dumb Inference by Hill-Climbing</vt:lpstr>
      <vt:lpstr>A Generative Model of Phonology</vt:lpstr>
      <vt:lpstr>About to sell our mathematical soul?</vt:lpstr>
      <vt:lpstr>Give up lovely dynamic programming?</vt:lpstr>
      <vt:lpstr>Give up lovely dynamic programming?</vt:lpstr>
      <vt:lpstr>PowerPoint Presentation</vt:lpstr>
      <vt:lpstr>PowerPoint Presentation</vt:lpstr>
      <vt:lpstr>Experimental Design</vt:lpstr>
      <vt:lpstr>Experimental Datasets</vt:lpstr>
      <vt:lpstr>Evaluation Setup</vt:lpstr>
      <vt:lpstr>Evaluation Setup</vt:lpstr>
      <vt:lpstr>Exploring the Evaluation Metrics</vt:lpstr>
      <vt:lpstr>Exploring the Evaluation Metrics</vt:lpstr>
      <vt:lpstr>Exploring the Evaluation Metrics</vt:lpstr>
      <vt:lpstr>Exploring the Evaluation Metrics</vt:lpstr>
      <vt:lpstr>Evaluation</vt:lpstr>
      <vt:lpstr>Evaluation Philosophy</vt:lpstr>
      <vt:lpstr>Results (using Loopy Belief Propagation for inference)</vt:lpstr>
      <vt:lpstr>German Results</vt:lpstr>
      <vt:lpstr>CELEX Results</vt:lpstr>
      <vt:lpstr>Phonological Exercise Results</vt:lpstr>
      <vt:lpstr>Gold UR Recovery</vt:lpstr>
      <vt:lpstr>Formalizing Our Setup</vt:lpstr>
      <vt:lpstr>What class of functions will we allow for the factors?  (black squares)</vt:lpstr>
      <vt:lpstr>Real-Valued Functions on Strings</vt:lpstr>
      <vt:lpstr>Restrict to Finite-State Functions</vt:lpstr>
      <vt:lpstr>Example: Stochastic Edit Distance p(y|x)</vt:lpstr>
      <vt:lpstr>Computing p(y|x)</vt:lpstr>
      <vt:lpstr>Why restrict to finite-state functions?</vt:lpstr>
      <vt:lpstr>Define a function family</vt:lpstr>
      <vt:lpstr>Probabilistic FSTs</vt:lpstr>
      <vt:lpstr>Probabilistic FSTs</vt:lpstr>
      <vt:lpstr>Finite-State Graphical Model Over String-Valued Random Variables</vt:lpstr>
      <vt:lpstr>Useful 3-tape FSMs</vt:lpstr>
      <vt:lpstr>Computational Hardness</vt:lpstr>
      <vt:lpstr>Simple model family can be NP-hard</vt:lpstr>
      <vt:lpstr>Simple model family can be undecidable (!)</vt:lpstr>
      <vt:lpstr>Inference by Belief Propagation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Loopy belief propagation (BP)</vt:lpstr>
      <vt:lpstr>Belief Propagation (BP) in a Nutshell</vt:lpstr>
      <vt:lpstr>Belief Propagation (BP) in a Nutshell</vt:lpstr>
      <vt:lpstr>Belief Propagation (BP) in a Nutshell</vt:lpstr>
      <vt:lpstr>Belief Propagation (BP) in a Nutshell</vt:lpstr>
      <vt:lpstr>Belief Propagation (BP) in a Nutshell</vt:lpstr>
      <vt:lpstr>Belief Propagation (BP) in a Nutshell</vt:lpstr>
      <vt:lpstr>Belief Propagation (BP) in a Nutshell</vt:lpstr>
      <vt:lpstr>Belief Propagation (BP) in a Nutshell</vt:lpstr>
      <vt:lpstr>Belief Propagation (BP) in a Nutshell</vt:lpstr>
      <vt:lpstr>Computing Marginal Beliefs</vt:lpstr>
      <vt:lpstr>Computing Marginal Beliefs</vt:lpstr>
      <vt:lpstr>Belief Propagation (BP) in a Nutshell</vt:lpstr>
      <vt:lpstr>Computing Marginal Beliefs</vt:lpstr>
      <vt:lpstr>Computing Marginal Beliefs</vt:lpstr>
      <vt:lpstr>Computing Marginal Beliefs</vt:lpstr>
      <vt:lpstr>Computing Marginal Beliefs</vt:lpstr>
      <vt:lpstr>BP over String-Valued Variables </vt:lpstr>
      <vt:lpstr>BP over String-Valued Variables </vt:lpstr>
      <vt:lpstr>BP over String-Valued Variables </vt:lpstr>
      <vt:lpstr>BP over String-Valued Variables </vt:lpstr>
      <vt:lpstr>BP over String-Valued Variables </vt:lpstr>
      <vt:lpstr>Inference by Expectation Propagation</vt:lpstr>
      <vt:lpstr>Expectation Propagation: The Details</vt:lpstr>
      <vt:lpstr>Expectation Propagation (EP)</vt:lpstr>
      <vt:lpstr>Expectation propagation (EP)</vt:lpstr>
      <vt:lpstr>Expectation Propagation (EP)</vt:lpstr>
      <vt:lpstr>Expectation propagation (EP)</vt:lpstr>
      <vt:lpstr>Expectation Propagation (EP) in a Nutshell</vt:lpstr>
      <vt:lpstr>Expectation Propagation (EP) in a Nutshell</vt:lpstr>
      <vt:lpstr>Expectation Propagation (EP) in a Nutshell</vt:lpstr>
      <vt:lpstr>Expectation Propagation (EP) in a Nutshell</vt:lpstr>
      <vt:lpstr>Expectation Propagation (EP) in a Nutshell</vt:lpstr>
      <vt:lpstr>Expectation propagation (EP)</vt:lpstr>
      <vt:lpstr>Variable Order Approximations</vt:lpstr>
      <vt:lpstr>Approximating beliefs with n-grams</vt:lpstr>
      <vt:lpstr>Results using Expectation Propagation </vt:lpstr>
      <vt:lpstr>PowerPoint Presentation</vt:lpstr>
      <vt:lpstr>PowerPoint Presentation</vt:lpstr>
      <vt:lpstr>Inference by Dual Decomposition</vt:lpstr>
      <vt:lpstr>Challenges in Inference</vt:lpstr>
      <vt:lpstr>Graphical Model for Phonology</vt:lpstr>
      <vt:lpstr>General Idea of Dual Decomp</vt:lpstr>
      <vt:lpstr>General Idea of Dual Decomp</vt:lpstr>
      <vt:lpstr>General Idea of Dual Decomp</vt:lpstr>
      <vt:lpstr>PowerPoint Presentation</vt:lpstr>
      <vt:lpstr>Substring Features and Active Set</vt:lpstr>
      <vt:lpstr>Features: “Active set” method</vt:lpstr>
      <vt:lpstr>Fragment of Our Graph for Catalan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n-gram features?</vt:lpstr>
      <vt:lpstr>Why n-gram features?</vt:lpstr>
      <vt:lpstr>Results using Dual Decomposition</vt:lpstr>
      <vt:lpstr>7 Inference Problems (graphs)</vt:lpstr>
      <vt:lpstr>Experimental Setup</vt:lpstr>
      <vt:lpstr>Experimental Questions</vt:lpstr>
      <vt:lpstr>PowerPoint Presentation</vt:lpstr>
      <vt:lpstr>Convergence behavior (full graph)</vt:lpstr>
      <vt:lpstr>Comparisons</vt:lpstr>
      <vt:lpstr>Inference accuracy</vt:lpstr>
      <vt:lpstr>Conclusion</vt:lpstr>
      <vt:lpstr>Future Work</vt:lpstr>
      <vt:lpstr>Future: Which words are related?</vt:lpstr>
      <vt:lpstr>Future: Which words are related?</vt:lpstr>
      <vt:lpstr>How is morphology like clustering?</vt:lpstr>
      <vt:lpstr>Linguistics quiz: Find a morpheme</vt:lpstr>
      <vt:lpstr>PowerPoint Presentation</vt:lpstr>
      <vt:lpstr>Many possible phylogenies</vt:lpstr>
      <vt:lpstr>Future: Which words are related?</vt:lpstr>
      <vt:lpstr>Future: Improving the factors</vt:lpstr>
      <vt:lpstr>Reconstructing the (multilingual) lexicon</vt:lpstr>
      <vt:lpstr>Conclusions</vt:lpstr>
    </vt:vector>
  </TitlesOfParts>
  <Company>Johns Hopkins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Discovery of Helpful Structure in Large Text Collections</dc:title>
  <dc:creator>Jason Eisner</dc:creator>
  <cp:lastModifiedBy>Jason Eisner</cp:lastModifiedBy>
  <cp:revision>854</cp:revision>
  <dcterms:created xsi:type="dcterms:W3CDTF">2008-10-18T04:11:48Z</dcterms:created>
  <dcterms:modified xsi:type="dcterms:W3CDTF">2015-12-17T05:20:21Z</dcterms:modified>
</cp:coreProperties>
</file>