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32461200" cy="4343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FL" initials="MF" lastIdx="1" clrIdx="0">
    <p:extLst>
      <p:ext uri="{19B8F6BF-5375-455C-9EA6-DF929625EA0E}">
        <p15:presenceInfo xmlns:p15="http://schemas.microsoft.com/office/powerpoint/2012/main" userId="de949949e33d90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4472C4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5" autoAdjust="0"/>
    <p:restoredTop sz="94660"/>
  </p:normalViewPr>
  <p:slideViewPr>
    <p:cSldViewPr snapToGrid="0">
      <p:cViewPr>
        <p:scale>
          <a:sx n="33" d="100"/>
          <a:sy n="33" d="100"/>
        </p:scale>
        <p:origin x="802" y="-54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0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2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2AA0-E75B-454F-BDF3-B2019DEF742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556F-654A-4FD2-8791-0F719EA9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B8FC3FA9-0A11-4068-9D76-9AC135C3328E}"/>
              </a:ext>
            </a:extLst>
          </p:cNvPr>
          <p:cNvSpPr/>
          <p:nvPr/>
        </p:nvSpPr>
        <p:spPr>
          <a:xfrm>
            <a:off x="2758440" y="30430650"/>
            <a:ext cx="765354" cy="707907"/>
          </a:xfrm>
          <a:prstGeom prst="ellipse">
            <a:avLst/>
          </a:prstGeom>
          <a:noFill/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031E64-E40F-4440-8626-8E3CBE118B39}"/>
              </a:ext>
            </a:extLst>
          </p:cNvPr>
          <p:cNvSpPr/>
          <p:nvPr/>
        </p:nvSpPr>
        <p:spPr>
          <a:xfrm>
            <a:off x="579291" y="460805"/>
            <a:ext cx="31759818" cy="354332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3E633-9130-4EBE-9BBC-CEF3CD42FFAC}"/>
              </a:ext>
            </a:extLst>
          </p:cNvPr>
          <p:cNvSpPr txBox="1"/>
          <p:nvPr/>
        </p:nvSpPr>
        <p:spPr>
          <a:xfrm>
            <a:off x="899081" y="2483704"/>
            <a:ext cx="20169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Jason Eisner, Nathaniel Wesley Filardo, </a:t>
            </a:r>
            <a:br>
              <a:rPr lang="en-US" sz="4800" dirty="0"/>
            </a:br>
            <a:r>
              <a:rPr lang="en-US" sz="4800" dirty="0"/>
              <a:t>Matthew Francis-Landau, Tim Vieira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C8CB4-C3F6-43D6-9974-7177FAB6D2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98" y="1125141"/>
            <a:ext cx="8690442" cy="3609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CBA1EB-7605-4345-B4A4-E39759DE80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441" y="879905"/>
            <a:ext cx="2677773" cy="2909994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B3B314A0-587B-46C9-9D40-607B3CFB8E95}"/>
              </a:ext>
            </a:extLst>
          </p:cNvPr>
          <p:cNvCxnSpPr>
            <a:cxnSpLocks/>
          </p:cNvCxnSpPr>
          <p:nvPr/>
        </p:nvCxnSpPr>
        <p:spPr>
          <a:xfrm flipH="1">
            <a:off x="16467821" y="7505700"/>
            <a:ext cx="6712" cy="3581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125669B-891B-4469-8EC7-20904BE1D3A2}"/>
              </a:ext>
            </a:extLst>
          </p:cNvPr>
          <p:cNvGrpSpPr/>
          <p:nvPr/>
        </p:nvGrpSpPr>
        <p:grpSpPr>
          <a:xfrm>
            <a:off x="872377" y="33801286"/>
            <a:ext cx="14031987" cy="769441"/>
            <a:chOff x="388988" y="20426932"/>
            <a:chExt cx="14031987" cy="769441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D17BD4-49E4-4947-9157-96968F621C7A}"/>
                </a:ext>
              </a:extLst>
            </p:cNvPr>
            <p:cNvSpPr txBox="1"/>
            <p:nvPr/>
          </p:nvSpPr>
          <p:spPr>
            <a:xfrm>
              <a:off x="4707940" y="20518881"/>
              <a:ext cx="9713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distance(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V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 </a:t>
              </a:r>
              <a:r>
                <a:rPr lang="en-US" sz="3200" dirty="0">
                  <a:solidFill>
                    <a:srgbClr val="4472C4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min=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distance(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U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 </a:t>
              </a:r>
              <a:r>
                <a:rPr lang="en-US" sz="3200" dirty="0">
                  <a:solidFill>
                    <a:srgbClr val="4472C4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+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edge(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U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V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).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9B0CC78-2FA6-490A-A42B-A446F1618B39}"/>
                </a:ext>
              </a:extLst>
            </p:cNvPr>
            <p:cNvSpPr txBox="1"/>
            <p:nvPr/>
          </p:nvSpPr>
          <p:spPr>
            <a:xfrm>
              <a:off x="388988" y="20426932"/>
              <a:ext cx="34306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Shortest path: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E3C0C5-AF07-4730-9BD8-8E955E20B953}"/>
              </a:ext>
            </a:extLst>
          </p:cNvPr>
          <p:cNvGrpSpPr/>
          <p:nvPr/>
        </p:nvGrpSpPr>
        <p:grpSpPr>
          <a:xfrm>
            <a:off x="872378" y="35681718"/>
            <a:ext cx="16373910" cy="2134902"/>
            <a:chOff x="388989" y="22699262"/>
            <a:chExt cx="16373910" cy="2134902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91FEBE7C-B1E3-4F66-B059-B949CE4E9200}"/>
                </a:ext>
              </a:extLst>
            </p:cNvPr>
            <p:cNvSpPr txBox="1"/>
            <p:nvPr/>
          </p:nvSpPr>
          <p:spPr>
            <a:xfrm>
              <a:off x="4825856" y="22772061"/>
              <a:ext cx="1193704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phrase(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X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I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K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 </a:t>
              </a:r>
              <a:r>
                <a:rPr lang="en-US" sz="3200" dirty="0">
                  <a:solidFill>
                    <a:srgbClr val="4472C4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+=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word(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W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I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K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 </a:t>
              </a:r>
              <a:r>
                <a:rPr lang="en-US" sz="3200" dirty="0">
                  <a:solidFill>
                    <a:srgbClr val="4472C4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*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rewrite(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X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W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).</a:t>
              </a:r>
            </a:p>
            <a:p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phrase(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X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I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K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 </a:t>
              </a:r>
              <a:r>
                <a:rPr lang="en-US" sz="3200" dirty="0">
                  <a:solidFill>
                    <a:srgbClr val="4472C4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+=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phrase(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Y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I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J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 </a:t>
              </a:r>
              <a:r>
                <a:rPr lang="en-US" sz="3200" dirty="0">
                  <a:solidFill>
                    <a:srgbClr val="4472C4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*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phrase(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Z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J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K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     </a:t>
              </a:r>
              <a:r>
                <a:rPr lang="en-US" sz="3200" dirty="0">
                  <a:solidFill>
                    <a:srgbClr val="4472C4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*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rewrite(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X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Y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  <a:r>
                <a:rPr lang="en-US" sz="3200" dirty="0">
                  <a:solidFill>
                    <a:srgbClr val="70AD47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Z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).</a:t>
              </a:r>
            </a:p>
            <a:p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result </a:t>
              </a:r>
              <a:r>
                <a:rPr lang="en-US" sz="3200" dirty="0">
                  <a:solidFill>
                    <a:srgbClr val="4472C4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=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 phrase("s", 0, </a:t>
              </a:r>
              <a:r>
                <a:rPr lang="en-US" sz="320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sentence_length</a:t>
              </a:r>
              <a:r>
                <a:rPr lang="en-US" sz="3200" dirty="0">
                  <a:latin typeface="Consolas" panose="020B0609020204030204" pitchFamily="49" charset="0"/>
                  <a:cs typeface="Courier New" panose="02070309020205020404" pitchFamily="49" charset="0"/>
                </a:rPr>
                <a:t>).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0D3D4E-693B-40A8-BD0A-84CB9B974B4F}"/>
                </a:ext>
              </a:extLst>
            </p:cNvPr>
            <p:cNvSpPr txBox="1"/>
            <p:nvPr/>
          </p:nvSpPr>
          <p:spPr>
            <a:xfrm>
              <a:off x="388989" y="22699262"/>
              <a:ext cx="437554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Probabilistic Context-free parsing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878520-7892-4366-9C7B-FE104C4EF9B2}"/>
              </a:ext>
            </a:extLst>
          </p:cNvPr>
          <p:cNvGrpSpPr/>
          <p:nvPr/>
        </p:nvGrpSpPr>
        <p:grpSpPr>
          <a:xfrm>
            <a:off x="872377" y="38910778"/>
            <a:ext cx="13104790" cy="2062103"/>
            <a:chOff x="388988" y="25197502"/>
            <a:chExt cx="13104790" cy="20621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56C6ACED-4D63-4288-B9B0-9D9D94B45F3C}"/>
                    </a:ext>
                  </a:extLst>
                </p:cNvPr>
                <p:cNvSpPr/>
                <p:nvPr/>
              </p:nvSpPr>
              <p:spPr>
                <a:xfrm>
                  <a:off x="4760287" y="25197502"/>
                  <a:ext cx="8733491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σ</m:t>
                      </m:r>
                    </m:oMath>
                  </a14:m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US" sz="3200" dirty="0">
                      <a:solidFill>
                        <a:schemeClr val="accent6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X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US" sz="3200" dirty="0">
                      <a:solidFill>
                        <a:schemeClr val="accent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 1 / (1 + </a:t>
                  </a:r>
                  <a:r>
                    <a:rPr lang="en-US" sz="3200" dirty="0" err="1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exp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(-</a:t>
                  </a:r>
                  <a:r>
                    <a:rPr lang="en-US" sz="3200" dirty="0">
                      <a:solidFill>
                        <a:schemeClr val="accent6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X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)).   </a:t>
                  </a:r>
                </a:p>
                <a:p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out(</a:t>
                  </a:r>
                  <a:r>
                    <a:rPr lang="en-US" sz="3200" dirty="0">
                      <a:solidFill>
                        <a:schemeClr val="accent6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J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US" sz="3200" dirty="0">
                      <a:solidFill>
                        <a:schemeClr val="accent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=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σ</m:t>
                      </m:r>
                    </m:oMath>
                  </a14:m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(in(</a:t>
                  </a:r>
                  <a:r>
                    <a:rPr lang="en-US" sz="3200" dirty="0">
                      <a:solidFill>
                        <a:schemeClr val="accent6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J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)).</a:t>
                  </a:r>
                </a:p>
                <a:p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in(</a:t>
                  </a:r>
                  <a:r>
                    <a:rPr lang="en-US" sz="3200" dirty="0">
                      <a:solidFill>
                        <a:schemeClr val="accent6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J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US" sz="3200" dirty="0">
                      <a:solidFill>
                        <a:schemeClr val="accent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+=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 out(</a:t>
                  </a:r>
                  <a:r>
                    <a:rPr lang="en-US" sz="3200" dirty="0">
                      <a:solidFill>
                        <a:schemeClr val="accent6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US" sz="3200" dirty="0">
                      <a:solidFill>
                        <a:schemeClr val="accent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*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 edge(</a:t>
                  </a:r>
                  <a:r>
                    <a:rPr lang="en-US" sz="3200" dirty="0">
                      <a:solidFill>
                        <a:schemeClr val="accent6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US" sz="3200" dirty="0">
                      <a:solidFill>
                        <a:schemeClr val="accent6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J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).</a:t>
                  </a:r>
                </a:p>
                <a:p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loss </a:t>
                  </a:r>
                  <a:r>
                    <a:rPr lang="en-US" sz="3200" dirty="0">
                      <a:solidFill>
                        <a:srgbClr val="4472C4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+=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 (out(</a:t>
                  </a:r>
                  <a:r>
                    <a:rPr lang="en-US" sz="3200" dirty="0">
                      <a:solidFill>
                        <a:srgbClr val="70AD47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J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US" sz="3200" dirty="0">
                      <a:solidFill>
                        <a:srgbClr val="4472C4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–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 target(</a:t>
                  </a:r>
                  <a:r>
                    <a:rPr lang="en-US" sz="3200" dirty="0">
                      <a:solidFill>
                        <a:srgbClr val="70AD47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J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)) </a:t>
                  </a:r>
                  <a:r>
                    <a:rPr lang="en-US" sz="3200" dirty="0">
                      <a:solidFill>
                        <a:srgbClr val="4472C4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**</a:t>
                  </a:r>
                  <a:r>
                    <a:rPr lang="en-US" sz="3200" dirty="0">
                      <a:latin typeface="Consolas" panose="020B0609020204030204" pitchFamily="49" charset="0"/>
                      <a:cs typeface="Courier New" panose="02070309020205020404" pitchFamily="49" charset="0"/>
                    </a:rPr>
                    <a:t> 2.</a:t>
                  </a:r>
                </a:p>
              </p:txBody>
            </p:sp>
          </mc:Choice>
          <mc:Fallback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56C6ACED-4D63-4288-B9B0-9D9D94B45F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287" y="25197502"/>
                  <a:ext cx="8733491" cy="2062103"/>
                </a:xfrm>
                <a:prstGeom prst="rect">
                  <a:avLst/>
                </a:prstGeom>
                <a:blipFill>
                  <a:blip r:embed="rId6"/>
                  <a:stretch>
                    <a:fillRect l="-1745" t="-3846" b="-88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D093AB-0B02-413F-9D38-670E2DF2EB0E}"/>
                </a:ext>
              </a:extLst>
            </p:cNvPr>
            <p:cNvSpPr txBox="1"/>
            <p:nvPr/>
          </p:nvSpPr>
          <p:spPr>
            <a:xfrm>
              <a:off x="388988" y="25197502"/>
              <a:ext cx="39602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General Neural Network</a:t>
              </a: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E31A91F1-419D-4BA9-87DD-83273B3C1B75}"/>
              </a:ext>
            </a:extLst>
          </p:cNvPr>
          <p:cNvSpPr txBox="1"/>
          <p:nvPr/>
        </p:nvSpPr>
        <p:spPr>
          <a:xfrm>
            <a:off x="1900593" y="41750040"/>
            <a:ext cx="13935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nsolas" panose="020B0609020204030204" pitchFamily="49" charset="0"/>
                <a:cs typeface="Courier New" panose="02070309020205020404" pitchFamily="49" charset="0"/>
              </a:rPr>
              <a:t>% Convolutional layer in the neural network</a:t>
            </a:r>
          </a:p>
          <a:p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edge(input(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),hidden(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DX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DY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)) </a:t>
            </a:r>
            <a:r>
              <a:rPr lang="en-US" sz="3200" dirty="0">
                <a:solidFill>
                  <a:srgbClr val="4472C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  <a:cs typeface="Courier New" panose="02070309020205020404" pitchFamily="49" charset="0"/>
              </a:rPr>
              <a:t>convWeight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DX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DY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).</a:t>
            </a:r>
          </a:p>
          <a:p>
            <a:r>
              <a:rPr lang="en-US" sz="3200" dirty="0" err="1">
                <a:latin typeface="Consolas" panose="020B0609020204030204" pitchFamily="49" charset="0"/>
                <a:cs typeface="Courier New" panose="02070309020205020404" pitchFamily="49" charset="0"/>
              </a:rPr>
              <a:t>convWeight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DX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,</a:t>
            </a:r>
            <a:r>
              <a:rPr lang="en-US" sz="3200" dirty="0">
                <a:solidFill>
                  <a:schemeClr val="accent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DY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sz="3200" dirty="0">
                <a:solidFill>
                  <a:srgbClr val="4472C4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:=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 random(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,-1,1) for DX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:-1..1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, DY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:-1..1</a:t>
            </a:r>
            <a:r>
              <a:rPr lang="en-US" sz="3200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D2031825-A2B2-4117-A0B9-E10FE8B1F2A1}"/>
              </a:ext>
            </a:extLst>
          </p:cNvPr>
          <p:cNvSpPr txBox="1">
            <a:spLocks noChangeArrowheads="1"/>
          </p:cNvSpPr>
          <p:nvPr/>
        </p:nvSpPr>
        <p:spPr>
          <a:xfrm>
            <a:off x="883531" y="21928940"/>
            <a:ext cx="15167448" cy="105505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822960" indent="-822960" algn="l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64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c.   % equation</a:t>
            </a:r>
          </a:p>
          <a:p>
            <a:pPr marL="1645920" lvl="1" indent="0">
              <a:buNone/>
            </a:pPr>
            <a:r>
              <a:rPr lang="en-US" altLang="en-US" sz="3600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Reactive: </a:t>
            </a:r>
            <a:r>
              <a:rPr lang="en-US" altLang="en-US" sz="3600" b="1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600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keeps up to date with </a:t>
            </a:r>
            <a:r>
              <a:rPr lang="en-US" altLang="en-US" sz="3600" b="1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en-US" sz="3600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altLang="en-US" sz="3600" b="1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en-US" altLang="en-US" sz="3600" dirty="0">
              <a:solidFill>
                <a:srgbClr val="FF5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x.</a:t>
            </a:r>
            <a:b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y.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600" i="1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equivalent to </a:t>
            </a:r>
            <a:r>
              <a:rPr lang="en-US" altLang="en-US" sz="3600" b="1" i="1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x + y. </a:t>
            </a:r>
            <a:r>
              <a:rPr lang="en-US" altLang="en-US" sz="3600" i="1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(almost) </a:t>
            </a:r>
            <a:endParaRPr lang="en-US" altLang="en-US" sz="3600" b="1" i="1" dirty="0">
              <a:solidFill>
                <a:srgbClr val="FF5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z(1).</a:t>
            </a:r>
            <a:b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z(2).</a:t>
            </a:r>
            <a:b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z(3).</a:t>
            </a:r>
            <a:b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z("foo").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c(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  % </a:t>
            </a:r>
            <a:r>
              <a:rPr lang="en-US" alt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-wise multiplication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c(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dot product (sparse)</a:t>
            </a:r>
            <a:endParaRPr lang="en-US" altLang="en-US" sz="3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3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c(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en-US" sz="3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matrix </a:t>
            </a:r>
            <a:r>
              <a:rPr lang="en-US" alt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(sparse)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D642DD1E-5D45-4C6A-9735-82B4C60C2106}"/>
              </a:ext>
            </a:extLst>
          </p:cNvPr>
          <p:cNvSpPr txBox="1">
            <a:spLocks noChangeArrowheads="1"/>
          </p:cNvSpPr>
          <p:nvPr/>
        </p:nvSpPr>
        <p:spPr>
          <a:xfrm>
            <a:off x="858851" y="26069719"/>
            <a:ext cx="10474271" cy="4800600"/>
          </a:xfrm>
          <a:prstGeom prst="rect">
            <a:avLst/>
          </a:prstGeom>
        </p:spPr>
        <p:txBody>
          <a:bodyPr/>
          <a:lstStyle>
            <a:lvl1pPr marL="822960" indent="-822960" algn="l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64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sz="25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B4304A-D047-4B8D-B44C-54541578D602}"/>
              </a:ext>
            </a:extLst>
          </p:cNvPr>
          <p:cNvGrpSpPr/>
          <p:nvPr/>
        </p:nvGrpSpPr>
        <p:grpSpPr>
          <a:xfrm>
            <a:off x="5573287" y="25211503"/>
            <a:ext cx="6881452" cy="1773172"/>
            <a:chOff x="6599504" y="12136947"/>
            <a:chExt cx="6881452" cy="177317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803DA4-2CE5-4E4C-9BC4-B764BED1E5D2}"/>
                </a:ext>
              </a:extLst>
            </p:cNvPr>
            <p:cNvSpPr/>
            <p:nvPr/>
          </p:nvSpPr>
          <p:spPr>
            <a:xfrm>
              <a:off x="8097307" y="12726925"/>
              <a:ext cx="29578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latin typeface="Courier New" panose="02070309020205020404" pitchFamily="49" charset="0"/>
                </a:rPr>
                <a:t>c </a:t>
              </a:r>
              <a:r>
                <a:rPr lang="en-US" altLang="en-US" sz="3600" b="1" dirty="0">
                  <a:solidFill>
                    <a:schemeClr val="accent1"/>
                  </a:solidFill>
                  <a:latin typeface="Courier New" panose="02070309020205020404" pitchFamily="49" charset="0"/>
                </a:rPr>
                <a:t>+=</a:t>
              </a:r>
              <a:r>
                <a:rPr lang="en-US" altLang="en-US" sz="3600" b="1" dirty="0">
                  <a:latin typeface="Courier New" panose="02070309020205020404" pitchFamily="49" charset="0"/>
                </a:rPr>
                <a:t> z(</a:t>
              </a:r>
              <a:r>
                <a:rPr lang="en-US" altLang="en-US" sz="3600" b="1" dirty="0">
                  <a:solidFill>
                    <a:srgbClr val="799C37"/>
                  </a:solidFill>
                  <a:latin typeface="Courier New" panose="02070309020205020404" pitchFamily="49" charset="0"/>
                </a:rPr>
                <a:t>N</a:t>
              </a:r>
              <a:r>
                <a:rPr lang="en-US" altLang="en-US" sz="3600" b="1" dirty="0">
                  <a:latin typeface="Courier New" panose="02070309020205020404" pitchFamily="49" charset="0"/>
                </a:rPr>
                <a:t>).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E7F51D-1C64-4158-AC5A-7C4344E6133F}"/>
                </a:ext>
              </a:extLst>
            </p:cNvPr>
            <p:cNvSpPr/>
            <p:nvPr/>
          </p:nvSpPr>
          <p:spPr>
            <a:xfrm>
              <a:off x="6599504" y="12136947"/>
              <a:ext cx="24064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i="1" dirty="0">
                  <a:solidFill>
                    <a:srgbClr val="FF5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Shorthand</a:t>
              </a:r>
              <a:endParaRPr lang="en-US" sz="3200" dirty="0">
                <a:solidFill>
                  <a:srgbClr val="FF5050"/>
                </a:solidFill>
              </a:endParaRPr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F11451D1-DF69-4D82-84D0-B2669B6CFD11}"/>
                </a:ext>
              </a:extLst>
            </p:cNvPr>
            <p:cNvSpPr>
              <a:spLocks/>
            </p:cNvSpPr>
            <p:nvPr/>
          </p:nvSpPr>
          <p:spPr bwMode="auto">
            <a:xfrm rot="825506" flipV="1">
              <a:off x="10139606" y="13383322"/>
              <a:ext cx="1317546" cy="526797"/>
            </a:xfrm>
            <a:custGeom>
              <a:avLst/>
              <a:gdLst>
                <a:gd name="T0" fmla="*/ 0 w 576"/>
                <a:gd name="T1" fmla="*/ 146 h 208"/>
                <a:gd name="T2" fmla="*/ 241 w 576"/>
                <a:gd name="T3" fmla="*/ 10 h 208"/>
                <a:gd name="T4" fmla="*/ 576 w 576"/>
                <a:gd name="T5" fmla="*/ 208 h 208"/>
                <a:gd name="connsiteX0" fmla="*/ 0 w 11684"/>
                <a:gd name="connsiteY0" fmla="*/ 6566 h 7225"/>
                <a:gd name="connsiteX1" fmla="*/ 4184 w 11684"/>
                <a:gd name="connsiteY1" fmla="*/ 28 h 7225"/>
                <a:gd name="connsiteX2" fmla="*/ 11684 w 11684"/>
                <a:gd name="connsiteY2" fmla="*/ 7225 h 7225"/>
                <a:gd name="connsiteX0" fmla="*/ 0 w 10000"/>
                <a:gd name="connsiteY0" fmla="*/ 9088 h 10000"/>
                <a:gd name="connsiteX1" fmla="*/ 5815 w 10000"/>
                <a:gd name="connsiteY1" fmla="*/ 3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9088"/>
                  </a:moveTo>
                  <a:cubicBezTo>
                    <a:pt x="594" y="7557"/>
                    <a:pt x="4388" y="-627"/>
                    <a:pt x="5815" y="39"/>
                  </a:cubicBezTo>
                  <a:cubicBezTo>
                    <a:pt x="7256" y="105"/>
                    <a:pt x="8960" y="7272"/>
                    <a:pt x="10000" y="10000"/>
                  </a:cubicBezTo>
                </a:path>
              </a:pathLst>
            </a:custGeom>
            <a:noFill/>
            <a:ln w="76200" cap="flat" cmpd="sng">
              <a:solidFill>
                <a:srgbClr val="FF5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C7082A-1868-4C73-9A10-76B747A168AD}"/>
                </a:ext>
              </a:extLst>
            </p:cNvPr>
            <p:cNvSpPr/>
            <p:nvPr/>
          </p:nvSpPr>
          <p:spPr>
            <a:xfrm>
              <a:off x="11077734" y="12877155"/>
              <a:ext cx="24032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FF5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Variable</a:t>
              </a:r>
              <a:endParaRPr lang="en-US" sz="3600" dirty="0">
                <a:solidFill>
                  <a:srgbClr val="FF5050"/>
                </a:solidFill>
              </a:endParaRPr>
            </a:p>
          </p:txBody>
        </p:sp>
      </p:grpSp>
      <p:sp>
        <p:nvSpPr>
          <p:cNvPr id="112" name="Freeform 15">
            <a:extLst>
              <a:ext uri="{FF2B5EF4-FFF2-40B4-BE49-F238E27FC236}">
                <a16:creationId xmlns:a16="http://schemas.microsoft.com/office/drawing/2014/main" id="{AF344719-BB36-4844-91C6-723A78193667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080308" y="30108589"/>
            <a:ext cx="3805834" cy="457963"/>
          </a:xfrm>
          <a:custGeom>
            <a:avLst/>
            <a:gdLst>
              <a:gd name="T0" fmla="*/ 0 w 576"/>
              <a:gd name="T1" fmla="*/ 146 h 208"/>
              <a:gd name="T2" fmla="*/ 241 w 576"/>
              <a:gd name="T3" fmla="*/ 10 h 208"/>
              <a:gd name="T4" fmla="*/ 576 w 576"/>
              <a:gd name="T5" fmla="*/ 208 h 208"/>
              <a:gd name="connsiteX0" fmla="*/ 0 w 11684"/>
              <a:gd name="connsiteY0" fmla="*/ 6566 h 7225"/>
              <a:gd name="connsiteX1" fmla="*/ 4184 w 11684"/>
              <a:gd name="connsiteY1" fmla="*/ 28 h 7225"/>
              <a:gd name="connsiteX2" fmla="*/ 11684 w 11684"/>
              <a:gd name="connsiteY2" fmla="*/ 7225 h 7225"/>
              <a:gd name="connsiteX0" fmla="*/ 0 w 10000"/>
              <a:gd name="connsiteY0" fmla="*/ 9088 h 10000"/>
              <a:gd name="connsiteX1" fmla="*/ 5815 w 10000"/>
              <a:gd name="connsiteY1" fmla="*/ 39 h 10000"/>
              <a:gd name="connsiteX2" fmla="*/ 10000 w 10000"/>
              <a:gd name="connsiteY2" fmla="*/ 10000 h 10000"/>
              <a:gd name="connsiteX0" fmla="*/ 0 w 10000"/>
              <a:gd name="connsiteY0" fmla="*/ 21660 h 22572"/>
              <a:gd name="connsiteX1" fmla="*/ 4818 w 10000"/>
              <a:gd name="connsiteY1" fmla="*/ 15 h 22572"/>
              <a:gd name="connsiteX2" fmla="*/ 10000 w 10000"/>
              <a:gd name="connsiteY2" fmla="*/ 22572 h 22572"/>
              <a:gd name="connsiteX0" fmla="*/ 0 w 10000"/>
              <a:gd name="connsiteY0" fmla="*/ 21660 h 22572"/>
              <a:gd name="connsiteX1" fmla="*/ 4818 w 10000"/>
              <a:gd name="connsiteY1" fmla="*/ 15 h 22572"/>
              <a:gd name="connsiteX2" fmla="*/ 10000 w 10000"/>
              <a:gd name="connsiteY2" fmla="*/ 22572 h 22572"/>
              <a:gd name="connsiteX0" fmla="*/ 0 w 10000"/>
              <a:gd name="connsiteY0" fmla="*/ 21685 h 22597"/>
              <a:gd name="connsiteX1" fmla="*/ 4818 w 10000"/>
              <a:gd name="connsiteY1" fmla="*/ 40 h 22597"/>
              <a:gd name="connsiteX2" fmla="*/ 10000 w 10000"/>
              <a:gd name="connsiteY2" fmla="*/ 22597 h 22597"/>
              <a:gd name="connsiteX0" fmla="*/ 0 w 10089"/>
              <a:gd name="connsiteY0" fmla="*/ 21685 h 22597"/>
              <a:gd name="connsiteX1" fmla="*/ 4818 w 10089"/>
              <a:gd name="connsiteY1" fmla="*/ 40 h 22597"/>
              <a:gd name="connsiteX2" fmla="*/ 10000 w 10089"/>
              <a:gd name="connsiteY2" fmla="*/ 22597 h 22597"/>
              <a:gd name="connsiteX0" fmla="*/ 0 w 10025"/>
              <a:gd name="connsiteY0" fmla="*/ 21685 h 22597"/>
              <a:gd name="connsiteX1" fmla="*/ 4818 w 10025"/>
              <a:gd name="connsiteY1" fmla="*/ 40 h 22597"/>
              <a:gd name="connsiteX2" fmla="*/ 10000 w 10025"/>
              <a:gd name="connsiteY2" fmla="*/ 22597 h 22597"/>
              <a:gd name="connsiteX0" fmla="*/ 0 w 10025"/>
              <a:gd name="connsiteY0" fmla="*/ 21756 h 22668"/>
              <a:gd name="connsiteX1" fmla="*/ 4818 w 10025"/>
              <a:gd name="connsiteY1" fmla="*/ 111 h 22668"/>
              <a:gd name="connsiteX2" fmla="*/ 10000 w 10025"/>
              <a:gd name="connsiteY2" fmla="*/ 22668 h 22668"/>
              <a:gd name="connsiteX0" fmla="*/ 0 w 11085"/>
              <a:gd name="connsiteY0" fmla="*/ 23630 h 23630"/>
              <a:gd name="connsiteX1" fmla="*/ 4818 w 11085"/>
              <a:gd name="connsiteY1" fmla="*/ 1985 h 23630"/>
              <a:gd name="connsiteX2" fmla="*/ 11065 w 11085"/>
              <a:gd name="connsiteY2" fmla="*/ 15892 h 2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5" h="23630">
                <a:moveTo>
                  <a:pt x="0" y="23630"/>
                </a:moveTo>
                <a:cubicBezTo>
                  <a:pt x="90" y="3044"/>
                  <a:pt x="3391" y="1319"/>
                  <a:pt x="4818" y="1985"/>
                </a:cubicBezTo>
                <a:cubicBezTo>
                  <a:pt x="6259" y="2051"/>
                  <a:pt x="11456" y="-7829"/>
                  <a:pt x="11065" y="15892"/>
                </a:cubicBezTo>
              </a:path>
            </a:pathLst>
          </a:custGeom>
          <a:noFill/>
          <a:ln w="76200" cap="flat" cmpd="sng">
            <a:solidFill>
              <a:srgbClr val="FF5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5" name="Right Brace 64">
            <a:extLst>
              <a:ext uri="{FF2B5EF4-FFF2-40B4-BE49-F238E27FC236}">
                <a16:creationId xmlns:a16="http://schemas.microsoft.com/office/drawing/2014/main" id="{98B8B6F5-7CE1-4838-863C-3A65DE1CCA50}"/>
              </a:ext>
            </a:extLst>
          </p:cNvPr>
          <p:cNvSpPr/>
          <p:nvPr/>
        </p:nvSpPr>
        <p:spPr>
          <a:xfrm>
            <a:off x="4614795" y="24770991"/>
            <a:ext cx="429978" cy="2166860"/>
          </a:xfrm>
          <a:prstGeom prst="rightBrace">
            <a:avLst/>
          </a:prstGeom>
          <a:solidFill>
            <a:schemeClr val="bg1"/>
          </a:solidFill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4D6F62-482D-4FF1-BF94-094AF9346C7A}"/>
              </a:ext>
            </a:extLst>
          </p:cNvPr>
          <p:cNvGrpSpPr/>
          <p:nvPr/>
        </p:nvGrpSpPr>
        <p:grpSpPr>
          <a:xfrm>
            <a:off x="1737360" y="31000434"/>
            <a:ext cx="5684520" cy="637952"/>
            <a:chOff x="1584397" y="28412085"/>
            <a:chExt cx="5936762" cy="637952"/>
          </a:xfrm>
        </p:grpSpPr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37F1A886-6D14-4244-B15B-7713FCE35F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84397" y="28412085"/>
              <a:ext cx="2819801" cy="634004"/>
            </a:xfrm>
            <a:custGeom>
              <a:avLst/>
              <a:gdLst>
                <a:gd name="T0" fmla="*/ 0 w 576"/>
                <a:gd name="T1" fmla="*/ 146 h 208"/>
                <a:gd name="T2" fmla="*/ 241 w 576"/>
                <a:gd name="T3" fmla="*/ 10 h 208"/>
                <a:gd name="T4" fmla="*/ 576 w 576"/>
                <a:gd name="T5" fmla="*/ 208 h 208"/>
                <a:gd name="connsiteX0" fmla="*/ 0 w 11684"/>
                <a:gd name="connsiteY0" fmla="*/ 6566 h 7225"/>
                <a:gd name="connsiteX1" fmla="*/ 4184 w 11684"/>
                <a:gd name="connsiteY1" fmla="*/ 28 h 7225"/>
                <a:gd name="connsiteX2" fmla="*/ 11684 w 11684"/>
                <a:gd name="connsiteY2" fmla="*/ 7225 h 7225"/>
                <a:gd name="connsiteX0" fmla="*/ 0 w 10000"/>
                <a:gd name="connsiteY0" fmla="*/ 9088 h 10000"/>
                <a:gd name="connsiteX1" fmla="*/ 5815 w 10000"/>
                <a:gd name="connsiteY1" fmla="*/ 39 h 10000"/>
                <a:gd name="connsiteX2" fmla="*/ 10000 w 10000"/>
                <a:gd name="connsiteY2" fmla="*/ 10000 h 10000"/>
                <a:gd name="connsiteX0" fmla="*/ 0 w 10000"/>
                <a:gd name="connsiteY0" fmla="*/ 21660 h 22572"/>
                <a:gd name="connsiteX1" fmla="*/ 4818 w 10000"/>
                <a:gd name="connsiteY1" fmla="*/ 15 h 22572"/>
                <a:gd name="connsiteX2" fmla="*/ 10000 w 10000"/>
                <a:gd name="connsiteY2" fmla="*/ 22572 h 22572"/>
                <a:gd name="connsiteX0" fmla="*/ 0 w 10000"/>
                <a:gd name="connsiteY0" fmla="*/ 21660 h 22572"/>
                <a:gd name="connsiteX1" fmla="*/ 4818 w 10000"/>
                <a:gd name="connsiteY1" fmla="*/ 15 h 22572"/>
                <a:gd name="connsiteX2" fmla="*/ 10000 w 10000"/>
                <a:gd name="connsiteY2" fmla="*/ 22572 h 22572"/>
                <a:gd name="connsiteX0" fmla="*/ 0 w 10000"/>
                <a:gd name="connsiteY0" fmla="*/ 21685 h 22597"/>
                <a:gd name="connsiteX1" fmla="*/ 4818 w 10000"/>
                <a:gd name="connsiteY1" fmla="*/ 40 h 22597"/>
                <a:gd name="connsiteX2" fmla="*/ 10000 w 10000"/>
                <a:gd name="connsiteY2" fmla="*/ 22597 h 22597"/>
                <a:gd name="connsiteX0" fmla="*/ 0 w 10089"/>
                <a:gd name="connsiteY0" fmla="*/ 21685 h 22597"/>
                <a:gd name="connsiteX1" fmla="*/ 4818 w 10089"/>
                <a:gd name="connsiteY1" fmla="*/ 40 h 22597"/>
                <a:gd name="connsiteX2" fmla="*/ 10000 w 10089"/>
                <a:gd name="connsiteY2" fmla="*/ 22597 h 22597"/>
                <a:gd name="connsiteX0" fmla="*/ 0 w 10025"/>
                <a:gd name="connsiteY0" fmla="*/ 21685 h 22597"/>
                <a:gd name="connsiteX1" fmla="*/ 4818 w 10025"/>
                <a:gd name="connsiteY1" fmla="*/ 40 h 22597"/>
                <a:gd name="connsiteX2" fmla="*/ 10000 w 10025"/>
                <a:gd name="connsiteY2" fmla="*/ 22597 h 22597"/>
                <a:gd name="connsiteX0" fmla="*/ 0 w 10025"/>
                <a:gd name="connsiteY0" fmla="*/ 21756 h 22668"/>
                <a:gd name="connsiteX1" fmla="*/ 4818 w 10025"/>
                <a:gd name="connsiteY1" fmla="*/ 111 h 22668"/>
                <a:gd name="connsiteX2" fmla="*/ 10000 w 10025"/>
                <a:gd name="connsiteY2" fmla="*/ 22668 h 22668"/>
                <a:gd name="connsiteX0" fmla="*/ 0 w 10025"/>
                <a:gd name="connsiteY0" fmla="*/ 32006 h 32918"/>
                <a:gd name="connsiteX1" fmla="*/ 4796 w 10025"/>
                <a:gd name="connsiteY1" fmla="*/ 26 h 32918"/>
                <a:gd name="connsiteX2" fmla="*/ 10000 w 10025"/>
                <a:gd name="connsiteY2" fmla="*/ 32918 h 3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5" h="32918">
                  <a:moveTo>
                    <a:pt x="0" y="32006"/>
                  </a:moveTo>
                  <a:cubicBezTo>
                    <a:pt x="90" y="11420"/>
                    <a:pt x="3369" y="-640"/>
                    <a:pt x="4796" y="26"/>
                  </a:cubicBezTo>
                  <a:cubicBezTo>
                    <a:pt x="6237" y="92"/>
                    <a:pt x="10391" y="9197"/>
                    <a:pt x="10000" y="32918"/>
                  </a:cubicBezTo>
                </a:path>
              </a:pathLst>
            </a:custGeom>
            <a:noFill/>
            <a:ln w="76200" cap="flat" cmpd="sng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id="{9A93D93C-E02B-449E-B92A-CD54FE47A48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66004" y="28440859"/>
              <a:ext cx="5355155" cy="609178"/>
            </a:xfrm>
            <a:custGeom>
              <a:avLst/>
              <a:gdLst>
                <a:gd name="T0" fmla="*/ 0 w 576"/>
                <a:gd name="T1" fmla="*/ 146 h 208"/>
                <a:gd name="T2" fmla="*/ 241 w 576"/>
                <a:gd name="T3" fmla="*/ 10 h 208"/>
                <a:gd name="T4" fmla="*/ 576 w 576"/>
                <a:gd name="T5" fmla="*/ 208 h 208"/>
                <a:gd name="connsiteX0" fmla="*/ 0 w 11684"/>
                <a:gd name="connsiteY0" fmla="*/ 6566 h 7225"/>
                <a:gd name="connsiteX1" fmla="*/ 4184 w 11684"/>
                <a:gd name="connsiteY1" fmla="*/ 28 h 7225"/>
                <a:gd name="connsiteX2" fmla="*/ 11684 w 11684"/>
                <a:gd name="connsiteY2" fmla="*/ 7225 h 7225"/>
                <a:gd name="connsiteX0" fmla="*/ 0 w 10000"/>
                <a:gd name="connsiteY0" fmla="*/ 9088 h 10000"/>
                <a:gd name="connsiteX1" fmla="*/ 5815 w 10000"/>
                <a:gd name="connsiteY1" fmla="*/ 39 h 10000"/>
                <a:gd name="connsiteX2" fmla="*/ 10000 w 10000"/>
                <a:gd name="connsiteY2" fmla="*/ 10000 h 10000"/>
                <a:gd name="connsiteX0" fmla="*/ 0 w 10000"/>
                <a:gd name="connsiteY0" fmla="*/ 21660 h 22572"/>
                <a:gd name="connsiteX1" fmla="*/ 4818 w 10000"/>
                <a:gd name="connsiteY1" fmla="*/ 15 h 22572"/>
                <a:gd name="connsiteX2" fmla="*/ 10000 w 10000"/>
                <a:gd name="connsiteY2" fmla="*/ 22572 h 22572"/>
                <a:gd name="connsiteX0" fmla="*/ 0 w 10000"/>
                <a:gd name="connsiteY0" fmla="*/ 21660 h 22572"/>
                <a:gd name="connsiteX1" fmla="*/ 4818 w 10000"/>
                <a:gd name="connsiteY1" fmla="*/ 15 h 22572"/>
                <a:gd name="connsiteX2" fmla="*/ 10000 w 10000"/>
                <a:gd name="connsiteY2" fmla="*/ 22572 h 22572"/>
                <a:gd name="connsiteX0" fmla="*/ 0 w 10000"/>
                <a:gd name="connsiteY0" fmla="*/ 21685 h 22597"/>
                <a:gd name="connsiteX1" fmla="*/ 4818 w 10000"/>
                <a:gd name="connsiteY1" fmla="*/ 40 h 22597"/>
                <a:gd name="connsiteX2" fmla="*/ 10000 w 10000"/>
                <a:gd name="connsiteY2" fmla="*/ 22597 h 22597"/>
                <a:gd name="connsiteX0" fmla="*/ 0 w 10089"/>
                <a:gd name="connsiteY0" fmla="*/ 21685 h 22597"/>
                <a:gd name="connsiteX1" fmla="*/ 4818 w 10089"/>
                <a:gd name="connsiteY1" fmla="*/ 40 h 22597"/>
                <a:gd name="connsiteX2" fmla="*/ 10000 w 10089"/>
                <a:gd name="connsiteY2" fmla="*/ 22597 h 22597"/>
                <a:gd name="connsiteX0" fmla="*/ 0 w 10025"/>
                <a:gd name="connsiteY0" fmla="*/ 21685 h 22597"/>
                <a:gd name="connsiteX1" fmla="*/ 4818 w 10025"/>
                <a:gd name="connsiteY1" fmla="*/ 40 h 22597"/>
                <a:gd name="connsiteX2" fmla="*/ 10000 w 10025"/>
                <a:gd name="connsiteY2" fmla="*/ 22597 h 22597"/>
                <a:gd name="connsiteX0" fmla="*/ 0 w 10025"/>
                <a:gd name="connsiteY0" fmla="*/ 21756 h 22668"/>
                <a:gd name="connsiteX1" fmla="*/ 4818 w 10025"/>
                <a:gd name="connsiteY1" fmla="*/ 111 h 22668"/>
                <a:gd name="connsiteX2" fmla="*/ 10000 w 10025"/>
                <a:gd name="connsiteY2" fmla="*/ 22668 h 22668"/>
                <a:gd name="connsiteX0" fmla="*/ 0 w 10026"/>
                <a:gd name="connsiteY0" fmla="*/ 30717 h 31629"/>
                <a:gd name="connsiteX1" fmla="*/ 4865 w 10026"/>
                <a:gd name="connsiteY1" fmla="*/ 29 h 31629"/>
                <a:gd name="connsiteX2" fmla="*/ 10000 w 10026"/>
                <a:gd name="connsiteY2" fmla="*/ 31629 h 3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6" h="31629">
                  <a:moveTo>
                    <a:pt x="0" y="30717"/>
                  </a:moveTo>
                  <a:cubicBezTo>
                    <a:pt x="90" y="10131"/>
                    <a:pt x="3438" y="-637"/>
                    <a:pt x="4865" y="29"/>
                  </a:cubicBezTo>
                  <a:cubicBezTo>
                    <a:pt x="6306" y="95"/>
                    <a:pt x="10391" y="7908"/>
                    <a:pt x="10000" y="31629"/>
                  </a:cubicBezTo>
                </a:path>
              </a:pathLst>
            </a:custGeom>
            <a:noFill/>
            <a:ln w="76200" cap="flat" cmpd="sng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46CF7995-E297-4481-94B8-8C129DFA5B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9" y="16469835"/>
            <a:ext cx="8824608" cy="3933117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677A4459-0180-4A6A-B8E0-25D82C8E7C3D}"/>
              </a:ext>
            </a:extLst>
          </p:cNvPr>
          <p:cNvSpPr txBox="1"/>
          <p:nvPr/>
        </p:nvSpPr>
        <p:spPr>
          <a:xfrm>
            <a:off x="849661" y="883051"/>
            <a:ext cx="2808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Treating Machine Learning Applications As Declaratively Specified Circuits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BEECE35-7DAC-43D7-861D-701FF2A4619A}"/>
              </a:ext>
            </a:extLst>
          </p:cNvPr>
          <p:cNvGrpSpPr/>
          <p:nvPr/>
        </p:nvGrpSpPr>
        <p:grpSpPr>
          <a:xfrm>
            <a:off x="17672013" y="9893925"/>
            <a:ext cx="14109376" cy="7178672"/>
            <a:chOff x="394801" y="141081"/>
            <a:chExt cx="11558652" cy="5880896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7DDC979-8E7B-49F1-9652-9ADF24A9649A}"/>
                </a:ext>
              </a:extLst>
            </p:cNvPr>
            <p:cNvSpPr/>
            <p:nvPr/>
          </p:nvSpPr>
          <p:spPr>
            <a:xfrm>
              <a:off x="2299062" y="1158798"/>
              <a:ext cx="6583681" cy="48631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CADB592-E636-4045-B61B-8F3C31575257}"/>
                </a:ext>
              </a:extLst>
            </p:cNvPr>
            <p:cNvSpPr/>
            <p:nvPr/>
          </p:nvSpPr>
          <p:spPr>
            <a:xfrm>
              <a:off x="4309433" y="1898948"/>
              <a:ext cx="4122730" cy="3803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>
                  <a:alpha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2165F6D-0B3D-4779-933A-061A7F05950A}"/>
                </a:ext>
              </a:extLst>
            </p:cNvPr>
            <p:cNvSpPr/>
            <p:nvPr/>
          </p:nvSpPr>
          <p:spPr>
            <a:xfrm>
              <a:off x="4183338" y="1774126"/>
              <a:ext cx="4123231" cy="380372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>
                  <a:alpha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57740DD-CB92-4203-B9FE-4A0EAAFA496F}"/>
                </a:ext>
              </a:extLst>
            </p:cNvPr>
            <p:cNvSpPr/>
            <p:nvPr/>
          </p:nvSpPr>
          <p:spPr>
            <a:xfrm>
              <a:off x="4063874" y="1662796"/>
              <a:ext cx="4122730" cy="3803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>
                  <a:alpha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2263F950-B5A9-4160-8872-415F5F9BF1BA}"/>
                </a:ext>
              </a:extLst>
            </p:cNvPr>
            <p:cNvSpPr/>
            <p:nvPr/>
          </p:nvSpPr>
          <p:spPr>
            <a:xfrm>
              <a:off x="3943905" y="1533539"/>
              <a:ext cx="4122730" cy="3803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>
                  <a:alpha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E370C838-E955-4E5A-9F9A-5E6448A4CDFC}"/>
                </a:ext>
              </a:extLst>
            </p:cNvPr>
            <p:cNvSpPr txBox="1"/>
            <p:nvPr/>
          </p:nvSpPr>
          <p:spPr>
            <a:xfrm>
              <a:off x="7283793" y="4977617"/>
              <a:ext cx="836232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Droid Sans Fallback" pitchFamily="2"/>
                  <a:cs typeface="FreeSans" pitchFamily="2"/>
                </a:rPr>
                <a:t>thread</a:t>
              </a:r>
            </a:p>
          </p:txBody>
        </p: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EAECE62C-72CF-448F-8E38-EC2F6CCE8B87}"/>
                </a:ext>
              </a:extLst>
            </p:cNvPr>
            <p:cNvCxnSpPr>
              <a:cxnSpLocks/>
              <a:stCxn id="286" idx="3"/>
            </p:cNvCxnSpPr>
            <p:nvPr/>
          </p:nvCxnSpPr>
          <p:spPr>
            <a:xfrm flipH="1" flipV="1">
              <a:off x="3567526" y="2795566"/>
              <a:ext cx="1407837" cy="5496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C340E2F8-C583-42A2-9166-11FF85E25C86}"/>
                </a:ext>
              </a:extLst>
            </p:cNvPr>
            <p:cNvCxnSpPr>
              <a:cxnSpLocks/>
              <a:endCxn id="267" idx="3"/>
            </p:cNvCxnSpPr>
            <p:nvPr/>
          </p:nvCxnSpPr>
          <p:spPr>
            <a:xfrm>
              <a:off x="2845726" y="2212160"/>
              <a:ext cx="2636638" cy="231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5B1978C-79B9-4E51-AE2E-8F34E6C5D436}"/>
                </a:ext>
              </a:extLst>
            </p:cNvPr>
            <p:cNvSpPr/>
            <p:nvPr/>
          </p:nvSpPr>
          <p:spPr>
            <a:xfrm>
              <a:off x="2627926" y="1711339"/>
              <a:ext cx="939600" cy="151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Droid Sans Fallback" pitchFamily="2"/>
                  <a:cs typeface="FreeSans" pitchFamily="2"/>
                </a:rPr>
                <a:t>agenda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AABB316D-A287-4033-AC6C-5FAD9E4816AF}"/>
                </a:ext>
              </a:extLst>
            </p:cNvPr>
            <p:cNvSpPr txBox="1"/>
            <p:nvPr/>
          </p:nvSpPr>
          <p:spPr>
            <a:xfrm>
              <a:off x="8253201" y="141081"/>
              <a:ext cx="3087616" cy="529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% matrix multiplication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K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)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+=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b(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)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*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c(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K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)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.</a:t>
              </a:r>
            </a:p>
          </p:txBody>
        </p: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3A91937-30C4-4FB4-81D8-C7D82374DA83}"/>
                </a:ext>
              </a:extLst>
            </p:cNvPr>
            <p:cNvCxnSpPr>
              <a:cxnSpLocks/>
              <a:stCxn id="267" idx="1"/>
              <a:endCxn id="251" idx="0"/>
            </p:cNvCxnSpPr>
            <p:nvPr/>
          </p:nvCxnSpPr>
          <p:spPr>
            <a:xfrm>
              <a:off x="6413324" y="2235263"/>
              <a:ext cx="918820" cy="935541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53C56074-4B56-41CC-B139-D66142AE526C}"/>
                </a:ext>
              </a:extLst>
            </p:cNvPr>
            <p:cNvSpPr/>
            <p:nvPr/>
          </p:nvSpPr>
          <p:spPr>
            <a:xfrm>
              <a:off x="6866664" y="3170804"/>
              <a:ext cx="930960" cy="37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2"/>
            </a:solidFill>
            <a:ln w="18360">
              <a:solidFill>
                <a:srgbClr val="000000">
                  <a:alpha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LM Mono 10" pitchFamily="1"/>
                </a:defRPr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M Mono 10" pitchFamily="17"/>
                  <a:ea typeface="Droid Sans Fallback" pitchFamily="2"/>
                  <a:cs typeface="FreeSans" pitchFamily="2"/>
                </a:rPr>
                <a:t>strategy</a:t>
              </a:r>
            </a:p>
          </p:txBody>
        </p:sp>
        <p:sp>
          <p:nvSpPr>
            <p:cNvPr id="252" name="Speech Bubble: Rectangle 251">
              <a:extLst>
                <a:ext uri="{FF2B5EF4-FFF2-40B4-BE49-F238E27FC236}">
                  <a16:creationId xmlns:a16="http://schemas.microsoft.com/office/drawing/2014/main" id="{E9A91206-B156-42C1-9CF7-E194E698C92A}"/>
                </a:ext>
              </a:extLst>
            </p:cNvPr>
            <p:cNvSpPr/>
            <p:nvPr/>
          </p:nvSpPr>
          <p:spPr>
            <a:xfrm>
              <a:off x="8667962" y="2888013"/>
              <a:ext cx="3285491" cy="1088249"/>
            </a:xfrm>
            <a:prstGeom prst="wedgeRectCallout">
              <a:avLst>
                <a:gd name="adj1" fmla="val -74435"/>
                <a:gd name="adj2" fmla="val -7202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for J in c(:,4):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for I in b(:,J):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a(I,4) += b(I,J) * c(J,4)</a:t>
              </a:r>
            </a:p>
          </p:txBody>
        </p:sp>
        <p:sp>
          <p:nvSpPr>
            <p:cNvPr id="253" name="Speech Bubble: Rectangle 252">
              <a:extLst>
                <a:ext uri="{FF2B5EF4-FFF2-40B4-BE49-F238E27FC236}">
                  <a16:creationId xmlns:a16="http://schemas.microsoft.com/office/drawing/2014/main" id="{148C0CA8-A46F-443C-8F4F-53847B7FBA2A}"/>
                </a:ext>
              </a:extLst>
            </p:cNvPr>
            <p:cNvSpPr/>
            <p:nvPr/>
          </p:nvSpPr>
          <p:spPr>
            <a:xfrm>
              <a:off x="404389" y="163804"/>
              <a:ext cx="2808314" cy="1369735"/>
            </a:xfrm>
            <a:prstGeom prst="wedgeRectCallout">
              <a:avLst>
                <a:gd name="adj1" fmla="val 87298"/>
                <a:gd name="adj2" fmla="val 84361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Tasks on agenda can be executed in any order!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Interpolates between eager and lazy strategies</a:t>
              </a:r>
            </a:p>
          </p:txBody>
        </p:sp>
        <p:sp>
          <p:nvSpPr>
            <p:cNvPr id="254" name="Speech Bubble: Rectangle 253">
              <a:extLst>
                <a:ext uri="{FF2B5EF4-FFF2-40B4-BE49-F238E27FC236}">
                  <a16:creationId xmlns:a16="http://schemas.microsoft.com/office/drawing/2014/main" id="{5DB1FC2A-0CD8-4B43-ADD3-42B491964501}"/>
                </a:ext>
              </a:extLst>
            </p:cNvPr>
            <p:cNvSpPr/>
            <p:nvPr/>
          </p:nvSpPr>
          <p:spPr>
            <a:xfrm>
              <a:off x="8667962" y="1753021"/>
              <a:ext cx="3285490" cy="1004157"/>
            </a:xfrm>
            <a:prstGeom prst="wedgeRectCallout">
              <a:avLst>
                <a:gd name="adj1" fmla="val -87771"/>
                <a:gd name="adj2" fmla="val 54773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Tons of admissible strategies. 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Each attempts to make progress towards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 answer to open queries</a:t>
              </a:r>
            </a:p>
          </p:txBody>
        </p: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70DC78F5-DA3F-43D3-9EC2-DF700E743D2B}"/>
                </a:ext>
              </a:extLst>
            </p:cNvPr>
            <p:cNvCxnSpPr>
              <a:cxnSpLocks/>
              <a:endCxn id="283" idx="0"/>
            </p:cNvCxnSpPr>
            <p:nvPr/>
          </p:nvCxnSpPr>
          <p:spPr>
            <a:xfrm flipH="1">
              <a:off x="5787917" y="3358004"/>
              <a:ext cx="711546" cy="5980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57CE1A24-8580-4646-B9C9-6724540BB634}"/>
                </a:ext>
              </a:extLst>
            </p:cNvPr>
            <p:cNvSpPr txBox="1"/>
            <p:nvPr/>
          </p:nvSpPr>
          <p:spPr>
            <a:xfrm>
              <a:off x="6230511" y="2986660"/>
              <a:ext cx="515375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Droid Sans Fallback" pitchFamily="2"/>
                  <a:cs typeface="FreeSans" pitchFamily="2"/>
                </a:rPr>
                <a:t>run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3300A2DA-A74C-4BD5-A06F-08CBE5D2E7D2}"/>
                </a:ext>
              </a:extLst>
            </p:cNvPr>
            <p:cNvSpPr txBox="1"/>
            <p:nvPr/>
          </p:nvSpPr>
          <p:spPr>
            <a:xfrm>
              <a:off x="4274711" y="1856360"/>
              <a:ext cx="566863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Droid Sans Fallback" pitchFamily="2"/>
                  <a:cs typeface="FreeSans" pitchFamily="2"/>
                </a:rPr>
                <a:t>pop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0A13D5E1-27A6-434E-9BF0-5038D45D06C3}"/>
                </a:ext>
              </a:extLst>
            </p:cNvPr>
            <p:cNvSpPr txBox="1"/>
            <p:nvPr/>
          </p:nvSpPr>
          <p:spPr>
            <a:xfrm rot="2707582">
              <a:off x="6535311" y="2389760"/>
              <a:ext cx="104148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Droid Sans Fallback" pitchFamily="2"/>
                  <a:cs typeface="FreeSans" pitchFamily="2"/>
                </a:rPr>
                <a:t>dispatch</a:t>
              </a:r>
            </a:p>
          </p:txBody>
        </p: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0432F4BA-605A-4C7D-A96F-31CF98E8B707}"/>
                </a:ext>
              </a:extLst>
            </p:cNvPr>
            <p:cNvGrpSpPr/>
            <p:nvPr/>
          </p:nvGrpSpPr>
          <p:grpSpPr>
            <a:xfrm>
              <a:off x="4975363" y="3052714"/>
              <a:ext cx="809870" cy="684096"/>
              <a:chOff x="4831670" y="3052714"/>
              <a:chExt cx="809870" cy="684096"/>
            </a:xfrm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D0779A0F-7C98-47AC-8366-ED02921BB169}"/>
                  </a:ext>
                </a:extLst>
              </p:cNvPr>
              <p:cNvSpPr/>
              <p:nvPr/>
            </p:nvSpPr>
            <p:spPr>
              <a:xfrm>
                <a:off x="4929460" y="3151774"/>
                <a:ext cx="712080" cy="5850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accent2"/>
              </a:solidFill>
              <a:ln w="18360">
                <a:solidFill>
                  <a:srgbClr val="000000">
                    <a:alpha val="5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LM Mono 10" pitchFamily="1"/>
                  </a:defRPr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M Mono 10" pitchFamily="17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5B928110-76A9-4BBA-8AA9-FCF8F9326CAE}"/>
                  </a:ext>
                </a:extLst>
              </p:cNvPr>
              <p:cNvSpPr/>
              <p:nvPr/>
            </p:nvSpPr>
            <p:spPr>
              <a:xfrm>
                <a:off x="4881200" y="3102244"/>
                <a:ext cx="712080" cy="5850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accent2"/>
              </a:solidFill>
              <a:ln w="18360">
                <a:solidFill>
                  <a:srgbClr val="000000">
                    <a:alpha val="5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LM Mono 10" pitchFamily="1"/>
                  </a:defRPr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M Mono 10" pitchFamily="17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2774B460-E3E8-4FF5-8364-E78D49CA3FFD}"/>
                  </a:ext>
                </a:extLst>
              </p:cNvPr>
              <p:cNvSpPr/>
              <p:nvPr/>
            </p:nvSpPr>
            <p:spPr>
              <a:xfrm>
                <a:off x="4831670" y="3052714"/>
                <a:ext cx="712080" cy="5850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accent2"/>
              </a:solidFill>
              <a:ln w="18360">
                <a:solidFill>
                  <a:srgbClr val="000000">
                    <a:alpha val="5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LM Mono 10" pitchFamily="1"/>
                  </a:defRPr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M Mono 10" pitchFamily="17"/>
                    <a:ea typeface="Droid Sans Fallback" pitchFamily="2"/>
                    <a:cs typeface="FreeSans" pitchFamily="2"/>
                  </a:rPr>
                  <a:t>new </a:t>
                </a:r>
              </a:p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LM Mono 10" pitchFamily="1"/>
                  </a:defRPr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M Mono 10" pitchFamily="17"/>
                    <a:ea typeface="Droid Sans Fallback" pitchFamily="2"/>
                    <a:cs typeface="FreeSans" pitchFamily="2"/>
                  </a:rPr>
                  <a:t>tasks</a:t>
                </a:r>
              </a:p>
            </p:txBody>
          </p:sp>
        </p:grp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C726632D-45DA-43B5-B5CA-41B2BB69D369}"/>
                </a:ext>
              </a:extLst>
            </p:cNvPr>
            <p:cNvCxnSpPr>
              <a:cxnSpLocks/>
              <a:stCxn id="251" idx="3"/>
              <a:endCxn id="286" idx="1"/>
            </p:cNvCxnSpPr>
            <p:nvPr/>
          </p:nvCxnSpPr>
          <p:spPr>
            <a:xfrm flipH="1" flipV="1">
              <a:off x="5687443" y="3345232"/>
              <a:ext cx="1179221" cy="12772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E9436AFE-A275-46CB-A597-FE4A4792A8EA}"/>
                </a:ext>
              </a:extLst>
            </p:cNvPr>
            <p:cNvGrpSpPr/>
            <p:nvPr/>
          </p:nvGrpSpPr>
          <p:grpSpPr>
            <a:xfrm>
              <a:off x="5218323" y="3956089"/>
              <a:ext cx="1249678" cy="695526"/>
              <a:chOff x="5074630" y="3956089"/>
              <a:chExt cx="1249678" cy="695526"/>
            </a:xfrm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7CB1A0D4-D0AF-4242-8E47-A25D7BD63B91}"/>
                  </a:ext>
                </a:extLst>
              </p:cNvPr>
              <p:cNvSpPr/>
              <p:nvPr/>
            </p:nvSpPr>
            <p:spPr>
              <a:xfrm>
                <a:off x="5185120" y="4066579"/>
                <a:ext cx="1139188" cy="5850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accent2"/>
              </a:solidFill>
              <a:ln w="18360">
                <a:solidFill>
                  <a:srgbClr val="000000">
                    <a:alpha val="5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LM Mono 10" pitchFamily="1"/>
                  </a:defRPr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M Mono 10" pitchFamily="17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FD70812-78A0-42F0-981C-D44C84C8E173}"/>
                  </a:ext>
                </a:extLst>
              </p:cNvPr>
              <p:cNvSpPr/>
              <p:nvPr/>
            </p:nvSpPr>
            <p:spPr>
              <a:xfrm>
                <a:off x="5135590" y="4017049"/>
                <a:ext cx="1139188" cy="5850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accent2"/>
              </a:solidFill>
              <a:ln w="18360">
                <a:solidFill>
                  <a:srgbClr val="000000">
                    <a:alpha val="5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LM Mono 10" pitchFamily="1"/>
                  </a:defRPr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M Mono 10" pitchFamily="17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C866E06-C562-40CA-A4D1-9EC34AAB0362}"/>
                  </a:ext>
                </a:extLst>
              </p:cNvPr>
              <p:cNvSpPr/>
              <p:nvPr/>
            </p:nvSpPr>
            <p:spPr>
              <a:xfrm>
                <a:off x="5074630" y="3956089"/>
                <a:ext cx="1139188" cy="5850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accent2"/>
              </a:solidFill>
              <a:ln w="18360">
                <a:solidFill>
                  <a:srgbClr val="000000">
                    <a:alpha val="5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LM Mono 10" pitchFamily="1"/>
                  </a:defRPr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M Mono 10" pitchFamily="17"/>
                    <a:ea typeface="Droid Sans Fallback" pitchFamily="2"/>
                    <a:cs typeface="FreeSans" pitchFamily="2"/>
                  </a:rPr>
                  <a:t>computed </a:t>
                </a:r>
              </a:p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LM Mono 10" pitchFamily="1"/>
                  </a:defRPr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M Mono 10" pitchFamily="17"/>
                    <a:ea typeface="Droid Sans Fallback" pitchFamily="2"/>
                    <a:cs typeface="FreeSans" pitchFamily="2"/>
                  </a:rPr>
                  <a:t>values</a:t>
                </a:r>
              </a:p>
            </p:txBody>
          </p:sp>
        </p:grp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F8C95068-271D-49C6-83B9-248451192F4A}"/>
                </a:ext>
              </a:extLst>
            </p:cNvPr>
            <p:cNvSpPr txBox="1"/>
            <p:nvPr/>
          </p:nvSpPr>
          <p:spPr>
            <a:xfrm>
              <a:off x="4134229" y="1621867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choose!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21648877-3F0B-4FBB-A21A-F26B6F6E45B2}"/>
                </a:ext>
              </a:extLst>
            </p:cNvPr>
            <p:cNvSpPr txBox="1"/>
            <p:nvPr/>
          </p:nvSpPr>
          <p:spPr>
            <a:xfrm rot="2662662">
              <a:off x="6754229" y="2223787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choose!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8D84E640-8E40-4E72-88F1-3F02A80DCD85}"/>
                </a:ext>
              </a:extLst>
            </p:cNvPr>
            <p:cNvSpPr txBox="1"/>
            <p:nvPr/>
          </p:nvSpPr>
          <p:spPr>
            <a:xfrm>
              <a:off x="4142798" y="3704949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choose!</a:t>
              </a: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918DEEAE-613F-4D31-A6AF-9D347C39A72D}"/>
                </a:ext>
              </a:extLst>
            </p:cNvPr>
            <p:cNvGrpSpPr/>
            <p:nvPr/>
          </p:nvGrpSpPr>
          <p:grpSpPr>
            <a:xfrm>
              <a:off x="2630026" y="3545204"/>
              <a:ext cx="4702118" cy="1825349"/>
              <a:chOff x="2630026" y="3545204"/>
              <a:chExt cx="4702118" cy="1825349"/>
            </a:xfrm>
          </p:grpSpPr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7E42C2B4-93BF-46CC-8CC7-5D09297BFA7E}"/>
                  </a:ext>
                </a:extLst>
              </p:cNvPr>
              <p:cNvGrpSpPr/>
              <p:nvPr/>
            </p:nvGrpSpPr>
            <p:grpSpPr>
              <a:xfrm>
                <a:off x="2630026" y="3545204"/>
                <a:ext cx="4702118" cy="1825349"/>
                <a:chOff x="2630026" y="3545204"/>
                <a:chExt cx="4702118" cy="1825349"/>
              </a:xfrm>
            </p:grpSpPr>
            <p:cxnSp>
              <p:nvCxnSpPr>
                <p:cNvPr id="277" name="Straight Arrow Connector 276">
                  <a:extLst>
                    <a:ext uri="{FF2B5EF4-FFF2-40B4-BE49-F238E27FC236}">
                      <a16:creationId xmlns:a16="http://schemas.microsoft.com/office/drawing/2014/main" id="{D8C7D670-D5FD-47AE-B92D-B48005623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7526" y="4350207"/>
                  <a:ext cx="1650797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671D1314-F208-40DE-BED5-DD5F6B348E52}"/>
                    </a:ext>
                  </a:extLst>
                </p:cNvPr>
                <p:cNvSpPr txBox="1"/>
                <p:nvPr/>
              </p:nvSpPr>
              <p:spPr>
                <a:xfrm>
                  <a:off x="4046120" y="3944937"/>
                  <a:ext cx="1118168" cy="356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0000" tIns="45000" rIns="90000" bIns="45000" anchorCtr="0" compatLnSpc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b="0"/>
                  </a:pP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iberation Sans" pitchFamily="18"/>
                      <a:ea typeface="Droid Sans Fallback" pitchFamily="2"/>
                      <a:cs typeface="FreeSans" pitchFamily="2"/>
                    </a:rPr>
                    <a:t>memoize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iberation Sans" pitchFamily="18"/>
                    <a:ea typeface="Droid Sans Fallback" pitchFamily="2"/>
                    <a:cs typeface="FreeSans" pitchFamily="2"/>
                  </a:endParaRPr>
                </a:p>
              </p:txBody>
            </p:sp>
            <p:cxnSp>
              <p:nvCxnSpPr>
                <p:cNvPr id="279" name="Connector: Elbow 278">
                  <a:extLst>
                    <a:ext uri="{FF2B5EF4-FFF2-40B4-BE49-F238E27FC236}">
                      <a16:creationId xmlns:a16="http://schemas.microsoft.com/office/drawing/2014/main" id="{0060130E-3D55-43E6-B4E6-48D2B6CC7B4C}"/>
                    </a:ext>
                  </a:extLst>
                </p:cNvPr>
                <p:cNvCxnSpPr>
                  <a:cxnSpLocks/>
                  <a:endCxn id="251" idx="2"/>
                </p:cNvCxnSpPr>
                <p:nvPr/>
              </p:nvCxnSpPr>
              <p:spPr>
                <a:xfrm flipV="1">
                  <a:off x="3567526" y="3545204"/>
                  <a:ext cx="3764618" cy="1341429"/>
                </a:xfrm>
                <a:prstGeom prst="bentConnector2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E1C21CD4-72A0-42EB-8CF3-C6494C39086B}"/>
                    </a:ext>
                  </a:extLst>
                </p:cNvPr>
                <p:cNvSpPr/>
                <p:nvPr/>
              </p:nvSpPr>
              <p:spPr>
                <a:xfrm>
                  <a:off x="2630026" y="3993104"/>
                  <a:ext cx="939600" cy="137744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solidFill>
                    <a:srgbClr val="00000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0000" tIns="45000" rIns="90000" bIns="45000" anchor="ctr" anchorCtr="0" compatLnSpc="0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iberation Sans" pitchFamily="18"/>
                      <a:ea typeface="Droid Sans Fallback" pitchFamily="2"/>
                      <a:cs typeface="FreeSans" pitchFamily="2"/>
                    </a:rPr>
                    <a:t>cache</a:t>
                  </a:r>
                </a:p>
              </p:txBody>
            </p:sp>
          </p:grp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0E7DE85D-367F-4929-BE1D-1FCFCA96DE7C}"/>
                  </a:ext>
                </a:extLst>
              </p:cNvPr>
              <p:cNvSpPr txBox="1"/>
              <p:nvPr/>
            </p:nvSpPr>
            <p:spPr>
              <a:xfrm>
                <a:off x="5177690" y="4864417"/>
                <a:ext cx="861944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iberation Sans" pitchFamily="18"/>
                    <a:ea typeface="Droid Sans Fallback" pitchFamily="2"/>
                    <a:cs typeface="FreeSans" pitchFamily="2"/>
                  </a:rPr>
                  <a:t>lookup</a:t>
                </a:r>
              </a:p>
            </p:txBody>
          </p:sp>
        </p:grpSp>
        <p:sp>
          <p:nvSpPr>
            <p:cNvPr id="266" name="Speech Bubble: Rectangle 265">
              <a:extLst>
                <a:ext uri="{FF2B5EF4-FFF2-40B4-BE49-F238E27FC236}">
                  <a16:creationId xmlns:a16="http://schemas.microsoft.com/office/drawing/2014/main" id="{2FEE5EDB-2182-4A00-979D-63A2A7ACFA10}"/>
                </a:ext>
              </a:extLst>
            </p:cNvPr>
            <p:cNvSpPr/>
            <p:nvPr/>
          </p:nvSpPr>
          <p:spPr>
            <a:xfrm>
              <a:off x="394801" y="2788536"/>
              <a:ext cx="2641763" cy="1602464"/>
            </a:xfrm>
            <a:prstGeom prst="wedgeRectCallout">
              <a:avLst>
                <a:gd name="adj1" fmla="val 89322"/>
                <a:gd name="adj2" fmla="val 33227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Memos are optional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Solver can create or flush memos anytime.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(memos save recomputation, but require maintenance)</a:t>
              </a: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BC9FA43-0686-49F4-907A-338A5186E6FD}"/>
                </a:ext>
              </a:extLst>
            </p:cNvPr>
            <p:cNvSpPr/>
            <p:nvPr/>
          </p:nvSpPr>
          <p:spPr>
            <a:xfrm>
              <a:off x="5482364" y="2048063"/>
              <a:ext cx="930960" cy="37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2"/>
            </a:solidFill>
            <a:ln w="18360">
              <a:solidFill>
                <a:srgbClr val="000000">
                  <a:alpha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LM Mono 10" pitchFamily="1"/>
                </a:defRPr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M Mono 10" pitchFamily="17"/>
                  <a:ea typeface="Droid Sans Fallback" pitchFamily="2"/>
                  <a:cs typeface="FreeSans" pitchFamily="2"/>
                </a:rPr>
                <a:t>task</a:t>
              </a:r>
            </a:p>
          </p:txBody>
        </p:sp>
        <p:sp>
          <p:nvSpPr>
            <p:cNvPr id="268" name="Speech Bubble: Rectangle 267">
              <a:extLst>
                <a:ext uri="{FF2B5EF4-FFF2-40B4-BE49-F238E27FC236}">
                  <a16:creationId xmlns:a16="http://schemas.microsoft.com/office/drawing/2014/main" id="{5F487E01-AE8F-4600-BE55-EA628E330CDE}"/>
                </a:ext>
              </a:extLst>
            </p:cNvPr>
            <p:cNvSpPr/>
            <p:nvPr/>
          </p:nvSpPr>
          <p:spPr>
            <a:xfrm>
              <a:off x="8186604" y="861021"/>
              <a:ext cx="2663190" cy="756249"/>
            </a:xfrm>
            <a:prstGeom prst="wedgeRectCallout">
              <a:avLst>
                <a:gd name="adj1" fmla="val -113693"/>
                <a:gd name="adj2" fmla="val 103149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Compute </a:t>
              </a:r>
              <a:r>
                <a:rPr lang="en-US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,4)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all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0A4FAFCC-BBBE-4024-979D-24E831E80196}"/>
                </a:ext>
              </a:extLst>
            </p:cNvPr>
            <p:cNvSpPr txBox="1"/>
            <p:nvPr/>
          </p:nvSpPr>
          <p:spPr>
            <a:xfrm rot="1327615">
              <a:off x="4076470" y="2747508"/>
              <a:ext cx="682279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Droid Sans Fallback" pitchFamily="2"/>
                  <a:cs typeface="FreeSans" pitchFamily="2"/>
                </a:rPr>
                <a:t>push</a:t>
              </a:r>
            </a:p>
          </p:txBody>
        </p: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E9210AEE-CF49-4F91-8735-2175A6BA2544}"/>
                </a:ext>
              </a:extLst>
            </p:cNvPr>
            <p:cNvCxnSpPr>
              <a:cxnSpLocks/>
              <a:stCxn id="283" idx="1"/>
              <a:endCxn id="273" idx="3"/>
            </p:cNvCxnSpPr>
            <p:nvPr/>
          </p:nvCxnSpPr>
          <p:spPr>
            <a:xfrm>
              <a:off x="6357511" y="4248607"/>
              <a:ext cx="3111233" cy="1287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947210A6-FDEA-4ECD-B607-AEB126D9C055}"/>
                </a:ext>
              </a:extLst>
            </p:cNvPr>
            <p:cNvCxnSpPr>
              <a:cxnSpLocks/>
              <a:stCxn id="274" idx="1"/>
            </p:cNvCxnSpPr>
            <p:nvPr/>
          </p:nvCxnSpPr>
          <p:spPr>
            <a:xfrm>
              <a:off x="1792573" y="2241328"/>
              <a:ext cx="832039" cy="34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D87D7645-99CC-44F2-B768-09A26E1EA730}"/>
                </a:ext>
              </a:extLst>
            </p:cNvPr>
            <p:cNvSpPr txBox="1"/>
            <p:nvPr/>
          </p:nvSpPr>
          <p:spPr>
            <a:xfrm>
              <a:off x="597298" y="1855824"/>
              <a:ext cx="124676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6D798FE-5ED4-4588-BFD4-204DED4C5E43}"/>
                </a:ext>
              </a:extLst>
            </p:cNvPr>
            <p:cNvSpPr/>
            <p:nvPr/>
          </p:nvSpPr>
          <p:spPr>
            <a:xfrm>
              <a:off x="9468744" y="4074281"/>
              <a:ext cx="930960" cy="37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2"/>
            </a:solidFill>
            <a:ln w="18360">
              <a:solidFill>
                <a:srgbClr val="000000">
                  <a:alpha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LM Mono 10" pitchFamily="1"/>
                </a:defRPr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M Mono 10" pitchFamily="17"/>
                  <a:ea typeface="Droid Sans Fallback" pitchFamily="2"/>
                  <a:cs typeface="FreeSans" pitchFamily="2"/>
                </a:rPr>
                <a:t>response</a:t>
              </a: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0B48E5D7-1D18-4C1C-84B1-0DC87FCAAD25}"/>
                </a:ext>
              </a:extLst>
            </p:cNvPr>
            <p:cNvSpPr/>
            <p:nvPr/>
          </p:nvSpPr>
          <p:spPr>
            <a:xfrm>
              <a:off x="597298" y="1914727"/>
              <a:ext cx="1195275" cy="653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2"/>
            </a:solidFill>
            <a:ln w="18360">
              <a:solidFill>
                <a:srgbClr val="000000">
                  <a:alpha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Droid Sans Fallback" pitchFamily="2"/>
                  <a:cs typeface="FreeSans" pitchFamily="2"/>
                </a:rPr>
                <a:t>queries &amp; 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Droid Sans Fallback" pitchFamily="2"/>
                  <a:cs typeface="FreeSans" pitchFamily="2"/>
                </a:rPr>
                <a:t>updates</a:t>
              </a:r>
            </a:p>
          </p:txBody>
        </p:sp>
      </p:grpSp>
      <p:sp>
        <p:nvSpPr>
          <p:cNvPr id="357" name="Title 1">
            <a:extLst>
              <a:ext uri="{FF2B5EF4-FFF2-40B4-BE49-F238E27FC236}">
                <a16:creationId xmlns:a16="http://schemas.microsoft.com/office/drawing/2014/main" id="{C850B863-CDD5-4BC4-BC23-2115FC4F4199}"/>
              </a:ext>
            </a:extLst>
          </p:cNvPr>
          <p:cNvSpPr txBox="1">
            <a:spLocks/>
          </p:cNvSpPr>
          <p:nvPr/>
        </p:nvSpPr>
        <p:spPr>
          <a:xfrm>
            <a:off x="16999050" y="37911699"/>
            <a:ext cx="10515600" cy="753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References and Further Reading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43608F3-2F34-48D9-9F05-8310A3CB77D3}"/>
              </a:ext>
            </a:extLst>
          </p:cNvPr>
          <p:cNvSpPr txBox="1"/>
          <p:nvPr/>
        </p:nvSpPr>
        <p:spPr>
          <a:xfrm>
            <a:off x="17261076" y="38818794"/>
            <a:ext cx="146667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Tim Vieira, Matthew Francis-Landau, Nathaniel Wesley Filardo, </a:t>
            </a:r>
            <a:r>
              <a:rPr lang="en-US" sz="2800" dirty="0" err="1">
                <a:solidFill>
                  <a:prstClr val="black"/>
                </a:solidFill>
              </a:rPr>
              <a:t>Farzad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Khorasani</a:t>
            </a:r>
            <a:r>
              <a:rPr lang="en-US" sz="2800" dirty="0">
                <a:solidFill>
                  <a:prstClr val="black"/>
                </a:solidFill>
              </a:rPr>
              <a:t>, and Jason Eisner. 2017. Dyna: Toward a Self-Optimizing Declarative Language for Machine Learning Applications. MAPL Workshop.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Jason Eisner and Nathaniel W. Filardo. 2011. Dyna: Extending </a:t>
            </a:r>
            <a:r>
              <a:rPr lang="en-US" sz="2800" dirty="0" err="1">
                <a:solidFill>
                  <a:prstClr val="black"/>
                </a:solidFill>
              </a:rPr>
              <a:t>Datalog</a:t>
            </a:r>
            <a:r>
              <a:rPr lang="en-US" sz="2800" dirty="0">
                <a:solidFill>
                  <a:prstClr val="black"/>
                </a:solidFill>
              </a:rPr>
              <a:t> For Modern AI. In </a:t>
            </a:r>
            <a:r>
              <a:rPr lang="en-US" sz="2800" dirty="0" err="1">
                <a:solidFill>
                  <a:prstClr val="black"/>
                </a:solidFill>
              </a:rPr>
              <a:t>Datalog</a:t>
            </a:r>
            <a:r>
              <a:rPr lang="en-US" sz="2800" dirty="0">
                <a:solidFill>
                  <a:prstClr val="black"/>
                </a:solidFill>
              </a:rPr>
              <a:t> Reloaded.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 Jason Eisner, Eric </a:t>
            </a:r>
            <a:r>
              <a:rPr lang="en-US" sz="2800" dirty="0" err="1">
                <a:solidFill>
                  <a:prstClr val="black"/>
                </a:solidFill>
              </a:rPr>
              <a:t>Goldlust</a:t>
            </a:r>
            <a:r>
              <a:rPr lang="en-US" sz="2800" dirty="0">
                <a:solidFill>
                  <a:prstClr val="black"/>
                </a:solidFill>
              </a:rPr>
              <a:t>, and Noah A Smith. 2005. Compiling Comp Ling: Practical weighted dynamic programming and the Dyna language. In Proc. of EMNLP.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Nathaniel Wesley Filardo and Jason Eisner. 2012. A Flexible Solver for Finite Arithmetic Circuits. In International Conference on Logic Programming LIPICS.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Nathaniel Wesley Filardo. 2017. Dyna 2: Towards a General Weighted Logic Language. PhD Thesis.</a:t>
            </a:r>
          </a:p>
        </p:txBody>
      </p:sp>
      <p:sp>
        <p:nvSpPr>
          <p:cNvPr id="360" name="Title 1">
            <a:extLst>
              <a:ext uri="{FF2B5EF4-FFF2-40B4-BE49-F238E27FC236}">
                <a16:creationId xmlns:a16="http://schemas.microsoft.com/office/drawing/2014/main" id="{D383DD27-40A1-48D1-9F06-5662BA3B9497}"/>
              </a:ext>
            </a:extLst>
          </p:cNvPr>
          <p:cNvSpPr txBox="1">
            <a:spLocks/>
          </p:cNvSpPr>
          <p:nvPr/>
        </p:nvSpPr>
        <p:spPr>
          <a:xfrm>
            <a:off x="17343907" y="8826420"/>
            <a:ext cx="10515600" cy="753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Flexible Solver Architecture</a:t>
            </a:r>
          </a:p>
        </p:txBody>
      </p:sp>
      <p:sp>
        <p:nvSpPr>
          <p:cNvPr id="361" name="Title 1">
            <a:extLst>
              <a:ext uri="{FF2B5EF4-FFF2-40B4-BE49-F238E27FC236}">
                <a16:creationId xmlns:a16="http://schemas.microsoft.com/office/drawing/2014/main" id="{00E85733-BDF4-4CEC-ADD4-10976450841E}"/>
              </a:ext>
            </a:extLst>
          </p:cNvPr>
          <p:cNvSpPr txBox="1">
            <a:spLocks/>
          </p:cNvSpPr>
          <p:nvPr/>
        </p:nvSpPr>
        <p:spPr>
          <a:xfrm>
            <a:off x="17104972" y="24899564"/>
            <a:ext cx="14660012" cy="753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Reinforcement Learning Objective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E43710F-CC55-4DF5-9E17-DAFA6637B113}"/>
              </a:ext>
            </a:extLst>
          </p:cNvPr>
          <p:cNvGrpSpPr/>
          <p:nvPr/>
        </p:nvGrpSpPr>
        <p:grpSpPr>
          <a:xfrm>
            <a:off x="18543501" y="26098403"/>
            <a:ext cx="7129671" cy="2849580"/>
            <a:chOff x="497985" y="3046277"/>
            <a:chExt cx="7129671" cy="2849580"/>
          </a:xfrm>
        </p:grpSpPr>
        <p:pic>
          <p:nvPicPr>
            <p:cNvPr id="362" name="Picture 361">
              <a:extLst>
                <a:ext uri="{FF2B5EF4-FFF2-40B4-BE49-F238E27FC236}">
                  <a16:creationId xmlns:a16="http://schemas.microsoft.com/office/drawing/2014/main" id="{B7537B99-9557-4260-810A-3D69026AC0A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259" y="4363402"/>
              <a:ext cx="4145397" cy="971943"/>
            </a:xfrm>
            <a:prstGeom prst="rect">
              <a:avLst/>
            </a:prstGeom>
          </p:spPr>
        </p:pic>
        <p:sp>
          <p:nvSpPr>
            <p:cNvPr id="363" name="Speech Bubble: Rectangle 362">
              <a:extLst>
                <a:ext uri="{FF2B5EF4-FFF2-40B4-BE49-F238E27FC236}">
                  <a16:creationId xmlns:a16="http://schemas.microsoft.com/office/drawing/2014/main" id="{1203517B-EF68-4D7C-8279-278851EBA008}"/>
                </a:ext>
              </a:extLst>
            </p:cNvPr>
            <p:cNvSpPr/>
            <p:nvPr/>
          </p:nvSpPr>
          <p:spPr>
            <a:xfrm>
              <a:off x="6066710" y="3601795"/>
              <a:ext cx="1351396" cy="507270"/>
            </a:xfrm>
            <a:prstGeom prst="wedgeRectCallout">
              <a:avLst>
                <a:gd name="adj1" fmla="val -56655"/>
                <a:gd name="adj2" fmla="val 1420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urgency</a:t>
              </a:r>
            </a:p>
          </p:txBody>
        </p:sp>
        <p:sp>
          <p:nvSpPr>
            <p:cNvPr id="364" name="Speech Bubble: Rectangle 363">
              <a:extLst>
                <a:ext uri="{FF2B5EF4-FFF2-40B4-BE49-F238E27FC236}">
                  <a16:creationId xmlns:a16="http://schemas.microsoft.com/office/drawing/2014/main" id="{DB3FAEDE-8610-4134-9F49-59524DC7EDE3}"/>
                </a:ext>
              </a:extLst>
            </p:cNvPr>
            <p:cNvSpPr/>
            <p:nvPr/>
          </p:nvSpPr>
          <p:spPr>
            <a:xfrm>
              <a:off x="3486034" y="3061202"/>
              <a:ext cx="2170547" cy="802417"/>
            </a:xfrm>
            <a:prstGeom prst="wedgeRectCallout">
              <a:avLst>
                <a:gd name="adj1" fmla="val 47728"/>
                <a:gd name="adj2" fmla="val 1406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Encourage earlier jobs to finish first</a:t>
              </a:r>
            </a:p>
          </p:txBody>
        </p:sp>
        <p:sp>
          <p:nvSpPr>
            <p:cNvPr id="365" name="Speech Bubble: Rectangle 364">
              <a:extLst>
                <a:ext uri="{FF2B5EF4-FFF2-40B4-BE49-F238E27FC236}">
                  <a16:creationId xmlns:a16="http://schemas.microsoft.com/office/drawing/2014/main" id="{2BA2F457-A87B-47CB-ADDD-8AE168F4CF5B}"/>
                </a:ext>
              </a:extLst>
            </p:cNvPr>
            <p:cNvSpPr/>
            <p:nvPr/>
          </p:nvSpPr>
          <p:spPr>
            <a:xfrm>
              <a:off x="497985" y="3046277"/>
              <a:ext cx="2775315" cy="801817"/>
            </a:xfrm>
            <a:prstGeom prst="wedgeRectCallout">
              <a:avLst>
                <a:gd name="adj1" fmla="val 58489"/>
                <a:gd name="adj2" fmla="val 1479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Total cost knob setting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Average latency on workload</a:t>
              </a:r>
            </a:p>
          </p:txBody>
        </p:sp>
        <p:sp>
          <p:nvSpPr>
            <p:cNvPr id="366" name="Speech Bubble: Rectangle 365">
              <a:extLst>
                <a:ext uri="{FF2B5EF4-FFF2-40B4-BE49-F238E27FC236}">
                  <a16:creationId xmlns:a16="http://schemas.microsoft.com/office/drawing/2014/main" id="{C341AC73-AD6A-4EE4-97B9-5A4A1ACB38A3}"/>
                </a:ext>
              </a:extLst>
            </p:cNvPr>
            <p:cNvSpPr/>
            <p:nvPr/>
          </p:nvSpPr>
          <p:spPr>
            <a:xfrm>
              <a:off x="2391870" y="5388587"/>
              <a:ext cx="1518903" cy="507270"/>
            </a:xfrm>
            <a:prstGeom prst="wedgeRectCallout">
              <a:avLst>
                <a:gd name="adj1" fmla="val 46617"/>
                <a:gd name="adj2" fmla="val -1048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knob settings</a:t>
              </a:r>
            </a:p>
          </p:txBody>
        </p:sp>
      </p:grpSp>
      <p:sp>
        <p:nvSpPr>
          <p:cNvPr id="367" name="Title 1">
            <a:extLst>
              <a:ext uri="{FF2B5EF4-FFF2-40B4-BE49-F238E27FC236}">
                <a16:creationId xmlns:a16="http://schemas.microsoft.com/office/drawing/2014/main" id="{66997B7E-0272-4AE8-B64B-09FECA28D12D}"/>
              </a:ext>
            </a:extLst>
          </p:cNvPr>
          <p:cNvSpPr txBox="1">
            <a:spLocks/>
          </p:cNvSpPr>
          <p:nvPr/>
        </p:nvSpPr>
        <p:spPr>
          <a:xfrm>
            <a:off x="738146" y="20947880"/>
            <a:ext cx="15205157" cy="753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Prolog-like Rules Define a Dynamic Computation Graph</a:t>
            </a:r>
          </a:p>
        </p:txBody>
      </p:sp>
      <p:sp>
        <p:nvSpPr>
          <p:cNvPr id="368" name="Title 1">
            <a:extLst>
              <a:ext uri="{FF2B5EF4-FFF2-40B4-BE49-F238E27FC236}">
                <a16:creationId xmlns:a16="http://schemas.microsoft.com/office/drawing/2014/main" id="{1D5D3258-99CE-433A-8627-DF347CA6EF58}"/>
              </a:ext>
            </a:extLst>
          </p:cNvPr>
          <p:cNvSpPr txBox="1">
            <a:spLocks/>
          </p:cNvSpPr>
          <p:nvPr/>
        </p:nvSpPr>
        <p:spPr>
          <a:xfrm>
            <a:off x="582817" y="32568380"/>
            <a:ext cx="10515600" cy="753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Real-World Examples</a:t>
            </a:r>
          </a:p>
        </p:txBody>
      </p:sp>
      <p:sp>
        <p:nvSpPr>
          <p:cNvPr id="167" name="Title 1">
            <a:extLst>
              <a:ext uri="{FF2B5EF4-FFF2-40B4-BE49-F238E27FC236}">
                <a16:creationId xmlns:a16="http://schemas.microsoft.com/office/drawing/2014/main" id="{F0DF6EFD-BA6C-49A1-A4CC-E063160143DE}"/>
              </a:ext>
            </a:extLst>
          </p:cNvPr>
          <p:cNvSpPr txBox="1">
            <a:spLocks/>
          </p:cNvSpPr>
          <p:nvPr/>
        </p:nvSpPr>
        <p:spPr>
          <a:xfrm>
            <a:off x="912440" y="12218082"/>
            <a:ext cx="14892469" cy="1546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Dyna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Dyna is a high-level “circuit programming” language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 Light" panose="020F0302020204030204"/>
              </a:rPr>
              <a:t>Declarative semantics: fixpoint of a circuit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can be infinitely wide, infinitely deep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allows cycles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dynamic data-dependent structure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Prolog-like rules … very concise!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Innovative typing and inheritance/modularity features</a:t>
            </a:r>
          </a:p>
        </p:txBody>
      </p:sp>
      <p:sp>
        <p:nvSpPr>
          <p:cNvPr id="171" name="Title 1">
            <a:extLst>
              <a:ext uri="{FF2B5EF4-FFF2-40B4-BE49-F238E27FC236}">
                <a16:creationId xmlns:a16="http://schemas.microsoft.com/office/drawing/2014/main" id="{06F9C758-EE2C-400D-9947-07790C1920D9}"/>
              </a:ext>
            </a:extLst>
          </p:cNvPr>
          <p:cNvSpPr txBox="1">
            <a:spLocks/>
          </p:cNvSpPr>
          <p:nvPr/>
        </p:nvSpPr>
        <p:spPr>
          <a:xfrm>
            <a:off x="776510" y="4501435"/>
            <a:ext cx="15396762" cy="47408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PL Helping ML: The Abstraction Challenge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COMPLEXITY IN ML SYSTEMS: </a:t>
            </a:r>
            <a:r>
              <a:rPr lang="en-US" sz="2800" dirty="0">
                <a:solidFill>
                  <a:prstClr val="black"/>
                </a:solidFill>
                <a:latin typeface="+mn-lt"/>
              </a:rPr>
              <a:t>The complexity of modern ML systems interferes with research, development, and education. It is a truism that an experiment that is casually suggested by a research advisor, and seems to be straightforward, may cost six months before an efficient and (hopefully) bug-free implementation is actually running.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+mn-lt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ABSTRACTION IS KEY: </a:t>
            </a:r>
            <a:r>
              <a:rPr lang="en-US" sz="2800" dirty="0">
                <a:solidFill>
                  <a:prstClr val="black"/>
                </a:solidFill>
                <a:latin typeface="+mn-lt"/>
              </a:rPr>
              <a:t>Textbook algorithms may appear relatively simple because they can be written at an abstract level — e.g., as update rules on a small set of nicely notated mathematical quantities. However, applying such an algorithm to a real-world problem means instantiating those abstract quantities in terms of problem-specific data structures that must be efficiently and correctly manipulated.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+mn-lt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EFFICIENCY AND PORTABILITY</a:t>
            </a:r>
            <a:r>
              <a:rPr lang="en-US" sz="2800" dirty="0">
                <a:solidFill>
                  <a:prstClr val="black"/>
                </a:solidFill>
                <a:latin typeface="+mn-lt"/>
              </a:rPr>
              <a:t>: Worse, a typical applied ML system combines several of these techniques, so that many types of quantities are interacting. Not only does this increase complexity, but it creates a pressure to optimize across the abstraction boundaries in order to maintain speed. Choosing among possible optimizations is challenging and time-consuming, involving questions such as multiple-use data structures, time-space tradeoffs, loop orders, and use of specialized libraries and hardware. Implementing these optimizations further increases the complexity and risks bugs, particularly as the system evolves during research and development.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12F334-B258-45FF-8FF4-C7EA929CD15C}"/>
              </a:ext>
            </a:extLst>
          </p:cNvPr>
          <p:cNvGrpSpPr/>
          <p:nvPr/>
        </p:nvGrpSpPr>
        <p:grpSpPr>
          <a:xfrm>
            <a:off x="17433800" y="17911998"/>
            <a:ext cx="11184032" cy="6761563"/>
            <a:chOff x="555848" y="245107"/>
            <a:chExt cx="11184032" cy="676156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EEE1BE3-4B28-4E8E-80ED-2E6D7471D515}"/>
                </a:ext>
              </a:extLst>
            </p:cNvPr>
            <p:cNvSpPr/>
            <p:nvPr/>
          </p:nvSpPr>
          <p:spPr>
            <a:xfrm>
              <a:off x="849986" y="2113023"/>
              <a:ext cx="10889894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Parallelizing independent computations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Ordering dependent computations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Join strategies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Forward vs. backward chaining (update-driven vs. query-driven)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Dynamically identify unnecessary computation</a:t>
              </a:r>
            </a:p>
            <a:p>
              <a:pPr marL="1371600" marR="0" lvl="2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Short-circuiting, branch-and-bound/A*, watched variables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Consolidating related work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Static or dynamic batching (consolidating similar tasks, including GPU)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Inlining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depth (consolidating caller-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callee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Storage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Memoization policy; choose low-level data structures</a:t>
              </a:r>
            </a:p>
            <a:p>
              <a:pPr marL="457200" indent="-457200" defTabSz="914400">
                <a:buFont typeface="Arial" panose="020B0604020202020204" pitchFamily="34" charset="0"/>
                <a:buChar char="•"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Hardware </a:t>
              </a:r>
            </a:p>
            <a:p>
              <a:pPr marL="914400" lvl="1" indent="-457200" defTabSz="914400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Partitioning the problem across heterogeneous devices (GPUs, distributed)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07D831E4-AE25-485E-9199-8E076CF990A9}"/>
                </a:ext>
              </a:extLst>
            </p:cNvPr>
            <p:cNvSpPr txBox="1">
              <a:spLocks/>
            </p:cNvSpPr>
            <p:nvPr/>
          </p:nvSpPr>
          <p:spPr>
            <a:xfrm>
              <a:off x="555848" y="245107"/>
              <a:ext cx="10515600" cy="9036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Strategy options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9AA457A-4057-4C20-91F9-FE9C780580E1}"/>
                </a:ext>
              </a:extLst>
            </p:cNvPr>
            <p:cNvSpPr txBox="1"/>
            <p:nvPr/>
          </p:nvSpPr>
          <p:spPr>
            <a:xfrm>
              <a:off x="601980" y="1206037"/>
              <a:ext cx="10782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Solver should systematize all the reasonable implementation tricks that programmers might use and make them work together correctly.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5B5D716-5093-4906-8F97-B9C876E83315}"/>
              </a:ext>
            </a:extLst>
          </p:cNvPr>
          <p:cNvGrpSpPr/>
          <p:nvPr/>
        </p:nvGrpSpPr>
        <p:grpSpPr>
          <a:xfrm>
            <a:off x="18556923" y="31570097"/>
            <a:ext cx="12178377" cy="5749700"/>
            <a:chOff x="0" y="1104446"/>
            <a:chExt cx="12178377" cy="5749700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A53D589-FFF5-485F-90DE-92A3BC94104A}"/>
                </a:ext>
              </a:extLst>
            </p:cNvPr>
            <p:cNvSpPr/>
            <p:nvPr/>
          </p:nvSpPr>
          <p:spPr>
            <a:xfrm rot="17958149">
              <a:off x="10399299" y="4904183"/>
              <a:ext cx="360691" cy="24630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4E4038E-B88D-4BC0-844A-348E9A191E46}"/>
                </a:ext>
              </a:extLst>
            </p:cNvPr>
            <p:cNvSpPr/>
            <p:nvPr/>
          </p:nvSpPr>
          <p:spPr>
            <a:xfrm rot="20178812">
              <a:off x="4005063" y="3380419"/>
              <a:ext cx="360691" cy="24630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0B1D44C-6574-4F52-931C-CEB9CA8F2B1A}"/>
                </a:ext>
              </a:extLst>
            </p:cNvPr>
            <p:cNvSpPr/>
            <p:nvPr/>
          </p:nvSpPr>
          <p:spPr>
            <a:xfrm>
              <a:off x="5788649" y="1593020"/>
              <a:ext cx="360691" cy="24630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4FFBF81-D7E3-4D86-B26C-30E5E4F5A200}"/>
                </a:ext>
              </a:extLst>
            </p:cNvPr>
            <p:cNvSpPr/>
            <p:nvPr/>
          </p:nvSpPr>
          <p:spPr>
            <a:xfrm>
              <a:off x="467086" y="1104446"/>
              <a:ext cx="12618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edge(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…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)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query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E87ABC8-054A-497E-865B-24F2A8926D91}"/>
                </a:ext>
              </a:extLst>
            </p:cNvPr>
            <p:cNvSpPr/>
            <p:nvPr/>
          </p:nvSpPr>
          <p:spPr>
            <a:xfrm rot="2083151">
              <a:off x="1844968" y="2190106"/>
              <a:ext cx="15696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edge(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C966D3D-A119-4225-A075-29A0AB754A9A}"/>
                </a:ext>
              </a:extLst>
            </p:cNvPr>
            <p:cNvSpPr/>
            <p:nvPr/>
          </p:nvSpPr>
          <p:spPr>
            <a:xfrm>
              <a:off x="1771126" y="1154731"/>
              <a:ext cx="16018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edge(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)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for some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59D506BB-C573-4DBA-91EA-B38656DB90E5}"/>
                </a:ext>
              </a:extLst>
            </p:cNvPr>
            <p:cNvSpPr/>
            <p:nvPr/>
          </p:nvSpPr>
          <p:spPr>
            <a:xfrm>
              <a:off x="269294" y="1855555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BD3337E-FDA0-4D29-B10A-0F2D499A81E5}"/>
                </a:ext>
              </a:extLst>
            </p:cNvPr>
            <p:cNvSpPr/>
            <p:nvPr/>
          </p:nvSpPr>
          <p:spPr>
            <a:xfrm>
              <a:off x="1673641" y="1855555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F910A0ED-C5D6-4292-9A7E-AC4010C4987E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>
              <a:off x="401269" y="1921543"/>
              <a:ext cx="1272372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481ABCC-6E72-429E-9273-13AE7E002550}"/>
                </a:ext>
              </a:extLst>
            </p:cNvPr>
            <p:cNvSpPr/>
            <p:nvPr/>
          </p:nvSpPr>
          <p:spPr>
            <a:xfrm>
              <a:off x="1260430" y="2248809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88EAB1AA-C274-4704-82A0-346D4F4582B0}"/>
                </a:ext>
              </a:extLst>
            </p:cNvPr>
            <p:cNvCxnSpPr>
              <a:cxnSpLocks/>
              <a:stCxn id="187" idx="5"/>
              <a:endCxn id="190" idx="2"/>
            </p:cNvCxnSpPr>
            <p:nvPr/>
          </p:nvCxnSpPr>
          <p:spPr>
            <a:xfrm>
              <a:off x="381942" y="1968203"/>
              <a:ext cx="878488" cy="346594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B3240B3-548B-4201-A6D1-87EA86E3DC29}"/>
                </a:ext>
              </a:extLst>
            </p:cNvPr>
            <p:cNvSpPr/>
            <p:nvPr/>
          </p:nvSpPr>
          <p:spPr>
            <a:xfrm>
              <a:off x="3117509" y="1857123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6DFDCA24-0C77-4F5A-9A14-6868C984CCB3}"/>
                </a:ext>
              </a:extLst>
            </p:cNvPr>
            <p:cNvCxnSpPr>
              <a:cxnSpLocks/>
              <a:stCxn id="188" idx="6"/>
              <a:endCxn id="192" idx="2"/>
            </p:cNvCxnSpPr>
            <p:nvPr/>
          </p:nvCxnSpPr>
          <p:spPr>
            <a:xfrm>
              <a:off x="1805616" y="1921543"/>
              <a:ext cx="1311893" cy="1568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84C8389-ACA6-42EC-BD42-42B60F9B7E54}"/>
                </a:ext>
              </a:extLst>
            </p:cNvPr>
            <p:cNvSpPr/>
            <p:nvPr/>
          </p:nvSpPr>
          <p:spPr>
            <a:xfrm>
              <a:off x="905480" y="2798030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59FAFB21-6768-4DFC-A2C9-01B8FCAF813F}"/>
                </a:ext>
              </a:extLst>
            </p:cNvPr>
            <p:cNvCxnSpPr>
              <a:cxnSpLocks/>
              <a:stCxn id="187" idx="4"/>
              <a:endCxn id="194" idx="0"/>
            </p:cNvCxnSpPr>
            <p:nvPr/>
          </p:nvCxnSpPr>
          <p:spPr>
            <a:xfrm>
              <a:off x="335282" y="1987530"/>
              <a:ext cx="636186" cy="810500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724288E-141A-4949-AE5D-4417B6120C1C}"/>
                </a:ext>
              </a:extLst>
            </p:cNvPr>
            <p:cNvSpPr/>
            <p:nvPr/>
          </p:nvSpPr>
          <p:spPr>
            <a:xfrm>
              <a:off x="3117509" y="2826426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CB5528DE-5344-4F07-BC42-71A10F5D5997}"/>
                </a:ext>
              </a:extLst>
            </p:cNvPr>
            <p:cNvCxnSpPr>
              <a:cxnSpLocks/>
              <a:stCxn id="188" idx="5"/>
              <a:endCxn id="196" idx="2"/>
            </p:cNvCxnSpPr>
            <p:nvPr/>
          </p:nvCxnSpPr>
          <p:spPr>
            <a:xfrm>
              <a:off x="1786289" y="1968203"/>
              <a:ext cx="1331220" cy="924211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A839CF9-D0A5-4F0A-A257-78179A3ECCE4}"/>
                </a:ext>
              </a:extLst>
            </p:cNvPr>
            <p:cNvSpPr/>
            <p:nvPr/>
          </p:nvSpPr>
          <p:spPr>
            <a:xfrm>
              <a:off x="3053094" y="4081768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3A01AC5A-B77F-4F3F-A1FE-0FD77EBED0C2}"/>
                </a:ext>
              </a:extLst>
            </p:cNvPr>
            <p:cNvCxnSpPr>
              <a:cxnSpLocks/>
              <a:stCxn id="188" idx="4"/>
              <a:endCxn id="198" idx="2"/>
            </p:cNvCxnSpPr>
            <p:nvPr/>
          </p:nvCxnSpPr>
          <p:spPr>
            <a:xfrm>
              <a:off x="1739629" y="1987530"/>
              <a:ext cx="1313465" cy="2160226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AE7D987-E7D9-49AB-93E7-7C2D05556D3F}"/>
                </a:ext>
              </a:extLst>
            </p:cNvPr>
            <p:cNvSpPr/>
            <p:nvPr/>
          </p:nvSpPr>
          <p:spPr>
            <a:xfrm rot="3402155">
              <a:off x="1874817" y="2936396"/>
              <a:ext cx="15696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edge(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4AF38D89-6D6A-4FFC-AC89-78EAF0658937}"/>
                </a:ext>
              </a:extLst>
            </p:cNvPr>
            <p:cNvSpPr/>
            <p:nvPr/>
          </p:nvSpPr>
          <p:spPr>
            <a:xfrm>
              <a:off x="3114541" y="5136789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78364B52-73B8-45DC-A67C-D584B9752BF2}"/>
                </a:ext>
              </a:extLst>
            </p:cNvPr>
            <p:cNvCxnSpPr>
              <a:cxnSpLocks/>
              <a:stCxn id="188" idx="3"/>
              <a:endCxn id="201" idx="0"/>
            </p:cNvCxnSpPr>
            <p:nvPr/>
          </p:nvCxnSpPr>
          <p:spPr>
            <a:xfrm>
              <a:off x="1692968" y="1968203"/>
              <a:ext cx="1487561" cy="3168586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2167A1EC-0BCF-44CD-A6BF-9B00AC4CB93A}"/>
                </a:ext>
              </a:extLst>
            </p:cNvPr>
            <p:cNvSpPr/>
            <p:nvPr/>
          </p:nvSpPr>
          <p:spPr>
            <a:xfrm>
              <a:off x="3208572" y="1268278"/>
              <a:ext cx="1901952" cy="1320654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answer will be an iterator over outgoing edges (adjacency list)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3E5D217-88F9-4FA3-AEA4-A76BA53F6077}"/>
                </a:ext>
              </a:extLst>
            </p:cNvPr>
            <p:cNvGrpSpPr/>
            <p:nvPr/>
          </p:nvGrpSpPr>
          <p:grpSpPr>
            <a:xfrm>
              <a:off x="5142854" y="1208142"/>
              <a:ext cx="6524890" cy="1042241"/>
              <a:chOff x="5142854" y="1208142"/>
              <a:chExt cx="6524890" cy="1042241"/>
            </a:xfrm>
          </p:grpSpPr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8A2ABA1B-39A9-4253-83B2-861E9887E638}"/>
                  </a:ext>
                </a:extLst>
              </p:cNvPr>
              <p:cNvSpPr/>
              <p:nvPr/>
            </p:nvSpPr>
            <p:spPr>
              <a:xfrm>
                <a:off x="6472756" y="1858691"/>
                <a:ext cx="131975" cy="131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1" name="Straight Arrow Connector 380">
                <a:extLst>
                  <a:ext uri="{FF2B5EF4-FFF2-40B4-BE49-F238E27FC236}">
                    <a16:creationId xmlns:a16="http://schemas.microsoft.com/office/drawing/2014/main" id="{69DF09A3-870C-41FB-9CBC-550FEEF54469}"/>
                  </a:ext>
                </a:extLst>
              </p:cNvPr>
              <p:cNvCxnSpPr>
                <a:cxnSpLocks/>
                <a:endCxn id="380" idx="2"/>
              </p:cNvCxnSpPr>
              <p:nvPr/>
            </p:nvCxnSpPr>
            <p:spPr>
              <a:xfrm>
                <a:off x="5160863" y="1923111"/>
                <a:ext cx="1311893" cy="156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4DC7DDB3-0DEB-4B28-A37A-2983E9AF3844}"/>
                  </a:ext>
                </a:extLst>
              </p:cNvPr>
              <p:cNvSpPr/>
              <p:nvPr/>
            </p:nvSpPr>
            <p:spPr>
              <a:xfrm>
                <a:off x="5142854" y="1208142"/>
                <a:ext cx="148418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hash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(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x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)/H</a:t>
                </a:r>
                <a:b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</a:b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Courier New" panose="02070309020205020404" pitchFamily="49" charset="0"/>
                  </a:rPr>
                  <a:t>≤ 0.2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3" name="Rectangle: Rounded Corners 382">
                <a:extLst>
                  <a:ext uri="{FF2B5EF4-FFF2-40B4-BE49-F238E27FC236}">
                    <a16:creationId xmlns:a16="http://schemas.microsoft.com/office/drawing/2014/main" id="{5BC92004-8ACF-4713-818D-A7237C13D448}"/>
                  </a:ext>
                </a:extLst>
              </p:cNvPr>
              <p:cNvSpPr/>
              <p:nvPr/>
            </p:nvSpPr>
            <p:spPr>
              <a:xfrm>
                <a:off x="6555276" y="1521483"/>
                <a:ext cx="5112468" cy="728900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look up answer in dense array A4 indexed by x 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(where x is an integer or is represented as one)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52F7B3C-3679-4978-A0AF-B4C60B75058D}"/>
                </a:ext>
              </a:extLst>
            </p:cNvPr>
            <p:cNvGrpSpPr/>
            <p:nvPr/>
          </p:nvGrpSpPr>
          <p:grpSpPr>
            <a:xfrm>
              <a:off x="5127340" y="2334664"/>
              <a:ext cx="2705390" cy="1886424"/>
              <a:chOff x="5127340" y="2334664"/>
              <a:chExt cx="2705390" cy="1886424"/>
            </a:xfrm>
          </p:grpSpPr>
          <p:cxnSp>
            <p:nvCxnSpPr>
              <p:cNvPr id="376" name="Straight Arrow Connector 375">
                <a:extLst>
                  <a:ext uri="{FF2B5EF4-FFF2-40B4-BE49-F238E27FC236}">
                    <a16:creationId xmlns:a16="http://schemas.microsoft.com/office/drawing/2014/main" id="{70D4EDFB-28EF-42AE-9E6D-ADA1FA045C71}"/>
                  </a:ext>
                </a:extLst>
              </p:cNvPr>
              <p:cNvCxnSpPr>
                <a:cxnSpLocks/>
                <a:endCxn id="377" idx="1"/>
              </p:cNvCxnSpPr>
              <p:nvPr/>
            </p:nvCxnSpPr>
            <p:spPr>
              <a:xfrm>
                <a:off x="5127340" y="2334664"/>
                <a:ext cx="1364742" cy="97560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1A207F34-946B-4CDA-9F07-3B0137ADA7DD}"/>
                  </a:ext>
                </a:extLst>
              </p:cNvPr>
              <p:cNvSpPr/>
              <p:nvPr/>
            </p:nvSpPr>
            <p:spPr>
              <a:xfrm>
                <a:off x="6472755" y="3290946"/>
                <a:ext cx="131975" cy="131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`</a:t>
                </a: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49C44D27-DA5D-43D6-A7F7-D8CFFC83EB0B}"/>
                  </a:ext>
                </a:extLst>
              </p:cNvPr>
              <p:cNvSpPr/>
              <p:nvPr/>
            </p:nvSpPr>
            <p:spPr>
              <a:xfrm rot="2202312">
                <a:off x="5313058" y="2430265"/>
                <a:ext cx="11990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otherwise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Rectangle: Rounded Corners 378">
                <a:extLst>
                  <a:ext uri="{FF2B5EF4-FFF2-40B4-BE49-F238E27FC236}">
                    <a16:creationId xmlns:a16="http://schemas.microsoft.com/office/drawing/2014/main" id="{36B5A9DD-31A0-48E8-A312-A857ADA1C303}"/>
                  </a:ext>
                </a:extLst>
              </p:cNvPr>
              <p:cNvSpPr/>
              <p:nvPr/>
            </p:nvSpPr>
            <p:spPr>
              <a:xfrm>
                <a:off x="6555276" y="2463666"/>
                <a:ext cx="1277454" cy="1757422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look for answer in sparse hash table H5</a:t>
                </a:r>
              </a:p>
            </p:txBody>
          </p:sp>
        </p:grp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04CA627E-395E-41E2-A3D6-F661A29724D9}"/>
                </a:ext>
              </a:extLst>
            </p:cNvPr>
            <p:cNvCxnSpPr>
              <a:cxnSpLocks/>
              <a:stCxn id="198" idx="7"/>
              <a:endCxn id="211" idx="3"/>
            </p:cNvCxnSpPr>
            <p:nvPr/>
          </p:nvCxnSpPr>
          <p:spPr>
            <a:xfrm flipV="1">
              <a:off x="3165742" y="3624712"/>
              <a:ext cx="1280214" cy="47638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1F02A480-0783-427F-9A10-6DCE3F19C154}"/>
                </a:ext>
              </a:extLst>
            </p:cNvPr>
            <p:cNvCxnSpPr>
              <a:cxnSpLocks/>
              <a:stCxn id="198" idx="5"/>
              <a:endCxn id="212" idx="1"/>
            </p:cNvCxnSpPr>
            <p:nvPr/>
          </p:nvCxnSpPr>
          <p:spPr>
            <a:xfrm>
              <a:off x="3165742" y="4194416"/>
              <a:ext cx="1208581" cy="712617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654D5A59-4A9B-450E-A6EC-AD3D9E4702D4}"/>
                </a:ext>
              </a:extLst>
            </p:cNvPr>
            <p:cNvSpPr/>
            <p:nvPr/>
          </p:nvSpPr>
          <p:spPr>
            <a:xfrm rot="20368205">
              <a:off x="3079896" y="3471049"/>
              <a:ext cx="13947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rand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Courier New" panose="02070309020205020404" pitchFamily="49" charset="0"/>
                </a:rPr>
                <a:t>()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Courier New" panose="02070309020205020404" pitchFamily="49" charset="0"/>
                </a:rPr>
                <a:t>≤ 0.3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2C67FFD0-8221-45C5-80C5-427F90C407EA}"/>
                </a:ext>
              </a:extLst>
            </p:cNvPr>
            <p:cNvSpPr/>
            <p:nvPr/>
          </p:nvSpPr>
          <p:spPr>
            <a:xfrm>
              <a:off x="4486970" y="3356934"/>
              <a:ext cx="1769970" cy="1464231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answer from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edge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rules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using join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strategy 1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BF7EDBC-0403-4115-B6F5-1E9D8418B48B}"/>
                </a:ext>
              </a:extLst>
            </p:cNvPr>
            <p:cNvSpPr/>
            <p:nvPr/>
          </p:nvSpPr>
          <p:spPr>
            <a:xfrm>
              <a:off x="4426629" y="3512064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15260BC-37FC-4760-A988-8628689A744C}"/>
                </a:ext>
              </a:extLst>
            </p:cNvPr>
            <p:cNvSpPr/>
            <p:nvPr/>
          </p:nvSpPr>
          <p:spPr>
            <a:xfrm>
              <a:off x="4354996" y="4887706"/>
              <a:ext cx="131975" cy="1319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81DBF3F-1885-415B-BAD7-D583236C2A3B}"/>
                </a:ext>
              </a:extLst>
            </p:cNvPr>
            <p:cNvSpPr/>
            <p:nvPr/>
          </p:nvSpPr>
          <p:spPr>
            <a:xfrm rot="1875367">
              <a:off x="3231598" y="4216938"/>
              <a:ext cx="11990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otherwise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CCC422D7-3FBB-40BA-9640-D19B385FC844}"/>
                </a:ext>
              </a:extLst>
            </p:cNvPr>
            <p:cNvSpPr/>
            <p:nvPr/>
          </p:nvSpPr>
          <p:spPr>
            <a:xfrm>
              <a:off x="4433916" y="4917880"/>
              <a:ext cx="1829128" cy="442674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join strategy 2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3D5CB74E-C70C-4605-BE92-62B4716396B2}"/>
                </a:ext>
              </a:extLst>
            </p:cNvPr>
            <p:cNvGrpSpPr/>
            <p:nvPr/>
          </p:nvGrpSpPr>
          <p:grpSpPr>
            <a:xfrm>
              <a:off x="7856677" y="2778521"/>
              <a:ext cx="2568691" cy="798615"/>
              <a:chOff x="7856677" y="2778521"/>
              <a:chExt cx="2568691" cy="798615"/>
            </a:xfrm>
          </p:grpSpPr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C91396CE-423F-42A2-8384-EA4FC5D9B271}"/>
                  </a:ext>
                </a:extLst>
              </p:cNvPr>
              <p:cNvSpPr/>
              <p:nvPr/>
            </p:nvSpPr>
            <p:spPr>
              <a:xfrm>
                <a:off x="9129049" y="3117427"/>
                <a:ext cx="131975" cy="131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73" name="Straight Arrow Connector 372">
                <a:extLst>
                  <a:ext uri="{FF2B5EF4-FFF2-40B4-BE49-F238E27FC236}">
                    <a16:creationId xmlns:a16="http://schemas.microsoft.com/office/drawing/2014/main" id="{F1752C7A-5A52-4DB9-A723-8EA23D0854F0}"/>
                  </a:ext>
                </a:extLst>
              </p:cNvPr>
              <p:cNvCxnSpPr>
                <a:cxnSpLocks/>
                <a:endCxn id="372" idx="2"/>
              </p:cNvCxnSpPr>
              <p:nvPr/>
            </p:nvCxnSpPr>
            <p:spPr>
              <a:xfrm>
                <a:off x="7856677" y="3183415"/>
                <a:ext cx="1272372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28222357-898D-4CED-89A8-D101DBAF082B}"/>
                  </a:ext>
                </a:extLst>
              </p:cNvPr>
              <p:cNvSpPr/>
              <p:nvPr/>
            </p:nvSpPr>
            <p:spPr>
              <a:xfrm>
                <a:off x="7999230" y="2778521"/>
                <a:ext cx="9035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cached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Rectangle: Rounded Corners 374">
                <a:extLst>
                  <a:ext uri="{FF2B5EF4-FFF2-40B4-BE49-F238E27FC236}">
                    <a16:creationId xmlns:a16="http://schemas.microsoft.com/office/drawing/2014/main" id="{A4D5B5B4-5434-4D59-A161-31557EDC7E93}"/>
                  </a:ext>
                </a:extLst>
              </p:cNvPr>
              <p:cNvSpPr/>
              <p:nvPr/>
            </p:nvSpPr>
            <p:spPr>
              <a:xfrm>
                <a:off x="9196653" y="2793943"/>
                <a:ext cx="1228715" cy="783193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return answer</a:t>
                </a: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BAE61818-7E82-49D4-8C46-F051FD59F85B}"/>
                </a:ext>
              </a:extLst>
            </p:cNvPr>
            <p:cNvGrpSpPr/>
            <p:nvPr/>
          </p:nvGrpSpPr>
          <p:grpSpPr>
            <a:xfrm>
              <a:off x="7818121" y="3580562"/>
              <a:ext cx="3849623" cy="1255214"/>
              <a:chOff x="7818121" y="3580562"/>
              <a:chExt cx="3849623" cy="1255214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AE83B1C5-E752-436E-A909-E4E8375ECCAD}"/>
                  </a:ext>
                </a:extLst>
              </p:cNvPr>
              <p:cNvSpPr/>
              <p:nvPr/>
            </p:nvSpPr>
            <p:spPr>
              <a:xfrm>
                <a:off x="9136345" y="4232682"/>
                <a:ext cx="131975" cy="131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69" name="Straight Arrow Connector 368">
                <a:extLst>
                  <a:ext uri="{FF2B5EF4-FFF2-40B4-BE49-F238E27FC236}">
                    <a16:creationId xmlns:a16="http://schemas.microsoft.com/office/drawing/2014/main" id="{0B72E473-32ED-48A6-A02E-9910A0FDDDDB}"/>
                  </a:ext>
                </a:extLst>
              </p:cNvPr>
              <p:cNvCxnSpPr>
                <a:cxnSpLocks/>
                <a:endCxn id="245" idx="2"/>
              </p:cNvCxnSpPr>
              <p:nvPr/>
            </p:nvCxnSpPr>
            <p:spPr>
              <a:xfrm>
                <a:off x="7818121" y="3625892"/>
                <a:ext cx="1318224" cy="67277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3DF1EDDE-8102-41CD-849B-708D095919AB}"/>
                  </a:ext>
                </a:extLst>
              </p:cNvPr>
              <p:cNvSpPr/>
              <p:nvPr/>
            </p:nvSpPr>
            <p:spPr>
              <a:xfrm rot="1660675">
                <a:off x="7938339" y="3580562"/>
                <a:ext cx="11990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otherwise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Rectangle: Rounded Corners 370">
                <a:extLst>
                  <a:ext uri="{FF2B5EF4-FFF2-40B4-BE49-F238E27FC236}">
                    <a16:creationId xmlns:a16="http://schemas.microsoft.com/office/drawing/2014/main" id="{2C7918E7-8386-415C-B56F-A3D23200882C}"/>
                  </a:ext>
                </a:extLst>
              </p:cNvPr>
              <p:cNvSpPr/>
              <p:nvPr/>
            </p:nvSpPr>
            <p:spPr>
              <a:xfrm>
                <a:off x="9202332" y="4052583"/>
                <a:ext cx="2465412" cy="783193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query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edge(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X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,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Y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)</a:t>
                </a:r>
                <a:b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and filter to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X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=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x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62B31B59-9E84-4BD5-BE54-03CE3D28F200}"/>
                </a:ext>
              </a:extLst>
            </p:cNvPr>
            <p:cNvSpPr/>
            <p:nvPr/>
          </p:nvSpPr>
          <p:spPr>
            <a:xfrm>
              <a:off x="1065051" y="4191153"/>
              <a:ext cx="8843492" cy="1642467"/>
            </a:xfrm>
            <a:custGeom>
              <a:avLst/>
              <a:gdLst>
                <a:gd name="connsiteX0" fmla="*/ 8391524 w 8725975"/>
                <a:gd name="connsiteY0" fmla="*/ 926592 h 1939011"/>
                <a:gd name="connsiteX1" fmla="*/ 8671940 w 8725975"/>
                <a:gd name="connsiteY1" fmla="*/ 1231392 h 1939011"/>
                <a:gd name="connsiteX2" fmla="*/ 7440548 w 8725975"/>
                <a:gd name="connsiteY2" fmla="*/ 1926336 h 1939011"/>
                <a:gd name="connsiteX3" fmla="*/ 283844 w 8725975"/>
                <a:gd name="connsiteY3" fmla="*/ 1548384 h 1939011"/>
                <a:gd name="connsiteX4" fmla="*/ 2112644 w 8725975"/>
                <a:gd name="connsiteY4" fmla="*/ 0 h 1939011"/>
                <a:gd name="connsiteX0" fmla="*/ 8391524 w 8675971"/>
                <a:gd name="connsiteY0" fmla="*/ 926592 h 1939011"/>
                <a:gd name="connsiteX1" fmla="*/ 8671940 w 8675971"/>
                <a:gd name="connsiteY1" fmla="*/ 1231392 h 1939011"/>
                <a:gd name="connsiteX2" fmla="*/ 7440548 w 8675971"/>
                <a:gd name="connsiteY2" fmla="*/ 1926336 h 1939011"/>
                <a:gd name="connsiteX3" fmla="*/ 283844 w 8675971"/>
                <a:gd name="connsiteY3" fmla="*/ 1548384 h 1939011"/>
                <a:gd name="connsiteX4" fmla="*/ 2112644 w 8675971"/>
                <a:gd name="connsiteY4" fmla="*/ 0 h 1939011"/>
                <a:gd name="connsiteX0" fmla="*/ 8391524 w 8722457"/>
                <a:gd name="connsiteY0" fmla="*/ 926592 h 1939011"/>
                <a:gd name="connsiteX1" fmla="*/ 8671940 w 8722457"/>
                <a:gd name="connsiteY1" fmla="*/ 1231392 h 1939011"/>
                <a:gd name="connsiteX2" fmla="*/ 7440548 w 8722457"/>
                <a:gd name="connsiteY2" fmla="*/ 1926336 h 1939011"/>
                <a:gd name="connsiteX3" fmla="*/ 283844 w 8722457"/>
                <a:gd name="connsiteY3" fmla="*/ 1548384 h 1939011"/>
                <a:gd name="connsiteX4" fmla="*/ 2112644 w 8722457"/>
                <a:gd name="connsiteY4" fmla="*/ 0 h 1939011"/>
                <a:gd name="connsiteX0" fmla="*/ 8379332 w 8723450"/>
                <a:gd name="connsiteY0" fmla="*/ 938784 h 1939011"/>
                <a:gd name="connsiteX1" fmla="*/ 8671940 w 8723450"/>
                <a:gd name="connsiteY1" fmla="*/ 1231392 h 1939011"/>
                <a:gd name="connsiteX2" fmla="*/ 7440548 w 8723450"/>
                <a:gd name="connsiteY2" fmla="*/ 1926336 h 1939011"/>
                <a:gd name="connsiteX3" fmla="*/ 283844 w 8723450"/>
                <a:gd name="connsiteY3" fmla="*/ 1548384 h 1939011"/>
                <a:gd name="connsiteX4" fmla="*/ 2112644 w 8723450"/>
                <a:gd name="connsiteY4" fmla="*/ 0 h 1939011"/>
                <a:gd name="connsiteX0" fmla="*/ 8379332 w 8832767"/>
                <a:gd name="connsiteY0" fmla="*/ 938784 h 1936991"/>
                <a:gd name="connsiteX1" fmla="*/ 8793860 w 8832767"/>
                <a:gd name="connsiteY1" fmla="*/ 1267968 h 1936991"/>
                <a:gd name="connsiteX2" fmla="*/ 7440548 w 8832767"/>
                <a:gd name="connsiteY2" fmla="*/ 1926336 h 1936991"/>
                <a:gd name="connsiteX3" fmla="*/ 283844 w 8832767"/>
                <a:gd name="connsiteY3" fmla="*/ 1548384 h 1936991"/>
                <a:gd name="connsiteX4" fmla="*/ 2112644 w 8832767"/>
                <a:gd name="connsiteY4" fmla="*/ 0 h 1936991"/>
                <a:gd name="connsiteX0" fmla="*/ 8379332 w 8802498"/>
                <a:gd name="connsiteY0" fmla="*/ 938784 h 1936991"/>
                <a:gd name="connsiteX1" fmla="*/ 8793860 w 8802498"/>
                <a:gd name="connsiteY1" fmla="*/ 1267968 h 1936991"/>
                <a:gd name="connsiteX2" fmla="*/ 7440548 w 8802498"/>
                <a:gd name="connsiteY2" fmla="*/ 1926336 h 1936991"/>
                <a:gd name="connsiteX3" fmla="*/ 283844 w 8802498"/>
                <a:gd name="connsiteY3" fmla="*/ 1548384 h 1936991"/>
                <a:gd name="connsiteX4" fmla="*/ 2112644 w 8802498"/>
                <a:gd name="connsiteY4" fmla="*/ 0 h 1936991"/>
                <a:gd name="connsiteX0" fmla="*/ 8394308 w 8817474"/>
                <a:gd name="connsiteY0" fmla="*/ 891650 h 1889419"/>
                <a:gd name="connsiteX1" fmla="*/ 8808836 w 8817474"/>
                <a:gd name="connsiteY1" fmla="*/ 1220834 h 1889419"/>
                <a:gd name="connsiteX2" fmla="*/ 7455524 w 8817474"/>
                <a:gd name="connsiteY2" fmla="*/ 1879202 h 1889419"/>
                <a:gd name="connsiteX3" fmla="*/ 298820 w 8817474"/>
                <a:gd name="connsiteY3" fmla="*/ 1501250 h 1889419"/>
                <a:gd name="connsiteX4" fmla="*/ 2052205 w 8817474"/>
                <a:gd name="connsiteY4" fmla="*/ 0 h 1889419"/>
                <a:gd name="connsiteX0" fmla="*/ 8420326 w 8843492"/>
                <a:gd name="connsiteY0" fmla="*/ 646554 h 1642467"/>
                <a:gd name="connsiteX1" fmla="*/ 8834854 w 8843492"/>
                <a:gd name="connsiteY1" fmla="*/ 975738 h 1642467"/>
                <a:gd name="connsiteX2" fmla="*/ 7481542 w 8843492"/>
                <a:gd name="connsiteY2" fmla="*/ 1634106 h 1642467"/>
                <a:gd name="connsiteX3" fmla="*/ 324838 w 8843492"/>
                <a:gd name="connsiteY3" fmla="*/ 1256154 h 1642467"/>
                <a:gd name="connsiteX4" fmla="*/ 1955674 w 8843492"/>
                <a:gd name="connsiteY4" fmla="*/ 0 h 164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3492" h="1642467">
                  <a:moveTo>
                    <a:pt x="8420326" y="646554"/>
                  </a:moveTo>
                  <a:cubicBezTo>
                    <a:pt x="8639782" y="715642"/>
                    <a:pt x="8893782" y="677034"/>
                    <a:pt x="8834854" y="975738"/>
                  </a:cubicBezTo>
                  <a:cubicBezTo>
                    <a:pt x="8775926" y="1274442"/>
                    <a:pt x="8899878" y="1587370"/>
                    <a:pt x="7481542" y="1634106"/>
                  </a:cubicBezTo>
                  <a:cubicBezTo>
                    <a:pt x="6063206" y="1680842"/>
                    <a:pt x="1245816" y="1528505"/>
                    <a:pt x="324838" y="1256154"/>
                  </a:cubicBezTo>
                  <a:cubicBezTo>
                    <a:pt x="-596140" y="983803"/>
                    <a:pt x="597282" y="613664"/>
                    <a:pt x="1955674" y="0"/>
                  </a:cubicBezTo>
                </a:path>
              </a:pathLst>
            </a:custGeom>
            <a:ln w="28575">
              <a:solidFill>
                <a:srgbClr val="FF5353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58891B72-653B-4651-B6AE-51A16D8DAB0F}"/>
                </a:ext>
              </a:extLst>
            </p:cNvPr>
            <p:cNvGrpSpPr/>
            <p:nvPr/>
          </p:nvGrpSpPr>
          <p:grpSpPr>
            <a:xfrm>
              <a:off x="9336108" y="4657267"/>
              <a:ext cx="2842269" cy="2196879"/>
              <a:chOff x="9336108" y="4657267"/>
              <a:chExt cx="2842269" cy="2196879"/>
            </a:xfrm>
          </p:grpSpPr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B3D097E2-6912-4F59-AD1F-5F3DEAEE215A}"/>
                  </a:ext>
                </a:extLst>
              </p:cNvPr>
              <p:cNvCxnSpPr>
                <a:cxnSpLocks/>
                <a:endCxn id="231" idx="0"/>
              </p:cNvCxnSpPr>
              <p:nvPr/>
            </p:nvCxnSpPr>
            <p:spPr>
              <a:xfrm flipH="1">
                <a:off x="10261817" y="4845377"/>
                <a:ext cx="616715" cy="117687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6C45667B-5DD0-4B41-B400-578520D890F6}"/>
                  </a:ext>
                </a:extLst>
              </p:cNvPr>
              <p:cNvSpPr/>
              <p:nvPr/>
            </p:nvSpPr>
            <p:spPr>
              <a:xfrm>
                <a:off x="10195829" y="6022248"/>
                <a:ext cx="131975" cy="131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F7AB9E62-4783-40BD-9ACA-E46DD532FD6D}"/>
                  </a:ext>
                </a:extLst>
              </p:cNvPr>
              <p:cNvCxnSpPr>
                <a:cxnSpLocks/>
                <a:endCxn id="233" idx="0"/>
              </p:cNvCxnSpPr>
              <p:nvPr/>
            </p:nvCxnSpPr>
            <p:spPr>
              <a:xfrm>
                <a:off x="11052639" y="4845377"/>
                <a:ext cx="703547" cy="1145793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21A00678-DBED-48AF-947D-A4F8C88D90DC}"/>
                  </a:ext>
                </a:extLst>
              </p:cNvPr>
              <p:cNvSpPr/>
              <p:nvPr/>
            </p:nvSpPr>
            <p:spPr>
              <a:xfrm>
                <a:off x="11690198" y="5991170"/>
                <a:ext cx="131975" cy="131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E93AD40-63D9-4947-832C-E0AA43F406E4}"/>
                  </a:ext>
                </a:extLst>
              </p:cNvPr>
              <p:cNvSpPr/>
              <p:nvPr/>
            </p:nvSpPr>
            <p:spPr>
              <a:xfrm rot="17972257">
                <a:off x="9624623" y="5208815"/>
                <a:ext cx="15032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rand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Courier New" panose="02070309020205020404" pitchFamily="49" charset="0"/>
                  </a:rPr>
                  <a:t> ()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Courier New" panose="02070309020205020404" pitchFamily="49" charset="0"/>
                  </a:rPr>
                  <a:t>≤ 0.1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5" name="Rectangle: Rounded Corners 234">
                <a:extLst>
                  <a:ext uri="{FF2B5EF4-FFF2-40B4-BE49-F238E27FC236}">
                    <a16:creationId xmlns:a16="http://schemas.microsoft.com/office/drawing/2014/main" id="{FB0AF275-344C-4B46-A713-D22954EAEC48}"/>
                  </a:ext>
                </a:extLst>
              </p:cNvPr>
              <p:cNvSpPr/>
              <p:nvPr/>
            </p:nvSpPr>
            <p:spPr>
              <a:xfrm>
                <a:off x="9336108" y="6069383"/>
                <a:ext cx="1228715" cy="783193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return answer</a:t>
                </a: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C2487D8D-3388-4B5B-9053-E197A331F10F}"/>
                  </a:ext>
                </a:extLst>
              </p:cNvPr>
              <p:cNvSpPr/>
              <p:nvPr/>
            </p:nvSpPr>
            <p:spPr>
              <a:xfrm rot="3494820">
                <a:off x="10962163" y="5166618"/>
                <a:ext cx="11990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otherwise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Rectangle: Rounded Corners 236">
                <a:extLst>
                  <a:ext uri="{FF2B5EF4-FFF2-40B4-BE49-F238E27FC236}">
                    <a16:creationId xmlns:a16="http://schemas.microsoft.com/office/drawing/2014/main" id="{469F2955-0CAB-49F3-ADFA-B5194099C751}"/>
                  </a:ext>
                </a:extLst>
              </p:cNvPr>
              <p:cNvSpPr/>
              <p:nvPr/>
            </p:nvSpPr>
            <p:spPr>
              <a:xfrm>
                <a:off x="10949662" y="6070953"/>
                <a:ext cx="1228715" cy="783193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memoize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 &amp; return</a:t>
                </a:r>
              </a:p>
            </p:txBody>
          </p:sp>
        </p:grp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F89B0C13-A6DB-461B-B930-FB47A266C85D}"/>
                </a:ext>
              </a:extLst>
            </p:cNvPr>
            <p:cNvCxnSpPr>
              <a:endCxn id="187" idx="2"/>
            </p:cNvCxnSpPr>
            <p:nvPr/>
          </p:nvCxnSpPr>
          <p:spPr>
            <a:xfrm flipV="1">
              <a:off x="0" y="1921543"/>
              <a:ext cx="269294" cy="1568"/>
            </a:xfrm>
            <a:prstGeom prst="straightConnector1">
              <a:avLst/>
            </a:prstGeom>
            <a:ln w="28575">
              <a:solidFill>
                <a:srgbClr val="FF5353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3391454-E50A-42C7-8026-B74156399CB3}"/>
                </a:ext>
              </a:extLst>
            </p:cNvPr>
            <p:cNvSpPr/>
            <p:nvPr/>
          </p:nvSpPr>
          <p:spPr>
            <a:xfrm>
              <a:off x="3297213" y="2663337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7E461CE3-421D-4980-8470-D00702234D69}"/>
                </a:ext>
              </a:extLst>
            </p:cNvPr>
            <p:cNvSpPr/>
            <p:nvPr/>
          </p:nvSpPr>
          <p:spPr>
            <a:xfrm>
              <a:off x="1045777" y="2608346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C977E826-C010-41B6-9515-BA8398674A13}"/>
                </a:ext>
              </a:extLst>
            </p:cNvPr>
            <p:cNvSpPr/>
            <p:nvPr/>
          </p:nvSpPr>
          <p:spPr>
            <a:xfrm>
              <a:off x="1366411" y="2071131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E80C297C-B8AE-4F03-9A47-B2CDD6DE26A8}"/>
                </a:ext>
              </a:extLst>
            </p:cNvPr>
            <p:cNvSpPr/>
            <p:nvPr/>
          </p:nvSpPr>
          <p:spPr>
            <a:xfrm>
              <a:off x="3269979" y="4950430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2FBF03B-8D47-496A-A6DB-7220F0CE0B0D}"/>
                </a:ext>
              </a:extLst>
            </p:cNvPr>
            <p:cNvSpPr/>
            <p:nvPr/>
          </p:nvSpPr>
          <p:spPr>
            <a:xfrm>
              <a:off x="13514" y="5928575"/>
              <a:ext cx="6110187" cy="9108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Policy probabilities that are tuned over time (typically approaching 0 or 1)</a:t>
              </a:r>
            </a:p>
          </p:txBody>
        </p:sp>
      </p:grpSp>
      <p:sp>
        <p:nvSpPr>
          <p:cNvPr id="384" name="Title 1">
            <a:extLst>
              <a:ext uri="{FF2B5EF4-FFF2-40B4-BE49-F238E27FC236}">
                <a16:creationId xmlns:a16="http://schemas.microsoft.com/office/drawing/2014/main" id="{B721A1CD-9E60-417D-892E-648A39FA83D0}"/>
              </a:ext>
            </a:extLst>
          </p:cNvPr>
          <p:cNvSpPr txBox="1">
            <a:spLocks/>
          </p:cNvSpPr>
          <p:nvPr/>
        </p:nvSpPr>
        <p:spPr>
          <a:xfrm>
            <a:off x="17178993" y="30582823"/>
            <a:ext cx="10515600" cy="753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Running the Policy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6CD08C0-B139-4387-8A40-51E5866350A6}"/>
              </a:ext>
            </a:extLst>
          </p:cNvPr>
          <p:cNvSpPr txBox="1"/>
          <p:nvPr/>
        </p:nvSpPr>
        <p:spPr>
          <a:xfrm>
            <a:off x="19427716" y="5112469"/>
            <a:ext cx="127141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have two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protoypes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earlier versions of the language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 1 prototype (2005) was used for 17 dynamic programming research papers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 2 prototype (2013) was used for teaching an NLP course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linguists with no programming background.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were inefficient because they used too many one-size-fits-all strategies.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we build an auto-tuning system?  Or can you?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Fulfills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promise of 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declarative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program specification!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itle 1">
            <a:extLst>
              <a:ext uri="{FF2B5EF4-FFF2-40B4-BE49-F238E27FC236}">
                <a16:creationId xmlns:a16="http://schemas.microsoft.com/office/drawing/2014/main" id="{BEE571FD-14FB-46BD-8676-0A2B2BD06FAA}"/>
              </a:ext>
            </a:extLst>
          </p:cNvPr>
          <p:cNvSpPr txBox="1">
            <a:spLocks/>
          </p:cNvSpPr>
          <p:nvPr/>
        </p:nvSpPr>
        <p:spPr>
          <a:xfrm>
            <a:off x="18919346" y="4400492"/>
            <a:ext cx="11181194" cy="753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 Light" panose="020F0302020204030204"/>
              </a:rPr>
              <a:t>ML Helping PL: The Systems Challenge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70" name="Picture 169" descr="screenshot">
            <a:extLst>
              <a:ext uri="{FF2B5EF4-FFF2-40B4-BE49-F238E27FC236}">
                <a16:creationId xmlns:a16="http://schemas.microsoft.com/office/drawing/2014/main" id="{9416FA07-669B-4CAE-BF3B-AE6ED4A2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67" y="13195943"/>
            <a:ext cx="5771275" cy="62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3C35BF-1CE6-468C-9AC5-EE5B0C7755EF}"/>
              </a:ext>
            </a:extLst>
          </p:cNvPr>
          <p:cNvGrpSpPr/>
          <p:nvPr/>
        </p:nvGrpSpPr>
        <p:grpSpPr>
          <a:xfrm>
            <a:off x="14359401" y="2000311"/>
            <a:ext cx="4598792" cy="2892933"/>
            <a:chOff x="14347023" y="2487756"/>
            <a:chExt cx="6316346" cy="397338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CD4E3ACE-A432-4225-885B-BC3D05492933}"/>
                </a:ext>
              </a:extLst>
            </p:cNvPr>
            <p:cNvGrpSpPr/>
            <p:nvPr/>
          </p:nvGrpSpPr>
          <p:grpSpPr>
            <a:xfrm>
              <a:off x="14347023" y="2615123"/>
              <a:ext cx="6316346" cy="3846017"/>
              <a:chOff x="3876896" y="2405954"/>
              <a:chExt cx="4605420" cy="2787734"/>
            </a:xfrm>
          </p:grpSpPr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A8AC477-A679-497F-8893-90FD377EB444}"/>
                  </a:ext>
                </a:extLst>
              </p:cNvPr>
              <p:cNvSpPr/>
              <p:nvPr/>
            </p:nvSpPr>
            <p:spPr>
              <a:xfrm>
                <a:off x="5542155" y="2405954"/>
                <a:ext cx="2820391" cy="2787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950E">
                  <a:alpha val="50000"/>
                </a:srgbClr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/>
                <a:endParaRPr lang="en-US" sz="1633" dirty="0"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8BF5471D-26C6-40E1-8663-3FDE39FBE920}"/>
                  </a:ext>
                </a:extLst>
              </p:cNvPr>
              <p:cNvSpPr/>
              <p:nvPr/>
            </p:nvSpPr>
            <p:spPr>
              <a:xfrm>
                <a:off x="3876896" y="2405954"/>
                <a:ext cx="2820391" cy="2787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6666FF">
                  <a:alpha val="50000"/>
                </a:srgbClr>
              </a:solidFill>
              <a:ln w="0">
                <a:solidFill>
                  <a:srgbClr val="000000">
                    <a:alpha val="50000"/>
                  </a:srgbClr>
                </a:solidFill>
                <a:prstDash val="solid"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/>
                <a:endParaRPr lang="en-US" sz="1633" dirty="0"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91" name="TextBox 4">
                <a:extLst>
                  <a:ext uri="{FF2B5EF4-FFF2-40B4-BE49-F238E27FC236}">
                    <a16:creationId xmlns:a16="http://schemas.microsoft.com/office/drawing/2014/main" id="{71CD2283-CCFD-41B1-AB83-45EAEA740C17}"/>
                  </a:ext>
                </a:extLst>
              </p:cNvPr>
              <p:cNvSpPr txBox="1"/>
              <p:nvPr/>
            </p:nvSpPr>
            <p:spPr>
              <a:xfrm>
                <a:off x="4324163" y="3267850"/>
                <a:ext cx="1128184" cy="1327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Ctr="0" compatLnSpc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>
                  <a:defRPr sz="6000">
                    <a:solidFill>
                      <a:srgbClr val="FFFF00"/>
                    </a:solidFill>
                    <a:latin typeface="Comic Sans MS" pitchFamily="66"/>
                  </a:defRPr>
                </a:pPr>
                <a:r>
                  <a:rPr lang="en-US" sz="7000" dirty="0">
                    <a:solidFill>
                      <a:srgbClr val="FFFF00"/>
                    </a:solidFill>
                    <a:latin typeface="Comic Sans MS" pitchFamily="66"/>
                    <a:ea typeface="Droid Sans Fallback" pitchFamily="2"/>
                    <a:cs typeface="FreeSans" pitchFamily="2"/>
                  </a:rPr>
                  <a:t>PL</a:t>
                </a:r>
              </a:p>
            </p:txBody>
          </p:sp>
          <p:sp>
            <p:nvSpPr>
              <p:cNvPr id="292" name="TextBox 5">
                <a:extLst>
                  <a:ext uri="{FF2B5EF4-FFF2-40B4-BE49-F238E27FC236}">
                    <a16:creationId xmlns:a16="http://schemas.microsoft.com/office/drawing/2014/main" id="{3500B672-1E60-4437-98A3-E8B1EE6CF645}"/>
                  </a:ext>
                </a:extLst>
              </p:cNvPr>
              <p:cNvSpPr txBox="1"/>
              <p:nvPr/>
            </p:nvSpPr>
            <p:spPr>
              <a:xfrm>
                <a:off x="6918652" y="3119965"/>
                <a:ext cx="1563664" cy="1327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81646" tIns="40823" rIns="81646" bIns="40823" anchorCtr="0" compatLnSpc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>
                  <a:defRPr sz="6000">
                    <a:solidFill>
                      <a:srgbClr val="0000FF"/>
                    </a:solidFill>
                    <a:latin typeface="Comic Sans MS" pitchFamily="66"/>
                  </a:defRPr>
                </a:pPr>
                <a:r>
                  <a:rPr lang="en-US" sz="7000" dirty="0">
                    <a:solidFill>
                      <a:srgbClr val="0000FF"/>
                    </a:solidFill>
                    <a:latin typeface="Comic Sans MS" pitchFamily="66"/>
                    <a:ea typeface="Droid Sans Fallback" pitchFamily="2"/>
                    <a:cs typeface="FreeSans" pitchFamily="2"/>
                  </a:rPr>
                  <a:t>ML</a:t>
                </a:r>
              </a:p>
            </p:txBody>
          </p:sp>
        </p:grpSp>
        <p:sp>
          <p:nvSpPr>
            <p:cNvPr id="173" name="TextBox 7">
              <a:extLst>
                <a:ext uri="{FF2B5EF4-FFF2-40B4-BE49-F238E27FC236}">
                  <a16:creationId xmlns:a16="http://schemas.microsoft.com/office/drawing/2014/main" id="{0F055C24-8E03-471A-B162-D1116178C0D6}"/>
                </a:ext>
              </a:extLst>
            </p:cNvPr>
            <p:cNvSpPr txBox="1"/>
            <p:nvPr/>
          </p:nvSpPr>
          <p:spPr>
            <a:xfrm>
              <a:off x="15065765" y="2487756"/>
              <a:ext cx="4915385" cy="8004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46" tIns="40823" rIns="81646" bIns="40823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>
                <a:defRPr>
                  <a:solidFill>
                    <a:srgbClr val="0000CC"/>
                  </a:solidFill>
                </a:defRPr>
              </a:pPr>
              <a:r>
                <a:rPr lang="en-US" sz="2800" dirty="0">
                  <a:solidFill>
                    <a:srgbClr val="000000"/>
                  </a:solidFill>
                  <a:latin typeface="Comic Sans MS" pitchFamily="66"/>
                  <a:ea typeface="Droid Sans Fallback" pitchFamily="2"/>
                  <a:cs typeface="FreeSans" pitchFamily="2"/>
                </a:rPr>
                <a:t>Faster to implement</a:t>
              </a: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725F9DC-71B0-4C9E-AC5C-FB7FEA263E3F}"/>
                </a:ext>
              </a:extLst>
            </p:cNvPr>
            <p:cNvSpPr/>
            <p:nvPr/>
          </p:nvSpPr>
          <p:spPr>
            <a:xfrm rot="9083400">
              <a:off x="15863274" y="4426053"/>
              <a:ext cx="2871981" cy="15111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53" h="3523">
                  <a:moveTo>
                    <a:pt x="0" y="0"/>
                  </a:moveTo>
                  <a:cubicBezTo>
                    <a:pt x="4560" y="0"/>
                    <a:pt x="6753" y="3523"/>
                    <a:pt x="6753" y="3523"/>
                  </a:cubicBezTo>
                </a:path>
              </a:pathLst>
            </a:custGeom>
            <a:noFill/>
            <a:ln w="54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46" tIns="40823" rIns="81646" bIns="40823" anchor="ctr" anchorCtr="0" compatLnSpc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 sz="1633" dirty="0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3B162840-85DD-44AF-8070-185324E98319}"/>
                </a:ext>
              </a:extLst>
            </p:cNvPr>
            <p:cNvGrpSpPr/>
            <p:nvPr/>
          </p:nvGrpSpPr>
          <p:grpSpPr>
            <a:xfrm>
              <a:off x="15484503" y="2998194"/>
              <a:ext cx="3228876" cy="3180104"/>
              <a:chOff x="4747703" y="2879170"/>
              <a:chExt cx="2187897" cy="2154850"/>
            </a:xfrm>
          </p:grpSpPr>
          <p:sp>
            <p:nvSpPr>
              <p:cNvPr id="287" name="TextBox 6">
                <a:extLst>
                  <a:ext uri="{FF2B5EF4-FFF2-40B4-BE49-F238E27FC236}">
                    <a16:creationId xmlns:a16="http://schemas.microsoft.com/office/drawing/2014/main" id="{B6924F6A-8941-4446-A644-0E75696404E5}"/>
                  </a:ext>
                </a:extLst>
              </p:cNvPr>
              <p:cNvSpPr txBox="1"/>
              <p:nvPr/>
            </p:nvSpPr>
            <p:spPr>
              <a:xfrm>
                <a:off x="4747703" y="4639131"/>
                <a:ext cx="2039864" cy="394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Ctr="0" compatLnSpc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>
                  <a:defRPr>
                    <a:solidFill>
                      <a:srgbClr val="000000"/>
                    </a:solidFill>
                    <a:latin typeface="Comic Sans MS" pitchFamily="66"/>
                  </a:defRPr>
                </a:pPr>
                <a:r>
                  <a:rPr lang="en-US" sz="2800" dirty="0">
                    <a:latin typeface="Comic Sans MS" pitchFamily="66"/>
                    <a:ea typeface="Droid Sans Fallback" pitchFamily="2"/>
                    <a:cs typeface="FreeSans" pitchFamily="2"/>
                  </a:rPr>
                  <a:t>Faster execution</a:t>
                </a: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F5BFE4D-6B64-49AA-916E-ED74ED92A1B2}"/>
                  </a:ext>
                </a:extLst>
              </p:cNvPr>
              <p:cNvSpPr/>
              <p:nvPr/>
            </p:nvSpPr>
            <p:spPr>
              <a:xfrm rot="19913962">
                <a:off x="5019189" y="2879170"/>
                <a:ext cx="1916411" cy="107903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798" h="3499">
                    <a:moveTo>
                      <a:pt x="0" y="0"/>
                    </a:moveTo>
                    <a:cubicBezTo>
                      <a:pt x="4591" y="0"/>
                      <a:pt x="6798" y="3499"/>
                      <a:pt x="6798" y="3499"/>
                    </a:cubicBezTo>
                  </a:path>
                </a:pathLst>
              </a:custGeom>
              <a:noFill/>
              <a:ln w="5472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81646" tIns="40823" rIns="81646" bIns="40823" anchor="ctr" anchorCtr="0" compatLnSpc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/>
                <a:endParaRPr lang="en-US" sz="1633" dirty="0">
                  <a:solidFill>
                    <a:schemeClr val="bg2">
                      <a:lumMod val="75000"/>
                    </a:schemeClr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</p:grp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D9C3A774-15F7-4E1C-B7A6-82A5CB9F2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15162" y="4011121"/>
              <a:ext cx="1633000" cy="1285913"/>
            </a:xfrm>
            <a:prstGeom prst="rect">
              <a:avLst/>
            </a:prstGeom>
          </p:spPr>
        </p:pic>
      </p:grpSp>
      <p:pic>
        <p:nvPicPr>
          <p:cNvPr id="293" name="Picture 292">
            <a:extLst>
              <a:ext uri="{FF2B5EF4-FFF2-40B4-BE49-F238E27FC236}">
                <a16:creationId xmlns:a16="http://schemas.microsoft.com/office/drawing/2014/main" id="{20F305DB-8F18-42D4-B8B6-D7E54E4294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64" y="28569416"/>
            <a:ext cx="5751637" cy="971943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8E08AD38-C2CE-4A96-AD0A-5E1D6183DE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1" t="223" r="-1"/>
          <a:stretch/>
        </p:blipFill>
        <p:spPr>
          <a:xfrm>
            <a:off x="23369993" y="29701660"/>
            <a:ext cx="1567023" cy="765303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90E5A225-B649-4BD4-A647-C102B63A51E8}"/>
              </a:ext>
            </a:extLst>
          </p:cNvPr>
          <p:cNvSpPr/>
          <p:nvPr/>
        </p:nvSpPr>
        <p:spPr>
          <a:xfrm rot="16200000">
            <a:off x="23833297" y="28902240"/>
            <a:ext cx="268766" cy="8868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61A017-4158-443C-A2F1-9E1CF3993B9F}"/>
              </a:ext>
            </a:extLst>
          </p:cNvPr>
          <p:cNvSpPr/>
          <p:nvPr/>
        </p:nvSpPr>
        <p:spPr>
          <a:xfrm>
            <a:off x="27512154" y="26710695"/>
            <a:ext cx="43483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Train by actor-critic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with </a:t>
            </a:r>
            <a:r>
              <a:rPr lang="en-US" sz="4000" u="sng" dirty="0">
                <a:solidFill>
                  <a:prstClr val="black"/>
                </a:solidFill>
              </a:rPr>
              <a:t>fast</a:t>
            </a:r>
            <a:r>
              <a:rPr lang="en-US" sz="4000" dirty="0">
                <a:solidFill>
                  <a:prstClr val="black"/>
                </a:solidFill>
              </a:rPr>
              <a:t> RLDT actor</a:t>
            </a:r>
            <a:endParaRPr lang="en-US" sz="4000" dirty="0"/>
          </a:p>
        </p:txBody>
      </p:sp>
      <p:sp>
        <p:nvSpPr>
          <p:cNvPr id="295" name="Freeform 15">
            <a:extLst>
              <a:ext uri="{FF2B5EF4-FFF2-40B4-BE49-F238E27FC236}">
                <a16:creationId xmlns:a16="http://schemas.microsoft.com/office/drawing/2014/main" id="{C02082C4-95D0-4698-922C-449477B24D00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401667" y="30297294"/>
            <a:ext cx="1442313" cy="348526"/>
          </a:xfrm>
          <a:custGeom>
            <a:avLst/>
            <a:gdLst>
              <a:gd name="T0" fmla="*/ 0 w 576"/>
              <a:gd name="T1" fmla="*/ 146 h 208"/>
              <a:gd name="T2" fmla="*/ 241 w 576"/>
              <a:gd name="T3" fmla="*/ 10 h 208"/>
              <a:gd name="T4" fmla="*/ 576 w 576"/>
              <a:gd name="T5" fmla="*/ 208 h 208"/>
              <a:gd name="connsiteX0" fmla="*/ 0 w 11684"/>
              <a:gd name="connsiteY0" fmla="*/ 6566 h 7225"/>
              <a:gd name="connsiteX1" fmla="*/ 4184 w 11684"/>
              <a:gd name="connsiteY1" fmla="*/ 28 h 7225"/>
              <a:gd name="connsiteX2" fmla="*/ 11684 w 11684"/>
              <a:gd name="connsiteY2" fmla="*/ 7225 h 7225"/>
              <a:gd name="connsiteX0" fmla="*/ 0 w 10000"/>
              <a:gd name="connsiteY0" fmla="*/ 9088 h 10000"/>
              <a:gd name="connsiteX1" fmla="*/ 5815 w 10000"/>
              <a:gd name="connsiteY1" fmla="*/ 39 h 10000"/>
              <a:gd name="connsiteX2" fmla="*/ 10000 w 10000"/>
              <a:gd name="connsiteY2" fmla="*/ 10000 h 10000"/>
              <a:gd name="connsiteX0" fmla="*/ 0 w 10000"/>
              <a:gd name="connsiteY0" fmla="*/ 21660 h 22572"/>
              <a:gd name="connsiteX1" fmla="*/ 4818 w 10000"/>
              <a:gd name="connsiteY1" fmla="*/ 15 h 22572"/>
              <a:gd name="connsiteX2" fmla="*/ 10000 w 10000"/>
              <a:gd name="connsiteY2" fmla="*/ 22572 h 22572"/>
              <a:gd name="connsiteX0" fmla="*/ 0 w 10000"/>
              <a:gd name="connsiteY0" fmla="*/ 21660 h 22572"/>
              <a:gd name="connsiteX1" fmla="*/ 4818 w 10000"/>
              <a:gd name="connsiteY1" fmla="*/ 15 h 22572"/>
              <a:gd name="connsiteX2" fmla="*/ 10000 w 10000"/>
              <a:gd name="connsiteY2" fmla="*/ 22572 h 22572"/>
              <a:gd name="connsiteX0" fmla="*/ 0 w 10000"/>
              <a:gd name="connsiteY0" fmla="*/ 21685 h 22597"/>
              <a:gd name="connsiteX1" fmla="*/ 4818 w 10000"/>
              <a:gd name="connsiteY1" fmla="*/ 40 h 22597"/>
              <a:gd name="connsiteX2" fmla="*/ 10000 w 10000"/>
              <a:gd name="connsiteY2" fmla="*/ 22597 h 22597"/>
              <a:gd name="connsiteX0" fmla="*/ 0 w 10089"/>
              <a:gd name="connsiteY0" fmla="*/ 21685 h 22597"/>
              <a:gd name="connsiteX1" fmla="*/ 4818 w 10089"/>
              <a:gd name="connsiteY1" fmla="*/ 40 h 22597"/>
              <a:gd name="connsiteX2" fmla="*/ 10000 w 10089"/>
              <a:gd name="connsiteY2" fmla="*/ 22597 h 22597"/>
              <a:gd name="connsiteX0" fmla="*/ 0 w 10025"/>
              <a:gd name="connsiteY0" fmla="*/ 21685 h 22597"/>
              <a:gd name="connsiteX1" fmla="*/ 4818 w 10025"/>
              <a:gd name="connsiteY1" fmla="*/ 40 h 22597"/>
              <a:gd name="connsiteX2" fmla="*/ 10000 w 10025"/>
              <a:gd name="connsiteY2" fmla="*/ 22597 h 22597"/>
              <a:gd name="connsiteX0" fmla="*/ 0 w 10025"/>
              <a:gd name="connsiteY0" fmla="*/ 21756 h 22668"/>
              <a:gd name="connsiteX1" fmla="*/ 4818 w 10025"/>
              <a:gd name="connsiteY1" fmla="*/ 111 h 22668"/>
              <a:gd name="connsiteX2" fmla="*/ 10000 w 10025"/>
              <a:gd name="connsiteY2" fmla="*/ 22668 h 22668"/>
              <a:gd name="connsiteX0" fmla="*/ 0 w 11611"/>
              <a:gd name="connsiteY0" fmla="*/ 22852 h 22852"/>
              <a:gd name="connsiteX1" fmla="*/ 4818 w 11611"/>
              <a:gd name="connsiteY1" fmla="*/ 1207 h 22852"/>
              <a:gd name="connsiteX2" fmla="*/ 11592 w 11611"/>
              <a:gd name="connsiteY2" fmla="*/ 17104 h 22852"/>
              <a:gd name="connsiteX0" fmla="*/ 0 w 11592"/>
              <a:gd name="connsiteY0" fmla="*/ 21757 h 21757"/>
              <a:gd name="connsiteX1" fmla="*/ 4818 w 11592"/>
              <a:gd name="connsiteY1" fmla="*/ 112 h 21757"/>
              <a:gd name="connsiteX2" fmla="*/ 11592 w 11592"/>
              <a:gd name="connsiteY2" fmla="*/ 16009 h 2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2" h="21757">
                <a:moveTo>
                  <a:pt x="0" y="21757"/>
                </a:moveTo>
                <a:cubicBezTo>
                  <a:pt x="90" y="1171"/>
                  <a:pt x="3391" y="-554"/>
                  <a:pt x="4818" y="112"/>
                </a:cubicBezTo>
                <a:cubicBezTo>
                  <a:pt x="6259" y="178"/>
                  <a:pt x="9656" y="-2004"/>
                  <a:pt x="11592" y="16009"/>
                </a:cubicBezTo>
              </a:path>
            </a:pathLst>
          </a:custGeom>
          <a:noFill/>
          <a:ln w="76200" cap="flat" cmpd="sng">
            <a:solidFill>
              <a:srgbClr val="FF5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02.543"/>
  <p:tag name="ORIGINALWIDTH" val="4717.409"/>
  <p:tag name="OUTPUTDPI" val="1200"/>
  <p:tag name="LATEXADDIN" val="\documentclass{article}&#10;\usepackage{amsmath}&#10;\pagestyle{empty}&#10;\begin{document}&#10;&#10;\begin{tabular}{|l|l|}\hline&#10;2-3 lines &amp;    Dijkstra's shortest-path algorithm \\&#10;4 lines &amp;    Feed-forward neural network \\&#10;11 lines &amp;    Bigram language model with Good-Turing backoff smoothing \\&#10;6 lines &amp;    Arc-consistency constraint propagation \\&#10;\ \ \ \ +6 lines &amp; \ \ \ \ With backtracking search \\&#10;\ \ \ \ \ \ \ \ +6 lines &amp; \ \ \ \ \ \ \ \ With branch-and-bound \\&#10;6 lines &amp;     Loopy belief propagation \\&#10;3 lines &amp;     Probabilistic context-free parsing \\&#10;\ \ \ \ +3 lines&amp;   \ \ \ \ Earley's algorithm \\  % doesn't actually appear in paper&#10;\ \ \ \ +7 lines&amp; \ \ \ \ Conditional log-linear model of grammar weights (toy example) \\&#10;\ \ \ \ +10 lines &amp; \ \ \ \ Coarse-to-fine A$^*$ parsing \\  % doesn't actually appear in paper&#10;4 lines &amp;     Value computation in a Markov Decision Process  \\&#10;5 lines &amp;    Weighted edit distance \\&#10;3 lines &amp;     Markov chain Monte Carlo (toy example) \\ \hline&#10;\end{tabular}&#10;&#10;\end{document}"/>
  <p:tag name="IGUANATEXSIZE" val="20"/>
  <p:tag name="IGUANATEXCURSOR" val="1006"/>
  <p:tag name="TRANSPARENCY" val="True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592.801"/>
  <p:tag name="LATEXADDIN" val="\documentclass{article}&#10;\usepackage{amsmath}&#10;\usepackage{amsfonts}&#10;\pagestyle{empty}&#10;\begin{document}&#10;&#10;\[&#10;\rho(\pi) = \mathbb{E}\left[ \sum_{i=1}^\infty \gamma^i \lambda_i \, \textrm{latency}(i) \right]&#10;\]&#10;&#10;\end{document}"/>
  <p:tag name="IGUANATEXSIZE" val="20"/>
  <p:tag name="IGUANATEXCURSOR" val="174"/>
  <p:tag name="TRANSPARENCY" val="True"/>
  <p:tag name="FILENAME" val=""/>
  <p:tag name="LATEXENGINEID" val="0"/>
  <p:tag name="TEMPFOLDER" val="C:\Users\timv\Document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1100</Words>
  <Application>Microsoft Office PowerPoint</Application>
  <PresentationFormat>Custom</PresentationFormat>
  <Paragraphs>148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Comic Sans MS</vt:lpstr>
      <vt:lpstr>Consolas</vt:lpstr>
      <vt:lpstr>Courier New</vt:lpstr>
      <vt:lpstr>Droid Sans Fallback</vt:lpstr>
      <vt:lpstr>FreeSans</vt:lpstr>
      <vt:lpstr>Liberation Sans</vt:lpstr>
      <vt:lpstr>LM Mono 10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FL</dc:creator>
  <cp:lastModifiedBy>Jason Eisner</cp:lastModifiedBy>
  <cp:revision>61</cp:revision>
  <cp:lastPrinted>2018-02-26T09:29:36Z</cp:lastPrinted>
  <dcterms:created xsi:type="dcterms:W3CDTF">2018-02-14T15:57:18Z</dcterms:created>
  <dcterms:modified xsi:type="dcterms:W3CDTF">2018-02-26T09:34:31Z</dcterms:modified>
</cp:coreProperties>
</file>