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74" r:id="rId3"/>
    <p:sldId id="405" r:id="rId4"/>
    <p:sldId id="448" r:id="rId5"/>
    <p:sldId id="451" r:id="rId6"/>
    <p:sldId id="465" r:id="rId7"/>
    <p:sldId id="429" r:id="rId8"/>
    <p:sldId id="396" r:id="rId9"/>
    <p:sldId id="466" r:id="rId10"/>
    <p:sldId id="467" r:id="rId11"/>
    <p:sldId id="397" r:id="rId12"/>
    <p:sldId id="398" r:id="rId13"/>
    <p:sldId id="399" r:id="rId14"/>
    <p:sldId id="400" r:id="rId15"/>
    <p:sldId id="401" r:id="rId16"/>
    <p:sldId id="431" r:id="rId17"/>
    <p:sldId id="402" r:id="rId18"/>
    <p:sldId id="403" r:id="rId19"/>
    <p:sldId id="404" r:id="rId20"/>
    <p:sldId id="382" r:id="rId21"/>
    <p:sldId id="450" r:id="rId22"/>
    <p:sldId id="360" r:id="rId23"/>
    <p:sldId id="362" r:id="rId24"/>
    <p:sldId id="363" r:id="rId25"/>
    <p:sldId id="364" r:id="rId26"/>
    <p:sldId id="376" r:id="rId27"/>
    <p:sldId id="468" r:id="rId28"/>
    <p:sldId id="449" r:id="rId29"/>
    <p:sldId id="389" r:id="rId30"/>
    <p:sldId id="428" r:id="rId31"/>
    <p:sldId id="379" r:id="rId32"/>
    <p:sldId id="462" r:id="rId33"/>
    <p:sldId id="418" r:id="rId34"/>
    <p:sldId id="456" r:id="rId35"/>
    <p:sldId id="454" r:id="rId36"/>
    <p:sldId id="458" r:id="rId37"/>
    <p:sldId id="441" r:id="rId38"/>
    <p:sldId id="442" r:id="rId39"/>
    <p:sldId id="463" r:id="rId40"/>
    <p:sldId id="407" r:id="rId41"/>
    <p:sldId id="464" r:id="rId42"/>
    <p:sldId id="406" r:id="rId43"/>
    <p:sldId id="461" r:id="rId44"/>
    <p:sldId id="433" r:id="rId45"/>
    <p:sldId id="393" r:id="rId46"/>
    <p:sldId id="434" r:id="rId47"/>
    <p:sldId id="435" r:id="rId48"/>
    <p:sldId id="447" r:id="rId49"/>
    <p:sldId id="384" r:id="rId50"/>
    <p:sldId id="414" r:id="rId51"/>
    <p:sldId id="378" r:id="rId52"/>
    <p:sldId id="419" r:id="rId53"/>
    <p:sldId id="427" r:id="rId54"/>
    <p:sldId id="420" r:id="rId55"/>
    <p:sldId id="421" r:id="rId56"/>
    <p:sldId id="459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3"/>
    <p:restoredTop sz="85311"/>
  </p:normalViewPr>
  <p:slideViewPr>
    <p:cSldViewPr snapToGrid="0" snapToObjects="1">
      <p:cViewPr>
        <p:scale>
          <a:sx n="78" d="100"/>
          <a:sy n="78" d="100"/>
        </p:scale>
        <p:origin x="-108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0E4F91-D253-4B84-99BF-9766487EBB43}" type="datetimeFigureOut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C59F14-70E5-4372-B7D3-B1171F887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Here's the name of a place in Wales. </a:t>
            </a:r>
          </a:p>
          <a:p>
            <a:pPr>
              <a:spcBef>
                <a:spcPct val="0"/>
              </a:spcBef>
            </a:pPr>
            <a:r>
              <a:rPr lang="en-US" smtClean="0"/>
              <a:t>What if rather than seeing a picture, you just saw it in text? </a:t>
            </a:r>
          </a:p>
          <a:p>
            <a:pPr>
              <a:spcBef>
                <a:spcPct val="0"/>
              </a:spcBef>
            </a:pPr>
            <a:r>
              <a:rPr lang="en-US" smtClean="0"/>
              <a:t>Would you know its a place name?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ECD1C-701C-4254-9485-F0950EAFFF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Put together, we can then predict that Jacksonville is a location. We proceed for all other tokens in the sentence.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638B4-3F6E-4128-AB1A-A5E234ED9B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Uncertain context, unlikely spelling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BDAABF-8D9E-4FF8-A815-341FECEFEF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“Barack Obama is known as BLANK” or “The town of X is known as Y”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09A50-B0C0-456B-9978-272BDEF7D3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Gazetteers are lists of distinct places, but in general we mean lists of names, dictionaries, etc. This is ***type-level*** supervision.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3E6D6-A0F9-4C5C-A0A3-AA887DA1EF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usual way of incorporating gazetteer feature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5489E0-0132-490C-842F-1C3326CF53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1609C-61C1-4FCA-87C3-3D095CA3DA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Now I want to talk about the limitations of this approach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A5088A-6921-4D76-8113-ED3802F58A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Summarize problems, then explain each one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2FBC3-671C-465A-93FB-1464AA15B6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Coverage of train types is increasing as we add items to the gazetteer. This can result in overfitting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F8A40D-4166-4A2E-B5A3-10F7156EB8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At test time, the gazetteer features have large weight but nothing useful to say. Meanwhile, the generalizable features (context and spelling) are underweight.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7718A0-8046-4378-8ED7-13ECE40D0E7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If you just saw that name in text, how do you know what it is?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FE724-95E7-4FE3-A314-1B6B2C36CC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At test time, the gazetteer features have large weight but nothing useful to say. Meanwhile, the generalizable features (context and spelling) are underweight.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97ED81-3AF1-4877-AAD3-A1665332D6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Summarize problems, then explain each one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2828C-2E9A-465B-BE59-563D9219D2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What we’d like is to learn spelling from the gazetteer **directly**, so that we can generalize to “TownVille” above even though it doesn’t appear in the gazetteer.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097D5-03B4-4A55-AE26-2DD37F2D44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FE5BF-92EE-4A32-AE98-43894FBD94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an underlying generative process for both the gazetteer types and tokens in context.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187B49-1FC9-4868-A9D8-8F32069298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5F213-FB21-4B28-B33E-4522BC4648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B2192-DDD4-46E9-88DF-57D194A23E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explorer is representing a spelling model, which represents common spellings of places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ECFCC-AECB-4136-981F-12FBA19B79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0E0821-212B-4E3C-81FD-58362D005B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9A17E1-7255-421A-B8A3-4CA3F117EB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Specifically, it's a talk about sequence labeling with gazetteers: lists of known place names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(Or other external knowledge)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DAD1F-5C39-4C19-8A6B-7402E9DFE0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 the left we have a usual discriminative model, where we condition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48C5F-490B-4558-8504-346519BCD9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Context model: what label is likely in what context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2EF49-5F2D-44A7-9131-7FD2A0EC5B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Context model: what label is likely in what context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EE275E-D0E5-47D1-A88D-21A1E1CECE2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joint model can learn generalizable features from the gazetteer, without requiring exact match.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7F2CC8-2FAC-4E84-B4E8-9FD90229F4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joint model can learn generalizable features from the gazetteer, without requiring exact match.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2E561-B756-48B3-A429-37A7371857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We’ve solved one problem with our model, learning spelling from the gazetteer. But it seems like we’ve lost something from gazetteer features?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FB1952-1BE9-424B-89AE-CE593772DE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We’ve solved one problem with our model, learning spelling from the gazetteer. But it seems like we’ve lost something from gazetteer features?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2F930F-E838-4049-A0CE-AFF383C641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We’ve solved one problem with our model, learning spelling from the gazetteer. But it seems like we’ve lost something from gazetteer features?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2EAF04-3532-4257-AE05-0E3B3B70EA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But gazetteer features are NOT just learning spelling. They also give a boost for words appearing exactly in the gazetteer.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561EAA-B43E-4BAE-865C-52030CF8CB3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But gazetteer features are NOT just learning spelling. They also give a boost for words appearing exactly in the gazetteer.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4BECD-7185-45F9-8B85-34B1C2233E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Regardless of HOW you parametrize your model, CONDITIONING on a GAZETTEER is BAD. You should **GENERATE** the gazetteer.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AFCCC4-3651-4B11-B43A-6E615B7C8E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Say: the result is that even places with weird names will be likely if they appear in the gazetteer.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01C5A-49E6-4BD5-B3F2-EF5A9B861C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7C19B-F893-45F5-8559-1286DE8A81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Please note here that: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the y-axis is the relative outperformance of our proposed model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Values larger than 0 indicate that our model is outperforming the baseline by that amount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The different series correspond to different size gazetteers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The error bars are over 10 replications</a:t>
            </a: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9C4B9-AE26-420B-9CD0-ED8A4391DB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can also use our model for unsupervised problems. Here we present results for part-of-speech induction with a dictionary.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EE035-B4A7-4A61-ABB3-8EC0C501C6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show consistent improvements over the baseline model (results with more languages in the paper)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Disclaimer: our model is more expressive than the baseline here, so we’re not isolating the effect of gazetteer as contraint vs. generate the gazetteer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249EA5-2676-4A43-AF2F-FF980BE606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68081-EE43-4530-86BF-CA2E22E881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To motivate the proposed approach, I want to start by explaining lexical resources like gazetteers are typically incorporated into sequence models.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97864-C190-401D-B084-4C5FC6FB70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Let’s review basic named-entity recognition.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C9648C-1653-48C7-82FC-3FD05BAD9C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Parameters that score the effect of different parts of the input, corresponding to human-designed features or neural networks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0B5CDB-C4CF-4621-9291-95F1AD6354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Parameters that score the effect of different parts of the input, corresponding to human-designed features or neural networks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9EFBB-8B0D-4E56-B51F-375DC06F1F1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might also have parameters associated with spelling, which in this case could pick up on the </a:t>
            </a:r>
            <a:r>
              <a:rPr lang="mr-IN" smtClean="0">
                <a:ea typeface="Mangal"/>
              </a:rPr>
              <a:t>–</a:t>
            </a:r>
            <a:r>
              <a:rPr lang="en-US" smtClean="0"/>
              <a:t>ville SUFFIX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3431A-D281-4A1A-A371-9E5D7F367F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634D-32F5-4CDA-8B11-9452A9C8F3E2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165B-77F6-4F97-9463-89406B56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F7F4-AE08-4E17-AEB4-BE3D6CDB9CD4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F526-BC66-4417-9030-4F156C0C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75F8-E24C-4466-B59C-81AB1C4FBA9B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D955-8374-4BEB-9E04-2BF060A02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B971-A3E1-4724-BF4E-06616C7D7E6D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4A42-7712-4D36-99F6-CE219D1DE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B8CD-BA64-40EF-865E-EBE179CD1927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2B51-3981-421F-9896-462307408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17D0-CDB1-4832-8541-57434E75E9F6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438F-1DCE-40DF-BC1A-E7657EE6B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827C-1EC5-44E8-B57E-63F3ECCEBEB2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B581-292A-478E-9C64-6007AFAC8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6644-707D-4FC6-9CD0-5AB9872EC7C3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575B-BAA3-408C-8A46-AAD519853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FDEE-38D8-4145-BFAF-A1BC7993D8FE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9C68-BD4C-434F-B041-D4B50E69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C317-06F3-4EEC-8D4C-4F2110318F92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F271-7A59-4B85-A604-5F2F87BF0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37875" y="387350"/>
            <a:ext cx="831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9E01-28E0-4677-B610-CE54C5018C30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F745-5C1F-4E39-94E4-A09079B9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886EF-AD19-4B6A-80F4-0C57D6E6CF3A}" type="datetime1">
              <a:rPr lang="en-US"/>
              <a:pPr>
                <a:defRPr/>
              </a:pPr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4561C-46CD-439E-A3BD-552D6B4D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at-smg.wikipedia.org/wiki/Alberts_Ein%C5%A1teins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az.wikipedia.org/wiki/Albert_Eyn%C5%9Ftey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y.wikipedia.org/wiki/Albert_Einstein" TargetMode="External"/><Relationship Id="rId11" Type="http://schemas.openxmlformats.org/officeDocument/2006/relationships/image" Target="../media/image9.tiff"/><Relationship Id="rId5" Type="http://schemas.openxmlformats.org/officeDocument/2006/relationships/hyperlink" Target="https://as.wikipedia.org/wiki/%E0%A6%8F%E0%A6%B2%E0%A6%AC%E0%A6%BE%E0%A7%B0%E0%A7%8D%E0%A6%9F_%E0%A6%86%E0%A6%87%E0%A6%A8%E0%A6%B7%E0%A7%8D%E0%A6%9F%E0%A6%BE%E0%A6%87%E0%A6%A8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arz.wikipedia.org/wiki/%D8%A7%D9%84%D8%A8%D8%B1%D8%AA_%D8%A7%D9%8A%D9%86%D8%B4%D8%AA%D8%A7%D9%8A%D9%86" TargetMode="External"/><Relationship Id="rId9" Type="http://schemas.openxmlformats.org/officeDocument/2006/relationships/hyperlink" Target="https://ba.wikipedia.org/wiki/%D0%90%D0%BB%D1%8C%D0%B1%D0%B5%D1%80%D1%82_%D0%AD%D0%B9%D0%BD%D1%88%D1%82%D0%B5%D0%B9%D0%B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oa/bayesner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hape 3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638" y="5491163"/>
            <a:ext cx="39227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8" y="1738313"/>
            <a:ext cx="11134725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Bayesian Modeling of Lexical Resources for Low-Resource Settings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24000" y="4351338"/>
            <a:ext cx="9144000" cy="1655762"/>
          </a:xfrm>
        </p:spPr>
        <p:txBody>
          <a:bodyPr/>
          <a:lstStyle/>
          <a:p>
            <a:r>
              <a:rPr lang="en-US" sz="3600" smtClean="0"/>
              <a:t>Nicholas Andrews</a:t>
            </a:r>
            <a:endParaRPr lang="en-US" smtClean="0"/>
          </a:p>
          <a:p>
            <a:r>
              <a:rPr lang="en-US" smtClean="0"/>
              <a:t>with Mark Dredze, Benjamin Van Durme, and Jason Eisner</a:t>
            </a:r>
          </a:p>
        </p:txBody>
      </p:sp>
      <p:pic>
        <p:nvPicPr>
          <p:cNvPr id="14340" name="Shape 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-284163"/>
            <a:ext cx="4762500" cy="305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5570538"/>
            <a:ext cx="4237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Discriminative Named-Entity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0359E-3E1E-4BF6-95BC-0B0DBC7A26A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96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he</a:t>
              </a:r>
              <a:r>
                <a:rPr lang="en-US" sz="3200" b="1">
                  <a:latin typeface="Calibri" pitchFamily="34" charset="0"/>
                </a:rPr>
                <a:t> </a:t>
              </a:r>
              <a:r>
                <a:rPr lang="en-US" sz="3200" b="1" u="sng">
                  <a:solidFill>
                    <a:srgbClr val="C00000"/>
                  </a:solidFill>
                  <a:latin typeface="Calibri" pitchFamily="34" charset="0"/>
                </a:rPr>
                <a:t>went to</a:t>
              </a:r>
              <a:r>
                <a:rPr lang="en-US" sz="3200" b="1">
                  <a:latin typeface="Calibri" pitchFamily="34" charset="0"/>
                </a:rPr>
                <a:t> [</a:t>
              </a:r>
              <a:r>
                <a:rPr lang="en-US" sz="3200">
                  <a:latin typeface="Calibri" pitchFamily="34" charset="0"/>
                </a:rPr>
                <a:t>Jacksonville</a:t>
              </a:r>
              <a:r>
                <a:rPr lang="en-US" sz="3200" b="1">
                  <a:latin typeface="Calibri" pitchFamily="34" charset="0"/>
                </a:rPr>
                <a:t>]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30724" name="TextBox 14"/>
          <p:cNvSpPr txBox="1">
            <a:spLocks noChangeArrowheads="1"/>
          </p:cNvSpPr>
          <p:nvPr/>
        </p:nvSpPr>
        <p:spPr bwMode="auto">
          <a:xfrm>
            <a:off x="5137150" y="2343150"/>
            <a:ext cx="3362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</p:txBody>
      </p:sp>
      <p:sp>
        <p:nvSpPr>
          <p:cNvPr id="30725" name="TextBox 15"/>
          <p:cNvSpPr txBox="1">
            <a:spLocks noChangeArrowheads="1"/>
          </p:cNvSpPr>
          <p:nvPr/>
        </p:nvSpPr>
        <p:spPr bwMode="auto">
          <a:xfrm>
            <a:off x="4787900" y="5414963"/>
            <a:ext cx="1966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context</a:t>
            </a:r>
          </a:p>
        </p:txBody>
      </p: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5160963" y="4184650"/>
            <a:ext cx="2022475" cy="1230313"/>
            <a:chOff x="2611551" y="4057973"/>
            <a:chExt cx="2023110" cy="1229537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2740973" y="4380353"/>
              <a:ext cx="17642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Location!</a:t>
              </a:r>
            </a:p>
          </p:txBody>
        </p:sp>
      </p:grp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261938" y="5697538"/>
            <a:ext cx="4006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P</a:t>
            </a:r>
            <a:r>
              <a:rPr lang="el-GR" sz="4000" b="1" baseline="-25000">
                <a:latin typeface="Calibri" pitchFamily="34" charset="0"/>
              </a:rPr>
              <a:t>θ</a:t>
            </a:r>
            <a:r>
              <a:rPr lang="en-US" sz="4000">
                <a:latin typeface="Calibri" pitchFamily="34" charset="0"/>
              </a:rPr>
              <a:t>(labels | words)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Discriminative Named-Entity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D28CA-BF50-4E4C-B79D-56D816BBC4C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2771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83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96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he</a:t>
              </a:r>
              <a:r>
                <a:rPr lang="en-US" sz="3200" b="1">
                  <a:latin typeface="Calibri" pitchFamily="34" charset="0"/>
                </a:rPr>
                <a:t> </a:t>
              </a:r>
              <a:r>
                <a:rPr lang="en-US" sz="3200" b="1" u="sng">
                  <a:solidFill>
                    <a:srgbClr val="C00000"/>
                  </a:solidFill>
                  <a:latin typeface="Calibri" pitchFamily="34" charset="0"/>
                </a:rPr>
                <a:t>went to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 u="sng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  <a:r>
                <a:rPr lang="en-US" sz="3200" b="1">
                  <a:latin typeface="Calibri" pitchFamily="34" charset="0"/>
                </a:rPr>
                <a:t>]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32772" name="TextBox 18"/>
          <p:cNvSpPr txBox="1">
            <a:spLocks noChangeArrowheads="1"/>
          </p:cNvSpPr>
          <p:nvPr/>
        </p:nvSpPr>
        <p:spPr bwMode="auto">
          <a:xfrm>
            <a:off x="5137150" y="2343150"/>
            <a:ext cx="3362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</p:txBody>
      </p:sp>
      <p:grpSp>
        <p:nvGrpSpPr>
          <p:cNvPr id="32773" name="Group 1"/>
          <p:cNvGrpSpPr>
            <a:grpSpLocks/>
          </p:cNvGrpSpPr>
          <p:nvPr/>
        </p:nvGrpSpPr>
        <p:grpSpPr bwMode="auto">
          <a:xfrm>
            <a:off x="8394700" y="4184650"/>
            <a:ext cx="2205038" cy="1976438"/>
            <a:chOff x="8052588" y="3444343"/>
            <a:chExt cx="2206190" cy="1976118"/>
          </a:xfrm>
        </p:grpSpPr>
        <p:sp>
          <p:nvSpPr>
            <p:cNvPr id="32779" name="TextBox 13"/>
            <p:cNvSpPr txBox="1">
              <a:spLocks noChangeArrowheads="1"/>
            </p:cNvSpPr>
            <p:nvPr/>
          </p:nvSpPr>
          <p:spPr bwMode="auto">
            <a:xfrm>
              <a:off x="8052588" y="4651020"/>
              <a:ext cx="209623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4400" b="1">
                  <a:solidFill>
                    <a:srgbClr val="C00000"/>
                  </a:solidFill>
                  <a:latin typeface="Calibri" pitchFamily="34" charset="0"/>
                </a:rPr>
                <a:t>θ</a:t>
              </a:r>
              <a:r>
                <a:rPr lang="en-US" sz="4400" baseline="-25000">
                  <a:solidFill>
                    <a:srgbClr val="C00000"/>
                  </a:solidFill>
                  <a:latin typeface="Calibri" pitchFamily="34" charset="0"/>
                </a:rPr>
                <a:t>spelling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35246" y="3444343"/>
              <a:ext cx="2023532" cy="1230114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81" name="TextBox 23"/>
            <p:cNvSpPr txBox="1">
              <a:spLocks noChangeArrowheads="1"/>
            </p:cNvSpPr>
            <p:nvPr/>
          </p:nvSpPr>
          <p:spPr bwMode="auto">
            <a:xfrm>
              <a:off x="8365090" y="3744528"/>
              <a:ext cx="17642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Location!</a:t>
              </a:r>
            </a:p>
          </p:txBody>
        </p:sp>
      </p:grp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4772025" y="5414963"/>
            <a:ext cx="1966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context</a:t>
            </a:r>
          </a:p>
        </p:txBody>
      </p:sp>
      <p:grpSp>
        <p:nvGrpSpPr>
          <p:cNvPr id="32775" name="Group 16"/>
          <p:cNvGrpSpPr>
            <a:grpSpLocks/>
          </p:cNvGrpSpPr>
          <p:nvPr/>
        </p:nvGrpSpPr>
        <p:grpSpPr bwMode="auto">
          <a:xfrm>
            <a:off x="5143500" y="4184650"/>
            <a:ext cx="2024063" cy="1230313"/>
            <a:chOff x="2611551" y="4057973"/>
            <a:chExt cx="2023110" cy="1229537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78" name="TextBox 24"/>
            <p:cNvSpPr txBox="1">
              <a:spLocks noChangeArrowheads="1"/>
            </p:cNvSpPr>
            <p:nvPr/>
          </p:nvSpPr>
          <p:spPr bwMode="auto">
            <a:xfrm>
              <a:off x="2740973" y="4380353"/>
              <a:ext cx="17642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Location!</a:t>
              </a:r>
            </a:p>
          </p:txBody>
        </p:sp>
      </p:grpSp>
      <p:sp>
        <p:nvSpPr>
          <p:cNvPr id="32776" name="TextBox 25"/>
          <p:cNvSpPr txBox="1">
            <a:spLocks noChangeArrowheads="1"/>
          </p:cNvSpPr>
          <p:nvPr/>
        </p:nvSpPr>
        <p:spPr bwMode="auto">
          <a:xfrm>
            <a:off x="261938" y="5697538"/>
            <a:ext cx="4006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P</a:t>
            </a:r>
            <a:r>
              <a:rPr lang="el-GR" sz="4000" b="1" baseline="-25000">
                <a:latin typeface="Calibri" pitchFamily="34" charset="0"/>
              </a:rPr>
              <a:t>θ</a:t>
            </a:r>
            <a:r>
              <a:rPr lang="en-US" sz="4000">
                <a:latin typeface="Calibri" pitchFamily="34" charset="0"/>
              </a:rPr>
              <a:t>(labels | words)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Discriminative Named-Entity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1BA3-7D43-403C-8301-6D8E18748D2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4819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831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96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he</a:t>
              </a:r>
              <a:r>
                <a:rPr lang="en-US" sz="3200" b="1">
                  <a:latin typeface="Calibri" pitchFamily="34" charset="0"/>
                </a:rPr>
                <a:t> </a:t>
              </a:r>
              <a:r>
                <a:rPr lang="en-US" sz="3200">
                  <a:latin typeface="Calibri" pitchFamily="34" charset="0"/>
                </a:rPr>
                <a:t>went to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Jacksonville</a:t>
              </a:r>
              <a:r>
                <a:rPr lang="en-US" sz="3200" b="1">
                  <a:latin typeface="Calibri" pitchFamily="34" charset="0"/>
                </a:rPr>
                <a:t>]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5754688" y="2133600"/>
            <a:ext cx="1876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>
                <a:latin typeface="Calibri" pitchFamily="34" charset="0"/>
              </a:rPr>
              <a:t> = </a:t>
            </a: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loc</a:t>
            </a:r>
          </a:p>
        </p:txBody>
      </p:sp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8394700" y="4184650"/>
            <a:ext cx="2205038" cy="1976438"/>
            <a:chOff x="8052588" y="3444343"/>
            <a:chExt cx="2206190" cy="1976118"/>
          </a:xfrm>
        </p:grpSpPr>
        <p:sp>
          <p:nvSpPr>
            <p:cNvPr id="34827" name="TextBox 19"/>
            <p:cNvSpPr txBox="1">
              <a:spLocks noChangeArrowheads="1"/>
            </p:cNvSpPr>
            <p:nvPr/>
          </p:nvSpPr>
          <p:spPr bwMode="auto">
            <a:xfrm>
              <a:off x="8052588" y="4651020"/>
              <a:ext cx="209623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4400" b="1">
                  <a:solidFill>
                    <a:srgbClr val="C00000"/>
                  </a:solidFill>
                  <a:latin typeface="Calibri" pitchFamily="34" charset="0"/>
                </a:rPr>
                <a:t>θ</a:t>
              </a:r>
              <a:r>
                <a:rPr lang="en-US" sz="4400" baseline="-25000">
                  <a:solidFill>
                    <a:srgbClr val="C00000"/>
                  </a:solidFill>
                  <a:latin typeface="Calibri" pitchFamily="34" charset="0"/>
                </a:rPr>
                <a:t>spelling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35246" y="3444343"/>
              <a:ext cx="2023532" cy="1230114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829" name="TextBox 23"/>
            <p:cNvSpPr txBox="1">
              <a:spLocks noChangeArrowheads="1"/>
            </p:cNvSpPr>
            <p:nvPr/>
          </p:nvSpPr>
          <p:spPr bwMode="auto">
            <a:xfrm>
              <a:off x="8365090" y="3744528"/>
              <a:ext cx="17642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Location!</a:t>
              </a:r>
            </a:p>
          </p:txBody>
        </p:sp>
      </p:grpSp>
      <p:sp>
        <p:nvSpPr>
          <p:cNvPr id="34822" name="TextBox 24"/>
          <p:cNvSpPr txBox="1">
            <a:spLocks noChangeArrowheads="1"/>
          </p:cNvSpPr>
          <p:nvPr/>
        </p:nvSpPr>
        <p:spPr bwMode="auto">
          <a:xfrm>
            <a:off x="4772025" y="5414963"/>
            <a:ext cx="1966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context</a:t>
            </a:r>
          </a:p>
        </p:txBody>
      </p:sp>
      <p:grpSp>
        <p:nvGrpSpPr>
          <p:cNvPr id="34823" name="Group 25"/>
          <p:cNvGrpSpPr>
            <a:grpSpLocks/>
          </p:cNvGrpSpPr>
          <p:nvPr/>
        </p:nvGrpSpPr>
        <p:grpSpPr bwMode="auto">
          <a:xfrm>
            <a:off x="5143500" y="4184650"/>
            <a:ext cx="2024063" cy="1230313"/>
            <a:chOff x="2611551" y="4057973"/>
            <a:chExt cx="2023110" cy="1229537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826" name="TextBox 28"/>
            <p:cNvSpPr txBox="1">
              <a:spLocks noChangeArrowheads="1"/>
            </p:cNvSpPr>
            <p:nvPr/>
          </p:nvSpPr>
          <p:spPr bwMode="auto">
            <a:xfrm>
              <a:off x="2740973" y="4380353"/>
              <a:ext cx="17642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Location!</a:t>
              </a:r>
            </a:p>
          </p:txBody>
        </p:sp>
      </p:grpSp>
      <p:sp>
        <p:nvSpPr>
          <p:cNvPr id="34824" name="TextBox 29"/>
          <p:cNvSpPr txBox="1">
            <a:spLocks noChangeArrowheads="1"/>
          </p:cNvSpPr>
          <p:nvPr/>
        </p:nvSpPr>
        <p:spPr bwMode="auto">
          <a:xfrm>
            <a:off x="261938" y="5697538"/>
            <a:ext cx="40068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P</a:t>
            </a:r>
            <a:r>
              <a:rPr lang="el-GR" sz="4000" b="1" baseline="-25000">
                <a:latin typeface="Calibri" pitchFamily="34" charset="0"/>
              </a:rPr>
              <a:t>θ</a:t>
            </a:r>
            <a:r>
              <a:rPr lang="en-US" sz="4000">
                <a:latin typeface="Calibri" pitchFamily="34" charset="0"/>
              </a:rPr>
              <a:t>(labels | words)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context and spelling aren’t enough?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12DB5-C4E3-46C1-805C-C00EDA32E96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6867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0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known as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3836988" y="2249488"/>
            <a:ext cx="5549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 b="1">
                <a:latin typeface="Calibri" pitchFamily="34" charset="0"/>
              </a:rPr>
              <a:t> = </a:t>
            </a:r>
            <a:r>
              <a:rPr lang="en-US" sz="44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  <a:p>
            <a:endParaRPr 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B72B9-6BFF-4F55-9FA4-4F0A733B2A3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8914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20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</a:t>
              </a:r>
              <a:r>
                <a:rPr lang="en-US" sz="3200" b="1" u="sng">
                  <a:latin typeface="Calibri" pitchFamily="34" charset="0"/>
                </a:rPr>
                <a:t>known as</a:t>
              </a:r>
              <a:r>
                <a:rPr lang="en-US" sz="3200" b="1">
                  <a:latin typeface="Calibri" pitchFamily="34" charset="0"/>
                </a:rPr>
                <a:t> [</a:t>
              </a:r>
              <a:r>
                <a:rPr lang="en-US" sz="3200"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2060575" y="5419725"/>
            <a:ext cx="1965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context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97038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917" name="TextBox 14"/>
          <p:cNvSpPr txBox="1">
            <a:spLocks noChangeArrowheads="1"/>
          </p:cNvSpPr>
          <p:nvPr/>
        </p:nvSpPr>
        <p:spPr bwMode="auto">
          <a:xfrm>
            <a:off x="3836988" y="2249488"/>
            <a:ext cx="5549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 b="1">
                <a:latin typeface="Calibri" pitchFamily="34" charset="0"/>
              </a:rPr>
              <a:t> = </a:t>
            </a:r>
            <a:r>
              <a:rPr lang="en-US" sz="44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  <a:p>
            <a:endParaRPr lang="en-US" sz="4400" b="1">
              <a:latin typeface="Calibri" pitchFamily="34" charset="0"/>
            </a:endParaRP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What if context and spelling aren’t enough?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6160F-C4B8-4CDA-87FE-16978C0C1CD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2060575" y="1939925"/>
            <a:ext cx="7921625" cy="4248150"/>
            <a:chOff x="2060294" y="1939481"/>
            <a:chExt cx="7921906" cy="4249170"/>
          </a:xfrm>
        </p:grpSpPr>
        <p:grpSp>
          <p:nvGrpSpPr>
            <p:cNvPr id="40968" name="Group 11"/>
            <p:cNvGrpSpPr>
              <a:grpSpLocks/>
            </p:cNvGrpSpPr>
            <p:nvPr/>
          </p:nvGrpSpPr>
          <p:grpSpPr bwMode="auto">
            <a:xfrm>
              <a:off x="2060294" y="1939481"/>
              <a:ext cx="7546694" cy="3002910"/>
              <a:chOff x="5867884" y="3495555"/>
              <a:chExt cx="5313260" cy="2860796"/>
            </a:xfrm>
          </p:grpSpPr>
          <p:sp>
            <p:nvSpPr>
              <p:cNvPr id="11" name="Folded Corner 10"/>
              <p:cNvSpPr/>
              <p:nvPr/>
            </p:nvSpPr>
            <p:spPr>
              <a:xfrm>
                <a:off x="5867884" y="3495555"/>
                <a:ext cx="5313647" cy="2860581"/>
              </a:xfrm>
              <a:prstGeom prst="foldedCorner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971" name="TextBox 8"/>
              <p:cNvSpPr txBox="1">
                <a:spLocks noChangeArrowheads="1"/>
              </p:cNvSpPr>
              <p:nvPr/>
            </p:nvSpPr>
            <p:spPr bwMode="auto">
              <a:xfrm>
                <a:off x="5994064" y="3673418"/>
                <a:ext cx="5032245" cy="14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 u="sng">
                    <a:latin typeface="Calibri" pitchFamily="34" charset="0"/>
                  </a:rPr>
                  <a:t>Corpus</a:t>
                </a:r>
              </a:p>
              <a:p>
                <a:endParaRPr lang="en-US" sz="3200" u="sng">
                  <a:latin typeface="Calibri" pitchFamily="34" charset="0"/>
                </a:endParaRPr>
              </a:p>
              <a:p>
                <a:pPr algn="ctr"/>
                <a:r>
                  <a:rPr lang="en-US" sz="3200">
                    <a:latin typeface="Calibri" pitchFamily="34" charset="0"/>
                  </a:rPr>
                  <a:t>... known as </a:t>
                </a:r>
                <a:r>
                  <a:rPr lang="en-US" sz="3200" b="1">
                    <a:latin typeface="Calibri" pitchFamily="34" charset="0"/>
                  </a:rPr>
                  <a:t>[</a:t>
                </a:r>
                <a:r>
                  <a:rPr lang="en-US" sz="3200" b="1" u="sng">
                    <a:latin typeface="Calibri" pitchFamily="34" charset="0"/>
                  </a:rPr>
                  <a:t>Llanfairpwllgwyngyll</a:t>
                </a:r>
                <a:r>
                  <a:rPr lang="en-US" sz="3200" b="1">
                    <a:latin typeface="Calibri" pitchFamily="34" charset="0"/>
                  </a:rPr>
                  <a:t>]</a:t>
                </a:r>
                <a:r>
                  <a:rPr lang="en-US" sz="3200">
                    <a:latin typeface="Calibri" pitchFamily="34" charset="0"/>
                  </a:rPr>
                  <a:t> </a:t>
                </a:r>
                <a:r>
                  <a:rPr lang="mr-IN" sz="3200">
                    <a:latin typeface="Calibri" pitchFamily="34" charset="0"/>
                    <a:ea typeface="Mangal"/>
                    <a:cs typeface="Mangal"/>
                  </a:rPr>
                  <a:t>…</a:t>
                </a:r>
                <a:endParaRPr lang="en-US" sz="3200">
                  <a:latin typeface="Calibri" pitchFamily="34" charset="0"/>
                </a:endParaRPr>
              </a:p>
            </p:txBody>
          </p:sp>
        </p:grpSp>
        <p:sp>
          <p:nvSpPr>
            <p:cNvPr id="40969" name="TextBox 9"/>
            <p:cNvSpPr txBox="1">
              <a:spLocks noChangeArrowheads="1"/>
            </p:cNvSpPr>
            <p:nvPr/>
          </p:nvSpPr>
          <p:spPr bwMode="auto">
            <a:xfrm>
              <a:off x="8015947" y="5419210"/>
              <a:ext cx="196625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4400" b="1">
                  <a:latin typeface="Calibri" pitchFamily="34" charset="0"/>
                </a:rPr>
                <a:t>θ</a:t>
              </a:r>
              <a:r>
                <a:rPr lang="en-US" sz="4400" baseline="-25000">
                  <a:latin typeface="Calibri" pitchFamily="34" charset="0"/>
                </a:rPr>
                <a:t>spelling</a:t>
              </a:r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7696200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0964" name="TextBox 15"/>
          <p:cNvSpPr txBox="1">
            <a:spLocks noChangeArrowheads="1"/>
          </p:cNvSpPr>
          <p:nvPr/>
        </p:nvSpPr>
        <p:spPr bwMode="auto">
          <a:xfrm>
            <a:off x="2060575" y="5419725"/>
            <a:ext cx="1965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context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697038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0966" name="TextBox 17"/>
          <p:cNvSpPr txBox="1">
            <a:spLocks noChangeArrowheads="1"/>
          </p:cNvSpPr>
          <p:nvPr/>
        </p:nvSpPr>
        <p:spPr bwMode="auto">
          <a:xfrm>
            <a:off x="3836988" y="2249488"/>
            <a:ext cx="5549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 b="1">
                <a:latin typeface="Calibri" pitchFamily="34" charset="0"/>
              </a:rPr>
              <a:t> = </a:t>
            </a:r>
            <a:r>
              <a:rPr lang="en-US" sz="44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  <a:p>
            <a:endParaRPr lang="en-US" sz="4400" b="1">
              <a:latin typeface="Calibri" pitchFamily="34" charset="0"/>
            </a:endParaRPr>
          </a:p>
        </p:txBody>
      </p:sp>
      <p:sp>
        <p:nvSpPr>
          <p:cNvPr id="40967" name="Title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What if context and spelling aren’t enough?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F1653-F7F3-4CD6-B85E-59218CBF13C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2060575" y="1939925"/>
            <a:ext cx="7921625" cy="4248150"/>
            <a:chOff x="2060294" y="1939481"/>
            <a:chExt cx="7921906" cy="4249170"/>
          </a:xfrm>
        </p:grpSpPr>
        <p:grpSp>
          <p:nvGrpSpPr>
            <p:cNvPr id="41992" name="Group 11"/>
            <p:cNvGrpSpPr>
              <a:grpSpLocks/>
            </p:cNvGrpSpPr>
            <p:nvPr/>
          </p:nvGrpSpPr>
          <p:grpSpPr bwMode="auto">
            <a:xfrm>
              <a:off x="2060294" y="1939481"/>
              <a:ext cx="7546694" cy="3002910"/>
              <a:chOff x="5867884" y="3495555"/>
              <a:chExt cx="5313260" cy="2860796"/>
            </a:xfrm>
          </p:grpSpPr>
          <p:sp>
            <p:nvSpPr>
              <p:cNvPr id="11" name="Folded Corner 10"/>
              <p:cNvSpPr/>
              <p:nvPr/>
            </p:nvSpPr>
            <p:spPr>
              <a:xfrm>
                <a:off x="5867884" y="3495555"/>
                <a:ext cx="5313647" cy="2860581"/>
              </a:xfrm>
              <a:prstGeom prst="foldedCorner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995" name="TextBox 8"/>
              <p:cNvSpPr txBox="1">
                <a:spLocks noChangeArrowheads="1"/>
              </p:cNvSpPr>
              <p:nvPr/>
            </p:nvSpPr>
            <p:spPr bwMode="auto">
              <a:xfrm>
                <a:off x="5994064" y="3673418"/>
                <a:ext cx="5032245" cy="14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 u="sng">
                    <a:latin typeface="Calibri" pitchFamily="34" charset="0"/>
                  </a:rPr>
                  <a:t>Corpus</a:t>
                </a:r>
              </a:p>
              <a:p>
                <a:endParaRPr lang="en-US" sz="3200" u="sng">
                  <a:latin typeface="Calibri" pitchFamily="34" charset="0"/>
                </a:endParaRPr>
              </a:p>
              <a:p>
                <a:pPr algn="ctr"/>
                <a:r>
                  <a:rPr lang="en-US" sz="3200">
                    <a:latin typeface="Calibri" pitchFamily="34" charset="0"/>
                  </a:rPr>
                  <a:t>... known as </a:t>
                </a:r>
                <a:r>
                  <a:rPr lang="en-US" sz="3200" b="1">
                    <a:latin typeface="Calibri" pitchFamily="34" charset="0"/>
                  </a:rPr>
                  <a:t>[</a:t>
                </a:r>
                <a:r>
                  <a:rPr lang="en-US" sz="3200" b="1" u="sng">
                    <a:latin typeface="Calibri" pitchFamily="34" charset="0"/>
                  </a:rPr>
                  <a:t>Llanfairpwllgwyngyll</a:t>
                </a:r>
                <a:r>
                  <a:rPr lang="en-US" sz="3200" b="1">
                    <a:latin typeface="Calibri" pitchFamily="34" charset="0"/>
                  </a:rPr>
                  <a:t>]</a:t>
                </a:r>
                <a:r>
                  <a:rPr lang="en-US" sz="3200">
                    <a:latin typeface="Calibri" pitchFamily="34" charset="0"/>
                  </a:rPr>
                  <a:t> </a:t>
                </a:r>
                <a:r>
                  <a:rPr lang="mr-IN" sz="3200">
                    <a:latin typeface="Calibri" pitchFamily="34" charset="0"/>
                    <a:ea typeface="Mangal"/>
                    <a:cs typeface="Mangal"/>
                  </a:rPr>
                  <a:t>…</a:t>
                </a:r>
                <a:endParaRPr lang="en-US" sz="3200">
                  <a:latin typeface="Calibri" pitchFamily="34" charset="0"/>
                </a:endParaRPr>
              </a:p>
            </p:txBody>
          </p:sp>
        </p:grpSp>
        <p:sp>
          <p:nvSpPr>
            <p:cNvPr id="41993" name="TextBox 9"/>
            <p:cNvSpPr txBox="1">
              <a:spLocks noChangeArrowheads="1"/>
            </p:cNvSpPr>
            <p:nvPr/>
          </p:nvSpPr>
          <p:spPr bwMode="auto">
            <a:xfrm>
              <a:off x="8015947" y="5419210"/>
              <a:ext cx="196625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4400" b="1">
                  <a:latin typeface="Calibri" pitchFamily="34" charset="0"/>
                </a:rPr>
                <a:t>θ</a:t>
              </a:r>
              <a:r>
                <a:rPr lang="en-US" sz="4400" baseline="-25000">
                  <a:latin typeface="Calibri" pitchFamily="34" charset="0"/>
                </a:rPr>
                <a:t>spelling</a:t>
              </a:r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7696200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1988" name="TextBox 15"/>
          <p:cNvSpPr txBox="1">
            <a:spLocks noChangeArrowheads="1"/>
          </p:cNvSpPr>
          <p:nvPr/>
        </p:nvSpPr>
        <p:spPr bwMode="auto">
          <a:xfrm>
            <a:off x="2060575" y="5419725"/>
            <a:ext cx="19653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context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697038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990" name="TextBox 12"/>
          <p:cNvSpPr txBox="1">
            <a:spLocks noChangeArrowheads="1"/>
          </p:cNvSpPr>
          <p:nvPr/>
        </p:nvSpPr>
        <p:spPr bwMode="auto">
          <a:xfrm>
            <a:off x="5754688" y="2133600"/>
            <a:ext cx="1876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 b="1">
                <a:latin typeface="Calibri" pitchFamily="34" charset="0"/>
              </a:rPr>
              <a:t> = 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2708275" y="292100"/>
            <a:ext cx="6524625" cy="2619375"/>
          </a:xfrm>
          <a:prstGeom prst="cloudCallout">
            <a:avLst>
              <a:gd name="adj1" fmla="val -85690"/>
              <a:gd name="adj2" fmla="val 5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Hmm, what if we had some sort of list of names we knew were locations?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use </a:t>
            </a:r>
            <a:r>
              <a:rPr lang="en-US" b="1" smtClean="0"/>
              <a:t>Gazetteers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2803-3855-4075-B3BF-5261922C5CD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901700" y="2551113"/>
            <a:ext cx="3811588" cy="3324225"/>
            <a:chOff x="947609" y="3250079"/>
            <a:chExt cx="3811374" cy="4250968"/>
          </a:xfrm>
        </p:grpSpPr>
        <p:sp>
          <p:nvSpPr>
            <p:cNvPr id="6" name="Folded Corner 5"/>
            <p:cNvSpPr/>
            <p:nvPr/>
          </p:nvSpPr>
          <p:spPr>
            <a:xfrm>
              <a:off x="947609" y="3250079"/>
              <a:ext cx="3674857" cy="3323225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017" name="TextBox 6"/>
            <p:cNvSpPr txBox="1">
              <a:spLocks noChangeArrowheads="1"/>
            </p:cNvSpPr>
            <p:nvPr/>
          </p:nvSpPr>
          <p:spPr bwMode="auto">
            <a:xfrm>
              <a:off x="989134" y="3250079"/>
              <a:ext cx="3769849" cy="425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Allentown</a:t>
              </a:r>
            </a:p>
            <a:p>
              <a:endParaRPr lang="en-US" sz="3200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8520113" y="1519238"/>
            <a:ext cx="2811462" cy="5019675"/>
            <a:chOff x="8384459" y="1336131"/>
            <a:chExt cx="2810691" cy="5020219"/>
          </a:xfrm>
        </p:grpSpPr>
        <p:sp>
          <p:nvSpPr>
            <p:cNvPr id="8" name="Content Placeholder 7"/>
            <p:cNvSpPr txBox="1">
              <a:spLocks/>
            </p:cNvSpPr>
            <p:nvPr/>
          </p:nvSpPr>
          <p:spPr>
            <a:xfrm>
              <a:off x="8384459" y="3227048"/>
              <a:ext cx="2810691" cy="3129302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ar-SA" sz="2400" b="1">
                  <a:latin typeface="Calibri Light" pitchFamily="34" charset="0"/>
                  <a:hlinkClick r:id="rId4"/>
                </a:rPr>
                <a:t>البرت اينشتاين</a:t>
              </a:r>
              <a:endParaRPr lang="en-US" sz="2400" b="1">
                <a:latin typeface="Calibri Light" pitchFamily="34" charset="0"/>
              </a:endParaRPr>
            </a:p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b="1">
                  <a:latin typeface="Calibri Light" pitchFamily="34" charset="0"/>
                  <a:hlinkClick r:id="rId5"/>
                </a:rPr>
                <a:t>এলবাৰ্ট আইনষ্টাইন</a:t>
              </a:r>
              <a:endParaRPr lang="en-US" sz="2400" b="1">
                <a:latin typeface="Calibri Light" pitchFamily="34" charset="0"/>
              </a:endParaRPr>
            </a:p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b="1">
                  <a:latin typeface="Calibri Light" pitchFamily="34" charset="0"/>
                  <a:hlinkClick r:id="rId6"/>
                </a:rPr>
                <a:t>Albert Einstein</a:t>
              </a:r>
              <a:endParaRPr lang="en-US" sz="2400" b="1">
                <a:latin typeface="Calibri Light" pitchFamily="34" charset="0"/>
              </a:endParaRPr>
            </a:p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b="1">
                  <a:latin typeface="Calibri Light" pitchFamily="34" charset="0"/>
                  <a:hlinkClick r:id="rId7"/>
                </a:rPr>
                <a:t>Albert Eynşteyn</a:t>
              </a:r>
              <a:endParaRPr lang="en-US" sz="2400" b="1">
                <a:latin typeface="Calibri Light" pitchFamily="34" charset="0"/>
              </a:endParaRPr>
            </a:p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b="1">
                  <a:latin typeface="Calibri Light" pitchFamily="34" charset="0"/>
                  <a:hlinkClick r:id="rId8"/>
                </a:rPr>
                <a:t>Alberts Einšteins</a:t>
              </a:r>
              <a:endParaRPr lang="en-US" sz="2400" b="1">
                <a:latin typeface="Calibri Light" pitchFamily="34" charset="0"/>
              </a:endParaRPr>
            </a:p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b="1">
                  <a:latin typeface="Calibri Light" pitchFamily="34" charset="0"/>
                  <a:hlinkClick r:id="rId9"/>
                </a:rPr>
                <a:t>Альберт Эйнштейн</a:t>
              </a:r>
              <a:endParaRPr lang="en-US" sz="2400" b="1">
                <a:latin typeface="Calibri Light" pitchFamily="34" charset="0"/>
              </a:endParaRPr>
            </a:p>
          </p:txBody>
        </p:sp>
        <p:pic>
          <p:nvPicPr>
            <p:cNvPr id="43015" name="Picture 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258008" y="1336131"/>
              <a:ext cx="1733604" cy="1712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3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75225" y="1943100"/>
            <a:ext cx="314642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/>
          <p:cNvSpPr/>
          <p:nvPr/>
        </p:nvSpPr>
        <p:spPr>
          <a:xfrm>
            <a:off x="309563" y="1592263"/>
            <a:ext cx="3675062" cy="369570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Gazetteer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6BB92-AF1B-459D-8D8D-7FB73AA6A59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4505325" y="5078413"/>
            <a:ext cx="8210550" cy="1571625"/>
            <a:chOff x="3381021" y="5116137"/>
            <a:chExt cx="8210529" cy="1571625"/>
          </a:xfrm>
        </p:grpSpPr>
        <p:sp>
          <p:nvSpPr>
            <p:cNvPr id="45065" name="TextBox 15"/>
            <p:cNvSpPr txBox="1">
              <a:spLocks noChangeArrowheads="1"/>
            </p:cNvSpPr>
            <p:nvPr/>
          </p:nvSpPr>
          <p:spPr bwMode="auto">
            <a:xfrm>
              <a:off x="3381021" y="5560873"/>
              <a:ext cx="439409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GazFeature(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str</a:t>
              </a:r>
              <a:r>
                <a:rPr lang="en-US" sz="3200">
                  <a:latin typeface="Calibri" pitchFamily="34" charset="0"/>
                </a:rPr>
                <a:t>) :=</a:t>
              </a:r>
            </a:p>
          </p:txBody>
        </p:sp>
        <p:sp>
          <p:nvSpPr>
            <p:cNvPr id="45066" name="TextBox 16"/>
            <p:cNvSpPr txBox="1">
              <a:spLocks noChangeArrowheads="1"/>
            </p:cNvSpPr>
            <p:nvPr/>
          </p:nvSpPr>
          <p:spPr bwMode="auto">
            <a:xfrm>
              <a:off x="6837735" y="5363340"/>
              <a:ext cx="475381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1     IF 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str</a:t>
              </a:r>
              <a:r>
                <a:rPr lang="en-US" sz="3200">
                  <a:latin typeface="Calibri" pitchFamily="34" charset="0"/>
                </a:rPr>
                <a:t> IN GAZ</a:t>
              </a:r>
            </a:p>
            <a:p>
              <a:r>
                <a:rPr lang="en-US" sz="3200">
                  <a:latin typeface="Calibri" pitchFamily="34" charset="0"/>
                </a:rPr>
                <a:t>0     OTHERWISE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6413138" y="5116137"/>
              <a:ext cx="374649" cy="15716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371475" y="1858963"/>
            <a:ext cx="3768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Gazetteer</a:t>
            </a:r>
          </a:p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Llanfairpwllgwyngyll</a:t>
            </a:r>
          </a:p>
          <a:p>
            <a:r>
              <a:rPr lang="en-US" sz="3200">
                <a:latin typeface="Calibri" pitchFamily="34" charset="0"/>
              </a:rPr>
              <a:t>Jacksonville</a:t>
            </a:r>
          </a:p>
          <a:p>
            <a:r>
              <a:rPr lang="en-US" sz="3200">
                <a:latin typeface="Calibri" pitchFamily="34" charset="0"/>
              </a:rPr>
              <a:t>New York</a:t>
            </a:r>
          </a:p>
          <a:p>
            <a:r>
              <a:rPr lang="en-US" sz="3200">
                <a:latin typeface="Calibri" pitchFamily="34" charset="0"/>
              </a:rPr>
              <a:t>Allentown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grpSp>
        <p:nvGrpSpPr>
          <p:cNvPr id="45062" name="Group 20"/>
          <p:cNvGrpSpPr>
            <a:grpSpLocks/>
          </p:cNvGrpSpPr>
          <p:nvPr/>
        </p:nvGrpSpPr>
        <p:grpSpPr bwMode="auto">
          <a:xfrm>
            <a:off x="4140200" y="1938338"/>
            <a:ext cx="7546975" cy="3003550"/>
            <a:chOff x="5894342" y="3890284"/>
            <a:chExt cx="5313260" cy="2860796"/>
          </a:xfrm>
        </p:grpSpPr>
        <p:sp>
          <p:nvSpPr>
            <p:cNvPr id="22" name="Folded Corner 21"/>
            <p:cNvSpPr/>
            <p:nvPr/>
          </p:nvSpPr>
          <p:spPr>
            <a:xfrm>
              <a:off x="5894342" y="3890284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64" name="TextBox 22"/>
            <p:cNvSpPr txBox="1">
              <a:spLocks noChangeArrowheads="1"/>
            </p:cNvSpPr>
            <p:nvPr/>
          </p:nvSpPr>
          <p:spPr bwMode="auto">
            <a:xfrm>
              <a:off x="6020522" y="4068147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</a:t>
              </a:r>
              <a:r>
                <a:rPr lang="en-US" sz="3200" b="1">
                  <a:latin typeface="Calibri" pitchFamily="34" charset="0"/>
                </a:rPr>
                <a:t>known as 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588DE-30DB-4D42-BF7C-2BE977C532B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47106" name="Group 14"/>
          <p:cNvGrpSpPr>
            <a:grpSpLocks/>
          </p:cNvGrpSpPr>
          <p:nvPr/>
        </p:nvGrpSpPr>
        <p:grpSpPr bwMode="auto">
          <a:xfrm>
            <a:off x="4140200" y="1938338"/>
            <a:ext cx="7546975" cy="3003550"/>
            <a:chOff x="5894342" y="3890284"/>
            <a:chExt cx="5313260" cy="2860796"/>
          </a:xfrm>
        </p:grpSpPr>
        <p:sp>
          <p:nvSpPr>
            <p:cNvPr id="24" name="Folded Corner 23"/>
            <p:cNvSpPr/>
            <p:nvPr/>
          </p:nvSpPr>
          <p:spPr>
            <a:xfrm>
              <a:off x="5894342" y="3890284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117" name="TextBox 24"/>
            <p:cNvSpPr txBox="1">
              <a:spLocks noChangeArrowheads="1"/>
            </p:cNvSpPr>
            <p:nvPr/>
          </p:nvSpPr>
          <p:spPr bwMode="auto">
            <a:xfrm>
              <a:off x="6020522" y="4068147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</a:t>
              </a:r>
              <a:r>
                <a:rPr lang="en-US" sz="3200" b="1">
                  <a:latin typeface="Calibri" pitchFamily="34" charset="0"/>
                </a:rPr>
                <a:t>known as 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47107" name="TextBox 9"/>
          <p:cNvSpPr txBox="1">
            <a:spLocks noChangeArrowheads="1"/>
          </p:cNvSpPr>
          <p:nvPr/>
        </p:nvSpPr>
        <p:spPr bwMode="auto">
          <a:xfrm>
            <a:off x="4546600" y="5395913"/>
            <a:ext cx="1966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context</a:t>
            </a:r>
          </a:p>
        </p:txBody>
      </p:sp>
      <p:sp>
        <p:nvSpPr>
          <p:cNvPr id="47108" name="TextBox 10"/>
          <p:cNvSpPr txBox="1">
            <a:spLocks noChangeArrowheads="1"/>
          </p:cNvSpPr>
          <p:nvPr/>
        </p:nvSpPr>
        <p:spPr bwMode="auto">
          <a:xfrm>
            <a:off x="6910388" y="5395913"/>
            <a:ext cx="1966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gazetteer</a:t>
            </a:r>
          </a:p>
        </p:txBody>
      </p:sp>
      <p:sp>
        <p:nvSpPr>
          <p:cNvPr id="47109" name="TextBox 11"/>
          <p:cNvSpPr txBox="1">
            <a:spLocks noChangeArrowheads="1"/>
          </p:cNvSpPr>
          <p:nvPr/>
        </p:nvSpPr>
        <p:spPr bwMode="auto">
          <a:xfrm>
            <a:off x="9275763" y="53959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spelling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309563" y="1592263"/>
            <a:ext cx="3675062" cy="3695700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1" name="TextBox 20"/>
          <p:cNvSpPr txBox="1">
            <a:spLocks noChangeArrowheads="1"/>
          </p:cNvSpPr>
          <p:nvPr/>
        </p:nvSpPr>
        <p:spPr bwMode="auto">
          <a:xfrm>
            <a:off x="371475" y="1858963"/>
            <a:ext cx="3768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Gazetteer</a:t>
            </a:r>
          </a:p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Llanfairpwllgwyngyll</a:t>
            </a:r>
          </a:p>
          <a:p>
            <a:r>
              <a:rPr lang="en-US" sz="3200">
                <a:latin typeface="Calibri" pitchFamily="34" charset="0"/>
              </a:rPr>
              <a:t>Jacksonville</a:t>
            </a:r>
          </a:p>
          <a:p>
            <a:r>
              <a:rPr lang="en-US" sz="3200">
                <a:latin typeface="Calibri" pitchFamily="34" charset="0"/>
              </a:rPr>
              <a:t>New York</a:t>
            </a:r>
          </a:p>
          <a:p>
            <a:r>
              <a:rPr lang="en-US" sz="3200">
                <a:latin typeface="Calibri" pitchFamily="34" charset="0"/>
              </a:rPr>
              <a:t>Allentown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202113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970963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588125" y="4057650"/>
            <a:ext cx="2022475" cy="1230313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7115" name="TextBox 15"/>
          <p:cNvSpPr txBox="1">
            <a:spLocks noChangeArrowheads="1"/>
          </p:cNvSpPr>
          <p:nvPr/>
        </p:nvSpPr>
        <p:spPr bwMode="auto">
          <a:xfrm>
            <a:off x="7894638" y="2139950"/>
            <a:ext cx="1874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y</a:t>
            </a:r>
            <a:r>
              <a:rPr lang="en-US" sz="4400" b="1" baseline="-25000">
                <a:latin typeface="Calibri" pitchFamily="34" charset="0"/>
              </a:rPr>
              <a:t>t</a:t>
            </a:r>
            <a:r>
              <a:rPr lang="en-US" sz="4400" b="1">
                <a:latin typeface="Calibri" pitchFamily="34" charset="0"/>
              </a:rPr>
              <a:t> = </a:t>
            </a: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loc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4D025-D914-4B9E-9FE5-1197398EE1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863" y="433388"/>
            <a:ext cx="741045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665663" y="6064250"/>
            <a:ext cx="248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A place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PART II</a:t>
            </a:r>
            <a:r>
              <a:rPr lang="en-US" smtClean="0"/>
              <a:t>: THE TROUBLE WITH GAZETTEER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133E0-ECE5-42E3-923B-1B493196CFA4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goes wrong with gazetteer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/>
              <a:t>Overfitting: </a:t>
            </a:r>
            <a:r>
              <a:rPr lang="en-US" sz="3600" dirty="0"/>
              <a:t>g</a:t>
            </a:r>
            <a:r>
              <a:rPr lang="en-US" sz="3600" dirty="0" smtClean="0"/>
              <a:t>azetteer </a:t>
            </a:r>
            <a:r>
              <a:rPr lang="en-US" sz="3600" b="1" dirty="0" smtClean="0"/>
              <a:t>inhibits learning </a:t>
            </a:r>
            <a:r>
              <a:rPr lang="en-US" sz="3600" dirty="0" smtClean="0"/>
              <a:t>of spelling + context features </a:t>
            </a:r>
            <a:r>
              <a:rPr lang="en-US" sz="3600" u="sng" dirty="0" smtClean="0"/>
              <a:t>from annotated corpus</a:t>
            </a:r>
            <a:endParaRPr lang="en-US" sz="3600" b="1" u="sng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/>
              <a:t>Discriminative training </a:t>
            </a:r>
            <a:r>
              <a:rPr lang="en-US" sz="3600" b="1" dirty="0" smtClean="0"/>
              <a:t>doesn’t learn </a:t>
            </a:r>
            <a:r>
              <a:rPr lang="en-US" sz="3600" dirty="0" smtClean="0"/>
              <a:t>spelling information </a:t>
            </a:r>
            <a:r>
              <a:rPr lang="en-US" sz="3600" u="sng" dirty="0" smtClean="0"/>
              <a:t>from the gazetteer</a:t>
            </a:r>
            <a:endParaRPr lang="en-US" u="sng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1248E-E0C7-42A0-BD2B-AF97031E55D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C55B9-ACA6-4AAB-A0CC-FD56BE9494E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3250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261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</p:txBody>
        </p:sp>
      </p:grp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53252" name="Group 7"/>
          <p:cNvGrpSpPr>
            <a:grpSpLocks/>
          </p:cNvGrpSpPr>
          <p:nvPr/>
        </p:nvGrpSpPr>
        <p:grpSpPr bwMode="auto">
          <a:xfrm>
            <a:off x="4298950" y="1592263"/>
            <a:ext cx="7546975" cy="3768725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1157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653" y="3738489"/>
              <a:ext cx="5031615" cy="2739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u="sng" dirty="0">
                  <a:latin typeface="+mn-lt"/>
                  <a:cs typeface="+mn-cs"/>
                </a:rPr>
                <a:t>Training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u="sng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known </a:t>
              </a:r>
              <a:r>
                <a:rPr lang="en-US" sz="3200" dirty="0">
                  <a:latin typeface="+mn-lt"/>
                  <a:cs typeface="+mn-cs"/>
                </a:rPr>
                <a:t>as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 err="1">
                  <a:solidFill>
                    <a:srgbClr val="C00000"/>
                  </a:solidFill>
                  <a:latin typeface="+mn-lt"/>
                  <a:cs typeface="+mn-cs"/>
                </a:rPr>
                <a:t>Llanfairpwllgwyngyll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he went to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Jacksonville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3200" dirty="0">
                  <a:latin typeface="+mn-lt"/>
                  <a:cs typeface="+mn-cs"/>
                </a:rPr>
                <a:t>She is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New York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a statement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Allentown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3200" dirty="0">
                <a:latin typeface="+mn-lt"/>
                <a:cs typeface="+mn-cs"/>
              </a:endParaRPr>
            </a:p>
          </p:txBody>
        </p:sp>
      </p:grp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b="1">
                <a:latin typeface="Calibri" pitchFamily="34" charset="0"/>
              </a:rPr>
              <a:t>θ</a:t>
            </a:r>
            <a:r>
              <a:rPr lang="en-US" sz="4000" baseline="-25000">
                <a:latin typeface="Calibri" pitchFamily="34" charset="0"/>
              </a:rPr>
              <a:t>context</a:t>
            </a:r>
          </a:p>
        </p:txBody>
      </p:sp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gazetteer</a:t>
            </a:r>
          </a:p>
        </p:txBody>
      </p:sp>
      <p:sp>
        <p:nvSpPr>
          <p:cNvPr id="53255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b="1">
                <a:latin typeface="Calibri" pitchFamily="34" charset="0"/>
              </a:rPr>
              <a:t>θ</a:t>
            </a:r>
            <a:r>
              <a:rPr lang="en-US" sz="4000" baseline="-25000">
                <a:latin typeface="Calibri" pitchFamily="34" charset="0"/>
              </a:rPr>
              <a:t>spelling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325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9F4E-FE19-4A9C-A273-6F74D100FA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309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*Jacksonville*</a:t>
              </a:r>
            </a:p>
          </p:txBody>
        </p:sp>
      </p:grp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4298950" y="1592263"/>
            <a:ext cx="7546975" cy="3768725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1157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653" y="3738489"/>
              <a:ext cx="5031615" cy="2739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u="sng" dirty="0">
                  <a:latin typeface="+mn-lt"/>
                  <a:cs typeface="+mn-cs"/>
                </a:rPr>
                <a:t>Training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u="sng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known </a:t>
              </a:r>
              <a:r>
                <a:rPr lang="en-US" sz="3200" dirty="0">
                  <a:latin typeface="+mn-lt"/>
                  <a:cs typeface="+mn-cs"/>
                </a:rPr>
                <a:t>as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 err="1">
                  <a:solidFill>
                    <a:srgbClr val="C00000"/>
                  </a:solidFill>
                  <a:latin typeface="+mn-lt"/>
                  <a:cs typeface="+mn-cs"/>
                </a:rPr>
                <a:t>Llanfairpwllgwyngyll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he went to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*Jacksonville*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3200" dirty="0">
                  <a:latin typeface="+mn-lt"/>
                  <a:cs typeface="+mn-cs"/>
                </a:rPr>
                <a:t>She is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New York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a statement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Allentown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3200" dirty="0">
                <a:latin typeface="+mn-lt"/>
                <a:cs typeface="+mn-cs"/>
              </a:endParaRPr>
            </a:p>
          </p:txBody>
        </p:sp>
      </p:grpSp>
      <p:sp>
        <p:nvSpPr>
          <p:cNvPr id="55301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Calibri" pitchFamily="34" charset="0"/>
              </a:rPr>
              <a:t>θ</a:t>
            </a:r>
            <a:r>
              <a:rPr lang="en-US" sz="3600" baseline="-25000">
                <a:latin typeface="Calibri" pitchFamily="34" charset="0"/>
              </a:rPr>
              <a:t>context</a:t>
            </a:r>
          </a:p>
        </p:txBody>
      </p:sp>
      <p:sp>
        <p:nvSpPr>
          <p:cNvPr id="55302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gazetteer</a:t>
            </a:r>
          </a:p>
        </p:txBody>
      </p:sp>
      <p:sp>
        <p:nvSpPr>
          <p:cNvPr id="55303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Calibri" pitchFamily="34" charset="0"/>
              </a:rPr>
              <a:t>θ</a:t>
            </a:r>
            <a:r>
              <a:rPr lang="en-US" sz="3600" baseline="-25000">
                <a:latin typeface="Calibri" pitchFamily="34" charset="0"/>
              </a:rPr>
              <a:t>spelling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30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1AC6F-984A-4F6A-9E9A-433CFC2F1EF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333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Jacksonville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*New York*</a:t>
              </a:r>
            </a:p>
          </p:txBody>
        </p:sp>
      </p:grp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56324" name="Group 7"/>
          <p:cNvGrpSpPr>
            <a:grpSpLocks/>
          </p:cNvGrpSpPr>
          <p:nvPr/>
        </p:nvGrpSpPr>
        <p:grpSpPr bwMode="auto">
          <a:xfrm>
            <a:off x="4298950" y="1592263"/>
            <a:ext cx="7546975" cy="3768725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1157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653" y="3738489"/>
              <a:ext cx="5031615" cy="2739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u="sng" dirty="0">
                  <a:latin typeface="+mn-lt"/>
                  <a:cs typeface="+mn-cs"/>
                </a:rPr>
                <a:t>Training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u="sng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known </a:t>
              </a:r>
              <a:r>
                <a:rPr lang="en-US" sz="3200" dirty="0">
                  <a:latin typeface="+mn-lt"/>
                  <a:cs typeface="+mn-cs"/>
                </a:rPr>
                <a:t>as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 err="1">
                  <a:solidFill>
                    <a:srgbClr val="C00000"/>
                  </a:solidFill>
                  <a:latin typeface="+mn-lt"/>
                  <a:cs typeface="+mn-cs"/>
                </a:rPr>
                <a:t>Llanfairpwllgwyngyll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he went to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Jacksonville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3200" dirty="0">
                  <a:latin typeface="+mn-lt"/>
                  <a:cs typeface="+mn-cs"/>
                </a:rPr>
                <a:t>S</a:t>
              </a:r>
              <a:r>
                <a:rPr lang="en-US" sz="3200" dirty="0">
                  <a:latin typeface="+mn-lt"/>
                  <a:cs typeface="+mn-cs"/>
                </a:rPr>
                <a:t>he is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*New York*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a statement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dirty="0">
                  <a:latin typeface="+mn-lt"/>
                  <a:cs typeface="+mn-cs"/>
                </a:rPr>
                <a:t>Allentown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3200" b="1" dirty="0">
                <a:latin typeface="+mn-lt"/>
                <a:cs typeface="+mn-cs"/>
              </a:endParaRPr>
            </a:p>
          </p:txBody>
        </p:sp>
      </p:grpSp>
      <p:sp>
        <p:nvSpPr>
          <p:cNvPr id="56325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θ</a:t>
            </a:r>
            <a:r>
              <a:rPr lang="en-US" sz="2400" baseline="-25000">
                <a:latin typeface="Calibri" pitchFamily="34" charset="0"/>
              </a:rPr>
              <a:t>context</a:t>
            </a:r>
          </a:p>
        </p:txBody>
      </p:sp>
      <p:sp>
        <p:nvSpPr>
          <p:cNvPr id="56326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gazetteer</a:t>
            </a:r>
          </a:p>
        </p:txBody>
      </p:sp>
      <p:sp>
        <p:nvSpPr>
          <p:cNvPr id="56327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θ</a:t>
            </a:r>
            <a:r>
              <a:rPr lang="en-US" sz="2400" baseline="-25000">
                <a:latin typeface="Calibri" pitchFamily="34" charset="0"/>
              </a:rPr>
              <a:t>spelling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6329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82A60-6164-4A0B-9CAF-843AFC28EDB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357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Jacksonville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New York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*Allentown*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7347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57348" name="Group 7"/>
          <p:cNvGrpSpPr>
            <a:grpSpLocks/>
          </p:cNvGrpSpPr>
          <p:nvPr/>
        </p:nvGrpSpPr>
        <p:grpSpPr bwMode="auto">
          <a:xfrm>
            <a:off x="4298950" y="1592263"/>
            <a:ext cx="7546975" cy="3768725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1157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653" y="3738489"/>
              <a:ext cx="5031615" cy="2739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u="sng" dirty="0">
                  <a:latin typeface="+mn-lt"/>
                  <a:cs typeface="+mn-cs"/>
                </a:rPr>
                <a:t>Training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u="sng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known </a:t>
              </a:r>
              <a:r>
                <a:rPr lang="en-US" sz="3200" dirty="0">
                  <a:latin typeface="+mn-lt"/>
                  <a:cs typeface="+mn-cs"/>
                </a:rPr>
                <a:t>as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 err="1">
                  <a:solidFill>
                    <a:srgbClr val="C00000"/>
                  </a:solidFill>
                  <a:latin typeface="+mn-lt"/>
                  <a:cs typeface="+mn-cs"/>
                </a:rPr>
                <a:t>Llanfairpwllgwyngyll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en-US" sz="3200" dirty="0">
                  <a:latin typeface="+mn-lt"/>
                  <a:cs typeface="+mn-cs"/>
                </a:rPr>
                <a:t>he went to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Jacksonville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3200" dirty="0">
                  <a:latin typeface="+mn-lt"/>
                  <a:cs typeface="+mn-cs"/>
                </a:rPr>
                <a:t>S</a:t>
              </a:r>
              <a:r>
                <a:rPr lang="en-US" sz="3200" dirty="0">
                  <a:latin typeface="+mn-lt"/>
                  <a:cs typeface="+mn-cs"/>
                </a:rPr>
                <a:t>he is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New York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endParaRPr lang="en-US" sz="3200" b="1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mr-IN" sz="3200" dirty="0">
                  <a:latin typeface="+mn-lt"/>
                  <a:cs typeface="+mn-cs"/>
                </a:rPr>
                <a:t>…</a:t>
              </a:r>
              <a:r>
                <a:rPr lang="en-US" sz="3200" dirty="0">
                  <a:latin typeface="+mn-lt"/>
                  <a:cs typeface="+mn-cs"/>
                </a:rPr>
                <a:t> a statement from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*Allentown*</a:t>
              </a:r>
              <a:r>
                <a:rPr lang="en-US" sz="3200" b="1" dirty="0">
                  <a:latin typeface="+mn-lt"/>
                  <a:cs typeface="+mn-cs"/>
                </a:rPr>
                <a:t>]</a:t>
              </a:r>
              <a:r>
                <a:rPr lang="en-US" sz="3200" dirty="0">
                  <a:latin typeface="+mn-lt"/>
                  <a:cs typeface="+mn-cs"/>
                </a:rPr>
                <a:t> </a:t>
              </a:r>
              <a:r>
                <a:rPr lang="mr-IN" sz="3200" dirty="0">
                  <a:latin typeface="+mn-lt"/>
                  <a:cs typeface="+mn-cs"/>
                </a:rPr>
                <a:t>…</a:t>
              </a:r>
              <a:endParaRPr lang="en-US" sz="3200" dirty="0">
                <a:latin typeface="+mn-lt"/>
                <a:cs typeface="+mn-cs"/>
              </a:endParaRPr>
            </a:p>
            <a:p>
              <a:pPr marL="514350" indent="-51435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3200" dirty="0">
                <a:latin typeface="+mn-lt"/>
                <a:cs typeface="+mn-cs"/>
              </a:endParaRPr>
            </a:p>
          </p:txBody>
        </p:sp>
      </p:grp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θ</a:t>
            </a:r>
            <a:r>
              <a:rPr lang="en-US" sz="1200" baseline="-25000">
                <a:latin typeface="Calibri" pitchFamily="34" charset="0"/>
              </a:rPr>
              <a:t>context</a:t>
            </a:r>
          </a:p>
        </p:txBody>
      </p:sp>
      <p:sp>
        <p:nvSpPr>
          <p:cNvPr id="57350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4400" baseline="-25000">
                <a:solidFill>
                  <a:srgbClr val="C00000"/>
                </a:solidFill>
                <a:latin typeface="Calibri" pitchFamily="34" charset="0"/>
              </a:rPr>
              <a:t>gazetteer</a:t>
            </a:r>
          </a:p>
        </p:txBody>
      </p:sp>
      <p:sp>
        <p:nvSpPr>
          <p:cNvPr id="57351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θ</a:t>
            </a:r>
            <a:r>
              <a:rPr lang="en-US" sz="1200" baseline="-25000">
                <a:latin typeface="Calibri" pitchFamily="34" charset="0"/>
              </a:rPr>
              <a:t>spelling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35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5A19D-A465-4891-8580-C88977FCBA9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81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4298950" y="1592263"/>
            <a:ext cx="7546975" cy="3695700"/>
            <a:chOff x="6005359" y="3560282"/>
            <a:chExt cx="5313260" cy="2860796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strike="sngStrike" dirty="0">
                  <a:latin typeface="+mn-lt"/>
                  <a:cs typeface="+mn-cs"/>
                </a:rPr>
                <a:t>Train</a:t>
              </a:r>
              <a:r>
                <a:rPr lang="en-US" sz="3200" b="1" dirty="0">
                  <a:latin typeface="+mn-lt"/>
                  <a:cs typeface="+mn-cs"/>
                </a:rPr>
                <a:t> </a:t>
              </a:r>
              <a:r>
                <a:rPr lang="en-US" sz="3200" b="1" u="sng" dirty="0">
                  <a:latin typeface="+mn-lt"/>
                  <a:cs typeface="+mn-cs"/>
                </a:rPr>
                <a:t>TEST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n-lt"/>
                  <a:cs typeface="+mn-cs"/>
                </a:rPr>
                <a:t>A statement by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Townville</a:t>
              </a:r>
              <a:r>
                <a:rPr lang="en-US" sz="3200" b="1" dirty="0">
                  <a:latin typeface="+mn-lt"/>
                  <a:cs typeface="+mn-cs"/>
                </a:rPr>
                <a:t>] </a:t>
              </a:r>
              <a:r>
                <a:rPr lang="mr-IN" sz="3200" b="1" dirty="0">
                  <a:latin typeface="+mn-lt"/>
                  <a:cs typeface="+mn-cs"/>
                </a:rPr>
                <a:t>…</a:t>
              </a:r>
              <a:endParaRPr lang="en-US" sz="3200" b="1" dirty="0">
                <a:latin typeface="+mn-lt"/>
                <a:cs typeface="+mn-cs"/>
              </a:endParaRPr>
            </a:p>
          </p:txBody>
        </p:sp>
      </p:grpSp>
      <p:sp>
        <p:nvSpPr>
          <p:cNvPr id="58373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chemeClr val="accent1"/>
                </a:solidFill>
                <a:latin typeface="Calibri" pitchFamily="34" charset="0"/>
              </a:rPr>
              <a:t>θ</a:t>
            </a:r>
            <a:r>
              <a:rPr lang="en-US" sz="1200" baseline="-25000">
                <a:solidFill>
                  <a:schemeClr val="accent1"/>
                </a:solidFill>
                <a:latin typeface="Calibri" pitchFamily="34" charset="0"/>
              </a:rPr>
              <a:t>context</a:t>
            </a:r>
          </a:p>
        </p:txBody>
      </p:sp>
      <p:sp>
        <p:nvSpPr>
          <p:cNvPr id="58374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gazetteer</a:t>
            </a:r>
          </a:p>
        </p:txBody>
      </p:sp>
      <p:sp>
        <p:nvSpPr>
          <p:cNvPr id="58375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1200" baseline="-25000">
                <a:solidFill>
                  <a:srgbClr val="C00000"/>
                </a:solidFill>
                <a:latin typeface="Calibri" pitchFamily="34" charset="0"/>
              </a:rPr>
              <a:t>spelling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8377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687E3-1756-4C49-85A0-ED1A36F0D91B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432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60420" name="Group 7"/>
          <p:cNvGrpSpPr>
            <a:grpSpLocks/>
          </p:cNvGrpSpPr>
          <p:nvPr/>
        </p:nvGrpSpPr>
        <p:grpSpPr bwMode="auto">
          <a:xfrm>
            <a:off x="4298950" y="1592263"/>
            <a:ext cx="7546975" cy="3695700"/>
            <a:chOff x="6005359" y="3560282"/>
            <a:chExt cx="5313260" cy="2860796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strike="sngStrike" dirty="0">
                  <a:latin typeface="+mn-lt"/>
                  <a:cs typeface="+mn-cs"/>
                </a:rPr>
                <a:t>Train</a:t>
              </a:r>
              <a:r>
                <a:rPr lang="en-US" sz="3200" b="1" dirty="0">
                  <a:latin typeface="+mn-lt"/>
                  <a:cs typeface="+mn-cs"/>
                </a:rPr>
                <a:t> </a:t>
              </a:r>
              <a:r>
                <a:rPr lang="en-US" sz="3200" b="1" u="sng" dirty="0">
                  <a:latin typeface="+mn-lt"/>
                  <a:cs typeface="+mn-cs"/>
                </a:rPr>
                <a:t>TEST Corpus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n-lt"/>
                  <a:cs typeface="+mn-cs"/>
                </a:rPr>
                <a:t>A statement by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en-US" sz="3200" b="1" dirty="0">
                  <a:latin typeface="+mn-lt"/>
                  <a:cs typeface="+mn-cs"/>
                </a:rPr>
                <a:t>[</a:t>
              </a:r>
              <a:r>
                <a:rPr lang="en-US" sz="3200" b="1" dirty="0">
                  <a:solidFill>
                    <a:srgbClr val="C00000"/>
                  </a:solidFill>
                  <a:latin typeface="+mn-lt"/>
                  <a:cs typeface="+mn-cs"/>
                </a:rPr>
                <a:t>Townville</a:t>
              </a:r>
              <a:r>
                <a:rPr lang="en-US" sz="3200" b="1" dirty="0">
                  <a:latin typeface="+mn-lt"/>
                  <a:cs typeface="+mn-cs"/>
                </a:rPr>
                <a:t>] </a:t>
              </a:r>
              <a:r>
                <a:rPr lang="mr-IN" sz="3200" b="1" dirty="0">
                  <a:latin typeface="+mn-lt"/>
                  <a:cs typeface="+mn-cs"/>
                </a:rPr>
                <a:t>…</a:t>
              </a:r>
              <a:endParaRPr lang="en-US" sz="3200" b="1" dirty="0">
                <a:latin typeface="+mn-lt"/>
                <a:cs typeface="+mn-cs"/>
              </a:endParaRPr>
            </a:p>
          </p:txBody>
        </p:sp>
      </p:grpSp>
      <p:sp>
        <p:nvSpPr>
          <p:cNvPr id="60421" name="TextBox 10"/>
          <p:cNvSpPr txBox="1">
            <a:spLocks noChangeArrowheads="1"/>
          </p:cNvSpPr>
          <p:nvPr/>
        </p:nvSpPr>
        <p:spPr bwMode="auto">
          <a:xfrm>
            <a:off x="4613275" y="5586413"/>
            <a:ext cx="1965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chemeClr val="accent1"/>
                </a:solidFill>
                <a:latin typeface="Calibri" pitchFamily="34" charset="0"/>
              </a:rPr>
              <a:t>θ</a:t>
            </a:r>
            <a:r>
              <a:rPr lang="en-US" sz="1200" baseline="-25000">
                <a:solidFill>
                  <a:schemeClr val="accent1"/>
                </a:solidFill>
                <a:latin typeface="Calibri" pitchFamily="34" charset="0"/>
              </a:rPr>
              <a:t>context</a:t>
            </a:r>
          </a:p>
        </p:txBody>
      </p:sp>
      <p:sp>
        <p:nvSpPr>
          <p:cNvPr id="60422" name="TextBox 11"/>
          <p:cNvSpPr txBox="1">
            <a:spLocks noChangeArrowheads="1"/>
          </p:cNvSpPr>
          <p:nvPr/>
        </p:nvSpPr>
        <p:spPr bwMode="auto">
          <a:xfrm>
            <a:off x="6977063" y="5586413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gazetteer</a:t>
            </a:r>
          </a:p>
        </p:txBody>
      </p:sp>
      <p:sp>
        <p:nvSpPr>
          <p:cNvPr id="60423" name="TextBox 12"/>
          <p:cNvSpPr txBox="1">
            <a:spLocks noChangeArrowheads="1"/>
          </p:cNvSpPr>
          <p:nvPr/>
        </p:nvSpPr>
        <p:spPr bwMode="auto">
          <a:xfrm>
            <a:off x="9340850" y="5586413"/>
            <a:ext cx="1966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rgbClr val="C00000"/>
                </a:solidFill>
                <a:latin typeface="Calibri" pitchFamily="34" charset="0"/>
              </a:rPr>
              <a:t>θ</a:t>
            </a:r>
            <a:r>
              <a:rPr lang="en-US" sz="1200" baseline="-25000">
                <a:solidFill>
                  <a:srgbClr val="C00000"/>
                </a:solidFill>
                <a:latin typeface="Calibri" pitchFamily="34" charset="0"/>
              </a:rPr>
              <a:t>spelling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298950" y="4959350"/>
            <a:ext cx="1946275" cy="477838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</a:rPr>
              <a:t>Person!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931275" y="4946650"/>
            <a:ext cx="2101850" cy="487363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Location!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8950" y="5486400"/>
            <a:ext cx="674528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96000" y="3432175"/>
            <a:ext cx="3463925" cy="1814513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“Townville” not in gazetteer.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42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larger the gazetteer, the more we overfit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375" y="1812925"/>
            <a:ext cx="10598150" cy="11255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goes wrong with gazetteer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/>
              <a:t>Overfitting: gazetteer </a:t>
            </a:r>
            <a:r>
              <a:rPr lang="en-US" sz="3600" b="1" dirty="0"/>
              <a:t>inhibits learning </a:t>
            </a:r>
            <a:r>
              <a:rPr lang="en-US" sz="3600" dirty="0"/>
              <a:t>of spelling + context features </a:t>
            </a:r>
            <a:r>
              <a:rPr lang="en-US" sz="3600" u="sng" dirty="0"/>
              <a:t>from annotated corpus</a:t>
            </a:r>
            <a:endParaRPr lang="en-US" sz="3600" b="1" u="sng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/>
              <a:t>Discriminative training </a:t>
            </a:r>
            <a:r>
              <a:rPr lang="en-US" sz="3600" b="1" dirty="0"/>
              <a:t>doesn’t learn </a:t>
            </a:r>
            <a:r>
              <a:rPr lang="en-US" sz="3600" dirty="0"/>
              <a:t>spelling information </a:t>
            </a:r>
            <a:r>
              <a:rPr lang="en-US" sz="3600" u="sng" dirty="0"/>
              <a:t>from the gazetteer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93671-2B31-4713-8B66-CFB64C335DD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4457700"/>
            <a:ext cx="10755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Aren’t more observations supposed to 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help</a:t>
            </a: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?  (Bayes)</a:t>
            </a:r>
          </a:p>
          <a:p>
            <a:endParaRPr lang="en-US" sz="3200" b="1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The Problem</a:t>
            </a: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: </a:t>
            </a:r>
            <a:br>
              <a:rPr lang="en-US" sz="32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So far, we treat gazetteer as 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features</a:t>
            </a: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, not 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0196 0.168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1DDAB-1D5A-4C52-954A-DFC0339E51A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Gazetteer Features Ignore Information</a:t>
            </a:r>
          </a:p>
        </p:txBody>
      </p:sp>
      <p:sp>
        <p:nvSpPr>
          <p:cNvPr id="64515" name="Slide Number Placeholder 2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3109D39-7E04-4F31-9A5A-61B086243BB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64516" name="Group 5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7" name="Folded Corner 6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525" name="TextBox 7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4517" name="TextBox 8"/>
          <p:cNvSpPr txBox="1">
            <a:spLocks noChangeArrowheads="1"/>
          </p:cNvSpPr>
          <p:nvPr/>
        </p:nvSpPr>
        <p:spPr bwMode="auto">
          <a:xfrm>
            <a:off x="4478338" y="1820863"/>
            <a:ext cx="7146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alibri" pitchFamily="34" charset="0"/>
              </a:rPr>
              <a:t>Corpus</a:t>
            </a:r>
          </a:p>
          <a:p>
            <a:endParaRPr lang="en-US" sz="3200" u="sng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[...] a statement from Clinton</a:t>
            </a:r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[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]</a:t>
            </a:r>
          </a:p>
        </p:txBody>
      </p:sp>
      <p:grpSp>
        <p:nvGrpSpPr>
          <p:cNvPr id="64518" name="Group 9"/>
          <p:cNvGrpSpPr>
            <a:grpSpLocks/>
          </p:cNvGrpSpPr>
          <p:nvPr/>
        </p:nvGrpSpPr>
        <p:grpSpPr bwMode="auto">
          <a:xfrm>
            <a:off x="4298950" y="1592263"/>
            <a:ext cx="7546975" cy="2339975"/>
            <a:chOff x="6005359" y="3560282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523" name="TextBox 11"/>
            <p:cNvSpPr txBox="1">
              <a:spLocks noChangeArrowheads="1"/>
            </p:cNvSpPr>
            <p:nvPr/>
          </p:nvSpPr>
          <p:spPr bwMode="auto">
            <a:xfrm>
              <a:off x="6131539" y="3738145"/>
              <a:ext cx="5032245" cy="1215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Test Corpus</a:t>
              </a:r>
            </a:p>
            <a:p>
              <a:endParaRPr lang="en-US" sz="3200">
                <a:latin typeface="Calibri" pitchFamily="34" charset="0"/>
              </a:endParaRPr>
            </a:p>
            <a:p>
              <a:r>
                <a:rPr lang="en-US" sz="3200">
                  <a:latin typeface="Calibri" pitchFamily="34" charset="0"/>
                </a:rPr>
                <a:t>A statement by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Townville</a:t>
              </a:r>
              <a:r>
                <a:rPr lang="en-US" sz="3200" b="1">
                  <a:latin typeface="Calibri" pitchFamily="34" charset="0"/>
                </a:rPr>
                <a:t>] </a:t>
              </a:r>
              <a:r>
                <a:rPr lang="mr-IN" sz="3200" b="1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 b="1">
                <a:latin typeface="Calibri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982663" y="2754313"/>
            <a:ext cx="1897062" cy="1879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23113" y="2052638"/>
            <a:ext cx="1897062" cy="1879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4298950" y="4114800"/>
            <a:ext cx="7546975" cy="2149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Can we learn spelling from the gazetteer?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Talk: Sequence Labeling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B6D1B-C615-4A67-8FE1-409FED131BD7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2568575" y="2033588"/>
            <a:ext cx="7545388" cy="3003550"/>
            <a:chOff x="7213196" y="3341566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7213196" y="3341566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14" name="TextBox 8"/>
            <p:cNvSpPr txBox="1">
              <a:spLocks noChangeArrowheads="1"/>
            </p:cNvSpPr>
            <p:nvPr/>
          </p:nvSpPr>
          <p:spPr bwMode="auto">
            <a:xfrm>
              <a:off x="7494211" y="3833560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known as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703638" y="5427663"/>
            <a:ext cx="5275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y</a:t>
            </a:r>
            <a:r>
              <a:rPr lang="en-US" sz="3200" b="1" baseline="-25000">
                <a:latin typeface="Calibri" pitchFamily="34" charset="0"/>
              </a:rPr>
              <a:t>t</a:t>
            </a:r>
            <a:r>
              <a:rPr lang="en-US" sz="3200" b="1">
                <a:latin typeface="Calibri" pitchFamily="34" charset="0"/>
              </a:rPr>
              <a:t> = </a:t>
            </a:r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</a:t>
            </a:r>
            <a:r>
              <a:rPr lang="en-US" sz="3200" b="1">
                <a:latin typeface="Calibri" pitchFamily="34" charset="0"/>
              </a:rPr>
              <a:t>?</a:t>
            </a:r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</a:t>
            </a:r>
            <a:r>
              <a:rPr lang="en-US" sz="3200" b="1">
                <a:latin typeface="Calibri" pitchFamily="34" charset="0"/>
              </a:rPr>
              <a:t>?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Work</a:t>
            </a:r>
          </a:p>
        </p:txBody>
      </p:sp>
      <p:sp>
        <p:nvSpPr>
          <p:cNvPr id="665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are not the first to notice some of these issues</a:t>
            </a:r>
          </a:p>
          <a:p>
            <a:pPr lvl="1"/>
            <a:r>
              <a:rPr lang="en-US" smtClean="0"/>
              <a:t>“Weight undertraining” (Sutton et al., 2006)</a:t>
            </a:r>
          </a:p>
          <a:p>
            <a:r>
              <a:rPr lang="en-US" smtClean="0"/>
              <a:t>CRF-specific remedies have been proposed</a:t>
            </a:r>
          </a:p>
          <a:p>
            <a:pPr lvl="1"/>
            <a:r>
              <a:rPr lang="en-US" smtClean="0"/>
              <a:t>Logarithmic opinion pools (Smith et al.,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5B213-6C02-4C19-B5A7-95F1E6EE0B3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6013" y="4511675"/>
            <a:ext cx="9448800" cy="184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/>
              <a:t>Our Solution: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Model the corpus and the gazetteer </a:t>
            </a:r>
            <a:r>
              <a:rPr lang="en-US" sz="3600" b="1" dirty="0"/>
              <a:t>jointly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PART III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GENERATE THE GAZETTEER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F7A07-5516-4B5F-9799-26AF94C20C5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68612" name="Group 6"/>
          <p:cNvGrpSpPr>
            <a:grpSpLocks/>
          </p:cNvGrpSpPr>
          <p:nvPr/>
        </p:nvGrpSpPr>
        <p:grpSpPr bwMode="auto">
          <a:xfrm>
            <a:off x="4564063" y="433388"/>
            <a:ext cx="3414712" cy="2498725"/>
            <a:chOff x="6353553" y="510090"/>
            <a:chExt cx="3414382" cy="2498633"/>
          </a:xfrm>
        </p:grpSpPr>
        <p:pic>
          <p:nvPicPr>
            <p:cNvPr id="68613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3553" y="510090"/>
              <a:ext cx="3414382" cy="192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4" name="TextBox 8"/>
            <p:cNvSpPr txBox="1">
              <a:spLocks noChangeArrowheads="1"/>
            </p:cNvSpPr>
            <p:nvPr/>
          </p:nvSpPr>
          <p:spPr bwMode="auto">
            <a:xfrm>
              <a:off x="6716747" y="2547058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288" y="3370263"/>
            <a:ext cx="5713412" cy="266065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182E0-4F74-41EF-8872-D2E504D47AE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708025" y="3370263"/>
            <a:ext cx="4843463" cy="2678112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11"/>
              <a:ext cx="2856099" cy="2216065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667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26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>
                  <a:latin typeface="Calibri" pitchFamily="34" charset="0"/>
                </a:rPr>
                <a:t>Jackson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1488" y="3395663"/>
            <a:ext cx="59436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+mn-lt"/>
                <a:cs typeface="+mn-cs"/>
              </a:rPr>
              <a:t>Explorer’s Diary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known </a:t>
            </a:r>
            <a:r>
              <a:rPr lang="en-US" sz="2800" dirty="0">
                <a:latin typeface="+mn-lt"/>
                <a:cs typeface="+mn-cs"/>
              </a:rPr>
              <a:t>as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Centertown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he went to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Townville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S</a:t>
            </a:r>
            <a:r>
              <a:rPr lang="en-US" sz="2800" dirty="0">
                <a:latin typeface="+mn-lt"/>
                <a:cs typeface="+mn-cs"/>
              </a:rPr>
              <a:t>he is from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Georgeville</a:t>
            </a:r>
            <a:endParaRPr lang="en-US" sz="28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a statement from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Allentown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flipH="1">
            <a:off x="2473325" y="2554288"/>
            <a:ext cx="287496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662" name="Group 14"/>
          <p:cNvGrpSpPr>
            <a:grpSpLocks/>
          </p:cNvGrpSpPr>
          <p:nvPr/>
        </p:nvGrpSpPr>
        <p:grpSpPr bwMode="auto">
          <a:xfrm>
            <a:off x="3641725" y="628650"/>
            <a:ext cx="3413125" cy="2498725"/>
            <a:chOff x="6353553" y="510090"/>
            <a:chExt cx="3414382" cy="2498633"/>
          </a:xfrm>
        </p:grpSpPr>
        <p:pic>
          <p:nvPicPr>
            <p:cNvPr id="70664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3553" y="510090"/>
              <a:ext cx="3414382" cy="192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5" name="TextBox 18"/>
            <p:cNvSpPr txBox="1">
              <a:spLocks noChangeArrowheads="1"/>
            </p:cNvSpPr>
            <p:nvPr/>
          </p:nvSpPr>
          <p:spPr bwMode="auto">
            <a:xfrm>
              <a:off x="6716747" y="2547058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348288" y="2554288"/>
            <a:ext cx="2857500" cy="8159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D6655-7887-4778-A4EF-35740AA416C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72706" name="Group 12"/>
          <p:cNvGrpSpPr>
            <a:grpSpLocks/>
          </p:cNvGrpSpPr>
          <p:nvPr/>
        </p:nvGrpSpPr>
        <p:grpSpPr bwMode="auto">
          <a:xfrm>
            <a:off x="708025" y="3370263"/>
            <a:ext cx="4843463" cy="2678112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11"/>
              <a:ext cx="2856099" cy="2216065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713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26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>
                  <a:latin typeface="Calibri" pitchFamily="34" charset="0"/>
                </a:rPr>
                <a:t>Jackson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2473325" y="2554288"/>
            <a:ext cx="327501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708" name="Group 24"/>
          <p:cNvGrpSpPr>
            <a:grpSpLocks/>
          </p:cNvGrpSpPr>
          <p:nvPr/>
        </p:nvGrpSpPr>
        <p:grpSpPr bwMode="auto">
          <a:xfrm>
            <a:off x="4040188" y="628650"/>
            <a:ext cx="3414712" cy="2498725"/>
            <a:chOff x="6353553" y="510090"/>
            <a:chExt cx="3414382" cy="2498633"/>
          </a:xfrm>
        </p:grpSpPr>
        <p:pic>
          <p:nvPicPr>
            <p:cNvPr id="72710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3553" y="510090"/>
              <a:ext cx="3414382" cy="192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1" name="TextBox 23"/>
            <p:cNvSpPr txBox="1">
              <a:spLocks noChangeArrowheads="1"/>
            </p:cNvSpPr>
            <p:nvPr/>
          </p:nvSpPr>
          <p:spPr bwMode="auto">
            <a:xfrm>
              <a:off x="6716747" y="2547058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itchFamily="34" charset="0"/>
              </a:endParaRPr>
            </a:p>
          </p:txBody>
        </p:sp>
      </p:grpSp>
      <p:sp>
        <p:nvSpPr>
          <p:cNvPr id="72709" name="TextBox 15"/>
          <p:cNvSpPr txBox="1">
            <a:spLocks noChangeArrowheads="1"/>
          </p:cNvSpPr>
          <p:nvPr/>
        </p:nvSpPr>
        <p:spPr bwMode="auto">
          <a:xfrm>
            <a:off x="1360488" y="1128713"/>
            <a:ext cx="2938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alibri" pitchFamily="34" charset="0"/>
              </a:rPr>
              <a:t>Explorer names new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C9F58-B2A5-4B87-8676-38649FFCE30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grpSp>
        <p:nvGrpSpPr>
          <p:cNvPr id="74754" name="Group 12"/>
          <p:cNvGrpSpPr>
            <a:grpSpLocks/>
          </p:cNvGrpSpPr>
          <p:nvPr/>
        </p:nvGrpSpPr>
        <p:grpSpPr bwMode="auto">
          <a:xfrm>
            <a:off x="708025" y="3370263"/>
            <a:ext cx="4843463" cy="2678112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11"/>
              <a:ext cx="2856099" cy="2216065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26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>
                  <a:latin typeface="Calibri" pitchFamily="34" charset="0"/>
                </a:rPr>
                <a:t>Jackson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2473325" y="2554288"/>
            <a:ext cx="327501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6" name="TextBox 15"/>
          <p:cNvSpPr txBox="1">
            <a:spLocks noChangeArrowheads="1"/>
          </p:cNvSpPr>
          <p:nvPr/>
        </p:nvSpPr>
        <p:spPr bwMode="auto">
          <a:xfrm>
            <a:off x="1360488" y="1128713"/>
            <a:ext cx="2938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alibri" pitchFamily="34" charset="0"/>
              </a:rPr>
              <a:t>Explorer names new places</a:t>
            </a:r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3736975" y="1517650"/>
            <a:ext cx="4564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P</a:t>
            </a:r>
            <a:r>
              <a:rPr lang="en-US" sz="3600" baseline="-25000">
                <a:latin typeface="Calibri" pitchFamily="34" charset="0"/>
              </a:rPr>
              <a:t>spelling</a:t>
            </a:r>
            <a:r>
              <a:rPr lang="en-US" sz="3600">
                <a:latin typeface="Calibri" pitchFamily="34" charset="0"/>
              </a:rPr>
              <a:t>(name </a:t>
            </a:r>
            <a:r>
              <a:rPr lang="en-US" sz="3600" b="1">
                <a:latin typeface="Calibri" pitchFamily="34" charset="0"/>
              </a:rPr>
              <a:t>|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600" b="1">
                <a:latin typeface="Calibri" pitchFamily="34" charset="0"/>
              </a:rPr>
              <a:t>y</a:t>
            </a:r>
            <a:r>
              <a:rPr lang="en-US" sz="3600" b="1" baseline="-25000">
                <a:latin typeface="Calibri" pitchFamily="34" charset="0"/>
              </a:rPr>
              <a:t>t</a:t>
            </a:r>
            <a:r>
              <a:rPr lang="en-US" sz="3600" b="1">
                <a:latin typeface="Calibri" pitchFamily="34" charset="0"/>
              </a:rPr>
              <a:t> =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 loc</a:t>
            </a:r>
            <a:r>
              <a:rPr lang="en-US" sz="3600"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288" y="3370263"/>
            <a:ext cx="5713412" cy="266065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9268-CFBA-4990-AE2D-452E82DBFB7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76803" name="Group 12"/>
          <p:cNvGrpSpPr>
            <a:grpSpLocks/>
          </p:cNvGrpSpPr>
          <p:nvPr/>
        </p:nvGrpSpPr>
        <p:grpSpPr bwMode="auto">
          <a:xfrm>
            <a:off x="708025" y="3370263"/>
            <a:ext cx="4843463" cy="2678112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11"/>
              <a:ext cx="2856099" cy="2216065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812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26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>
                  <a:latin typeface="Calibri" pitchFamily="34" charset="0"/>
                </a:rPr>
                <a:t>Jackson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1488" y="3395663"/>
            <a:ext cx="59436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+mn-lt"/>
                <a:cs typeface="+mn-cs"/>
              </a:rPr>
              <a:t>Explorer’s Diary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known </a:t>
            </a:r>
            <a:r>
              <a:rPr lang="en-US" sz="2800" dirty="0">
                <a:latin typeface="+mn-lt"/>
                <a:cs typeface="+mn-cs"/>
              </a:rPr>
              <a:t>as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Centertown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he went to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Townville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S</a:t>
            </a:r>
            <a:r>
              <a:rPr lang="en-US" sz="2800" dirty="0">
                <a:latin typeface="+mn-lt"/>
                <a:cs typeface="+mn-cs"/>
              </a:rPr>
              <a:t>he is from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Georgeville</a:t>
            </a:r>
            <a:endParaRPr lang="en-US" sz="28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a statement from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Allentown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73325" y="2554288"/>
            <a:ext cx="327501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806" name="Group 14"/>
          <p:cNvGrpSpPr>
            <a:grpSpLocks/>
          </p:cNvGrpSpPr>
          <p:nvPr/>
        </p:nvGrpSpPr>
        <p:grpSpPr bwMode="auto">
          <a:xfrm>
            <a:off x="4040188" y="628650"/>
            <a:ext cx="3414712" cy="2498725"/>
            <a:chOff x="6353553" y="510090"/>
            <a:chExt cx="3414382" cy="2498633"/>
          </a:xfrm>
        </p:grpSpPr>
        <p:pic>
          <p:nvPicPr>
            <p:cNvPr id="76809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3553" y="510090"/>
              <a:ext cx="3414382" cy="192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0" name="TextBox 18"/>
            <p:cNvSpPr txBox="1">
              <a:spLocks noChangeArrowheads="1"/>
            </p:cNvSpPr>
            <p:nvPr/>
          </p:nvSpPr>
          <p:spPr bwMode="auto">
            <a:xfrm>
              <a:off x="6716747" y="2547058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748338" y="2554288"/>
            <a:ext cx="2457450" cy="8159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8" name="TextBox 20"/>
          <p:cNvSpPr txBox="1">
            <a:spLocks noChangeArrowheads="1"/>
          </p:cNvSpPr>
          <p:nvPr/>
        </p:nvSpPr>
        <p:spPr bwMode="auto">
          <a:xfrm>
            <a:off x="8123238" y="1128713"/>
            <a:ext cx="2938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alibri" pitchFamily="34" charset="0"/>
              </a:rPr>
              <a:t>Explorer writes </a:t>
            </a:r>
            <a:r>
              <a:rPr lang="en-US" sz="3600" b="1" u="sng">
                <a:solidFill>
                  <a:schemeClr val="accent1"/>
                </a:solidFill>
                <a:latin typeface="Calibri" pitchFamily="34" charset="0"/>
              </a:rPr>
              <a:t>about</a:t>
            </a:r>
            <a:r>
              <a:rPr lang="en-US" sz="3600" b="1">
                <a:solidFill>
                  <a:schemeClr val="accent1"/>
                </a:solidFill>
                <a:latin typeface="Calibri" pitchFamily="34" charset="0"/>
              </a:rPr>
              <a:t>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288" y="3370263"/>
            <a:ext cx="5713412" cy="266065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2DC7B-97BB-4F5A-B043-A3481E7FB3A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78851" name="Group 12"/>
          <p:cNvGrpSpPr>
            <a:grpSpLocks/>
          </p:cNvGrpSpPr>
          <p:nvPr/>
        </p:nvGrpSpPr>
        <p:grpSpPr bwMode="auto">
          <a:xfrm>
            <a:off x="708025" y="3370263"/>
            <a:ext cx="4843463" cy="2678112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11"/>
              <a:ext cx="2856099" cy="2216065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858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26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>
                  <a:latin typeface="Calibri" pitchFamily="34" charset="0"/>
                </a:rPr>
                <a:t>Jackson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1488" y="3395663"/>
            <a:ext cx="59436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+mn-lt"/>
                <a:cs typeface="+mn-cs"/>
              </a:rPr>
              <a:t>Explorer’s Diary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</a:rPr>
              <a:t>known </a:t>
            </a:r>
            <a:r>
              <a:rPr lang="en-US" sz="2800" b="1" dirty="0">
                <a:latin typeface="+mn-lt"/>
                <a:cs typeface="+mn-cs"/>
              </a:rPr>
              <a:t>as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Centertown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</a:rPr>
              <a:t>he went to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Townville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latin typeface="+mn-lt"/>
                <a:cs typeface="+mn-cs"/>
              </a:rPr>
              <a:t>S</a:t>
            </a:r>
            <a:r>
              <a:rPr lang="en-US" sz="2800" b="1" dirty="0">
                <a:latin typeface="+mn-lt"/>
                <a:cs typeface="+mn-cs"/>
              </a:rPr>
              <a:t>he is from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Georgeville</a:t>
            </a:r>
            <a:endParaRPr lang="en-US" sz="28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</a:rPr>
              <a:t>a statement from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Allentown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cxnSp>
        <p:nvCxnSpPr>
          <p:cNvPr id="20" name="Straight Arrow Connector 19"/>
          <p:cNvCxnSpPr>
            <a:endCxn id="12" idx="0"/>
          </p:cNvCxnSpPr>
          <p:nvPr/>
        </p:nvCxnSpPr>
        <p:spPr>
          <a:xfrm>
            <a:off x="5748338" y="2554288"/>
            <a:ext cx="2457450" cy="8159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4" name="Rectangle 1"/>
          <p:cNvSpPr>
            <a:spLocks noChangeArrowheads="1"/>
          </p:cNvSpPr>
          <p:nvPr/>
        </p:nvSpPr>
        <p:spPr bwMode="auto">
          <a:xfrm>
            <a:off x="1192213" y="1603375"/>
            <a:ext cx="955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P</a:t>
            </a:r>
            <a:r>
              <a:rPr lang="en-US" sz="3600" baseline="-25000">
                <a:latin typeface="Calibri" pitchFamily="34" charset="0"/>
              </a:rPr>
              <a:t>context</a:t>
            </a:r>
            <a:r>
              <a:rPr lang="en-US" sz="3600">
                <a:latin typeface="Calibri" pitchFamily="34" charset="0"/>
              </a:rPr>
              <a:t>(y</a:t>
            </a:r>
            <a:r>
              <a:rPr lang="en-US" sz="3600" baseline="-25000">
                <a:latin typeface="Calibri" pitchFamily="34" charset="0"/>
              </a:rPr>
              <a:t>t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loc</a:t>
            </a:r>
            <a:r>
              <a:rPr lang="en-US" sz="3600">
                <a:latin typeface="Calibri" pitchFamily="34" charset="0"/>
              </a:rPr>
              <a:t> | </a:t>
            </a:r>
            <a:r>
              <a:rPr lang="en-US" sz="3600" b="1">
                <a:latin typeface="Calibri" pitchFamily="34" charset="0"/>
              </a:rPr>
              <a:t>context</a:t>
            </a:r>
            <a:r>
              <a:rPr lang="en-US" sz="3600">
                <a:latin typeface="Calibri" pitchFamily="34" charset="0"/>
              </a:rPr>
              <a:t>) * P</a:t>
            </a:r>
            <a:r>
              <a:rPr lang="en-US" sz="3600" baseline="-25000">
                <a:latin typeface="Calibri" pitchFamily="34" charset="0"/>
              </a:rPr>
              <a:t>spelling</a:t>
            </a:r>
            <a:r>
              <a:rPr lang="en-US" sz="3600">
                <a:latin typeface="Calibri" pitchFamily="34" charset="0"/>
              </a:rPr>
              <a:t>(name </a:t>
            </a:r>
            <a:r>
              <a:rPr lang="en-US" sz="3600" b="1">
                <a:latin typeface="Calibri" pitchFamily="34" charset="0"/>
              </a:rPr>
              <a:t>|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y</a:t>
            </a:r>
            <a:r>
              <a:rPr lang="en-US" sz="3600" baseline="-25000">
                <a:latin typeface="Calibri" pitchFamily="34" charset="0"/>
              </a:rPr>
              <a:t>t</a:t>
            </a:r>
            <a:r>
              <a:rPr lang="en-US" sz="3600" b="1">
                <a:latin typeface="Calibri" pitchFamily="34" charset="0"/>
              </a:rPr>
              <a:t> =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 loc</a:t>
            </a:r>
            <a:r>
              <a:rPr lang="en-US" sz="3600">
                <a:latin typeface="Calibri" pitchFamily="34" charset="0"/>
              </a:rPr>
              <a:t>)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73325" y="2554288"/>
            <a:ext cx="327501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lternate Process 13"/>
          <p:cNvSpPr/>
          <p:nvPr/>
        </p:nvSpPr>
        <p:spPr>
          <a:xfrm>
            <a:off x="2870200" y="493713"/>
            <a:ext cx="6203950" cy="9461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NOTE: </a:t>
            </a:r>
            <a:r>
              <a:rPr lang="en-US" sz="2800" dirty="0"/>
              <a:t>the </a:t>
            </a:r>
            <a:r>
              <a:rPr lang="en-US" sz="2800" u="sng" dirty="0"/>
              <a:t>SAME</a:t>
            </a:r>
            <a:r>
              <a:rPr lang="en-US" sz="2800" dirty="0"/>
              <a:t> spelling model generates both types and tokens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37288"/>
            <a:ext cx="2743200" cy="484187"/>
          </a:xfrm>
        </p:spPr>
        <p:txBody>
          <a:bodyPr/>
          <a:lstStyle/>
          <a:p>
            <a:pPr>
              <a:defRPr/>
            </a:pPr>
            <a:fld id="{9FFF516E-EE1C-4825-8F2E-D0BE945CC8B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pSp>
        <p:nvGrpSpPr>
          <p:cNvPr id="80898" name="Group 29"/>
          <p:cNvGrpSpPr>
            <a:grpSpLocks/>
          </p:cNvGrpSpPr>
          <p:nvPr/>
        </p:nvGrpSpPr>
        <p:grpSpPr bwMode="auto">
          <a:xfrm>
            <a:off x="1511300" y="1101725"/>
            <a:ext cx="3832225" cy="2444750"/>
            <a:chOff x="1191985" y="658584"/>
            <a:chExt cx="3831772" cy="2443842"/>
          </a:xfrm>
        </p:grpSpPr>
        <p:sp>
          <p:nvSpPr>
            <p:cNvPr id="5" name="Oval 4"/>
            <p:cNvSpPr/>
            <p:nvPr/>
          </p:nvSpPr>
          <p:spPr>
            <a:xfrm>
              <a:off x="119198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50726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0946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1985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50726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09465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2106277" y="1115614"/>
              <a:ext cx="54444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565017" y="1115614"/>
              <a:ext cx="54444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4"/>
              <a:endCxn id="5" idx="0"/>
            </p:cNvCxnSpPr>
            <p:nvPr/>
          </p:nvCxnSpPr>
          <p:spPr>
            <a:xfrm>
              <a:off x="164913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0"/>
              <a:endCxn id="9" idx="4"/>
            </p:cNvCxnSpPr>
            <p:nvPr/>
          </p:nvCxnSpPr>
          <p:spPr>
            <a:xfrm flipH="1" flipV="1">
              <a:off x="310787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56661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428515" y="1751966"/>
              <a:ext cx="276192" cy="2777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69775" y="1751966"/>
              <a:ext cx="276192" cy="2777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1035" y="1742444"/>
              <a:ext cx="276192" cy="27612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34850" y="977553"/>
              <a:ext cx="277779" cy="2777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12637" y="977553"/>
              <a:ext cx="276192" cy="2777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5637213" y="2328863"/>
            <a:ext cx="958850" cy="11112"/>
          </a:xfrm>
          <a:prstGeom prst="straightConnector1">
            <a:avLst/>
          </a:prstGeom>
          <a:ln w="149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900" name="Group 31"/>
          <p:cNvGrpSpPr>
            <a:grpSpLocks/>
          </p:cNvGrpSpPr>
          <p:nvPr/>
        </p:nvGrpSpPr>
        <p:grpSpPr bwMode="auto">
          <a:xfrm>
            <a:off x="6694488" y="1090613"/>
            <a:ext cx="3832225" cy="2444750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72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46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50725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09465" y="658584"/>
              <a:ext cx="914292" cy="91406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277" y="1115614"/>
              <a:ext cx="544448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16" y="1115614"/>
              <a:ext cx="544449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3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61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64240" y="3717458"/>
            <a:ext cx="6450328" cy="121155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93558" y="3741944"/>
            <a:ext cx="5748481" cy="121155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42025" y="587375"/>
            <a:ext cx="0" cy="59515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6574631" y="4499769"/>
            <a:ext cx="500063" cy="1076325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05" name="TextBox 44"/>
          <p:cNvSpPr txBox="1">
            <a:spLocks noChangeArrowheads="1"/>
          </p:cNvSpPr>
          <p:nvPr/>
        </p:nvSpPr>
        <p:spPr bwMode="auto">
          <a:xfrm>
            <a:off x="6122988" y="5470525"/>
            <a:ext cx="5819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Model x: gazetteer + corpus</a:t>
            </a:r>
          </a:p>
        </p:txBody>
      </p:sp>
      <p:sp>
        <p:nvSpPr>
          <p:cNvPr id="46" name="Left Brace 45"/>
          <p:cNvSpPr/>
          <p:nvPr/>
        </p:nvSpPr>
        <p:spPr>
          <a:xfrm rot="16200000">
            <a:off x="715169" y="4499769"/>
            <a:ext cx="500063" cy="1076325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07" name="TextBox 46"/>
          <p:cNvSpPr txBox="1">
            <a:spLocks noChangeArrowheads="1"/>
          </p:cNvSpPr>
          <p:nvPr/>
        </p:nvSpPr>
        <p:spPr bwMode="auto">
          <a:xfrm>
            <a:off x="263525" y="5470525"/>
            <a:ext cx="581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Condition on x</a:t>
            </a:r>
          </a:p>
        </p:txBody>
      </p:sp>
      <p:sp>
        <p:nvSpPr>
          <p:cNvPr id="80908" name="TextBox 17"/>
          <p:cNvSpPr txBox="1">
            <a:spLocks noChangeArrowheads="1"/>
          </p:cNvSpPr>
          <p:nvPr/>
        </p:nvSpPr>
        <p:spPr bwMode="auto">
          <a:xfrm>
            <a:off x="1731963" y="320675"/>
            <a:ext cx="350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(Conditional model)</a:t>
            </a:r>
          </a:p>
        </p:txBody>
      </p:sp>
      <p:sp>
        <p:nvSpPr>
          <p:cNvPr id="80909" name="TextBox 47"/>
          <p:cNvSpPr txBox="1">
            <a:spLocks noChangeArrowheads="1"/>
          </p:cNvSpPr>
          <p:nvPr/>
        </p:nvSpPr>
        <p:spPr bwMode="auto">
          <a:xfrm>
            <a:off x="7027863" y="315913"/>
            <a:ext cx="3165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(Proposed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ternate Process 18"/>
          <p:cNvSpPr/>
          <p:nvPr/>
        </p:nvSpPr>
        <p:spPr>
          <a:xfrm>
            <a:off x="3673475" y="1065213"/>
            <a:ext cx="4479925" cy="126682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3275" y="6373813"/>
            <a:ext cx="2743200" cy="484187"/>
          </a:xfrm>
        </p:spPr>
        <p:txBody>
          <a:bodyPr/>
          <a:lstStyle/>
          <a:p>
            <a:pPr>
              <a:defRPr/>
            </a:pPr>
            <a:fld id="{02FC1D5B-2182-4F0C-B1D8-CA4C6EFE849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pSp>
        <p:nvGrpSpPr>
          <p:cNvPr id="82947" name="Group 31"/>
          <p:cNvGrpSpPr>
            <a:grpSpLocks/>
          </p:cNvGrpSpPr>
          <p:nvPr/>
        </p:nvGrpSpPr>
        <p:grpSpPr bwMode="auto">
          <a:xfrm>
            <a:off x="3967163" y="1227138"/>
            <a:ext cx="3832225" cy="2444750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72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46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>
                  <a:solidFill>
                    <a:schemeClr val="tx1"/>
                  </a:solidFill>
                </a:rPr>
                <a:t>t-2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5072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>
                  <a:solidFill>
                    <a:schemeClr val="tx1"/>
                  </a:solidFill>
                </a:rPr>
                <a:t>t-1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0946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err="1">
                  <a:solidFill>
                    <a:schemeClr val="tx1"/>
                  </a:solidFill>
                </a:rPr>
                <a:t>t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277" y="1115614"/>
              <a:ext cx="544448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16" y="1115614"/>
              <a:ext cx="544449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3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61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6686" y="3878469"/>
            <a:ext cx="5748481" cy="121155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6404769" y="4352132"/>
            <a:ext cx="501650" cy="1878012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50" name="TextBox 16"/>
          <p:cNvSpPr txBox="1">
            <a:spLocks noChangeArrowheads="1"/>
          </p:cNvSpPr>
          <p:nvPr/>
        </p:nvSpPr>
        <p:spPr bwMode="auto">
          <a:xfrm>
            <a:off x="5157788" y="5646738"/>
            <a:ext cx="299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Context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ternate Process 18"/>
          <p:cNvSpPr/>
          <p:nvPr/>
        </p:nvSpPr>
        <p:spPr>
          <a:xfrm>
            <a:off x="6613525" y="1065213"/>
            <a:ext cx="1539875" cy="28130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3275" y="6373813"/>
            <a:ext cx="2743200" cy="484187"/>
          </a:xfrm>
        </p:spPr>
        <p:txBody>
          <a:bodyPr/>
          <a:lstStyle/>
          <a:p>
            <a:pPr>
              <a:defRPr/>
            </a:pPr>
            <a:fld id="{4AD0F2FC-DC25-45F5-8EF7-0A3AE5B2B69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pSp>
        <p:nvGrpSpPr>
          <p:cNvPr id="84995" name="Group 31"/>
          <p:cNvGrpSpPr>
            <a:grpSpLocks/>
          </p:cNvGrpSpPr>
          <p:nvPr/>
        </p:nvGrpSpPr>
        <p:grpSpPr bwMode="auto">
          <a:xfrm>
            <a:off x="3967163" y="1227138"/>
            <a:ext cx="3832225" cy="2444750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72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465" y="2188366"/>
              <a:ext cx="914292" cy="91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/>
                <a:t>x</a:t>
              </a:r>
              <a:r>
                <a:rPr lang="en-US" sz="2800" baseline="-25000" dirty="0" err="1"/>
                <a:t>t</a:t>
              </a:r>
              <a:endParaRPr lang="en-US" sz="2800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>
                  <a:solidFill>
                    <a:schemeClr val="tx1"/>
                  </a:solidFill>
                </a:rPr>
                <a:t>t-2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5072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>
                  <a:solidFill>
                    <a:schemeClr val="tx1"/>
                  </a:solidFill>
                </a:rPr>
                <a:t>t-1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09465" y="658584"/>
              <a:ext cx="914292" cy="9140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err="1">
                  <a:solidFill>
                    <a:schemeClr val="tx1"/>
                  </a:solidFill>
                </a:rPr>
                <a:t>t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277" y="1115614"/>
              <a:ext cx="544448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16" y="1115614"/>
              <a:ext cx="544449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3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611" y="1572644"/>
              <a:ext cx="0" cy="615721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6686" y="3878469"/>
            <a:ext cx="5748481" cy="121155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8247063" y="4371975"/>
            <a:ext cx="500062" cy="1436688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98" name="TextBox 44"/>
          <p:cNvSpPr txBox="1">
            <a:spLocks noChangeArrowheads="1"/>
          </p:cNvSpPr>
          <p:nvPr/>
        </p:nvSpPr>
        <p:spPr bwMode="auto">
          <a:xfrm>
            <a:off x="7104063" y="5534025"/>
            <a:ext cx="304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Spelling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Talk: Sequence Labeling </a:t>
            </a:r>
            <a:r>
              <a:rPr lang="en-US" b="1" u="sng" smtClean="0"/>
              <a:t>with Gazetteers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E9053-D622-4184-B869-25AC4FB71E72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4233863" y="2105025"/>
            <a:ext cx="7546975" cy="3001963"/>
            <a:chOff x="7213196" y="3341566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7213196" y="3341566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66" name="TextBox 8"/>
            <p:cNvSpPr txBox="1">
              <a:spLocks noChangeArrowheads="1"/>
            </p:cNvSpPr>
            <p:nvPr/>
          </p:nvSpPr>
          <p:spPr bwMode="auto">
            <a:xfrm>
              <a:off x="7494211" y="3833560"/>
              <a:ext cx="5032245" cy="14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... known as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  <a:r>
                <a:rPr lang="en-US" sz="3200" b="1">
                  <a:latin typeface="Calibri" pitchFamily="34" charset="0"/>
                </a:rPr>
                <a:t>]</a:t>
              </a:r>
              <a:r>
                <a:rPr lang="en-US" sz="3200">
                  <a:latin typeface="Calibri" pitchFamily="34" charset="0"/>
                </a:rPr>
                <a:t> </a:t>
              </a:r>
              <a:r>
                <a:rPr lang="mr-IN" sz="3200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368925" y="5499100"/>
            <a:ext cx="527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y</a:t>
            </a:r>
            <a:r>
              <a:rPr lang="en-US" sz="3200" b="1" baseline="-25000">
                <a:latin typeface="Calibri" pitchFamily="34" charset="0"/>
              </a:rPr>
              <a:t>t</a:t>
            </a:r>
            <a:r>
              <a:rPr lang="en-US" sz="3200" b="1">
                <a:latin typeface="Calibri" pitchFamily="34" charset="0"/>
              </a:rPr>
              <a:t> = </a:t>
            </a:r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</a:t>
            </a:r>
            <a:r>
              <a:rPr lang="en-US" sz="3200" b="1">
                <a:latin typeface="Calibri" pitchFamily="34" charset="0"/>
              </a:rPr>
              <a:t>?</a:t>
            </a:r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</a:t>
            </a:r>
            <a:r>
              <a:rPr lang="en-US" sz="3200" b="1">
                <a:latin typeface="Calibri" pitchFamily="34" charset="0"/>
              </a:rPr>
              <a:t>?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Other?</a:t>
            </a:r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279400" y="1812925"/>
            <a:ext cx="3860800" cy="3695700"/>
            <a:chOff x="278657" y="1812321"/>
            <a:chExt cx="3862330" cy="3695700"/>
          </a:xfrm>
        </p:grpSpPr>
        <p:sp>
          <p:nvSpPr>
            <p:cNvPr id="10" name="Folded Corner 9"/>
            <p:cNvSpPr/>
            <p:nvPr/>
          </p:nvSpPr>
          <p:spPr>
            <a:xfrm>
              <a:off x="278657" y="1812321"/>
              <a:ext cx="3674931" cy="3695700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64" name="TextBox 12"/>
            <p:cNvSpPr txBox="1">
              <a:spLocks noChangeArrowheads="1"/>
            </p:cNvSpPr>
            <p:nvPr/>
          </p:nvSpPr>
          <p:spPr bwMode="auto">
            <a:xfrm>
              <a:off x="371138" y="1859708"/>
              <a:ext cx="3769849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Allentown</a:t>
              </a:r>
            </a:p>
            <a:p>
              <a:endParaRPr lang="en-US" sz="3200">
                <a:latin typeface="Calibri" pitchFamily="34" charset="0"/>
              </a:endParaRP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Arc 5"/>
          <p:cNvSpPr/>
          <p:nvPr/>
        </p:nvSpPr>
        <p:spPr>
          <a:xfrm>
            <a:off x="3348038" y="2105025"/>
            <a:ext cx="5632450" cy="2776538"/>
          </a:xfrm>
          <a:prstGeom prst="arc">
            <a:avLst>
              <a:gd name="adj1" fmla="val 12329077"/>
              <a:gd name="adj2" fmla="val 0"/>
            </a:avLst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can now generalize from the gazetteer!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>
              <a:defRPr/>
            </a:pPr>
            <a:fld id="{5B30A63E-EDF4-4B0F-A120-0C8EA70AD98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050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7044" name="Group 6"/>
          <p:cNvGrpSpPr>
            <a:grpSpLocks/>
          </p:cNvGrpSpPr>
          <p:nvPr/>
        </p:nvGrpSpPr>
        <p:grpSpPr bwMode="auto">
          <a:xfrm>
            <a:off x="4298950" y="1592263"/>
            <a:ext cx="7546975" cy="2339975"/>
            <a:chOff x="6005359" y="3560282"/>
            <a:chExt cx="5313260" cy="2860796"/>
          </a:xfrm>
        </p:grpSpPr>
        <p:sp>
          <p:nvSpPr>
            <p:cNvPr id="8" name="Folded Corner 7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048" name="TextBox 8"/>
            <p:cNvSpPr txBox="1">
              <a:spLocks noChangeArrowheads="1"/>
            </p:cNvSpPr>
            <p:nvPr/>
          </p:nvSpPr>
          <p:spPr bwMode="auto">
            <a:xfrm>
              <a:off x="6131539" y="3738145"/>
              <a:ext cx="5032245" cy="1215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Test Corpus</a:t>
              </a:r>
            </a:p>
            <a:p>
              <a:endParaRPr lang="en-US" sz="3200">
                <a:latin typeface="Calibri" pitchFamily="34" charset="0"/>
              </a:endParaRPr>
            </a:p>
            <a:p>
              <a:r>
                <a:rPr lang="en-US" sz="3200">
                  <a:latin typeface="Calibri" pitchFamily="34" charset="0"/>
                </a:rPr>
                <a:t>A statement by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Townville</a:t>
              </a:r>
              <a:r>
                <a:rPr lang="en-US" sz="3200" b="1">
                  <a:latin typeface="Calibri" pitchFamily="34" charset="0"/>
                </a:rPr>
                <a:t>] </a:t>
              </a:r>
              <a:r>
                <a:rPr lang="mr-IN" sz="3200" b="1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 b="1">
                <a:latin typeface="Calibri" pitchFamily="34" charset="0"/>
              </a:endParaRPr>
            </a:p>
          </p:txBody>
        </p:sp>
      </p:grpSp>
      <p:sp>
        <p:nvSpPr>
          <p:cNvPr id="87045" name="TextBox 9"/>
          <p:cNvSpPr txBox="1">
            <a:spLocks noChangeArrowheads="1"/>
          </p:cNvSpPr>
          <p:nvPr/>
        </p:nvSpPr>
        <p:spPr bwMode="auto">
          <a:xfrm>
            <a:off x="720725" y="5797550"/>
            <a:ext cx="7513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alibri" pitchFamily="34" charset="0"/>
              </a:rPr>
              <a:t>P</a:t>
            </a:r>
            <a:r>
              <a:rPr lang="en-US" sz="4400" baseline="-25000">
                <a:latin typeface="Calibri" pitchFamily="34" charset="0"/>
              </a:rPr>
              <a:t>spelling</a:t>
            </a:r>
            <a:r>
              <a:rPr lang="en-US" sz="4400">
                <a:latin typeface="Calibri" pitchFamily="34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T, o, w, n, v, i, l, l, 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| y</a:t>
            </a:r>
            <a:r>
              <a:rPr lang="en-US" sz="3200" b="1" baseline="-25000">
                <a:latin typeface="Calibri" pitchFamily="34" charset="0"/>
              </a:rPr>
              <a:t>t</a:t>
            </a:r>
            <a:r>
              <a:rPr lang="en-US" sz="3200" b="1">
                <a:latin typeface="Calibri" pitchFamily="34" charset="0"/>
              </a:rPr>
              <a:t> =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</a:t>
            </a:r>
            <a:r>
              <a:rPr lang="en-US" sz="3200">
                <a:latin typeface="Calibri" pitchFamily="34" charset="0"/>
              </a:rPr>
              <a:t>)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370138" y="3763963"/>
            <a:ext cx="3230562" cy="1854200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can now generalize from the gazetteer!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84925"/>
            <a:ext cx="2743200" cy="365125"/>
          </a:xfrm>
        </p:spPr>
        <p:txBody>
          <a:bodyPr/>
          <a:lstStyle/>
          <a:p>
            <a:pPr>
              <a:defRPr/>
            </a:pPr>
            <a:fld id="{02DB1383-E937-4BCD-B145-E31BB8E7866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101" name="TextBox 5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9092" name="Group 6"/>
          <p:cNvGrpSpPr>
            <a:grpSpLocks/>
          </p:cNvGrpSpPr>
          <p:nvPr/>
        </p:nvGrpSpPr>
        <p:grpSpPr bwMode="auto">
          <a:xfrm>
            <a:off x="4298950" y="1592263"/>
            <a:ext cx="7546975" cy="2339975"/>
            <a:chOff x="6005359" y="3560282"/>
            <a:chExt cx="5313260" cy="2860796"/>
          </a:xfrm>
        </p:grpSpPr>
        <p:sp>
          <p:nvSpPr>
            <p:cNvPr id="8" name="Folded Corner 7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099" name="TextBox 8"/>
            <p:cNvSpPr txBox="1">
              <a:spLocks noChangeArrowheads="1"/>
            </p:cNvSpPr>
            <p:nvPr/>
          </p:nvSpPr>
          <p:spPr bwMode="auto">
            <a:xfrm>
              <a:off x="6131539" y="3738145"/>
              <a:ext cx="5032245" cy="1215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Test Corpus</a:t>
              </a:r>
            </a:p>
            <a:p>
              <a:endParaRPr lang="en-US" sz="3200">
                <a:latin typeface="Calibri" pitchFamily="34" charset="0"/>
              </a:endParaRPr>
            </a:p>
            <a:p>
              <a:r>
                <a:rPr lang="en-US" sz="3200">
                  <a:latin typeface="Calibri" pitchFamily="34" charset="0"/>
                </a:rPr>
                <a:t>A statement by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Townville</a:t>
              </a:r>
              <a:r>
                <a:rPr lang="en-US" sz="3200" b="1">
                  <a:latin typeface="Calibri" pitchFamily="34" charset="0"/>
                </a:rPr>
                <a:t>] </a:t>
              </a:r>
              <a:r>
                <a:rPr lang="mr-IN" sz="3200" b="1">
                  <a:latin typeface="Calibri" pitchFamily="34" charset="0"/>
                  <a:ea typeface="Mangal"/>
                  <a:cs typeface="Mangal"/>
                </a:rPr>
                <a:t>…</a:t>
              </a:r>
              <a:endParaRPr lang="en-US" sz="3200" b="1">
                <a:latin typeface="Calibri" pitchFamily="34" charset="0"/>
              </a:endParaRPr>
            </a:p>
          </p:txBody>
        </p:sp>
      </p:grpSp>
      <p:sp>
        <p:nvSpPr>
          <p:cNvPr id="89093" name="TextBox 9"/>
          <p:cNvSpPr txBox="1">
            <a:spLocks noChangeArrowheads="1"/>
          </p:cNvSpPr>
          <p:nvPr/>
        </p:nvSpPr>
        <p:spPr bwMode="auto">
          <a:xfrm>
            <a:off x="720725" y="5797550"/>
            <a:ext cx="7513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alibri" pitchFamily="34" charset="0"/>
              </a:rPr>
              <a:t>P</a:t>
            </a:r>
            <a:r>
              <a:rPr lang="en-US" sz="4400" baseline="-25000">
                <a:latin typeface="Calibri" pitchFamily="34" charset="0"/>
              </a:rPr>
              <a:t>spelling</a:t>
            </a:r>
            <a:r>
              <a:rPr lang="en-US" sz="4400">
                <a:latin typeface="Calibri" pitchFamily="34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T, o, w, n, v, i, l, l, e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| y</a:t>
            </a:r>
            <a:r>
              <a:rPr lang="en-US" sz="3200" b="1" baseline="-25000">
                <a:latin typeface="Calibri" pitchFamily="34" charset="0"/>
              </a:rPr>
              <a:t>t</a:t>
            </a:r>
            <a:r>
              <a:rPr lang="en-US" sz="3200" b="1">
                <a:latin typeface="Calibri" pitchFamily="34" charset="0"/>
              </a:rPr>
              <a:t> =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</a:t>
            </a:r>
            <a:r>
              <a:rPr lang="en-US" sz="3200">
                <a:latin typeface="Calibri" pitchFamily="34" charset="0"/>
              </a:rPr>
              <a:t>)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370138" y="3763963"/>
            <a:ext cx="3230562" cy="1854200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9095" name="TextBox 11"/>
          <p:cNvSpPr txBox="1">
            <a:spLocks noChangeArrowheads="1"/>
          </p:cNvSpPr>
          <p:nvPr/>
        </p:nvSpPr>
        <p:spPr bwMode="auto">
          <a:xfrm>
            <a:off x="8918575" y="5837238"/>
            <a:ext cx="1965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400" b="1">
                <a:latin typeface="Calibri" pitchFamily="34" charset="0"/>
              </a:rPr>
              <a:t>θ</a:t>
            </a:r>
            <a:r>
              <a:rPr lang="en-US" sz="4400" baseline="-25000">
                <a:latin typeface="Calibri" pitchFamily="34" charset="0"/>
              </a:rPr>
              <a:t>gazetteer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718425" y="3895725"/>
            <a:ext cx="4365625" cy="1814513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“Townville” not in gazetteer.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9097" name="TextBox 13"/>
          <p:cNvSpPr txBox="1">
            <a:spLocks noChangeArrowheads="1"/>
          </p:cNvSpPr>
          <p:nvPr/>
        </p:nvSpPr>
        <p:spPr bwMode="auto">
          <a:xfrm>
            <a:off x="5776913" y="4467225"/>
            <a:ext cx="194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latin typeface="Calibri" pitchFamily="34" charset="0"/>
              </a:rPr>
              <a:t>VERSUS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smtClean="0"/>
              <a:t>What about Llanfair­pwllgwyngyll­gogery­chwyrn­drobwll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88426-7827-4514-9478-017D257FF64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1139" name="TextBox 13"/>
          <p:cNvSpPr txBox="1">
            <a:spLocks noChangeArrowheads="1"/>
          </p:cNvSpPr>
          <p:nvPr/>
        </p:nvSpPr>
        <p:spPr bwMode="auto">
          <a:xfrm>
            <a:off x="838200" y="1951038"/>
            <a:ext cx="106521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Problem</a:t>
            </a:r>
            <a:r>
              <a:rPr lang="en-US" sz="3200">
                <a:latin typeface="Calibri" pitchFamily="34" charset="0"/>
              </a:rPr>
              <a:t>: P</a:t>
            </a:r>
            <a:r>
              <a:rPr lang="en-US" sz="3200" baseline="-25000">
                <a:latin typeface="Calibri" pitchFamily="34" charset="0"/>
              </a:rPr>
              <a:t>spelling</a:t>
            </a:r>
            <a:r>
              <a:rPr lang="en-US" sz="3200">
                <a:latin typeface="Calibri" pitchFamily="34" charset="0"/>
              </a:rPr>
              <a:t>(L, l, a, n, f, a, i, r, p, w, l, l, 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|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y =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loc</a:t>
            </a:r>
            <a:r>
              <a:rPr lang="en-US" sz="3200">
                <a:latin typeface="Calibri" pitchFamily="34" charset="0"/>
              </a:rPr>
              <a:t>) is </a:t>
            </a:r>
            <a:r>
              <a:rPr lang="en-US" sz="3200" u="sng">
                <a:latin typeface="Calibri" pitchFamily="34" charset="0"/>
              </a:rPr>
              <a:t>tiny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smtClean="0"/>
              <a:t>What about Llanfair­pwllgwyngyll­gogery­chwyrn­drobwll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BB526-656D-48B9-B8E6-AB658016CA6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3187" name="TextBox 13"/>
          <p:cNvSpPr txBox="1">
            <a:spLocks noChangeArrowheads="1"/>
          </p:cNvSpPr>
          <p:nvPr/>
        </p:nvSpPr>
        <p:spPr bwMode="auto">
          <a:xfrm>
            <a:off x="838200" y="1951038"/>
            <a:ext cx="10652125" cy="74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Problem</a:t>
            </a:r>
            <a:r>
              <a:rPr lang="en-US" sz="3200">
                <a:latin typeface="Calibri" pitchFamily="34" charset="0"/>
              </a:rPr>
              <a:t>: P</a:t>
            </a:r>
            <a:r>
              <a:rPr lang="en-US" sz="3200" baseline="-25000">
                <a:latin typeface="Calibri" pitchFamily="34" charset="0"/>
              </a:rPr>
              <a:t>spelling</a:t>
            </a:r>
            <a:r>
              <a:rPr lang="en-US" sz="3200">
                <a:latin typeface="Calibri" pitchFamily="34" charset="0"/>
              </a:rPr>
              <a:t>(L, l, a, n, f, a, i, r, p, w, l, l, 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|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y =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loc</a:t>
            </a:r>
            <a:r>
              <a:rPr lang="en-US" sz="3200">
                <a:latin typeface="Calibri" pitchFamily="34" charset="0"/>
              </a:rPr>
              <a:t>) is </a:t>
            </a:r>
            <a:r>
              <a:rPr lang="en-US" sz="3200" u="sng">
                <a:latin typeface="Calibri" pitchFamily="34" charset="0"/>
              </a:rPr>
              <a:t>tiny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But gazetteer features handled this case!</a:t>
            </a:r>
          </a:p>
          <a:p>
            <a:r>
              <a:rPr lang="en-US" sz="3200">
                <a:latin typeface="Calibri" pitchFamily="34" charset="0"/>
              </a:rPr>
              <a:t>Gazetteer features recognize specific strings via: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Even a weirdly spelled name is a location, if it’s in gazetteer! 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</p:txBody>
      </p:sp>
      <p:grpSp>
        <p:nvGrpSpPr>
          <p:cNvPr id="93188" name="Group 2"/>
          <p:cNvGrpSpPr>
            <a:grpSpLocks/>
          </p:cNvGrpSpPr>
          <p:nvPr/>
        </p:nvGrpSpPr>
        <p:grpSpPr bwMode="auto">
          <a:xfrm>
            <a:off x="2386013" y="4211638"/>
            <a:ext cx="8210550" cy="1571625"/>
            <a:chOff x="2545907" y="3068957"/>
            <a:chExt cx="8210529" cy="1571625"/>
          </a:xfrm>
        </p:grpSpPr>
        <p:sp>
          <p:nvSpPr>
            <p:cNvPr id="93189" name="TextBox 18"/>
            <p:cNvSpPr txBox="1">
              <a:spLocks noChangeArrowheads="1"/>
            </p:cNvSpPr>
            <p:nvPr/>
          </p:nvSpPr>
          <p:spPr bwMode="auto">
            <a:xfrm>
              <a:off x="2545907" y="3513693"/>
              <a:ext cx="439409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GazFeature(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str</a:t>
              </a:r>
              <a:r>
                <a:rPr lang="en-US" sz="3200">
                  <a:latin typeface="Calibri" pitchFamily="34" charset="0"/>
                </a:rPr>
                <a:t>) :=</a:t>
              </a:r>
            </a:p>
          </p:txBody>
        </p:sp>
        <p:sp>
          <p:nvSpPr>
            <p:cNvPr id="93190" name="TextBox 19"/>
            <p:cNvSpPr txBox="1">
              <a:spLocks noChangeArrowheads="1"/>
            </p:cNvSpPr>
            <p:nvPr/>
          </p:nvSpPr>
          <p:spPr bwMode="auto">
            <a:xfrm>
              <a:off x="6002621" y="3316160"/>
              <a:ext cx="475381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Calibri" pitchFamily="34" charset="0"/>
                </a:rPr>
                <a:t>1     IF 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str</a:t>
              </a:r>
              <a:r>
                <a:rPr lang="en-US" sz="3200">
                  <a:latin typeface="Calibri" pitchFamily="34" charset="0"/>
                </a:rPr>
                <a:t> IN GAZ</a:t>
              </a:r>
            </a:p>
            <a:p>
              <a:r>
                <a:rPr lang="en-US" sz="3200">
                  <a:latin typeface="Calibri" pitchFamily="34" charset="0"/>
                </a:rPr>
                <a:t>0     OTHERWISE</a:t>
              </a: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5578024" y="3068957"/>
              <a:ext cx="374649" cy="15716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smtClean="0"/>
              <a:t>What about Llanfair­pwllgwyngyll­gogery­chwyrn­drobwll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CA65-68A3-4A57-B162-F2090D68F77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95235" name="TextBox 13"/>
          <p:cNvSpPr txBox="1">
            <a:spLocks noChangeArrowheads="1"/>
          </p:cNvSpPr>
          <p:nvPr/>
        </p:nvSpPr>
        <p:spPr bwMode="auto">
          <a:xfrm>
            <a:off x="838200" y="1951038"/>
            <a:ext cx="10652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Problem</a:t>
            </a:r>
            <a:r>
              <a:rPr lang="en-US" sz="3200">
                <a:latin typeface="Calibri" pitchFamily="34" charset="0"/>
              </a:rPr>
              <a:t>: P</a:t>
            </a:r>
            <a:r>
              <a:rPr lang="en-US" sz="3200" baseline="-25000">
                <a:latin typeface="Calibri" pitchFamily="34" charset="0"/>
              </a:rPr>
              <a:t>spelling</a:t>
            </a:r>
            <a:r>
              <a:rPr lang="en-US" sz="3200">
                <a:latin typeface="Calibri" pitchFamily="34" charset="0"/>
              </a:rPr>
              <a:t>(L, l, a, n, f, a, i, r, p, w, l, l, </a:t>
            </a:r>
            <a:r>
              <a:rPr lang="mr-IN" sz="3200">
                <a:latin typeface="Calibri" pitchFamily="34" charset="0"/>
                <a:ea typeface="Mangal"/>
                <a:cs typeface="Mangal"/>
              </a:rPr>
              <a:t>…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|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y =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 loc</a:t>
            </a:r>
            <a:r>
              <a:rPr lang="en-US" sz="3200">
                <a:latin typeface="Calibri" pitchFamily="34" charset="0"/>
              </a:rPr>
              <a:t>) is </a:t>
            </a:r>
            <a:r>
              <a:rPr lang="en-US" sz="3200" u="sng">
                <a:latin typeface="Calibri" pitchFamily="34" charset="0"/>
              </a:rPr>
              <a:t>tiny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Even a weirdly spelled name is still a name, if it’s in gazetteer! </a:t>
            </a:r>
          </a:p>
          <a:p>
            <a:endParaRPr lang="en-US" sz="3200">
              <a:latin typeface="Calibri" pitchFamily="34" charset="0"/>
            </a:endParaRPr>
          </a:p>
        </p:txBody>
      </p:sp>
      <p:sp>
        <p:nvSpPr>
          <p:cNvPr id="95236" name="TextBox 18"/>
          <p:cNvSpPr txBox="1">
            <a:spLocks noChangeArrowheads="1"/>
          </p:cNvSpPr>
          <p:nvPr/>
        </p:nvSpPr>
        <p:spPr bwMode="auto">
          <a:xfrm>
            <a:off x="2219325" y="3857625"/>
            <a:ext cx="439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GazFeature(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str</a:t>
            </a:r>
            <a:r>
              <a:rPr lang="en-US" sz="3200">
                <a:latin typeface="Calibri" pitchFamily="34" charset="0"/>
              </a:rPr>
              <a:t>) :=</a:t>
            </a:r>
          </a:p>
        </p:txBody>
      </p:sp>
      <p:sp>
        <p:nvSpPr>
          <p:cNvPr id="95237" name="TextBox 19"/>
          <p:cNvSpPr txBox="1">
            <a:spLocks noChangeArrowheads="1"/>
          </p:cNvSpPr>
          <p:nvPr/>
        </p:nvSpPr>
        <p:spPr bwMode="auto">
          <a:xfrm>
            <a:off x="5675313" y="3660775"/>
            <a:ext cx="47545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     IF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str</a:t>
            </a:r>
            <a:r>
              <a:rPr lang="en-US" sz="3200">
                <a:latin typeface="Calibri" pitchFamily="34" charset="0"/>
              </a:rPr>
              <a:t> IN GAZ</a:t>
            </a:r>
          </a:p>
          <a:p>
            <a:r>
              <a:rPr lang="en-US" sz="3200">
                <a:latin typeface="Calibri" pitchFamily="34" charset="0"/>
              </a:rPr>
              <a:t>0     OTHERWISE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5251450" y="3413125"/>
            <a:ext cx="374650" cy="157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473075" y="2841625"/>
            <a:ext cx="11017250" cy="23717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Can we account for this in generative model?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Stochastic Memoization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0B870-1AE3-4232-846D-D64051E9F09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grpSp>
        <p:nvGrpSpPr>
          <p:cNvPr id="97283" name="Group 15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286" name="TextBox 19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8838" y="1584325"/>
            <a:ext cx="5748337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With probability </a:t>
            </a:r>
            <a:r>
              <a:rPr lang="el-GR" sz="3200" b="1" dirty="0">
                <a:latin typeface="+mn-lt"/>
                <a:cs typeface="+mn-cs"/>
              </a:rPr>
              <a:t>α</a:t>
            </a:r>
            <a:r>
              <a:rPr lang="en-US" sz="3200" b="1" dirty="0"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Sample an existing word in the gazetteer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E.g. 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Llanfairpwllgwyngyll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</a:t>
            </a:r>
            <a:r>
              <a:rPr lang="en-US" u="sng" smtClean="0"/>
              <a:t>Stochastic</a:t>
            </a:r>
            <a:r>
              <a:rPr lang="en-US" smtClean="0"/>
              <a:t> Memoization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AC783-CB07-4A0D-8E54-763AC52A30B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grpSp>
        <p:nvGrpSpPr>
          <p:cNvPr id="99331" name="Group 15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334" name="TextBox 19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8838" y="1584325"/>
            <a:ext cx="5748337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With probability </a:t>
            </a:r>
            <a:r>
              <a:rPr lang="el-GR" sz="3200" b="1" dirty="0">
                <a:latin typeface="+mn-lt"/>
                <a:cs typeface="+mn-cs"/>
              </a:rPr>
              <a:t>α</a:t>
            </a:r>
            <a:r>
              <a:rPr lang="en-US" sz="3200" b="1" dirty="0"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Sample an existing word in the gazetteer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E.g. 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Llanfairpwllgwyngyll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With probability 1 </a:t>
            </a:r>
            <a:r>
              <a:rPr lang="mr-IN" sz="3200" b="1" dirty="0">
                <a:latin typeface="+mn-lt"/>
                <a:cs typeface="+mn-cs"/>
              </a:rPr>
              <a:t>–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l-GR" sz="3200" b="1" dirty="0">
                <a:latin typeface="+mn-lt"/>
                <a:cs typeface="+mn-cs"/>
              </a:rPr>
              <a:t>α</a:t>
            </a:r>
            <a:r>
              <a:rPr lang="en-US" sz="3200" b="1" dirty="0"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Spell a new word character-by-character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E.g. “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Townville”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</a:t>
            </a:r>
            <a:r>
              <a:rPr lang="en-US" u="sng" smtClean="0"/>
              <a:t>Stochastic</a:t>
            </a:r>
            <a:r>
              <a:rPr lang="en-US" smtClean="0"/>
              <a:t> Memoization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E800D-F0B1-4144-A2E7-46460554D716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01379" name="TextBox 13"/>
          <p:cNvSpPr txBox="1">
            <a:spLocks noChangeArrowheads="1"/>
          </p:cNvSpPr>
          <p:nvPr/>
        </p:nvSpPr>
        <p:spPr bwMode="auto">
          <a:xfrm>
            <a:off x="1481138" y="5984875"/>
            <a:ext cx="974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alibri" pitchFamily="34" charset="0"/>
              </a:rPr>
              <a:t>α</a:t>
            </a:r>
            <a:r>
              <a:rPr lang="en-US" sz="3200">
                <a:latin typeface="Calibri" pitchFamily="34" charset="0"/>
              </a:rPr>
              <a:t> P</a:t>
            </a:r>
            <a:r>
              <a:rPr lang="en-US" sz="3200" baseline="-25000">
                <a:latin typeface="Calibri" pitchFamily="34" charset="0"/>
              </a:rPr>
              <a:t>cache</a:t>
            </a:r>
            <a:r>
              <a:rPr lang="en-US" sz="3200">
                <a:latin typeface="Calibri" pitchFamily="34" charset="0"/>
              </a:rPr>
              <a:t>(word) + (</a:t>
            </a:r>
            <a:r>
              <a:rPr lang="en-US" sz="3200" b="1">
                <a:latin typeface="Calibri" pitchFamily="34" charset="0"/>
              </a:rPr>
              <a:t>1 </a:t>
            </a:r>
            <a:r>
              <a:rPr lang="mr-IN" sz="3200" b="1">
                <a:latin typeface="Calibri" pitchFamily="34" charset="0"/>
                <a:ea typeface="Mangal"/>
                <a:cs typeface="Mangal"/>
              </a:rPr>
              <a:t>–</a:t>
            </a:r>
            <a:r>
              <a:rPr lang="en-US" sz="3200" b="1">
                <a:latin typeface="Calibri" pitchFamily="34" charset="0"/>
              </a:rPr>
              <a:t> </a:t>
            </a:r>
            <a:r>
              <a:rPr lang="el-GR" sz="3200" b="1">
                <a:latin typeface="Calibri" pitchFamily="34" charset="0"/>
              </a:rPr>
              <a:t>α</a:t>
            </a:r>
            <a:r>
              <a:rPr lang="en-US" sz="3200">
                <a:latin typeface="Calibri" pitchFamily="34" charset="0"/>
              </a:rPr>
              <a:t>) P</a:t>
            </a:r>
            <a:r>
              <a:rPr lang="en-US" sz="3200" baseline="-25000">
                <a:latin typeface="Calibri" pitchFamily="34" charset="0"/>
              </a:rPr>
              <a:t>spelling</a:t>
            </a:r>
            <a:r>
              <a:rPr lang="en-US" sz="3200">
                <a:latin typeface="Calibri" pitchFamily="34" charset="0"/>
              </a:rPr>
              <a:t>(x = w, o, r, d | y = label)</a:t>
            </a:r>
          </a:p>
        </p:txBody>
      </p:sp>
      <p:grpSp>
        <p:nvGrpSpPr>
          <p:cNvPr id="101380" name="Group 15"/>
          <p:cNvGrpSpPr>
            <a:grpSpLocks/>
          </p:cNvGrpSpPr>
          <p:nvPr/>
        </p:nvGrpSpPr>
        <p:grpSpPr bwMode="auto">
          <a:xfrm>
            <a:off x="309563" y="1592263"/>
            <a:ext cx="3830637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99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383" name="TextBox 19"/>
            <p:cNvSpPr txBox="1">
              <a:spLocks noChangeArrowheads="1"/>
            </p:cNvSpPr>
            <p:nvPr/>
          </p:nvSpPr>
          <p:spPr bwMode="auto">
            <a:xfrm>
              <a:off x="309999" y="3111059"/>
              <a:ext cx="3769849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Gazetteer</a:t>
              </a:r>
            </a:p>
            <a:p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3200">
                  <a:latin typeface="Calibri" pitchFamily="34" charset="0"/>
                </a:rPr>
                <a:t>Jackson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3200">
                  <a:latin typeface="Calibri" pitchFamily="34" charset="0"/>
                </a:rPr>
                <a:t>New York</a:t>
              </a:r>
            </a:p>
            <a:p>
              <a:r>
                <a:rPr lang="en-US" sz="3200">
                  <a:latin typeface="Calibri" pitchFamily="34" charset="0"/>
                </a:rPr>
                <a:t>Allen</a:t>
              </a:r>
              <a:r>
                <a:rPr lang="en-US" sz="32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8838" y="1584325"/>
            <a:ext cx="5748337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With probability </a:t>
            </a:r>
            <a:r>
              <a:rPr lang="el-GR" sz="3200" b="1" dirty="0">
                <a:latin typeface="+mn-lt"/>
                <a:cs typeface="+mn-cs"/>
              </a:rPr>
              <a:t>α</a:t>
            </a:r>
            <a:r>
              <a:rPr lang="en-US" sz="3200" b="1" dirty="0"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Sample an existing word in the gazetteer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E.g. 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Llanfairpwllgwyngyll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With probability 1 </a:t>
            </a:r>
            <a:r>
              <a:rPr lang="mr-IN" sz="3200" b="1" dirty="0">
                <a:latin typeface="+mn-lt"/>
                <a:cs typeface="+mn-cs"/>
              </a:rPr>
              <a:t>–</a:t>
            </a:r>
            <a:r>
              <a:rPr lang="en-US" sz="3200" b="1" dirty="0">
                <a:latin typeface="+mn-lt"/>
                <a:cs typeface="+mn-cs"/>
              </a:rPr>
              <a:t> </a:t>
            </a:r>
            <a:r>
              <a:rPr lang="el-GR" sz="3200" b="1" dirty="0">
                <a:latin typeface="+mn-lt"/>
                <a:cs typeface="+mn-cs"/>
              </a:rPr>
              <a:t>α</a:t>
            </a:r>
            <a:r>
              <a:rPr lang="en-US" sz="3200" b="1" dirty="0">
                <a:latin typeface="+mn-lt"/>
                <a:cs typeface="+mn-cs"/>
              </a:rPr>
              <a:t>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Spell a new word character-by-character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E.g. “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Townville”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&amp; Trade-offs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69925" y="1825625"/>
            <a:ext cx="5349875" cy="43513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u="sng" dirty="0" smtClean="0"/>
              <a:t>Condition on the Gazetteer</a:t>
            </a: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Fewer independence assumptions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G</a:t>
            </a:r>
            <a:r>
              <a:rPr lang="en-US" sz="3200" dirty="0" smtClean="0"/>
              <a:t>azetteer features: may </a:t>
            </a:r>
            <a:r>
              <a:rPr lang="en-US" sz="3200" dirty="0" err="1" smtClean="0"/>
              <a:t>overfit</a:t>
            </a: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Does not model the gazetteer; needs annotated data to learn spelling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35713" y="1847850"/>
            <a:ext cx="5181600" cy="43513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u="sng" dirty="0" smtClean="0"/>
              <a:t>Generate the Gazetteer</a:t>
            </a:r>
            <a:endParaRPr lang="en-US" sz="3200" u="sng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M</a:t>
            </a:r>
            <a:r>
              <a:rPr lang="en-US" sz="3200" dirty="0" smtClean="0"/>
              <a:t>ore independence assumptions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 smtClean="0"/>
              <a:t>Gazetteer is data</a:t>
            </a:r>
            <a:r>
              <a:rPr lang="en-US" sz="3200" dirty="0" smtClean="0"/>
              <a:t>: no overfitting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/>
              <a:t>Learns spelling from gazetteers; no need for supervised data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58A50-9A4F-4272-A59A-D5305DAF09FB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PART IV</a:t>
            </a:r>
            <a:r>
              <a:rPr lang="en-US" smtClean="0"/>
              <a:t>: EXPERIMENTS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dirty="0"/>
              <a:t>LOW-RESOURCE NAMED-ENTITY RECOGNITION </a:t>
            </a:r>
            <a:r>
              <a:rPr lang="en-US" sz="3600" dirty="0" smtClean="0"/>
              <a:t>+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600" dirty="0" smtClean="0"/>
              <a:t>PART-OF-SPEECH INDUCTION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E2D12-1CC5-42F1-BB6B-D341E8A1415E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ernate Process 21"/>
          <p:cNvSpPr/>
          <p:nvPr/>
        </p:nvSpPr>
        <p:spPr>
          <a:xfrm>
            <a:off x="4981575" y="4738688"/>
            <a:ext cx="6699250" cy="98107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lternate Process 19"/>
          <p:cNvSpPr/>
          <p:nvPr/>
        </p:nvSpPr>
        <p:spPr>
          <a:xfrm>
            <a:off x="4652963" y="2270125"/>
            <a:ext cx="6700837" cy="97948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Talk in One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793E-AE38-4830-88C2-384267E867A6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4818063" y="1671638"/>
            <a:ext cx="10328275" cy="4827587"/>
            <a:chOff x="2394858" y="1690688"/>
            <a:chExt cx="10329492" cy="4827365"/>
          </a:xfrm>
        </p:grpSpPr>
        <p:grpSp>
          <p:nvGrpSpPr>
            <p:cNvPr id="21513" name="Group 3"/>
            <p:cNvGrpSpPr>
              <a:grpSpLocks/>
            </p:cNvGrpSpPr>
            <p:nvPr/>
          </p:nvGrpSpPr>
          <p:grpSpPr bwMode="auto">
            <a:xfrm>
              <a:off x="3963449" y="1690688"/>
              <a:ext cx="3862330" cy="2367253"/>
              <a:chOff x="278657" y="1812321"/>
              <a:chExt cx="3862330" cy="3984792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278701" y="1812321"/>
                <a:ext cx="3675495" cy="3695531"/>
              </a:xfrm>
              <a:prstGeom prst="foldedCorner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5"/>
              <p:cNvSpPr txBox="1">
                <a:spLocks noChangeArrowheads="1"/>
              </p:cNvSpPr>
              <p:nvPr/>
            </p:nvSpPr>
            <p:spPr bwMode="auto">
              <a:xfrm>
                <a:off x="371138" y="1859708"/>
                <a:ext cx="3769849" cy="3937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 u="sng">
                    <a:latin typeface="Calibri" pitchFamily="34" charset="0"/>
                  </a:rPr>
                  <a:t>Gazetteer</a:t>
                </a:r>
              </a:p>
              <a:p>
                <a:r>
                  <a:rPr lang="en-US" sz="3200">
                    <a:latin typeface="Calibri" pitchFamily="34" charset="0"/>
                  </a:rPr>
                  <a:t>Llanfairpwllgwyngyll</a:t>
                </a:r>
              </a:p>
              <a:p>
                <a:r>
                  <a:rPr lang="en-US" sz="3200">
                    <a:latin typeface="Calibri" pitchFamily="34" charset="0"/>
                  </a:rPr>
                  <a:t>Jacksonville</a:t>
                </a:r>
              </a:p>
              <a:p>
                <a:r>
                  <a:rPr lang="mr-IN" sz="3200">
                    <a:latin typeface="Calibri" pitchFamily="34" charset="0"/>
                    <a:ea typeface="Mangal"/>
                    <a:cs typeface="Mangal"/>
                  </a:rPr>
                  <a:t>…</a:t>
                </a:r>
                <a:endParaRPr lang="en-US" sz="3200">
                  <a:latin typeface="Calibri" pitchFamily="34" charset="0"/>
                </a:endParaRPr>
              </a:p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2394858" y="2336152"/>
              <a:ext cx="97971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>
                  <a:latin typeface="Calibri" pitchFamily="34" charset="0"/>
                </a:rPr>
                <a:t>P</a:t>
              </a:r>
              <a:r>
                <a:rPr lang="el-GR" sz="4800" b="1" baseline="-25000">
                  <a:latin typeface="Calibri" pitchFamily="34" charset="0"/>
                </a:rPr>
                <a:t>θ</a:t>
              </a:r>
              <a:r>
                <a:rPr lang="en-US" sz="4800">
                  <a:latin typeface="Calibri" pitchFamily="34" charset="0"/>
                </a:rPr>
                <a:t>(</a:t>
              </a:r>
              <a:r>
                <a:rPr lang="en-US" sz="4800" b="1">
                  <a:latin typeface="Calibri" pitchFamily="34" charset="0"/>
                </a:rPr>
                <a:t>y</a:t>
              </a:r>
              <a:r>
                <a:rPr lang="en-US" sz="4800">
                  <a:latin typeface="Calibri" pitchFamily="34" charset="0"/>
                </a:rPr>
                <a:t> </a:t>
              </a:r>
              <a:r>
                <a:rPr lang="en-US" sz="4800" b="1">
                  <a:latin typeface="Calibri" pitchFamily="34" charset="0"/>
                </a:rPr>
                <a:t>|  </a:t>
              </a:r>
              <a:r>
                <a:rPr lang="en-US" sz="4800">
                  <a:latin typeface="Calibri" pitchFamily="34" charset="0"/>
                </a:rPr>
                <a:t>                           , </a:t>
              </a:r>
              <a:r>
                <a:rPr lang="en-US" sz="4800" b="1">
                  <a:latin typeface="Calibri" pitchFamily="34" charset="0"/>
                </a:rPr>
                <a:t>x</a:t>
              </a:r>
              <a:r>
                <a:rPr lang="en-US" sz="4800">
                  <a:latin typeface="Calibri" pitchFamily="34" charset="0"/>
                </a:rPr>
                <a:t>)</a:t>
              </a:r>
            </a:p>
          </p:txBody>
        </p:sp>
        <p:grpSp>
          <p:nvGrpSpPr>
            <p:cNvPr id="21515" name="Group 8"/>
            <p:cNvGrpSpPr>
              <a:grpSpLocks/>
            </p:cNvGrpSpPr>
            <p:nvPr/>
          </p:nvGrpSpPr>
          <p:grpSpPr bwMode="auto">
            <a:xfrm>
              <a:off x="3963449" y="4150800"/>
              <a:ext cx="3862330" cy="2367253"/>
              <a:chOff x="278657" y="1812321"/>
              <a:chExt cx="3862330" cy="3984792"/>
            </a:xfrm>
          </p:grpSpPr>
          <p:sp>
            <p:nvSpPr>
              <p:cNvPr id="10" name="Folded Corner 9"/>
              <p:cNvSpPr/>
              <p:nvPr/>
            </p:nvSpPr>
            <p:spPr>
              <a:xfrm>
                <a:off x="278701" y="1812994"/>
                <a:ext cx="3675495" cy="3695531"/>
              </a:xfrm>
              <a:prstGeom prst="foldedCorner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18" name="TextBox 10"/>
              <p:cNvSpPr txBox="1">
                <a:spLocks noChangeArrowheads="1"/>
              </p:cNvSpPr>
              <p:nvPr/>
            </p:nvSpPr>
            <p:spPr bwMode="auto">
              <a:xfrm>
                <a:off x="371138" y="1859708"/>
                <a:ext cx="3769849" cy="3937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b="1" u="sng">
                    <a:latin typeface="Calibri" pitchFamily="34" charset="0"/>
                  </a:rPr>
                  <a:t>Gazetteer</a:t>
                </a:r>
              </a:p>
              <a:p>
                <a:r>
                  <a:rPr lang="en-US" sz="3200">
                    <a:latin typeface="Calibri" pitchFamily="34" charset="0"/>
                  </a:rPr>
                  <a:t>Llanfairpwllgwyngyll</a:t>
                </a:r>
              </a:p>
              <a:p>
                <a:r>
                  <a:rPr lang="en-US" sz="3200">
                    <a:latin typeface="Calibri" pitchFamily="34" charset="0"/>
                  </a:rPr>
                  <a:t>Jacksonville</a:t>
                </a:r>
              </a:p>
              <a:p>
                <a:r>
                  <a:rPr lang="mr-IN" sz="3200">
                    <a:latin typeface="Calibri" pitchFamily="34" charset="0"/>
                    <a:ea typeface="Mangal"/>
                    <a:cs typeface="Mangal"/>
                  </a:rPr>
                  <a:t>…</a:t>
                </a:r>
                <a:endParaRPr lang="en-US" sz="3200">
                  <a:latin typeface="Calibri" pitchFamily="34" charset="0"/>
                </a:endParaRPr>
              </a:p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1516" name="TextBox 11"/>
            <p:cNvSpPr txBox="1">
              <a:spLocks noChangeArrowheads="1"/>
            </p:cNvSpPr>
            <p:nvPr/>
          </p:nvSpPr>
          <p:spPr bwMode="auto">
            <a:xfrm>
              <a:off x="2927208" y="4796264"/>
              <a:ext cx="97971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>
                  <a:latin typeface="Calibri" pitchFamily="34" charset="0"/>
                </a:rPr>
                <a:t>P</a:t>
              </a:r>
              <a:r>
                <a:rPr lang="el-GR" sz="4800" b="1" baseline="-25000">
                  <a:latin typeface="Calibri" pitchFamily="34" charset="0"/>
                </a:rPr>
                <a:t>θ</a:t>
              </a:r>
              <a:r>
                <a:rPr lang="en-US" sz="4800">
                  <a:latin typeface="Calibri" pitchFamily="34" charset="0"/>
                </a:rPr>
                <a:t>(                             </a:t>
              </a:r>
              <a:r>
                <a:rPr lang="en-US" sz="4800" b="1">
                  <a:latin typeface="Calibri" pitchFamily="34" charset="0"/>
                </a:rPr>
                <a:t>,</a:t>
              </a:r>
              <a:r>
                <a:rPr lang="en-US" sz="4800">
                  <a:latin typeface="Calibri" pitchFamily="34" charset="0"/>
                </a:rPr>
                <a:t> </a:t>
              </a:r>
              <a:r>
                <a:rPr lang="en-US" sz="4800" b="1">
                  <a:latin typeface="Calibri" pitchFamily="34" charset="0"/>
                </a:rPr>
                <a:t>x</a:t>
              </a:r>
              <a:r>
                <a:rPr lang="en-US" sz="4800">
                  <a:latin typeface="Calibri" pitchFamily="34" charset="0"/>
                </a:rPr>
                <a:t>, </a:t>
              </a:r>
              <a:r>
                <a:rPr lang="en-US" sz="4800" b="1">
                  <a:latin typeface="Calibri" pitchFamily="34" charset="0"/>
                </a:rPr>
                <a:t>y</a:t>
              </a:r>
              <a:r>
                <a:rPr lang="en-US" sz="480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1510" name="TextBox 17"/>
          <p:cNvSpPr txBox="1">
            <a:spLocks noChangeArrowheads="1"/>
          </p:cNvSpPr>
          <p:nvPr/>
        </p:nvSpPr>
        <p:spPr bwMode="auto">
          <a:xfrm>
            <a:off x="417513" y="2508250"/>
            <a:ext cx="39798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latin typeface="Calibri" pitchFamily="34" charset="0"/>
              </a:rPr>
              <a:t>Don’t</a:t>
            </a:r>
            <a:r>
              <a:rPr lang="en-US" sz="3600">
                <a:latin typeface="Calibri" pitchFamily="34" charset="0"/>
              </a:rPr>
              <a:t> </a:t>
            </a:r>
            <a:r>
              <a:rPr lang="en-US" sz="3600" b="1">
                <a:solidFill>
                  <a:schemeClr val="accent1"/>
                </a:solidFill>
                <a:latin typeface="Calibri" pitchFamily="34" charset="0"/>
              </a:rPr>
              <a:t>Condition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r>
              <a:rPr lang="en-US" sz="3600">
                <a:latin typeface="Calibri" pitchFamily="34" charset="0"/>
              </a:rPr>
              <a:t>on the gazetteer:</a:t>
            </a:r>
          </a:p>
          <a:p>
            <a:endParaRPr lang="en-US" sz="3600">
              <a:latin typeface="Calibri" pitchFamily="34" charset="0"/>
            </a:endParaRPr>
          </a:p>
          <a:p>
            <a:r>
              <a:rPr lang="en-US" sz="3600" b="1" u="sng">
                <a:latin typeface="Calibri" pitchFamily="34" charset="0"/>
              </a:rPr>
              <a:t>Do</a:t>
            </a:r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 Generate </a:t>
            </a:r>
            <a:r>
              <a:rPr lang="en-US" sz="3600">
                <a:latin typeface="Calibri" pitchFamily="34" charset="0"/>
              </a:rPr>
              <a:t>the gazetteer!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711575" y="2727325"/>
            <a:ext cx="941388" cy="14128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59113" y="4776788"/>
            <a:ext cx="1758950" cy="415925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1: Low-Resource 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Language: </a:t>
            </a:r>
            <a:r>
              <a:rPr lang="en-US" b="1" dirty="0" smtClean="0"/>
              <a:t>Turkish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Baseline: </a:t>
            </a:r>
            <a:r>
              <a:rPr lang="en-US" b="1" dirty="0" smtClean="0"/>
              <a:t>CRF with gazetteer features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vary:</a:t>
            </a: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Supervision: </a:t>
            </a:r>
            <a:r>
              <a:rPr lang="en-US" b="1" dirty="0"/>
              <a:t>1 to 500 </a:t>
            </a:r>
            <a:r>
              <a:rPr lang="en-US" b="1" dirty="0" smtClean="0"/>
              <a:t>sentences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Gazetteers size: </a:t>
            </a:r>
            <a:r>
              <a:rPr lang="en-US" b="1" dirty="0" smtClean="0"/>
              <a:t>10, 100, 1000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For each type: </a:t>
            </a:r>
            <a:r>
              <a:rPr lang="en-US" b="1" dirty="0" smtClean="0">
                <a:solidFill>
                  <a:schemeClr val="accent1"/>
                </a:solidFill>
              </a:rPr>
              <a:t>person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location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4"/>
                </a:solidFill>
              </a:rPr>
              <a:t>organization</a:t>
            </a:r>
            <a:r>
              <a:rPr lang="en-US" dirty="0" smtClean="0"/>
              <a:t>, </a:t>
            </a:r>
            <a:r>
              <a:rPr lang="en-US" b="1" dirty="0" smtClean="0"/>
              <a:t>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9908-3830-4EF0-BF81-50E79863FACC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1A20A-CC73-4EB8-9F60-40560FDBE18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1075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74613"/>
            <a:ext cx="9667875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2987675" y="6308725"/>
            <a:ext cx="686435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NUMBER OF LABELED SENTENCES FOR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6863" y="2205038"/>
            <a:ext cx="506412" cy="261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525" name="TextBox 4"/>
          <p:cNvSpPr txBox="1">
            <a:spLocks noChangeArrowheads="1"/>
          </p:cNvSpPr>
          <p:nvPr/>
        </p:nvSpPr>
        <p:spPr bwMode="auto">
          <a:xfrm>
            <a:off x="271463" y="2928938"/>
            <a:ext cx="1916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F1 of model</a:t>
            </a:r>
          </a:p>
          <a:p>
            <a:pPr algn="ctr"/>
            <a:r>
              <a:rPr lang="en-US" sz="2400" b="1">
                <a:latin typeface="Calibri" pitchFamily="34" charset="0"/>
              </a:rPr>
              <a:t>minus</a:t>
            </a:r>
          </a:p>
          <a:p>
            <a:pPr algn="ctr"/>
            <a:r>
              <a:rPr lang="en-US" sz="2400">
                <a:latin typeface="Calibri" pitchFamily="34" charset="0"/>
              </a:rPr>
              <a:t>F1 of baseline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2: Part-of-Speech Induction</a:t>
            </a:r>
          </a:p>
        </p:txBody>
      </p:sp>
      <p:sp>
        <p:nvSpPr>
          <p:cNvPr id="1095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Wiktionary entries as a “gazetteer”</a:t>
            </a:r>
          </a:p>
          <a:p>
            <a:pPr lvl="1"/>
            <a:r>
              <a:rPr lang="en-US" smtClean="0"/>
              <a:t>(Incomplete) dictionary: words and their parts-of-speech</a:t>
            </a:r>
          </a:p>
          <a:p>
            <a:r>
              <a:rPr lang="en-US" smtClean="0"/>
              <a:t>Baseline: </a:t>
            </a:r>
            <a:r>
              <a:rPr lang="en-US" b="1" smtClean="0"/>
              <a:t>HMM trained with EM </a:t>
            </a:r>
            <a:r>
              <a:rPr lang="en-US" smtClean="0"/>
              <a:t>(Li et al., 2012)</a:t>
            </a:r>
          </a:p>
          <a:p>
            <a:pPr lvl="1"/>
            <a:r>
              <a:rPr lang="en-US" b="1" smtClean="0"/>
              <a:t>dictionary as constraints </a:t>
            </a:r>
            <a:r>
              <a:rPr lang="en-US" smtClean="0"/>
              <a:t>on</a:t>
            </a:r>
            <a:r>
              <a:rPr lang="en-US" b="1" smtClean="0"/>
              <a:t> </a:t>
            </a:r>
            <a:r>
              <a:rPr lang="en-US" smtClean="0"/>
              <a:t>possible parts-of-speech for each word type</a:t>
            </a:r>
          </a:p>
          <a:p>
            <a:r>
              <a:rPr lang="en-US" smtClean="0"/>
              <a:t>Data: CoNLL-X and CoNLL 2007 languages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B70DB-6250-449A-9C23-B9C12BD7E89F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9675" y="709613"/>
          <a:ext cx="9632950" cy="5837237"/>
        </p:xfrm>
        <a:graphic>
          <a:graphicData uri="http://schemas.openxmlformats.org/presentationml/2006/ole">
            <p:oleObj spid="_x0000_s111617" r:id="rId4" imgW="9638611" imgH="584047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BF64D-A34E-4F45-9C4F-D4E12F14767D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ideas / take-aways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885488" cy="43513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Discriminative training has </a:t>
            </a:r>
            <a:r>
              <a:rPr lang="en-US" b="1" dirty="0" smtClean="0"/>
              <a:t>intrinsic limitations </a:t>
            </a:r>
            <a:r>
              <a:rPr lang="en-US" dirty="0" smtClean="0"/>
              <a:t>when incorporating gazetteers or other lexical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olution: use a </a:t>
            </a:r>
            <a:r>
              <a:rPr lang="en-US" b="1" dirty="0" smtClean="0"/>
              <a:t>generative model</a:t>
            </a:r>
            <a:r>
              <a:rPr lang="en-US" dirty="0"/>
              <a:t> </a:t>
            </a:r>
            <a:r>
              <a:rPr lang="en-US" dirty="0" smtClean="0"/>
              <a:t>and treat gazetteer entries as </a:t>
            </a:r>
            <a:r>
              <a:rPr lang="en-US" b="1" dirty="0" smtClean="0"/>
              <a:t>ordinary observations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Pick your favorite rich generative model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Low-resource (this paper): Bayesian </a:t>
            </a:r>
            <a:r>
              <a:rPr lang="en-US" dirty="0" err="1" smtClean="0"/>
              <a:t>backoff</a:t>
            </a:r>
            <a:r>
              <a:rPr lang="en-US" dirty="0" smtClean="0"/>
              <a:t> via Pitman-</a:t>
            </a:r>
            <a:r>
              <a:rPr lang="en-US" dirty="0" err="1" smtClean="0"/>
              <a:t>Yor</a:t>
            </a:r>
            <a:r>
              <a:rPr lang="en-US" dirty="0" smtClean="0"/>
              <a:t> processes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High-resource: LSTM language model + LSTM spelling model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Experiments with more languages in the paper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Code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github.com/noa/bayesner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5A2A-799A-48BC-89CA-9CBBABA333F8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288" y="3370263"/>
            <a:ext cx="5713412" cy="266065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7DF7E-5355-4C04-86C5-96AD2D12F17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grpSp>
        <p:nvGrpSpPr>
          <p:cNvPr id="115715" name="Group 12"/>
          <p:cNvGrpSpPr>
            <a:grpSpLocks/>
          </p:cNvGrpSpPr>
          <p:nvPr/>
        </p:nvGrpSpPr>
        <p:grpSpPr bwMode="auto">
          <a:xfrm>
            <a:off x="708025" y="3370263"/>
            <a:ext cx="4843463" cy="2740025"/>
            <a:chOff x="709575" y="3677377"/>
            <a:chExt cx="4066242" cy="2313638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207"/>
              <a:ext cx="2856099" cy="2215785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724" name="TextBox 7"/>
            <p:cNvSpPr txBox="1">
              <a:spLocks noChangeArrowheads="1"/>
            </p:cNvSpPr>
            <p:nvPr/>
          </p:nvSpPr>
          <p:spPr bwMode="auto">
            <a:xfrm>
              <a:off x="709575" y="3677377"/>
              <a:ext cx="4066242" cy="231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u="sng">
                  <a:latin typeface="Calibri" pitchFamily="34" charset="0"/>
                </a:rPr>
                <a:t>Explorer’s Gazetteer</a:t>
              </a:r>
            </a:p>
            <a:p>
              <a:endParaRPr lang="en-US" sz="2800" b="1" u="sng">
                <a:latin typeface="Calibri" pitchFamily="34" charset="0"/>
              </a:endParaRPr>
            </a:p>
            <a:p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Llanfairpwllgwyngyll</a:t>
              </a:r>
            </a:p>
            <a:p>
              <a:r>
                <a:rPr lang="en-US" sz="2800">
                  <a:latin typeface="Calibri" pitchFamily="34" charset="0"/>
                </a:rPr>
                <a:t>Allen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  <a:p>
              <a:r>
                <a:rPr lang="en-US" sz="2800">
                  <a:latin typeface="Calibri" pitchFamily="34" charset="0"/>
                </a:rPr>
                <a:t>Green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ville</a:t>
              </a:r>
            </a:p>
            <a:p>
              <a:r>
                <a:rPr lang="en-US" sz="2800">
                  <a:latin typeface="Calibri" pitchFamily="34" charset="0"/>
                </a:rPr>
                <a:t>George</a:t>
              </a:r>
              <a:r>
                <a:rPr lang="en-US" sz="2800" b="1">
                  <a:solidFill>
                    <a:srgbClr val="C00000"/>
                  </a:solidFill>
                  <a:latin typeface="Calibri" pitchFamily="34" charset="0"/>
                </a:rPr>
                <a:t>town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1488" y="3395663"/>
            <a:ext cx="59436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+mn-lt"/>
                <a:cs typeface="+mn-cs"/>
              </a:rPr>
              <a:t>Explorer’s Diary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known </a:t>
            </a:r>
            <a:r>
              <a:rPr lang="en-US" sz="2800" dirty="0">
                <a:latin typeface="+mn-lt"/>
                <a:cs typeface="+mn-cs"/>
              </a:rPr>
              <a:t>as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Llanfairpwllgwyngyll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he went to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Townville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mr-IN" sz="2800" dirty="0">
                <a:latin typeface="+mn-lt"/>
                <a:cs typeface="+mn-cs"/>
              </a:rPr>
              <a:t>…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+mn-lt"/>
                <a:cs typeface="+mn-cs"/>
              </a:rPr>
              <a:t>S</a:t>
            </a:r>
            <a:r>
              <a:rPr lang="en-US" sz="2800" dirty="0">
                <a:latin typeface="+mn-lt"/>
                <a:cs typeface="+mn-cs"/>
              </a:rPr>
              <a:t>he is from </a:t>
            </a:r>
            <a:r>
              <a:rPr lang="en-US" sz="2800" dirty="0" err="1">
                <a:latin typeface="+mn-lt"/>
                <a:cs typeface="+mn-cs"/>
              </a:rPr>
              <a:t>George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ville</a:t>
            </a:r>
            <a:endParaRPr lang="en-US" sz="28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mr-IN" sz="2800" dirty="0">
                <a:latin typeface="+mn-lt"/>
                <a:cs typeface="+mn-cs"/>
              </a:rPr>
              <a:t>…</a:t>
            </a:r>
            <a:r>
              <a:rPr lang="en-US" sz="2800" dirty="0">
                <a:latin typeface="+mn-lt"/>
                <a:cs typeface="+mn-cs"/>
              </a:rPr>
              <a:t> a statement from Allen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town</a:t>
            </a:r>
            <a:endParaRPr lang="en-US" sz="28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flipH="1">
            <a:off x="2473325" y="2554288"/>
            <a:ext cx="2874963" cy="85248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718" name="Group 14"/>
          <p:cNvGrpSpPr>
            <a:grpSpLocks/>
          </p:cNvGrpSpPr>
          <p:nvPr/>
        </p:nvGrpSpPr>
        <p:grpSpPr bwMode="auto">
          <a:xfrm>
            <a:off x="3641725" y="628650"/>
            <a:ext cx="3413125" cy="2498725"/>
            <a:chOff x="6353553" y="510090"/>
            <a:chExt cx="3414382" cy="2498633"/>
          </a:xfrm>
        </p:grpSpPr>
        <p:pic>
          <p:nvPicPr>
            <p:cNvPr id="115721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3553" y="510090"/>
              <a:ext cx="3414382" cy="192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22" name="TextBox 18"/>
            <p:cNvSpPr txBox="1">
              <a:spLocks noChangeArrowheads="1"/>
            </p:cNvSpPr>
            <p:nvPr/>
          </p:nvSpPr>
          <p:spPr bwMode="auto">
            <a:xfrm>
              <a:off x="6716747" y="2547058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348288" y="2554288"/>
            <a:ext cx="2857500" cy="81597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7127875" y="360363"/>
            <a:ext cx="3208338" cy="2767012"/>
          </a:xfrm>
          <a:prstGeom prst="wedgeEllipseCallout">
            <a:avLst>
              <a:gd name="adj1" fmla="val -73945"/>
              <a:gd name="adj2" fmla="val -21292"/>
            </a:avLst>
          </a:prstGeom>
          <a:solidFill>
            <a:schemeClr val="bg1"/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Generate your Gazetteer!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Warning: Pick a </a:t>
            </a:r>
            <a:r>
              <a:rPr lang="en-US" i="1" smtClean="0"/>
              <a:t>good</a:t>
            </a:r>
            <a:r>
              <a:rPr lang="en-US" smtClean="0"/>
              <a:t> generative model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It’s easy to have rich </a:t>
            </a:r>
            <a:r>
              <a:rPr lang="en-US" b="1" smtClean="0"/>
              <a:t>discriminative</a:t>
            </a:r>
            <a:r>
              <a:rPr lang="en-US" smtClean="0"/>
              <a:t> </a:t>
            </a:r>
            <a:r>
              <a:rPr lang="en-US" b="1" smtClean="0"/>
              <a:t>models</a:t>
            </a:r>
          </a:p>
          <a:p>
            <a:endParaRPr lang="en-US" smtClean="0"/>
          </a:p>
          <a:p>
            <a:r>
              <a:rPr lang="en-US" smtClean="0"/>
              <a:t>A little harder for </a:t>
            </a:r>
            <a:r>
              <a:rPr lang="en-US" b="1" smtClean="0"/>
              <a:t>generative models</a:t>
            </a:r>
            <a:r>
              <a:rPr lang="en-US" smtClean="0"/>
              <a:t>, but possible:</a:t>
            </a:r>
          </a:p>
          <a:p>
            <a:pPr lvl="1"/>
            <a:r>
              <a:rPr lang="en-US" b="1" smtClean="0"/>
              <a:t>High-resource case</a:t>
            </a:r>
            <a:r>
              <a:rPr lang="en-US" smtClean="0"/>
              <a:t>: LSTM language models</a:t>
            </a:r>
          </a:p>
          <a:p>
            <a:pPr lvl="1"/>
            <a:r>
              <a:rPr lang="en-US" b="1" smtClean="0"/>
              <a:t>Low-resource case </a:t>
            </a:r>
            <a:r>
              <a:rPr lang="en-US" smtClean="0"/>
              <a:t>(</a:t>
            </a:r>
            <a:r>
              <a:rPr lang="en-US" u="sng" smtClean="0"/>
              <a:t>this paper</a:t>
            </a:r>
            <a:r>
              <a:rPr lang="en-US" smtClean="0"/>
              <a:t>): hierarchical Bayesian LMs</a:t>
            </a:r>
          </a:p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52AD-0210-49E2-96FF-E96B5491E5A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PART I</a:t>
            </a:r>
            <a:r>
              <a:rPr lang="en-US" smtClean="0"/>
              <a:t>: GAZETTEER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DCACA-F34C-44B9-B914-4744F2954A6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Discriminative Named-Entity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9BFC4-CA0C-4E6E-926A-D7F11DEF7944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96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he</a:t>
              </a:r>
              <a:r>
                <a:rPr lang="en-US" sz="3200" b="1">
                  <a:latin typeface="Calibri" pitchFamily="34" charset="0"/>
                </a:rPr>
                <a:t> </a:t>
              </a:r>
              <a:r>
                <a:rPr lang="en-US" sz="3200">
                  <a:latin typeface="Calibri" pitchFamily="34" charset="0"/>
                </a:rPr>
                <a:t>went to </a:t>
              </a:r>
              <a:r>
                <a:rPr lang="en-US" sz="3200" b="1">
                  <a:latin typeface="Calibri" pitchFamily="34" charset="0"/>
                </a:rPr>
                <a:t>[</a:t>
              </a:r>
              <a:r>
                <a:rPr lang="en-US" sz="3200">
                  <a:latin typeface="Calibri" pitchFamily="34" charset="0"/>
                </a:rPr>
                <a:t>Jacksonville</a:t>
              </a:r>
              <a:r>
                <a:rPr lang="en-US" sz="3200" b="1">
                  <a:latin typeface="Calibri" pitchFamily="34" charset="0"/>
                </a:rPr>
                <a:t>]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26628" name="TextBox 14"/>
          <p:cNvSpPr txBox="1">
            <a:spLocks noChangeArrowheads="1"/>
          </p:cNvSpPr>
          <p:nvPr/>
        </p:nvSpPr>
        <p:spPr bwMode="auto">
          <a:xfrm>
            <a:off x="5137150" y="2343150"/>
            <a:ext cx="3362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</p:txBody>
      </p:sp>
      <p:sp>
        <p:nvSpPr>
          <p:cNvPr id="26629" name="TextBox 20"/>
          <p:cNvSpPr txBox="1">
            <a:spLocks noChangeArrowheads="1"/>
          </p:cNvSpPr>
          <p:nvPr/>
        </p:nvSpPr>
        <p:spPr bwMode="auto">
          <a:xfrm>
            <a:off x="261938" y="5697538"/>
            <a:ext cx="5575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What type is Jacksonville?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Discriminative Named-Entity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A1182-101E-4BB2-82C6-59060BD681F3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2060575" y="1939925"/>
            <a:ext cx="7546975" cy="3001963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79" name="TextBox 8"/>
            <p:cNvSpPr txBox="1">
              <a:spLocks noChangeArrowheads="1"/>
            </p:cNvSpPr>
            <p:nvPr/>
          </p:nvSpPr>
          <p:spPr bwMode="auto">
            <a:xfrm>
              <a:off x="5994064" y="3673418"/>
              <a:ext cx="5032245" cy="196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u="sng">
                  <a:latin typeface="Calibri" pitchFamily="34" charset="0"/>
                </a:rPr>
                <a:t>Corpus</a:t>
              </a:r>
            </a:p>
            <a:p>
              <a:endParaRPr lang="en-US" sz="3200" u="sng">
                <a:latin typeface="Calibri" pitchFamily="34" charset="0"/>
              </a:endParaRPr>
            </a:p>
            <a:p>
              <a:pPr algn="ctr"/>
              <a:r>
                <a:rPr lang="en-US" sz="3200">
                  <a:latin typeface="Calibri" pitchFamily="34" charset="0"/>
                </a:rPr>
                <a:t>he</a:t>
              </a:r>
              <a:r>
                <a:rPr lang="en-US" sz="3200" b="1">
                  <a:latin typeface="Calibri" pitchFamily="34" charset="0"/>
                </a:rPr>
                <a:t> </a:t>
              </a:r>
              <a:r>
                <a:rPr lang="en-US" sz="3200" b="1" u="sng">
                  <a:solidFill>
                    <a:srgbClr val="C00000"/>
                  </a:solidFill>
                  <a:latin typeface="Calibri" pitchFamily="34" charset="0"/>
                </a:rPr>
                <a:t>went to</a:t>
              </a:r>
              <a:r>
                <a:rPr lang="en-US" sz="3200" b="1">
                  <a:latin typeface="Calibri" pitchFamily="34" charset="0"/>
                </a:rPr>
                <a:t> [</a:t>
              </a:r>
              <a:r>
                <a:rPr lang="en-US" sz="3200">
                  <a:latin typeface="Calibri" pitchFamily="34" charset="0"/>
                </a:rPr>
                <a:t>Jacksonville</a:t>
              </a:r>
              <a:r>
                <a:rPr lang="en-US" sz="3200" b="1">
                  <a:latin typeface="Calibri" pitchFamily="34" charset="0"/>
                </a:rPr>
                <a:t>]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28676" name="TextBox 14"/>
          <p:cNvSpPr txBox="1">
            <a:spLocks noChangeArrowheads="1"/>
          </p:cNvSpPr>
          <p:nvPr/>
        </p:nvSpPr>
        <p:spPr bwMode="auto">
          <a:xfrm>
            <a:off x="5137150" y="2343150"/>
            <a:ext cx="3362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Calibri" pitchFamily="34" charset="0"/>
              </a:rPr>
              <a:t>Person?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Location?</a:t>
            </a:r>
          </a:p>
        </p:txBody>
      </p:sp>
      <p:sp>
        <p:nvSpPr>
          <p:cNvPr id="28677" name="TextBox 12"/>
          <p:cNvSpPr txBox="1">
            <a:spLocks noChangeArrowheads="1"/>
          </p:cNvSpPr>
          <p:nvPr/>
        </p:nvSpPr>
        <p:spPr bwMode="auto">
          <a:xfrm>
            <a:off x="261938" y="5697538"/>
            <a:ext cx="5575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What type is Jacksonville?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2316</Words>
  <Application>Microsoft Macintosh PowerPoint</Application>
  <PresentationFormat>Custom</PresentationFormat>
  <Paragraphs>648</Paragraphs>
  <Slides>56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Calibri</vt:lpstr>
      <vt:lpstr>Arial</vt:lpstr>
      <vt:lpstr>Calibri Light</vt:lpstr>
      <vt:lpstr>Mangal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Microsoft Excel Chart</vt:lpstr>
      <vt:lpstr>Bayesian Modeling of Lexical Resources for Low-Resource Settings</vt:lpstr>
      <vt:lpstr>Slide 2</vt:lpstr>
      <vt:lpstr>This Talk: Sequence Labeling</vt:lpstr>
      <vt:lpstr>This Talk: Sequence Labeling with Gazetteers</vt:lpstr>
      <vt:lpstr>This Talk in One Slide</vt:lpstr>
      <vt:lpstr>Warning: Pick a good generative model</vt:lpstr>
      <vt:lpstr>PART I: GAZETTEER FEATURES</vt:lpstr>
      <vt:lpstr>Discriminative Named-Entity Recognition</vt:lpstr>
      <vt:lpstr>Discriminative Named-Entity Recognition</vt:lpstr>
      <vt:lpstr>Discriminative Named-Entity Recognition</vt:lpstr>
      <vt:lpstr>Discriminative Named-Entity Recognition</vt:lpstr>
      <vt:lpstr>Discriminative Named-Entity Recognition</vt:lpstr>
      <vt:lpstr>What if context and spelling aren’t enough?</vt:lpstr>
      <vt:lpstr>Slide 14</vt:lpstr>
      <vt:lpstr>Slide 15</vt:lpstr>
      <vt:lpstr>Slide 16</vt:lpstr>
      <vt:lpstr>Solution: use Gazetteers</vt:lpstr>
      <vt:lpstr>Gazetteer Features</vt:lpstr>
      <vt:lpstr>Slide 19</vt:lpstr>
      <vt:lpstr>PART II: THE TROUBLE WITH GAZETTEER FEATURES</vt:lpstr>
      <vt:lpstr>What goes wrong with gazetteer features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What goes wrong with gazetteer features</vt:lpstr>
      <vt:lpstr>Gazetteer Features Ignore Information</vt:lpstr>
      <vt:lpstr>Prior Work</vt:lpstr>
      <vt:lpstr>PART III:  GENERATE THE GAZETTEER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We can now generalize from the gazetteer!</vt:lpstr>
      <vt:lpstr>We can now generalize from the gazetteer!</vt:lpstr>
      <vt:lpstr>What about Llanfair­pwllgwyngyll­gogery­chwyrn­drobwll</vt:lpstr>
      <vt:lpstr>What about Llanfair­pwllgwyngyll­gogery­chwyrn­drobwll</vt:lpstr>
      <vt:lpstr>What about Llanfair­pwllgwyngyll­gogery­chwyrn­drobwll</vt:lpstr>
      <vt:lpstr>Solution: Stochastic Memoization</vt:lpstr>
      <vt:lpstr>Solution: Stochastic Memoization</vt:lpstr>
      <vt:lpstr>Solution: Stochastic Memoization</vt:lpstr>
      <vt:lpstr>Summary &amp; Trade-offs</vt:lpstr>
      <vt:lpstr>PART IV: EXPERIMENTS</vt:lpstr>
      <vt:lpstr>Experiment 1: Low-Resource NER</vt:lpstr>
      <vt:lpstr>Slide 51</vt:lpstr>
      <vt:lpstr>Experiment 2: Part-of-Speech Induction</vt:lpstr>
      <vt:lpstr>Slide 53</vt:lpstr>
      <vt:lpstr>Concluding Remarks</vt:lpstr>
      <vt:lpstr>Key ideas / take-aways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Modeling of Lexical Resources for Low-Resource Settings</dc:title>
  <dc:creator>Nicholas Andrews</dc:creator>
  <cp:lastModifiedBy>Jason Eisner</cp:lastModifiedBy>
  <cp:revision>378</cp:revision>
  <dcterms:created xsi:type="dcterms:W3CDTF">2017-07-24T19:02:55Z</dcterms:created>
  <dcterms:modified xsi:type="dcterms:W3CDTF">2017-08-05T19:28:38Z</dcterms:modified>
</cp:coreProperties>
</file>