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38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7" r:id="rId11"/>
    <p:sldId id="368" r:id="rId12"/>
    <p:sldId id="369" r:id="rId13"/>
    <p:sldId id="370" r:id="rId14"/>
    <p:sldId id="371" r:id="rId15"/>
    <p:sldId id="393" r:id="rId16"/>
    <p:sldId id="372" r:id="rId17"/>
    <p:sldId id="374" r:id="rId18"/>
    <p:sldId id="375" r:id="rId19"/>
    <p:sldId id="385" r:id="rId20"/>
    <p:sldId id="386" r:id="rId21"/>
    <p:sldId id="389" r:id="rId22"/>
    <p:sldId id="376" r:id="rId23"/>
    <p:sldId id="390" r:id="rId24"/>
    <p:sldId id="391" r:id="rId25"/>
    <p:sldId id="392" r:id="rId26"/>
    <p:sldId id="377" r:id="rId27"/>
    <p:sldId id="378" r:id="rId28"/>
    <p:sldId id="379" r:id="rId29"/>
    <p:sldId id="3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36460C-86E3-48A1-A52C-5632C243FAD4}">
  <a:tblStyle styleId="{2A36460C-86E3-48A1-A52C-5632C243F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291"/>
  </p:normalViewPr>
  <p:slideViewPr>
    <p:cSldViewPr snapToGrid="0" snapToObjects="1">
      <p:cViewPr varScale="1">
        <p:scale>
          <a:sx n="162" d="100"/>
          <a:sy n="162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4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Malicious</a:t>
            </a:r>
            <a:r>
              <a:rPr lang="en-US" baseline="0" dirty="0" smtClean="0"/>
              <a:t> Security without abort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the auction scenario – the is a monetary value to the adversary to aborting early and re-running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Restricted class is the class without XOR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 [BCP14]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B534D9-3C36-3645-81DD-022D883FA4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FF6086-DA3C-4B6F-832C-26CB5D9BE975}" type="datetimeFigureOut">
              <a:rPr lang="en-US" smtClean="0"/>
              <a:pPr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  <a:defRPr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9124900" y="-2575"/>
            <a:ext cx="95400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029500" y="0"/>
            <a:ext cx="95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1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9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7.em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png"/><Relationship Id="rId9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Lecture </a:t>
            </a:r>
            <a:r>
              <a:rPr lang="en-US" dirty="0" smtClean="0"/>
              <a:t>15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Applications of Blockchains - </a:t>
            </a:r>
            <a:r>
              <a:rPr lang="en-US" dirty="0" smtClean="0"/>
              <a:t>III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5715000" cy="857250"/>
          </a:xfrm>
        </p:spPr>
        <p:txBody>
          <a:bodyPr/>
          <a:lstStyle/>
          <a:p>
            <a:r>
              <a:rPr lang="en-US" dirty="0" smtClean="0"/>
              <a:t>Public Bulletin Boards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063229"/>
            <a:ext cx="6315075" cy="36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Bulletin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8625" indent="-3429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Public:</a:t>
            </a:r>
            <a:r>
              <a:rPr lang="en-US" sz="2400" dirty="0" smtClean="0"/>
              <a:t> Messages are visible to all parties</a:t>
            </a:r>
          </a:p>
          <a:p>
            <a:pPr marL="428625" indent="-342900">
              <a:buFont typeface="+mj-lt"/>
              <a:buAutoNum type="arabicPeriod"/>
            </a:pPr>
            <a:endParaRPr lang="en-US" sz="2400" dirty="0"/>
          </a:p>
          <a:p>
            <a:pPr marL="428625" indent="-3429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b="1" dirty="0" smtClean="0"/>
              <a:t>Available:</a:t>
            </a:r>
            <a:r>
              <a:rPr lang="en-US" sz="2400" dirty="0" smtClean="0"/>
              <a:t> Messages </a:t>
            </a:r>
            <a:r>
              <a:rPr lang="en-US" sz="2400" dirty="0"/>
              <a:t>are permanently </a:t>
            </a:r>
            <a:r>
              <a:rPr lang="en-US" sz="2400" dirty="0" smtClean="0"/>
              <a:t>available (cannot be modified or deleted)</a:t>
            </a:r>
            <a:endParaRPr lang="en-US" sz="2400" dirty="0"/>
          </a:p>
          <a:p>
            <a:pPr marL="428625" indent="-342900">
              <a:buFont typeface="+mj-lt"/>
              <a:buAutoNum type="arabicPeriod"/>
            </a:pPr>
            <a:endParaRPr lang="en-US" sz="1800" dirty="0"/>
          </a:p>
          <a:p>
            <a:pPr marL="428625" indent="-342900"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2400" b="1" dirty="0" smtClean="0"/>
              <a:t>Unforgeable: </a:t>
            </a:r>
            <a:r>
              <a:rPr lang="en-US" sz="2400" dirty="0" smtClean="0"/>
              <a:t>No adversary can produce a “valid looking” state of the bulletin board which is different from the real state. (Can think of the bulletin board providing an unforgeable signature for every post)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xisting </a:t>
            </a:r>
            <a:r>
              <a:rPr lang="en-US" sz="2400" dirty="0" smtClean="0"/>
              <a:t>technologies can be used as bulletin boards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Bulletin Boards?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526" y="2947527"/>
            <a:ext cx="3838353" cy="170931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Blockchain records are public and available.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Proof-of-stake based blockchains satisfy </a:t>
            </a:r>
            <a:r>
              <a:rPr lang="en-US" sz="1800" dirty="0" err="1" smtClean="0">
                <a:solidFill>
                  <a:schemeClr val="tx1"/>
                </a:solidFill>
              </a:rPr>
              <a:t>unforgeability</a:t>
            </a:r>
            <a:r>
              <a:rPr lang="en-US" sz="1800" dirty="0" smtClean="0">
                <a:solidFill>
                  <a:schemeClr val="tx1"/>
                </a:solidFill>
              </a:rPr>
              <a:t> [Goyal-Goyal’17]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8278" y="2947527"/>
            <a:ext cx="3810931" cy="1709312"/>
          </a:xfrm>
          <a:prstGeom prst="rect">
            <a:avLst/>
          </a:prstGeom>
          <a:solidFill>
            <a:srgbClr val="0070C0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Can be used as an append-only </a:t>
            </a:r>
            <a:r>
              <a:rPr lang="en-US" sz="1800" smtClean="0"/>
              <a:t>public log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/>
              <a:t>Certificates present </a:t>
            </a:r>
            <a:r>
              <a:rPr lang="en-US" sz="1800" dirty="0"/>
              <a:t>in the log can be verified by root signature.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306" y="2048068"/>
            <a:ext cx="309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I. Proof-of-Stake based Blockchains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1764" y="2048068"/>
            <a:ext cx="325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II. Google Certificate Transparency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47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901122"/>
            <a:ext cx="5791200" cy="127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3033112"/>
            <a:ext cx="1362075" cy="886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467100"/>
            <a:ext cx="895350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467100"/>
            <a:ext cx="1000125" cy="11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1" y="238125"/>
            <a:ext cx="2809340" cy="2000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238" y="2314575"/>
            <a:ext cx="142875" cy="504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700" y="595313"/>
            <a:ext cx="990600" cy="1209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938" y="595313"/>
            <a:ext cx="990600" cy="1209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700" y="595313"/>
            <a:ext cx="990600" cy="1209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7675" y="2248291"/>
            <a:ext cx="657594" cy="694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8662" y="3215231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1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6092774" y="3209937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986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6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557 0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41482 L -1.11111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37083 0.28519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3.33333E-6 L -0.36754 0.28542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/>
      <p:bldP spid="14" grpId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901122"/>
            <a:ext cx="5791200" cy="127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3033112"/>
            <a:ext cx="1362075" cy="886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467100"/>
            <a:ext cx="895350" cy="114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467100"/>
            <a:ext cx="1000125" cy="114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1" y="238125"/>
            <a:ext cx="2809340" cy="20002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83558" y="2813592"/>
            <a:ext cx="990600" cy="1215484"/>
            <a:chOff x="3905250" y="5116705"/>
            <a:chExt cx="1320800" cy="16206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071938" y="2819400"/>
            <a:ext cx="990600" cy="1215484"/>
            <a:chOff x="3905250" y="5116705"/>
            <a:chExt cx="1320800" cy="16206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888662" y="3215231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1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092774" y="3209937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2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628435" y="4325967"/>
            <a:ext cx="226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Decrypt?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02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679E-6 L -0.18333 0.0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5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35802E-6 L 0.19878 0.002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51852E-6 L -0.39306 -0.1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7813 -0.1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6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200150"/>
            <a:ext cx="8803757" cy="3725681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/>
              <a:t>Either both the parties should be able to decrypt, or no one</a:t>
            </a:r>
          </a:p>
          <a:p>
            <a:endParaRPr lang="en-US" sz="800" dirty="0" smtClean="0"/>
          </a:p>
          <a:p>
            <a:r>
              <a:rPr lang="en-US" sz="2200" dirty="0" smtClean="0"/>
              <a:t>Put differently, either both parties can learn decryption key or no one can</a:t>
            </a:r>
          </a:p>
          <a:p>
            <a:endParaRPr lang="en-US" sz="800" dirty="0"/>
          </a:p>
          <a:p>
            <a:r>
              <a:rPr lang="en-US" sz="2200" b="1" u="sng" dirty="0" smtClean="0"/>
              <a:t>Idea</a:t>
            </a:r>
            <a:r>
              <a:rPr lang="en-US" sz="2200" b="1" dirty="0" smtClean="0"/>
              <a:t>: </a:t>
            </a:r>
            <a:r>
              <a:rPr lang="en-US" sz="2200" i="1" dirty="0" smtClean="0"/>
              <a:t>Decryption key</a:t>
            </a:r>
            <a:r>
              <a:rPr lang="en-US" sz="2200" dirty="0" smtClean="0"/>
              <a:t>: = (a release token </a:t>
            </a:r>
            <a:r>
              <a:rPr lang="en-US" sz="2200" b="1" dirty="0" smtClean="0"/>
              <a:t>RT</a:t>
            </a:r>
            <a:r>
              <a:rPr lang="en-US" sz="2200" dirty="0" smtClean="0"/>
              <a:t>, and bulletin board’s signature on </a:t>
            </a:r>
            <a:r>
              <a:rPr lang="en-US" sz="2200" b="1" dirty="0" smtClean="0"/>
              <a:t>RT</a:t>
            </a:r>
            <a:r>
              <a:rPr lang="en-US" sz="2200" dirty="0" smtClean="0"/>
              <a:t>) </a:t>
            </a:r>
          </a:p>
          <a:p>
            <a:endParaRPr lang="en-US" sz="800" dirty="0"/>
          </a:p>
          <a:p>
            <a:r>
              <a:rPr lang="en-US" sz="2200" dirty="0" smtClean="0"/>
              <a:t>But standard encryption schemes do not have such special keys!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Want: Fair Decryption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Want: “Conditional Decryption”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019" y="1200150"/>
            <a:ext cx="8803757" cy="3725681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/>
              <a:t>Want: </a:t>
            </a:r>
            <a:r>
              <a:rPr lang="en-US" sz="2200" dirty="0" err="1" smtClean="0"/>
              <a:t>Ciphertexts</a:t>
            </a:r>
            <a:r>
              <a:rPr lang="en-US" sz="2200" dirty="0" smtClean="0"/>
              <a:t> that can only be decrypted if a certain action was implemented</a:t>
            </a:r>
          </a:p>
          <a:p>
            <a:endParaRPr lang="en-US" sz="800" dirty="0" smtClean="0"/>
          </a:p>
          <a:p>
            <a:r>
              <a:rPr lang="en-US" sz="2200" dirty="0" smtClean="0"/>
              <a:t>Put differently, decryption should only be possible if a statement is true</a:t>
            </a:r>
          </a:p>
          <a:p>
            <a:endParaRPr lang="en-US" sz="800" dirty="0"/>
          </a:p>
          <a:p>
            <a:r>
              <a:rPr lang="en-US" sz="2200" b="1" u="sng" dirty="0" smtClean="0"/>
              <a:t>Problem</a:t>
            </a:r>
            <a:r>
              <a:rPr lang="en-US" sz="2200" b="1" dirty="0" smtClean="0"/>
              <a:t>: </a:t>
            </a:r>
            <a:r>
              <a:rPr lang="en-US" sz="2200" dirty="0" smtClean="0"/>
              <a:t>Regular encryption/decryption keys are random strings (without such structure)</a:t>
            </a:r>
          </a:p>
          <a:p>
            <a:endParaRPr lang="en-US" sz="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Witness Encryption </a:t>
            </a:r>
            <a:r>
              <a:rPr lang="en-US" sz="2400" dirty="0" smtClean="0"/>
              <a:t>[Garg-Gentry-Sahai-Waters’13]</a:t>
            </a:r>
            <a:endParaRPr lang="en-US" sz="2400" dirty="0"/>
          </a:p>
        </p:txBody>
      </p:sp>
      <p:pic>
        <p:nvPicPr>
          <p:cNvPr id="3" name="Picture 2" descr="image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t="19230" r="39958" b="5414"/>
          <a:stretch/>
        </p:blipFill>
        <p:spPr>
          <a:xfrm rot="5400000">
            <a:off x="3581339" y="-1740964"/>
            <a:ext cx="1704060" cy="86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5597" r="38281" b="4456"/>
          <a:stretch/>
        </p:blipFill>
        <p:spPr>
          <a:xfrm rot="5400000">
            <a:off x="3741234" y="-1820528"/>
            <a:ext cx="1661531" cy="884815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z="3000" dirty="0" smtClean="0"/>
              <a:t>Witness Encryption </a:t>
            </a:r>
            <a:r>
              <a:rPr lang="en-US" sz="2400" dirty="0" smtClean="0"/>
              <a:t>[Garg-Gentry-Sahai-Waters’13]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7447" y="3572540"/>
            <a:ext cx="796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Security: </a:t>
            </a:r>
            <a:r>
              <a:rPr lang="en-US" sz="2400" dirty="0" smtClean="0"/>
              <a:t>If x is “false”, </a:t>
            </a:r>
            <a:r>
              <a:rPr lang="en-US" sz="2400" smtClean="0"/>
              <a:t>then </a:t>
            </a:r>
            <a:r>
              <a:rPr lang="en-US" sz="2400" dirty="0" err="1" smtClean="0"/>
              <a:t>Enc</a:t>
            </a:r>
            <a:r>
              <a:rPr lang="en-US" sz="2400" dirty="0" smtClean="0"/>
              <a:t>(</a:t>
            </a:r>
            <a:r>
              <a:rPr lang="en-US" sz="2400" dirty="0" err="1" smtClean="0"/>
              <a:t>m,x</a:t>
            </a:r>
            <a:r>
              <a:rPr lang="en-US" sz="2400" dirty="0" smtClean="0"/>
              <a:t>) is indistinguishable from </a:t>
            </a:r>
            <a:r>
              <a:rPr lang="en-US" sz="2400" dirty="0" err="1" smtClean="0"/>
              <a:t>Enc</a:t>
            </a:r>
            <a:r>
              <a:rPr lang="en-US" sz="2400" dirty="0" smtClean="0"/>
              <a:t>(</a:t>
            </a:r>
            <a:r>
              <a:rPr lang="en-US" sz="2400" dirty="0" err="1" smtClean="0"/>
              <a:t>m,x</a:t>
            </a:r>
            <a:r>
              <a:rPr lang="en-US" sz="2400" dirty="0" smtClean="0"/>
              <a:t>’)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5597" r="38281" b="4456"/>
          <a:stretch/>
        </p:blipFill>
        <p:spPr>
          <a:xfrm rot="5400000">
            <a:off x="3741234" y="-1820528"/>
            <a:ext cx="1661531" cy="884815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921073"/>
          </a:xfrm>
        </p:spPr>
        <p:txBody>
          <a:bodyPr/>
          <a:lstStyle/>
          <a:p>
            <a:r>
              <a:rPr lang="en-US" sz="3000" dirty="0" smtClean="0"/>
              <a:t>Extractable Witness Encryption </a:t>
            </a:r>
            <a:br>
              <a:rPr lang="en-US" sz="3000" dirty="0" smtClean="0"/>
            </a:br>
            <a:r>
              <a:rPr lang="en-US" sz="2000" b="0" dirty="0" smtClean="0"/>
              <a:t>[Goldwasser-Kalai-Popa-Vaikuntanathan-Zeldovich’13]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87447" y="3572540"/>
            <a:ext cx="796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(Informal) Security: </a:t>
            </a:r>
            <a:r>
              <a:rPr lang="en-US" sz="2400" dirty="0" err="1" smtClean="0"/>
              <a:t>Enc</a:t>
            </a:r>
            <a:r>
              <a:rPr lang="en-US" sz="2400" dirty="0" smtClean="0"/>
              <a:t>(</a:t>
            </a:r>
            <a:r>
              <a:rPr lang="en-US" sz="2400" dirty="0" err="1" smtClean="0"/>
              <a:t>m,x</a:t>
            </a:r>
            <a:r>
              <a:rPr lang="en-US" sz="2400" dirty="0" smtClean="0"/>
              <a:t>) is indistinguishable from </a:t>
            </a:r>
            <a:r>
              <a:rPr lang="en-US" sz="2400" dirty="0" err="1" smtClean="0"/>
              <a:t>Enc</a:t>
            </a:r>
            <a:r>
              <a:rPr lang="en-US" sz="2400" dirty="0" smtClean="0"/>
              <a:t>(</a:t>
            </a:r>
            <a:r>
              <a:rPr lang="en-US" sz="2400" dirty="0" err="1" smtClean="0"/>
              <a:t>m,x</a:t>
            </a:r>
            <a:r>
              <a:rPr lang="en-US" sz="2400" dirty="0" smtClean="0"/>
              <a:t>’) even for “true” x if no PPT adversary can find a witness for 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4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413" y="1037784"/>
            <a:ext cx="5693638" cy="1945481"/>
          </a:xfrm>
        </p:spPr>
        <p:txBody>
          <a:bodyPr/>
          <a:lstStyle/>
          <a:p>
            <a:pPr algn="ctr"/>
            <a:r>
              <a:rPr lang="en-US" sz="3000" dirty="0"/>
              <a:t>Fair Multiparty Computation from Public Bulletin Boards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870" y="3239993"/>
            <a:ext cx="7035617" cy="800100"/>
          </a:xfrm>
        </p:spPr>
        <p:txBody>
          <a:bodyPr>
            <a:normAutofit/>
          </a:bodyPr>
          <a:lstStyle/>
          <a:p>
            <a:r>
              <a:rPr lang="en-US" sz="1425" dirty="0" err="1"/>
              <a:t>Arka</a:t>
            </a:r>
            <a:r>
              <a:rPr lang="en-US" sz="1425" dirty="0"/>
              <a:t> Rai </a:t>
            </a:r>
            <a:r>
              <a:rPr lang="en-US" sz="1425" dirty="0" err="1"/>
              <a:t>Choudhuri</a:t>
            </a:r>
            <a:r>
              <a:rPr lang="en-US" sz="1425" dirty="0"/>
              <a:t> - Matthew Green - Abhishek Jain - Gabriel </a:t>
            </a:r>
            <a:r>
              <a:rPr lang="en-US" sz="1425" dirty="0"/>
              <a:t>Kaptchuk</a:t>
            </a:r>
            <a:r>
              <a:rPr lang="en-US" sz="1425" b="1" dirty="0"/>
              <a:t> </a:t>
            </a:r>
            <a:r>
              <a:rPr lang="en-US" sz="1425" dirty="0"/>
              <a:t>- Ian </a:t>
            </a:r>
            <a:r>
              <a:rPr lang="en-US" sz="1425" dirty="0" err="1" smtClean="0"/>
              <a:t>Miers</a:t>
            </a:r>
            <a:endParaRPr lang="en-US" sz="1425" dirty="0"/>
          </a:p>
        </p:txBody>
      </p:sp>
      <p:sp>
        <p:nvSpPr>
          <p:cNvPr id="4" name="TextBox 3"/>
          <p:cNvSpPr txBox="1"/>
          <p:nvPr/>
        </p:nvSpPr>
        <p:spPr>
          <a:xfrm>
            <a:off x="4040372" y="3732316"/>
            <a:ext cx="260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ACM CCS’17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Candidate constructions known [Garg-Gentry-Sahai-Waters’13, Gentry-Lewko-Waters’14] </a:t>
            </a:r>
          </a:p>
          <a:p>
            <a:endParaRPr lang="en-US" sz="2400" dirty="0"/>
          </a:p>
          <a:p>
            <a:r>
              <a:rPr lang="en-US" sz="2400" dirty="0" smtClean="0"/>
              <a:t>Open problem: Constructing WE from standard </a:t>
            </a:r>
            <a:r>
              <a:rPr lang="en-US" sz="2400" dirty="0" err="1" smtClean="0"/>
              <a:t>crytpographic</a:t>
            </a:r>
            <a:r>
              <a:rPr lang="en-US" sz="2400" dirty="0" smtClean="0"/>
              <a:t> assumptions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(Extractable) Witness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Idea: </a:t>
            </a:r>
            <a:r>
              <a:rPr lang="en-US" sz="2400" dirty="0" smtClean="0"/>
              <a:t>Let’s use Witness Encryption (WE) to encrypt the output</a:t>
            </a:r>
          </a:p>
          <a:p>
            <a:endParaRPr lang="en-US" sz="1000" dirty="0"/>
          </a:p>
          <a:p>
            <a:r>
              <a:rPr lang="en-US" sz="2400" dirty="0" smtClean="0"/>
              <a:t>After the initial (unfair) MPC, anyone can post a release token </a:t>
            </a:r>
            <a:r>
              <a:rPr lang="en-US" sz="2400" b="1" dirty="0" smtClean="0"/>
              <a:t>RT</a:t>
            </a:r>
            <a:r>
              <a:rPr lang="en-US" sz="2400" dirty="0" smtClean="0"/>
              <a:t> to the bulletin board. Then </a:t>
            </a:r>
            <a:r>
              <a:rPr lang="en-US" sz="2400" b="1" dirty="0" smtClean="0"/>
              <a:t>RT</a:t>
            </a:r>
            <a:r>
              <a:rPr lang="en-US" sz="2400" dirty="0" smtClean="0"/>
              <a:t>, together with signature of the bulletin board can be a “witness” for decryption</a:t>
            </a:r>
          </a:p>
          <a:p>
            <a:endParaRPr lang="en-US" sz="1000" dirty="0"/>
          </a:p>
          <a:p>
            <a:r>
              <a:rPr lang="en-US" sz="2400" dirty="0" smtClean="0"/>
              <a:t>Let’s suppose that RT is a public value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Fair MPC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62" y="357779"/>
            <a:ext cx="2870704" cy="18567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1" r="-661"/>
          <a:stretch/>
        </p:blipFill>
        <p:spPr>
          <a:xfrm>
            <a:off x="1386676" y="1192767"/>
            <a:ext cx="3393186" cy="3163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462" y="2591110"/>
            <a:ext cx="468662" cy="46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62" y="2596070"/>
            <a:ext cx="468662" cy="468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0462" y="2603454"/>
            <a:ext cx="468662" cy="46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462" y="2598493"/>
            <a:ext cx="468662" cy="468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0581" y="264110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1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906969" y="1754795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2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055046" y="2641108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3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2884693" y="3463922"/>
            <a:ext cx="3016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  <a:r>
              <a:rPr lang="en-US" sz="1050" baseline="-25000" dirty="0"/>
              <a:t>4</a:t>
            </a:r>
            <a:endParaRPr lang="en-US" sz="10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759" y="1067942"/>
            <a:ext cx="249649" cy="2496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759" y="1067942"/>
            <a:ext cx="249649" cy="249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919" y="1064102"/>
            <a:ext cx="249649" cy="249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919" y="1068345"/>
            <a:ext cx="249649" cy="2496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055046" y="4206758"/>
            <a:ext cx="4922413" cy="468662"/>
            <a:chOff x="4055046" y="4206758"/>
            <a:chExt cx="4922413" cy="46866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55046" y="4206758"/>
              <a:ext cx="468662" cy="46866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56286" y="4206758"/>
              <a:ext cx="44211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= WE(y, x := </a:t>
              </a:r>
              <a:r>
                <a:rPr lang="en-US" sz="1600" b="1" dirty="0" smtClean="0"/>
                <a:t>RT</a:t>
              </a:r>
              <a:r>
                <a:rPr lang="en-US" sz="1600" dirty="0" smtClean="0"/>
                <a:t> was posted on bulletin board)</a:t>
              </a:r>
              <a:endParaRPr lang="en-US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99052" y="1267573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b="1" dirty="0" smtClean="0"/>
              <a:t>RT</a:t>
            </a:r>
            <a:r>
              <a:rPr lang="en-US" sz="1800" dirty="0" smtClean="0"/>
              <a:t>, </a:t>
            </a:r>
            <a:r>
              <a:rPr lang="en-US" sz="1800" i="1" dirty="0" smtClean="0"/>
              <a:t>sig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4768" y="2915971"/>
            <a:ext cx="56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RT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378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24E-6 3.98889E-6 L 0.16157 3.9888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276E-6 4.76168E-6 L 0.00191 0.172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6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22E-7 2.23508E-6 L -0.16852 2.2350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921E-7 2.54975E-6 L 0.0033 -0.15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457E-7 1.84637E-6 L 0.04495 -0.23438 " pathEditMode="relative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266 L 0.18871 0.019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16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574E-6 2.23508E-6 L 0.02256 0.284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42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574E-6 -0.01041 L -0.18604 0.037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2" y="2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18646 -0.3175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2.795E-6 L -0.42815 0.093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6" y="46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-3.79917E-6 L -0.22544 0.37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1" y="1895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2.795E-6 L -0.43943 0.592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2" y="2961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02654 L -0.56684 0.3182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47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9" grpId="0"/>
      <p:bldP spid="16" grpId="0"/>
      <p:bldP spid="16" grpId="1"/>
      <p:bldP spid="1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What if adversary aborts in the initial unfair MPC so that only it learns the WE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(but not the honest parties)</a:t>
            </a:r>
          </a:p>
          <a:p>
            <a:endParaRPr lang="en-US" sz="2400" dirty="0"/>
          </a:p>
          <a:p>
            <a:r>
              <a:rPr lang="en-US" sz="2400" dirty="0" smtClean="0"/>
              <a:t>Now, even if adversary posts RT on bulletin board, the honest parties get the witness but not the WE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!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Use a </a:t>
            </a:r>
            <a:r>
              <a:rPr lang="en-US" sz="2400" b="1" dirty="0" smtClean="0"/>
              <a:t>private</a:t>
            </a:r>
            <a:r>
              <a:rPr lang="en-US" sz="2400" dirty="0" smtClean="0"/>
              <a:t> release token </a:t>
            </a:r>
            <a:r>
              <a:rPr lang="en-US" sz="2400" b="1" dirty="0" smtClean="0"/>
              <a:t>RT</a:t>
            </a:r>
          </a:p>
          <a:p>
            <a:endParaRPr lang="en-US" sz="1000" dirty="0"/>
          </a:p>
          <a:p>
            <a:r>
              <a:rPr lang="en-US" sz="2400" dirty="0" smtClean="0"/>
              <a:t>Consider two party case (for simplicity): </a:t>
            </a:r>
          </a:p>
          <a:p>
            <a:pPr lvl="1">
              <a:lnSpc>
                <a:spcPct val="150000"/>
              </a:lnSpc>
            </a:pPr>
            <a:r>
              <a:rPr lang="en-US" sz="1800" b="1" dirty="0" smtClean="0"/>
              <a:t>RT</a:t>
            </a:r>
            <a:r>
              <a:rPr lang="en-US" sz="1800" dirty="0" smtClean="0"/>
              <a:t> := (RT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RT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where RT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is chosen by P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RT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is chosen by P</a:t>
            </a:r>
            <a:r>
              <a:rPr lang="en-US" sz="1800" baseline="-25000" dirty="0" smtClean="0"/>
              <a:t>2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800" dirty="0" smtClean="0"/>
              <a:t>After initial MPC, parties exchange RT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RT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with each other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800" dirty="0" smtClean="0"/>
              <a:t>Now, if adversary aborts in the initial MPC, RT exchange phase will not happen, so adversary cannot learn the output</a:t>
            </a:r>
          </a:p>
          <a:p>
            <a:pPr lvl="1"/>
            <a:endParaRPr lang="en-US" sz="600" dirty="0" smtClean="0"/>
          </a:p>
          <a:p>
            <a:pPr lvl="1"/>
            <a:r>
              <a:rPr lang="en-US" sz="1800" dirty="0" smtClean="0"/>
              <a:t>If adversary aborts in the </a:t>
            </a:r>
            <a:r>
              <a:rPr lang="en-US" sz="1800" b="1" dirty="0" smtClean="0"/>
              <a:t>RT</a:t>
            </a:r>
            <a:r>
              <a:rPr lang="en-US" sz="1800" dirty="0" smtClean="0"/>
              <a:t> exchange phase, that’s ok. In order to recover output, it must post </a:t>
            </a:r>
            <a:r>
              <a:rPr lang="en-US" sz="1800" b="1" dirty="0" smtClean="0"/>
              <a:t>RT</a:t>
            </a:r>
            <a:r>
              <a:rPr lang="en-US" sz="1800" dirty="0" smtClean="0"/>
              <a:t> on bulletin board, which makes it public. 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Think: </a:t>
            </a:r>
            <a:r>
              <a:rPr lang="en-US" sz="2400" dirty="0" smtClean="0"/>
              <a:t>Can we base security on Witness Encryption?</a:t>
            </a:r>
          </a:p>
          <a:p>
            <a:endParaRPr lang="en-US" sz="2400" dirty="0"/>
          </a:p>
          <a:p>
            <a:r>
              <a:rPr lang="en-US" sz="2400" b="1" dirty="0" smtClean="0"/>
              <a:t>Problem:</a:t>
            </a:r>
            <a:r>
              <a:rPr lang="en-US" sz="2400" dirty="0" smtClean="0"/>
              <a:t> Statement is always true (signatures on RT  “exist”, just finding them without posting RT on bulletin board is “hard”)</a:t>
            </a:r>
          </a:p>
          <a:p>
            <a:endParaRPr lang="en-US" sz="2400" dirty="0"/>
          </a:p>
          <a:p>
            <a:r>
              <a:rPr lang="en-US" sz="2400" dirty="0" smtClean="0"/>
              <a:t>Therefore, need Extractable Witness Encryption for security (can be avoided in some special cases)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 more efficient solution</a:t>
            </a:r>
            <a:endParaRPr lang="en-US" sz="3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Emulate Witness encryption using Trusted Hardware, e.g., Intel SGX</a:t>
            </a:r>
          </a:p>
          <a:p>
            <a:endParaRPr lang="en-US" sz="2400" dirty="0"/>
          </a:p>
          <a:p>
            <a:r>
              <a:rPr lang="en-US" sz="2400" dirty="0" smtClean="0"/>
              <a:t>In this case, an efficient solution can be obtained if we start from an efficient (unfair) MPC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Hardware?!?</a:t>
            </a:r>
            <a:endParaRPr lang="en-US" dirty="0"/>
          </a:p>
        </p:txBody>
      </p:sp>
      <p:pic>
        <p:nvPicPr>
          <p:cNvPr id="4" name="Picture 3" descr="je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40" y="2145018"/>
            <a:ext cx="1638880" cy="264219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89385" y="1063228"/>
            <a:ext cx="3189610" cy="1643303"/>
          </a:xfrm>
          <a:prstGeom prst="wedgeRoundRectCallout">
            <a:avLst>
              <a:gd name="adj1" fmla="val -63378"/>
              <a:gd name="adj2" fmla="val 877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But Gabe, if you are using Trusted Hardware, isn’t all of this trivial?  Trusted Hardware solves all security problems!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481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Hardware?!?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9477" y="1960803"/>
            <a:ext cx="5715000" cy="11561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Trusted Hardware alone cannot guarantee fairness [</a:t>
            </a:r>
            <a:r>
              <a:rPr lang="en-US" sz="1800" dirty="0" smtClean="0"/>
              <a:t>Pass-Shi-Tramer’17</a:t>
            </a:r>
            <a:r>
              <a:rPr lang="en-US" sz="1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097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Open </a:t>
            </a:r>
            <a:r>
              <a:rPr lang="en-US" sz="3300" dirty="0"/>
              <a:t>Questions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base security on regular witness encryption?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we base security on standard assumptions?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Multi-Party Computation</a:t>
            </a:r>
            <a:endParaRPr lang="en-US" dirty="0"/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26699" r="36917" b="30566"/>
          <a:stretch/>
        </p:blipFill>
        <p:spPr>
          <a:xfrm>
            <a:off x="1926980" y="1289539"/>
            <a:ext cx="5335914" cy="3069980"/>
          </a:xfrm>
        </p:spPr>
      </p:pic>
      <p:pic>
        <p:nvPicPr>
          <p:cNvPr id="5" name="Content Placeholder 4" descr="imag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25275" r="35975" b="31990"/>
          <a:stretch/>
        </p:blipFill>
        <p:spPr>
          <a:xfrm>
            <a:off x="1965529" y="1307519"/>
            <a:ext cx="5275385" cy="29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5" name="Content Placeholder 4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6293" r="36130" b="31583"/>
          <a:stretch/>
        </p:blipFill>
        <p:spPr>
          <a:xfrm>
            <a:off x="1948965" y="1382718"/>
            <a:ext cx="5282711" cy="2947496"/>
          </a:xfrm>
        </p:spPr>
      </p:pic>
    </p:spTree>
    <p:extLst>
      <p:ext uri="{BB962C8B-B14F-4D97-AF65-F5344CB8AC3E}">
        <p14:creationId xmlns:p14="http://schemas.microsoft.com/office/powerpoint/2010/main" val="10151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4" name="Picture 3" descr="imag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23077" r="3992" b="26961"/>
          <a:stretch/>
        </p:blipFill>
        <p:spPr>
          <a:xfrm>
            <a:off x="1260231" y="1261696"/>
            <a:ext cx="6638193" cy="2822162"/>
          </a:xfrm>
          <a:prstGeom prst="rect">
            <a:avLst/>
          </a:prstGeom>
        </p:spPr>
      </p:pic>
      <p:pic>
        <p:nvPicPr>
          <p:cNvPr id="6" name="Picture 5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91" y="1077880"/>
            <a:ext cx="2045768" cy="2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22376" r="4554" b="26523"/>
          <a:stretch/>
        </p:blipFill>
        <p:spPr>
          <a:xfrm>
            <a:off x="1361345" y="1193487"/>
            <a:ext cx="6557521" cy="2906920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65" y="1134873"/>
            <a:ext cx="2045768" cy="2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Multi</a:t>
            </a:r>
            <a:r>
              <a:rPr lang="en-US" dirty="0"/>
              <a:t>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2043" r="4718" b="26689"/>
          <a:stretch/>
        </p:blipFill>
        <p:spPr>
          <a:xfrm>
            <a:off x="1326173" y="1179633"/>
            <a:ext cx="6582385" cy="2930014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72" y="1033507"/>
            <a:ext cx="2045768" cy="2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Multi-Party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2873" r="4847" b="27021"/>
          <a:stretch/>
        </p:blipFill>
        <p:spPr>
          <a:xfrm>
            <a:off x="1289538" y="1214479"/>
            <a:ext cx="6608884" cy="2880062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84" y="1150740"/>
            <a:ext cx="2045768" cy="2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</a:t>
            </a:r>
            <a:r>
              <a:rPr lang="en-US" dirty="0" smtClean="0"/>
              <a:t>to Achieve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 Fairness is impossible without an honest majority [Cleve 86]</a:t>
            </a:r>
          </a:p>
          <a:p>
            <a:endParaRPr lang="en-US" dirty="0" smtClean="0"/>
          </a:p>
          <a:p>
            <a:r>
              <a:rPr lang="en-US" dirty="0"/>
              <a:t>Gradual Release Mechanisms [BeaGol89, BonNao00, GarJak02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Restricted Class of functions [</a:t>
            </a:r>
            <a:r>
              <a:rPr lang="en-US" dirty="0" smtClean="0"/>
              <a:t>GHKL08,</a:t>
            </a:r>
            <a:r>
              <a:rPr lang="mr-IN" dirty="0" smtClean="0"/>
              <a:t>…</a:t>
            </a:r>
            <a:r>
              <a:rPr lang="en-US" dirty="0" smtClean="0"/>
              <a:t>]</a:t>
            </a:r>
            <a:endParaRPr lang="en-US" dirty="0" smtClean="0"/>
          </a:p>
          <a:p>
            <a:pPr marL="85725" indent="0">
              <a:buNone/>
            </a:pPr>
            <a:endParaRPr lang="en-US" dirty="0"/>
          </a:p>
          <a:p>
            <a:r>
              <a:rPr lang="en-US" dirty="0"/>
              <a:t>Fairness with Penalties [BenKum14, ADMM14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Δ-T fairness with Trusted Hardware [PST16]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870</Words>
  <Application>Microsoft Macintosh PowerPoint</Application>
  <PresentationFormat>On-screen Show (16:9)</PresentationFormat>
  <Paragraphs>191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Trebuchet MS</vt:lpstr>
      <vt:lpstr>Arial</vt:lpstr>
      <vt:lpstr>Simple Light</vt:lpstr>
      <vt:lpstr>Lecture 15</vt:lpstr>
      <vt:lpstr>Fair Multiparty Computation from Public Bulletin Boards</vt:lpstr>
      <vt:lpstr>Multi-Party Computation</vt:lpstr>
      <vt:lpstr>Multi-Party Computation</vt:lpstr>
      <vt:lpstr>Multi-Party Computation</vt:lpstr>
      <vt:lpstr>Multi-Party Computation</vt:lpstr>
      <vt:lpstr>Fair Multi-Party Computation</vt:lpstr>
      <vt:lpstr>Fair Multi-Party Computation</vt:lpstr>
      <vt:lpstr>Attempts to Achieve Fairness</vt:lpstr>
      <vt:lpstr>Public Bulletin Boards</vt:lpstr>
      <vt:lpstr>Public Bulletin Boards</vt:lpstr>
      <vt:lpstr>Why Bulletin Boards?</vt:lpstr>
      <vt:lpstr>PowerPoint Presentation</vt:lpstr>
      <vt:lpstr>PowerPoint Presentation</vt:lpstr>
      <vt:lpstr>Want: Fair Decryption</vt:lpstr>
      <vt:lpstr>Want: “Conditional Decryption”</vt:lpstr>
      <vt:lpstr>Witness Encryption [Garg-Gentry-Sahai-Waters’13]</vt:lpstr>
      <vt:lpstr>Witness Encryption [Garg-Gentry-Sahai-Waters’13]</vt:lpstr>
      <vt:lpstr>Extractable Witness Encryption  [Goldwasser-Kalai-Popa-Vaikuntanathan-Zeldovich’13]</vt:lpstr>
      <vt:lpstr>(Extractable) Witness Encryption</vt:lpstr>
      <vt:lpstr>Back to Fair MPC</vt:lpstr>
      <vt:lpstr>PowerPoint Presentation</vt:lpstr>
      <vt:lpstr>Problem</vt:lpstr>
      <vt:lpstr>Solution</vt:lpstr>
      <vt:lpstr>Security</vt:lpstr>
      <vt:lpstr>A more efficient solution</vt:lpstr>
      <vt:lpstr>Trusted Hardware?!?</vt:lpstr>
      <vt:lpstr>Trusted Hardware?!?</vt:lpstr>
      <vt:lpstr>Open Questions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cp:lastModifiedBy>Microsoft Office User</cp:lastModifiedBy>
  <cp:revision>56</cp:revision>
  <dcterms:modified xsi:type="dcterms:W3CDTF">2018-04-04T18:26:17Z</dcterms:modified>
</cp:coreProperties>
</file>